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8" d="100"/>
          <a:sy n="48" d="100"/>
        </p:scale>
        <p:origin x="58" y="10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306950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230545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3228247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3896153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2561721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382322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395998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182202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4210993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4991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306B9315-65F4-4E29-906C-6EE4E3F48A85}" type="datetimeFigureOut">
              <a:rPr lang="zh-CN" altLang="en-US" smtClean="0"/>
              <a:t>2019/1/12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390519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B9315-65F4-4E29-906C-6EE4E3F48A85}" type="datetimeFigureOut">
              <a:rPr lang="zh-CN" altLang="en-US" smtClean="0"/>
              <a:t>2019/1/12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4297F-26B3-4319-97B7-0321F1FE1635}" type="slidenum">
              <a:rPr lang="zh-CN" altLang="en-US" smtClean="0"/>
              <a:t>‹#›</a:t>
            </a:fld>
            <a:endParaRPr lang="zh-CN" altLang="en-US"/>
          </a:p>
        </p:txBody>
      </p:sp>
    </p:spTree>
    <p:extLst>
      <p:ext uri="{BB962C8B-B14F-4D97-AF65-F5344CB8AC3E}">
        <p14:creationId xmlns:p14="http://schemas.microsoft.com/office/powerpoint/2010/main" val="2276149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94156" y="4932794"/>
            <a:ext cx="11897844" cy="2387600"/>
          </a:xfrm>
        </p:spPr>
        <p:txBody>
          <a:bodyPr>
            <a:noAutofit/>
          </a:bodyPr>
          <a:lstStyle/>
          <a:p>
            <a:pPr algn="l"/>
            <a:r>
              <a:rPr lang="en-US" altLang="zh-CN" sz="2000" b="1" dirty="0"/>
              <a:t>C   1.  </a:t>
            </a:r>
            <a:r>
              <a:rPr lang="zh-CN" altLang="en-US" sz="2000" b="1" dirty="0"/>
              <a:t>内部收益率可以从（）报表获得数据进而求得指标。</a:t>
            </a:r>
            <a:br>
              <a:rPr lang="zh-CN" altLang="en-US" sz="2000" b="1" dirty="0"/>
            </a:br>
            <a:r>
              <a:rPr lang="zh-CN" altLang="en-US" sz="2000" b="1" dirty="0"/>
              <a:t>       </a:t>
            </a:r>
            <a:r>
              <a:rPr lang="en-US" altLang="zh-CN" sz="2000" b="1" dirty="0"/>
              <a:t>A.</a:t>
            </a:r>
            <a:r>
              <a:rPr lang="zh-CN" altLang="en-US" sz="2000" b="1" dirty="0"/>
              <a:t>借款还本付息表      </a:t>
            </a:r>
            <a:r>
              <a:rPr lang="en-US" altLang="zh-CN" sz="2000" b="1" dirty="0"/>
              <a:t>B. </a:t>
            </a:r>
            <a:r>
              <a:rPr lang="zh-CN" altLang="en-US" sz="2000" b="1" dirty="0"/>
              <a:t>资产负债表</a:t>
            </a:r>
            <a:br>
              <a:rPr lang="zh-CN" altLang="en-US" sz="2000" b="1" dirty="0"/>
            </a:br>
            <a:r>
              <a:rPr lang="zh-CN" altLang="en-US" sz="2000" b="1" dirty="0"/>
              <a:t>　　</a:t>
            </a:r>
            <a:r>
              <a:rPr lang="en-US" altLang="zh-CN" sz="2000" b="1" dirty="0"/>
              <a:t>C.</a:t>
            </a:r>
            <a:r>
              <a:rPr lang="zh-CN" altLang="en-US" sz="2000" b="1" dirty="0"/>
              <a:t>现金流量表          </a:t>
            </a:r>
            <a:r>
              <a:rPr lang="en-US" altLang="zh-CN" sz="2000" b="1" dirty="0"/>
              <a:t>D.</a:t>
            </a:r>
            <a:r>
              <a:rPr lang="zh-CN" altLang="en-US" sz="2000" b="1" dirty="0"/>
              <a:t>资金来源与运用表</a:t>
            </a:r>
            <a:br>
              <a:rPr lang="zh-CN" altLang="en-US" sz="2000" b="1" dirty="0"/>
            </a:br>
            <a:r>
              <a:rPr lang="en-US" altLang="zh-CN" sz="2000" b="1" dirty="0"/>
              <a:t>B    2.  </a:t>
            </a:r>
            <a:r>
              <a:rPr lang="zh-CN" altLang="en-US" sz="2000" b="1" dirty="0"/>
              <a:t>下列说法正确的是（ ）。 </a:t>
            </a:r>
            <a:br>
              <a:rPr lang="zh-CN" altLang="en-US" sz="2000" b="1" dirty="0"/>
            </a:br>
            <a:r>
              <a:rPr lang="zh-CN" altLang="en-US" sz="2000" b="1" dirty="0"/>
              <a:t>　　</a:t>
            </a:r>
            <a:r>
              <a:rPr lang="en-US" altLang="zh-CN" sz="2000" b="1" dirty="0"/>
              <a:t>A.</a:t>
            </a:r>
            <a:r>
              <a:rPr lang="zh-CN" altLang="en-US" sz="2000" b="1" dirty="0"/>
              <a:t>项目计算期是指建设期 </a:t>
            </a:r>
            <a:br>
              <a:rPr lang="zh-CN" altLang="en-US" sz="2000" b="1" dirty="0"/>
            </a:br>
            <a:r>
              <a:rPr lang="zh-CN" altLang="en-US" sz="2000" b="1" dirty="0"/>
              <a:t>　　</a:t>
            </a:r>
            <a:r>
              <a:rPr lang="en-US" altLang="zh-CN" sz="2000" b="1" dirty="0"/>
              <a:t>B.</a:t>
            </a:r>
            <a:r>
              <a:rPr lang="zh-CN" altLang="en-US" sz="2000" b="1" dirty="0"/>
              <a:t>建设期是指项目从资金正式投入开始到项目建成投产所需要的时间 </a:t>
            </a:r>
            <a:br>
              <a:rPr lang="zh-CN" altLang="en-US" sz="2000" b="1" dirty="0"/>
            </a:br>
            <a:r>
              <a:rPr lang="zh-CN" altLang="en-US" sz="2000" b="1" dirty="0"/>
              <a:t>　　</a:t>
            </a:r>
            <a:r>
              <a:rPr lang="en-US" altLang="zh-CN" sz="2000" b="1" dirty="0"/>
              <a:t>C.</a:t>
            </a:r>
            <a:r>
              <a:rPr lang="zh-CN" altLang="en-US" sz="2000" b="1" dirty="0"/>
              <a:t>建设期是生产期的一部分</a:t>
            </a:r>
            <a:br>
              <a:rPr lang="zh-CN" altLang="en-US" sz="2000" b="1" dirty="0"/>
            </a:br>
            <a:r>
              <a:rPr lang="zh-CN" altLang="en-US" sz="2000" b="1" dirty="0"/>
              <a:t>　　</a:t>
            </a:r>
            <a:r>
              <a:rPr lang="en-US" altLang="zh-CN" sz="2000" b="1" dirty="0"/>
              <a:t>D.</a:t>
            </a:r>
            <a:r>
              <a:rPr lang="zh-CN" altLang="en-US" sz="2000" b="1" dirty="0"/>
              <a:t>计算期是建设期的一部分</a:t>
            </a:r>
            <a:br>
              <a:rPr lang="zh-CN" altLang="en-US" sz="2000" b="1" dirty="0"/>
            </a:br>
            <a:r>
              <a:rPr lang="en-US" altLang="zh-CN" sz="2000" b="1" dirty="0"/>
              <a:t>D    3. </a:t>
            </a:r>
            <a:r>
              <a:rPr lang="zh-CN" altLang="en-US" sz="2000" b="1" dirty="0"/>
              <a:t>下列说法错误的是（ ）。 </a:t>
            </a:r>
            <a:br>
              <a:rPr lang="zh-CN" altLang="en-US" sz="2000" b="1" dirty="0"/>
            </a:br>
            <a:r>
              <a:rPr lang="zh-CN" altLang="en-US" sz="2000" b="1" dirty="0"/>
              <a:t>　　</a:t>
            </a:r>
            <a:r>
              <a:rPr lang="en-US" altLang="zh-CN" sz="2000" b="1" dirty="0"/>
              <a:t>A.</a:t>
            </a:r>
            <a:r>
              <a:rPr lang="zh-CN" altLang="en-US" sz="2000" b="1" dirty="0"/>
              <a:t>固定资产在使用过程中会受到磨损，其价值损失通常是通过提取折旧的方式得以补偿 </a:t>
            </a:r>
            <a:br>
              <a:rPr lang="zh-CN" altLang="en-US" sz="2000" b="1" dirty="0"/>
            </a:br>
            <a:r>
              <a:rPr lang="zh-CN" altLang="en-US" sz="2000" b="1" dirty="0"/>
              <a:t>　　</a:t>
            </a:r>
            <a:r>
              <a:rPr lang="en-US" altLang="zh-CN" sz="2000" b="1" dirty="0"/>
              <a:t>B.</a:t>
            </a:r>
            <a:r>
              <a:rPr lang="zh-CN" altLang="en-US" sz="2000" b="1" dirty="0"/>
              <a:t>直线折旧法包括平均年限法和工作量法 </a:t>
            </a:r>
            <a:br>
              <a:rPr lang="zh-CN" altLang="en-US" sz="2000" b="1" dirty="0"/>
            </a:br>
            <a:r>
              <a:rPr lang="zh-CN" altLang="en-US" sz="2000" b="1" dirty="0"/>
              <a:t>　　</a:t>
            </a:r>
            <a:r>
              <a:rPr lang="en-US" altLang="zh-CN" sz="2000" b="1" dirty="0"/>
              <a:t>C.</a:t>
            </a:r>
            <a:r>
              <a:rPr lang="zh-CN" altLang="en-US" sz="2000" b="1" dirty="0"/>
              <a:t>工作量法又分为两种，即按行驶里程计算折旧和按工作小时计算折旧 </a:t>
            </a:r>
            <a:br>
              <a:rPr lang="zh-CN" altLang="en-US" sz="2000" b="1" dirty="0"/>
            </a:br>
            <a:r>
              <a:rPr lang="zh-CN" altLang="en-US" sz="2000" b="1" dirty="0"/>
              <a:t>　　</a:t>
            </a:r>
            <a:r>
              <a:rPr lang="en-US" altLang="zh-CN" sz="2000" b="1" dirty="0"/>
              <a:t>D.</a:t>
            </a:r>
            <a:r>
              <a:rPr lang="zh-CN" altLang="en-US" sz="2000" b="1" dirty="0"/>
              <a:t>直线法和年数总和法属于快速折旧法 </a:t>
            </a:r>
            <a:br>
              <a:rPr lang="zh-CN" altLang="en-US" sz="2000" b="1" dirty="0"/>
            </a:br>
            <a:r>
              <a:rPr lang="en-US" altLang="zh-CN" sz="2000" b="1" dirty="0"/>
              <a:t>C   4. </a:t>
            </a:r>
            <a:r>
              <a:rPr lang="zh-CN" altLang="en-US" sz="2000" b="1" dirty="0"/>
              <a:t>下列属于经营成本的费用是（ ）。 </a:t>
            </a:r>
            <a:br>
              <a:rPr lang="zh-CN" altLang="en-US" sz="2000" b="1" dirty="0"/>
            </a:br>
            <a:r>
              <a:rPr lang="zh-CN" altLang="en-US" sz="2000" b="1" dirty="0"/>
              <a:t>　　</a:t>
            </a:r>
            <a:r>
              <a:rPr lang="en-US" altLang="zh-CN" sz="2000" b="1" dirty="0"/>
              <a:t>A.</a:t>
            </a:r>
            <a:r>
              <a:rPr lang="zh-CN" altLang="en-US" sz="2000" b="1" dirty="0"/>
              <a:t>折旧费         </a:t>
            </a:r>
            <a:r>
              <a:rPr lang="en-US" altLang="zh-CN" sz="2000" b="1" dirty="0"/>
              <a:t>B.</a:t>
            </a:r>
            <a:r>
              <a:rPr lang="zh-CN" altLang="en-US" sz="2000" b="1" dirty="0"/>
              <a:t>维简费 </a:t>
            </a:r>
            <a:br>
              <a:rPr lang="zh-CN" altLang="en-US" sz="2000" b="1" dirty="0"/>
            </a:br>
            <a:r>
              <a:rPr lang="zh-CN" altLang="en-US" sz="2000" b="1" dirty="0"/>
              <a:t>       </a:t>
            </a:r>
            <a:r>
              <a:rPr lang="en-US" altLang="zh-CN" sz="2000" b="1" dirty="0"/>
              <a:t>C.</a:t>
            </a:r>
            <a:r>
              <a:rPr lang="zh-CN" altLang="en-US" sz="2000" b="1" dirty="0"/>
              <a:t>外购原材料费   </a:t>
            </a:r>
            <a:r>
              <a:rPr lang="en-US" altLang="zh-CN" sz="2000" b="1" dirty="0"/>
              <a:t>D.</a:t>
            </a:r>
            <a:r>
              <a:rPr lang="zh-CN" altLang="en-US" sz="2000" b="1" dirty="0"/>
              <a:t>摊销费</a:t>
            </a:r>
            <a:br>
              <a:rPr lang="zh-CN" altLang="en-US" sz="2000" b="1" dirty="0"/>
            </a:br>
            <a:r>
              <a:rPr lang="en-US" altLang="zh-CN" sz="2000" b="1" dirty="0"/>
              <a:t>B   5</a:t>
            </a:r>
            <a:r>
              <a:rPr lang="zh-CN" altLang="en-US" sz="2000" b="1" dirty="0"/>
              <a:t>．按照净现值的计算公式，当各年现金流量不变，而折现率提高时，</a:t>
            </a:r>
            <a:r>
              <a:rPr lang="zh-CN" altLang="zh-CN" sz="2000" b="1" dirty="0"/>
              <a:t>净现值应该（ ）。</a:t>
            </a:r>
            <a:r>
              <a:rPr lang="en-US" altLang="zh-CN" sz="2000" b="1" dirty="0"/>
              <a:t> </a:t>
            </a:r>
            <a:br>
              <a:rPr lang="en-US" altLang="zh-CN" sz="2000" b="1" dirty="0"/>
            </a:br>
            <a:r>
              <a:rPr lang="zh-CN" altLang="zh-CN" sz="2000" b="1" dirty="0"/>
              <a:t>　　</a:t>
            </a:r>
            <a:r>
              <a:rPr lang="en-US" altLang="zh-CN" sz="2000" b="1" dirty="0"/>
              <a:t>A. </a:t>
            </a:r>
            <a:r>
              <a:rPr lang="zh-CN" altLang="zh-CN" sz="2000" b="1" dirty="0"/>
              <a:t>提高</a:t>
            </a:r>
            <a:r>
              <a:rPr lang="en-US" altLang="zh-CN" sz="2000" b="1" dirty="0"/>
              <a:t> B. </a:t>
            </a:r>
            <a:r>
              <a:rPr lang="zh-CN" altLang="zh-CN" sz="2000" b="1" dirty="0"/>
              <a:t>降低</a:t>
            </a:r>
            <a:r>
              <a:rPr lang="en-US" altLang="zh-CN" sz="2000" b="1" dirty="0"/>
              <a:t> C. </a:t>
            </a:r>
            <a:r>
              <a:rPr lang="zh-CN" altLang="zh-CN" sz="2000" b="1" dirty="0"/>
              <a:t>不变</a:t>
            </a:r>
            <a:r>
              <a:rPr lang="en-US" altLang="zh-CN" sz="2000" b="1" dirty="0"/>
              <a:t> D. </a:t>
            </a:r>
            <a:r>
              <a:rPr lang="zh-CN" altLang="zh-CN" sz="2000" b="1" dirty="0"/>
              <a:t>提高或降低</a:t>
            </a:r>
            <a:r>
              <a:rPr lang="en-US" altLang="zh-CN" sz="2000" b="1" dirty="0"/>
              <a:t> </a:t>
            </a:r>
            <a:br>
              <a:rPr lang="en-US" altLang="zh-CN" sz="2000" b="1" dirty="0"/>
            </a:br>
            <a:r>
              <a:rPr lang="en-US" altLang="zh-CN" sz="2000" b="1" dirty="0" smtClean="0"/>
              <a:t>A   6</a:t>
            </a:r>
            <a:r>
              <a:rPr lang="en-US" altLang="zh-CN" sz="2000" b="1" dirty="0"/>
              <a:t>.</a:t>
            </a:r>
            <a:r>
              <a:rPr lang="zh-CN" altLang="zh-CN" sz="2000" b="1" dirty="0"/>
              <a:t>下列说法正确的是（ ）。</a:t>
            </a:r>
            <a:r>
              <a:rPr lang="en-US" altLang="zh-CN" sz="2000" b="1" dirty="0"/>
              <a:t> </a:t>
            </a:r>
            <a:br>
              <a:rPr lang="en-US" altLang="zh-CN" sz="2000" b="1" dirty="0"/>
            </a:br>
            <a:r>
              <a:rPr lang="zh-CN" altLang="zh-CN" sz="2000" b="1" dirty="0"/>
              <a:t>　　</a:t>
            </a:r>
            <a:r>
              <a:rPr lang="en-US" altLang="zh-CN" sz="2000" b="1" dirty="0"/>
              <a:t>A.</a:t>
            </a:r>
            <a:r>
              <a:rPr lang="zh-CN" altLang="zh-CN" sz="2000" b="1" dirty="0"/>
              <a:t>项目财务净现值等于或大于零，表明项目的盈利能力达到或超过了设定折现率所要求的盈利水平</a:t>
            </a:r>
            <a:r>
              <a:rPr lang="en-US" altLang="zh-CN" sz="2000" b="1" dirty="0"/>
              <a:t> </a:t>
            </a:r>
            <a:br>
              <a:rPr lang="en-US" altLang="zh-CN" sz="2000" b="1" dirty="0"/>
            </a:br>
            <a:r>
              <a:rPr lang="zh-CN" altLang="zh-CN" sz="2000" b="1" dirty="0"/>
              <a:t>　　</a:t>
            </a:r>
            <a:r>
              <a:rPr lang="en-US" altLang="zh-CN" sz="2000" b="1" dirty="0"/>
              <a:t>B.</a:t>
            </a:r>
            <a:r>
              <a:rPr lang="zh-CN" altLang="zh-CN" sz="2000" b="1" dirty="0"/>
              <a:t>项目财务内部收益率是反映项目在满足按设定折现率要求的盈利之外的超额盈利比率</a:t>
            </a:r>
            <a:r>
              <a:rPr lang="en-US" altLang="zh-CN" sz="2000" b="1" dirty="0"/>
              <a:t> </a:t>
            </a:r>
            <a:br>
              <a:rPr lang="en-US" altLang="zh-CN" sz="2000" b="1" dirty="0"/>
            </a:br>
            <a:r>
              <a:rPr lang="zh-CN" altLang="zh-CN" sz="2000" b="1" dirty="0"/>
              <a:t>　　</a:t>
            </a:r>
            <a:r>
              <a:rPr lang="en-US" altLang="zh-CN" sz="2000" b="1" dirty="0"/>
              <a:t>C.</a:t>
            </a:r>
            <a:r>
              <a:rPr lang="zh-CN" altLang="zh-CN" sz="2000" b="1" dirty="0"/>
              <a:t>财务评价中一般将内部收益率的判别基准和计算净现值的折现率采用不同数值 </a:t>
            </a:r>
            <a:r>
              <a:rPr lang="zh-CN" altLang="zh-CN" sz="2000" dirty="0"/>
              <a:t/>
            </a:r>
            <a:br>
              <a:rPr lang="zh-CN" altLang="zh-CN" sz="2000" dirty="0"/>
            </a:br>
            <a:r>
              <a:rPr lang="en-US" altLang="zh-CN" sz="2000" dirty="0" smtClean="0"/>
              <a:t>       </a:t>
            </a:r>
            <a:r>
              <a:rPr lang="en-US" altLang="zh-CN" sz="2000" b="1" dirty="0" smtClean="0"/>
              <a:t>D</a:t>
            </a:r>
            <a:r>
              <a:rPr lang="en-US" altLang="zh-CN" sz="2000" b="1" dirty="0"/>
              <a:t>.</a:t>
            </a:r>
            <a:r>
              <a:rPr lang="zh-CN" altLang="zh-CN" sz="2000" b="1" dirty="0"/>
              <a:t>财务净现值若小于零，说明该项目亏损，不可行，否决该项目</a:t>
            </a:r>
            <a:r>
              <a:rPr lang="en-US" altLang="zh-CN" sz="2000" b="1" dirty="0"/>
              <a:t/>
            </a:r>
            <a:br>
              <a:rPr lang="en-US" altLang="zh-CN" sz="2000" b="1" dirty="0"/>
            </a:br>
            <a:r>
              <a:rPr lang="zh-CN" altLang="zh-CN" sz="2000" dirty="0"/>
              <a:t/>
            </a:r>
            <a:br>
              <a:rPr lang="zh-CN" altLang="zh-CN" sz="2000" dirty="0"/>
            </a:br>
            <a:r>
              <a:rPr lang="zh-CN" altLang="en-US" sz="2000" dirty="0" smtClean="0"/>
              <a:t/>
            </a:r>
            <a:br>
              <a:rPr lang="zh-CN" altLang="en-US" sz="2000" dirty="0" smtClean="0"/>
            </a:br>
            <a:endParaRPr lang="zh-CN" altLang="en-US" sz="2000" dirty="0"/>
          </a:p>
        </p:txBody>
      </p:sp>
    </p:spTree>
    <p:extLst>
      <p:ext uri="{BB962C8B-B14F-4D97-AF65-F5344CB8AC3E}">
        <p14:creationId xmlns:p14="http://schemas.microsoft.com/office/powerpoint/2010/main" val="2648456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92768" y="269541"/>
            <a:ext cx="10515600" cy="4351338"/>
          </a:xfrm>
        </p:spPr>
        <p:txBody>
          <a:bodyPr>
            <a:noAutofit/>
          </a:bodyPr>
          <a:lstStyle/>
          <a:p>
            <a:pPr marL="0" indent="0">
              <a:buNone/>
            </a:pPr>
            <a:r>
              <a:rPr lang="en-US" altLang="zh-CN" sz="1800" b="1" dirty="0" smtClean="0"/>
              <a:t> A    7</a:t>
            </a:r>
            <a:r>
              <a:rPr lang="en-US" altLang="zh-CN" sz="1800" b="1" dirty="0"/>
              <a:t>. </a:t>
            </a:r>
            <a:r>
              <a:rPr lang="zh-CN" altLang="zh-CN" sz="1800" b="1" dirty="0"/>
              <a:t>下列关于项目投资回收期的说法正确的是（ ）。</a:t>
            </a:r>
            <a:r>
              <a:rPr lang="en-US" altLang="zh-CN" sz="1800" b="1" dirty="0"/>
              <a:t> </a:t>
            </a:r>
            <a:br>
              <a:rPr lang="en-US" altLang="zh-CN" sz="1800" b="1" dirty="0"/>
            </a:br>
            <a:r>
              <a:rPr lang="zh-CN" altLang="zh-CN" sz="1800" b="1" dirty="0"/>
              <a:t>　　</a:t>
            </a:r>
            <a:r>
              <a:rPr lang="en-US" altLang="zh-CN" sz="1800" b="1" dirty="0"/>
              <a:t>A.</a:t>
            </a:r>
            <a:r>
              <a:rPr lang="zh-CN" altLang="zh-CN" sz="1800" b="1" dirty="0"/>
              <a:t>项目投资回收期是指以项目的净收益回收项目投资所需要的时间</a:t>
            </a:r>
            <a:r>
              <a:rPr lang="en-US" altLang="zh-CN" sz="1800" b="1" dirty="0"/>
              <a:t> </a:t>
            </a:r>
            <a:br>
              <a:rPr lang="en-US" altLang="zh-CN" sz="1800" b="1" dirty="0"/>
            </a:br>
            <a:r>
              <a:rPr lang="zh-CN" altLang="zh-CN" sz="1800" b="1" dirty="0"/>
              <a:t>　　</a:t>
            </a:r>
            <a:r>
              <a:rPr lang="en-US" altLang="zh-CN" sz="1800" b="1" dirty="0"/>
              <a:t>B.</a:t>
            </a:r>
            <a:r>
              <a:rPr lang="zh-CN" altLang="zh-CN" sz="1800" b="1" dirty="0"/>
              <a:t>项目投资回收期一般以年为单位，并从项目投产开始年算起</a:t>
            </a:r>
            <a:r>
              <a:rPr lang="en-US" altLang="zh-CN" sz="1800" b="1" dirty="0"/>
              <a:t> </a:t>
            </a:r>
            <a:br>
              <a:rPr lang="en-US" altLang="zh-CN" sz="1800" b="1" dirty="0"/>
            </a:br>
            <a:r>
              <a:rPr lang="zh-CN" altLang="zh-CN" sz="1800" b="1" dirty="0"/>
              <a:t>　　</a:t>
            </a:r>
            <a:r>
              <a:rPr lang="en-US" altLang="zh-CN" sz="1800" b="1" dirty="0"/>
              <a:t>C.</a:t>
            </a:r>
            <a:r>
              <a:rPr lang="zh-CN" altLang="zh-CN" sz="1800" b="1" dirty="0"/>
              <a:t>投资回收期越长，则项目的盈利和抗风险能力越好</a:t>
            </a:r>
            <a:r>
              <a:rPr lang="en-US" altLang="zh-CN" sz="1800" b="1" dirty="0"/>
              <a:t> </a:t>
            </a:r>
            <a:br>
              <a:rPr lang="en-US" altLang="zh-CN" sz="1800" b="1" dirty="0"/>
            </a:br>
            <a:r>
              <a:rPr lang="zh-CN" altLang="zh-CN" sz="1800" b="1" dirty="0"/>
              <a:t>　　</a:t>
            </a:r>
            <a:r>
              <a:rPr lang="en-US" altLang="zh-CN" sz="1800" b="1" dirty="0"/>
              <a:t>D.</a:t>
            </a:r>
            <a:r>
              <a:rPr lang="zh-CN" altLang="zh-CN" sz="1800" b="1" dirty="0"/>
              <a:t>投资回收期的判别基准是不能超过项目的计算期</a:t>
            </a:r>
            <a:r>
              <a:rPr lang="zh-CN" altLang="zh-CN" sz="1800" dirty="0"/>
              <a:t/>
            </a:r>
            <a:br>
              <a:rPr lang="zh-CN" altLang="zh-CN" sz="1800" dirty="0"/>
            </a:br>
            <a:r>
              <a:rPr lang="en-US" altLang="zh-CN" sz="1800" dirty="0" smtClean="0"/>
              <a:t>C    </a:t>
            </a:r>
            <a:r>
              <a:rPr lang="en-US" altLang="zh-CN" sz="1800" b="1" dirty="0" smtClean="0"/>
              <a:t>8</a:t>
            </a:r>
            <a:r>
              <a:rPr lang="en-US" altLang="zh-CN" sz="1800" b="1" dirty="0"/>
              <a:t>.</a:t>
            </a:r>
            <a:r>
              <a:rPr lang="zh-CN" altLang="zh-CN" sz="1800" b="1" dirty="0"/>
              <a:t>清偿能力分析要计算下列（ ）个指标。</a:t>
            </a:r>
            <a:r>
              <a:rPr lang="en-US" altLang="zh-CN" sz="1800" b="1" dirty="0"/>
              <a:t> </a:t>
            </a:r>
            <a:br>
              <a:rPr lang="en-US" altLang="zh-CN" sz="1800" b="1" dirty="0"/>
            </a:br>
            <a:r>
              <a:rPr lang="zh-CN" altLang="zh-CN" sz="1800" b="1" dirty="0"/>
              <a:t>　　</a:t>
            </a:r>
            <a:r>
              <a:rPr lang="en-US" altLang="zh-CN" sz="1800" b="1" dirty="0"/>
              <a:t>A</a:t>
            </a:r>
            <a:r>
              <a:rPr lang="zh-CN" altLang="zh-CN" sz="1800" b="1" dirty="0"/>
              <a:t>财务净现值 </a:t>
            </a:r>
            <a:r>
              <a:rPr lang="en-US" altLang="zh-CN" sz="1800" b="1" dirty="0"/>
              <a:t>             B. </a:t>
            </a:r>
            <a:r>
              <a:rPr lang="zh-CN" altLang="zh-CN" sz="1800" b="1" dirty="0"/>
              <a:t>财务内部收益率</a:t>
            </a:r>
            <a:r>
              <a:rPr lang="en-US" altLang="zh-CN" sz="1800" b="1" dirty="0"/>
              <a:t> </a:t>
            </a:r>
            <a:r>
              <a:rPr lang="zh-CN" altLang="zh-CN" sz="1800" dirty="0"/>
              <a:t/>
            </a:r>
            <a:br>
              <a:rPr lang="zh-CN" altLang="zh-CN" sz="1800" dirty="0"/>
            </a:br>
            <a:r>
              <a:rPr lang="en-US" altLang="zh-CN" sz="1800" dirty="0" smtClean="0"/>
              <a:t>       </a:t>
            </a:r>
            <a:r>
              <a:rPr lang="en-US" altLang="zh-CN" sz="1800" b="1" dirty="0" smtClean="0"/>
              <a:t>C</a:t>
            </a:r>
            <a:r>
              <a:rPr lang="en-US" altLang="zh-CN" sz="1800" b="1" dirty="0"/>
              <a:t>.</a:t>
            </a:r>
            <a:r>
              <a:rPr lang="zh-CN" altLang="zh-CN" sz="1800" b="1" dirty="0"/>
              <a:t>借款偿还期 </a:t>
            </a:r>
            <a:r>
              <a:rPr lang="en-US" altLang="zh-CN" sz="1800" b="1" dirty="0"/>
              <a:t>             D.</a:t>
            </a:r>
            <a:r>
              <a:rPr lang="zh-CN" altLang="zh-CN" sz="1800" b="1" dirty="0"/>
              <a:t>投资回收期 </a:t>
            </a:r>
            <a:r>
              <a:rPr lang="zh-CN" altLang="zh-CN" sz="1800" dirty="0"/>
              <a:t/>
            </a:r>
            <a:br>
              <a:rPr lang="zh-CN" altLang="zh-CN" sz="1800" dirty="0"/>
            </a:br>
            <a:r>
              <a:rPr lang="en-US" altLang="zh-CN" sz="1800" dirty="0" smtClean="0"/>
              <a:t>D    </a:t>
            </a:r>
            <a:r>
              <a:rPr lang="en-US" altLang="zh-CN" sz="1800" b="1" dirty="0" smtClean="0"/>
              <a:t>9</a:t>
            </a:r>
            <a:r>
              <a:rPr lang="en-US" altLang="zh-CN" sz="1800" b="1" dirty="0"/>
              <a:t>.</a:t>
            </a:r>
            <a:r>
              <a:rPr lang="zh-CN" altLang="zh-CN" sz="1800" b="1" dirty="0"/>
              <a:t>下面哪一项不是项目的现金流出项（）</a:t>
            </a:r>
            <a:r>
              <a:rPr lang="zh-CN" altLang="zh-CN" sz="1800" dirty="0"/>
              <a:t/>
            </a:r>
            <a:br>
              <a:rPr lang="zh-CN" altLang="zh-CN" sz="1800" dirty="0"/>
            </a:br>
            <a:r>
              <a:rPr lang="en-US" altLang="zh-CN" sz="1800" dirty="0" smtClean="0"/>
              <a:t>        </a:t>
            </a:r>
            <a:r>
              <a:rPr lang="en-US" altLang="zh-CN" sz="1800" b="1" dirty="0" smtClean="0"/>
              <a:t>A</a:t>
            </a:r>
            <a:r>
              <a:rPr lang="zh-CN" altLang="zh-CN" sz="1800" b="1" dirty="0"/>
              <a:t>．建设投资</a:t>
            </a:r>
            <a:r>
              <a:rPr lang="en-US" altLang="zh-CN" sz="1800" b="1" dirty="0"/>
              <a:t>              B.</a:t>
            </a:r>
            <a:r>
              <a:rPr lang="zh-CN" altLang="zh-CN" sz="1800" b="1" dirty="0"/>
              <a:t>总成本费用</a:t>
            </a:r>
            <a:r>
              <a:rPr lang="zh-CN" altLang="zh-CN" sz="1800" dirty="0"/>
              <a:t/>
            </a:r>
            <a:br>
              <a:rPr lang="zh-CN" altLang="zh-CN" sz="1800" dirty="0"/>
            </a:br>
            <a:r>
              <a:rPr lang="en-US" altLang="zh-CN" sz="1800" dirty="0" smtClean="0"/>
              <a:t>        </a:t>
            </a:r>
            <a:r>
              <a:rPr lang="en-US" altLang="zh-CN" sz="1800" b="1" dirty="0" smtClean="0"/>
              <a:t>C</a:t>
            </a:r>
            <a:r>
              <a:rPr lang="zh-CN" altLang="zh-CN" sz="1800" b="1" dirty="0"/>
              <a:t>．流动资金投资</a:t>
            </a:r>
            <a:r>
              <a:rPr lang="en-US" altLang="zh-CN" sz="1800" b="1" dirty="0"/>
              <a:t>          D.</a:t>
            </a:r>
            <a:r>
              <a:rPr lang="zh-CN" altLang="zh-CN" sz="1800" b="1" dirty="0"/>
              <a:t>销售税金及</a:t>
            </a:r>
            <a:r>
              <a:rPr lang="zh-CN" altLang="zh-CN" sz="1800" b="1" dirty="0" smtClean="0"/>
              <a:t>附加</a:t>
            </a:r>
            <a:endParaRPr lang="en-US" altLang="zh-CN" sz="1800" b="1" dirty="0" smtClean="0"/>
          </a:p>
          <a:p>
            <a:pPr marL="0" indent="0">
              <a:buNone/>
            </a:pPr>
            <a:r>
              <a:rPr lang="en-US" altLang="zh-CN" sz="1800" b="1" dirty="0" smtClean="0"/>
              <a:t>  D    10</a:t>
            </a:r>
            <a:r>
              <a:rPr lang="en-US" altLang="zh-CN" sz="1800" b="1" dirty="0"/>
              <a:t>. </a:t>
            </a:r>
            <a:r>
              <a:rPr lang="zh-CN" altLang="zh-CN" sz="1800" b="1" dirty="0"/>
              <a:t>在建设投资中，可能形成固定资产的不包括下列（</a:t>
            </a:r>
            <a:r>
              <a:rPr lang="en-US" altLang="zh-CN" sz="1800" b="1" dirty="0"/>
              <a:t>  </a:t>
            </a:r>
            <a:r>
              <a:rPr lang="zh-CN" altLang="zh-CN" sz="1800" b="1" dirty="0"/>
              <a:t>）项</a:t>
            </a:r>
            <a:endParaRPr lang="zh-CN" altLang="zh-CN" sz="1800" dirty="0"/>
          </a:p>
          <a:p>
            <a:pPr marL="0" indent="0">
              <a:buNone/>
            </a:pPr>
            <a:r>
              <a:rPr lang="en-US" altLang="zh-CN" sz="1800" b="1" dirty="0" smtClean="0"/>
              <a:t>              A</a:t>
            </a:r>
            <a:r>
              <a:rPr lang="zh-CN" altLang="zh-CN" sz="1800" b="1" dirty="0"/>
              <a:t>．建筑工程费</a:t>
            </a:r>
            <a:r>
              <a:rPr lang="en-US" altLang="zh-CN" sz="1800" b="1" dirty="0"/>
              <a:t>            B</a:t>
            </a:r>
            <a:r>
              <a:rPr lang="zh-CN" altLang="zh-CN" sz="1800" b="1" dirty="0"/>
              <a:t>．设备购置费</a:t>
            </a:r>
            <a:endParaRPr lang="zh-CN" altLang="zh-CN" sz="1800" dirty="0"/>
          </a:p>
          <a:p>
            <a:pPr marL="0" indent="0">
              <a:buNone/>
            </a:pPr>
            <a:r>
              <a:rPr lang="en-US" altLang="zh-CN" sz="1800" b="1" dirty="0" smtClean="0"/>
              <a:t>              C</a:t>
            </a:r>
            <a:r>
              <a:rPr lang="zh-CN" altLang="zh-CN" sz="1800" b="1" dirty="0"/>
              <a:t>．土地使用费</a:t>
            </a:r>
            <a:r>
              <a:rPr lang="en-US" altLang="zh-CN" sz="1800" b="1" dirty="0"/>
              <a:t>            D</a:t>
            </a:r>
            <a:r>
              <a:rPr lang="zh-CN" altLang="zh-CN" sz="1800" b="1" dirty="0"/>
              <a:t>．电水增容费</a:t>
            </a:r>
            <a:endParaRPr lang="zh-CN" altLang="zh-CN" sz="1800" dirty="0"/>
          </a:p>
          <a:p>
            <a:pPr marL="0" indent="0">
              <a:buNone/>
            </a:pPr>
            <a:r>
              <a:rPr lang="en-US" altLang="zh-CN" sz="1800" b="1" dirty="0" smtClean="0"/>
              <a:t>D       11</a:t>
            </a:r>
            <a:r>
              <a:rPr lang="en-US" altLang="zh-CN" sz="1800" b="1" dirty="0"/>
              <a:t>.</a:t>
            </a:r>
            <a:r>
              <a:rPr lang="zh-CN" altLang="zh-CN" sz="1800" b="1" dirty="0"/>
              <a:t>下列哪一项不属于流动资产（ ）</a:t>
            </a:r>
            <a:endParaRPr lang="zh-CN" altLang="zh-CN" sz="1800" dirty="0"/>
          </a:p>
          <a:p>
            <a:pPr marL="0" indent="0">
              <a:buNone/>
            </a:pPr>
            <a:r>
              <a:rPr lang="en-US" altLang="zh-CN" sz="1800" b="1" dirty="0" smtClean="0"/>
              <a:t>                   A</a:t>
            </a:r>
            <a:r>
              <a:rPr lang="zh-CN" altLang="zh-CN" sz="1800" b="1" dirty="0"/>
              <a:t>．产成品</a:t>
            </a:r>
            <a:r>
              <a:rPr lang="en-US" altLang="zh-CN" sz="1800" b="1" dirty="0"/>
              <a:t>                B</a:t>
            </a:r>
            <a:r>
              <a:rPr lang="zh-CN" altLang="zh-CN" sz="1800" b="1" dirty="0"/>
              <a:t>．在产品</a:t>
            </a:r>
            <a:endParaRPr lang="zh-CN" altLang="zh-CN" sz="1800" dirty="0"/>
          </a:p>
          <a:p>
            <a:pPr marL="0" indent="0">
              <a:buNone/>
            </a:pPr>
            <a:r>
              <a:rPr lang="en-US" altLang="zh-CN" sz="1800" b="1" dirty="0" smtClean="0"/>
              <a:t>                   C</a:t>
            </a:r>
            <a:r>
              <a:rPr lang="zh-CN" altLang="zh-CN" sz="1800" b="1" dirty="0"/>
              <a:t>．应收账款</a:t>
            </a:r>
            <a:r>
              <a:rPr lang="en-US" altLang="zh-CN" sz="1800" b="1" dirty="0"/>
              <a:t>              D</a:t>
            </a:r>
            <a:r>
              <a:rPr lang="zh-CN" altLang="zh-CN" sz="1800" b="1" dirty="0"/>
              <a:t>．应付账款</a:t>
            </a:r>
            <a:endParaRPr lang="zh-CN" altLang="zh-CN" sz="1800" dirty="0"/>
          </a:p>
          <a:p>
            <a:pPr marL="0" indent="0">
              <a:buNone/>
            </a:pPr>
            <a:r>
              <a:rPr lang="en-US" altLang="zh-CN" sz="1800" b="1" dirty="0" smtClean="0"/>
              <a:t> B     12</a:t>
            </a:r>
            <a:r>
              <a:rPr lang="en-US" altLang="zh-CN" sz="1800" b="1" dirty="0"/>
              <a:t>. </a:t>
            </a:r>
            <a:r>
              <a:rPr lang="zh-CN" altLang="zh-CN" sz="1800" b="1" dirty="0"/>
              <a:t>总成本费用中，下面（）项属于可变成本</a:t>
            </a:r>
            <a:endParaRPr lang="zh-CN" altLang="zh-CN" sz="1800" dirty="0"/>
          </a:p>
          <a:p>
            <a:pPr marL="0" indent="0">
              <a:buNone/>
            </a:pPr>
            <a:r>
              <a:rPr lang="en-US" altLang="zh-CN" sz="1800" b="1" dirty="0" smtClean="0"/>
              <a:t>                      A</a:t>
            </a:r>
            <a:r>
              <a:rPr lang="zh-CN" altLang="zh-CN" sz="1800" b="1" dirty="0"/>
              <a:t>．工资及福利费</a:t>
            </a:r>
            <a:r>
              <a:rPr lang="en-US" altLang="zh-CN" sz="1800" b="1" dirty="0"/>
              <a:t>          B</a:t>
            </a:r>
            <a:r>
              <a:rPr lang="zh-CN" altLang="zh-CN" sz="1800" b="1" dirty="0"/>
              <a:t>．外购燃料动力</a:t>
            </a:r>
            <a:endParaRPr lang="zh-CN" altLang="zh-CN" sz="1800" dirty="0"/>
          </a:p>
          <a:p>
            <a:pPr marL="0" indent="0">
              <a:buNone/>
            </a:pPr>
            <a:r>
              <a:rPr lang="en-US" altLang="zh-CN" sz="1800" b="1" dirty="0" smtClean="0"/>
              <a:t>                      C</a:t>
            </a:r>
            <a:r>
              <a:rPr lang="zh-CN" altLang="zh-CN" sz="1800" b="1" dirty="0"/>
              <a:t>．折旧费</a:t>
            </a:r>
            <a:r>
              <a:rPr lang="en-US" altLang="zh-CN" sz="1800" b="1" dirty="0"/>
              <a:t>                D</a:t>
            </a:r>
            <a:r>
              <a:rPr lang="zh-CN" altLang="zh-CN" sz="1800" b="1" dirty="0"/>
              <a:t>．修理费</a:t>
            </a:r>
            <a:endParaRPr lang="zh-CN" altLang="zh-CN" sz="1800" dirty="0"/>
          </a:p>
          <a:p>
            <a:endParaRPr lang="zh-CN" altLang="en-US" sz="1800" dirty="0"/>
          </a:p>
        </p:txBody>
      </p:sp>
    </p:spTree>
    <p:extLst>
      <p:ext uri="{BB962C8B-B14F-4D97-AF65-F5344CB8AC3E}">
        <p14:creationId xmlns:p14="http://schemas.microsoft.com/office/powerpoint/2010/main" val="27768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4853" y="157246"/>
            <a:ext cx="11466094" cy="4351338"/>
          </a:xfrm>
        </p:spPr>
        <p:txBody>
          <a:bodyPr>
            <a:noAutofit/>
          </a:bodyPr>
          <a:lstStyle/>
          <a:p>
            <a:pPr marL="0" indent="0">
              <a:buNone/>
            </a:pPr>
            <a:r>
              <a:rPr lang="en-US" altLang="zh-CN" sz="2000" b="1" dirty="0" smtClean="0"/>
              <a:t>B    13</a:t>
            </a:r>
            <a:r>
              <a:rPr lang="en-US" altLang="zh-CN" sz="2000" b="1" dirty="0"/>
              <a:t>. </a:t>
            </a:r>
            <a:r>
              <a:rPr lang="zh-CN" altLang="zh-CN" sz="2000" b="1" dirty="0"/>
              <a:t>盈亏平衡分析中，若单位可变成本增加，则盈亏平衡点（）移动</a:t>
            </a:r>
            <a:endParaRPr lang="zh-CN" altLang="zh-CN" sz="2000" dirty="0"/>
          </a:p>
          <a:p>
            <a:pPr marL="0" indent="0">
              <a:buNone/>
            </a:pPr>
            <a:r>
              <a:rPr lang="en-US" altLang="zh-CN" sz="2000" b="1" dirty="0" smtClean="0"/>
              <a:t>      A</a:t>
            </a:r>
            <a:r>
              <a:rPr lang="zh-CN" altLang="zh-CN" sz="2000" b="1" dirty="0"/>
              <a:t>．向左</a:t>
            </a:r>
            <a:r>
              <a:rPr lang="en-US" altLang="zh-CN" sz="2000" b="1" dirty="0"/>
              <a:t>                  B</a:t>
            </a:r>
            <a:r>
              <a:rPr lang="zh-CN" altLang="zh-CN" sz="2000" b="1" dirty="0"/>
              <a:t>．向右</a:t>
            </a:r>
            <a:endParaRPr lang="zh-CN" altLang="zh-CN" sz="2000" dirty="0"/>
          </a:p>
          <a:p>
            <a:pPr marL="0" indent="0">
              <a:buNone/>
            </a:pPr>
            <a:r>
              <a:rPr lang="en-US" altLang="zh-CN" sz="2000" b="1" dirty="0" smtClean="0"/>
              <a:t>      C</a:t>
            </a:r>
            <a:r>
              <a:rPr lang="zh-CN" altLang="zh-CN" sz="2000" b="1" dirty="0"/>
              <a:t>．不变</a:t>
            </a:r>
            <a:r>
              <a:rPr lang="en-US" altLang="zh-CN" sz="2000" b="1" dirty="0"/>
              <a:t>                  D</a:t>
            </a:r>
            <a:r>
              <a:rPr lang="zh-CN" altLang="zh-CN" sz="2000" b="1" dirty="0"/>
              <a:t>．不确定</a:t>
            </a:r>
            <a:endParaRPr lang="zh-CN" altLang="zh-CN" sz="2000" dirty="0"/>
          </a:p>
          <a:p>
            <a:pPr marL="0" indent="0">
              <a:buNone/>
            </a:pPr>
            <a:r>
              <a:rPr lang="en-US" altLang="zh-CN" sz="2000" b="1" dirty="0" smtClean="0"/>
              <a:t>C    14</a:t>
            </a:r>
            <a:r>
              <a:rPr lang="en-US" altLang="zh-CN" sz="2000" b="1" dirty="0"/>
              <a:t>.</a:t>
            </a:r>
            <a:r>
              <a:rPr lang="zh-CN" altLang="zh-CN" sz="2000" b="1" dirty="0"/>
              <a:t>在敏感性分析中，若三个不确定性因素经营成本、投资额、销售收入对内部收益率的影响曲线与内部收益率临界线交点的横坐标分别为</a:t>
            </a:r>
            <a:r>
              <a:rPr lang="en-US" altLang="zh-CN" sz="2000" b="1" dirty="0"/>
              <a:t>20%</a:t>
            </a:r>
            <a:r>
              <a:rPr lang="zh-CN" altLang="zh-CN" sz="2000" b="1" dirty="0"/>
              <a:t>、</a:t>
            </a:r>
            <a:r>
              <a:rPr lang="en-US" altLang="zh-CN" sz="2000" b="1" dirty="0"/>
              <a:t>40%</a:t>
            </a:r>
            <a:r>
              <a:rPr lang="zh-CN" altLang="zh-CN" sz="2000" b="1" dirty="0"/>
              <a:t>、</a:t>
            </a:r>
            <a:r>
              <a:rPr lang="en-US" altLang="zh-CN" sz="2000" b="1" dirty="0"/>
              <a:t>-13%</a:t>
            </a:r>
            <a:r>
              <a:rPr lang="zh-CN" altLang="zh-CN" sz="2000" b="1" dirty="0"/>
              <a:t>，则三个不确定性因素中最敏感的因素为（）</a:t>
            </a:r>
            <a:endParaRPr lang="zh-CN" altLang="zh-CN" sz="2000" dirty="0"/>
          </a:p>
          <a:p>
            <a:pPr marL="0" indent="0">
              <a:buNone/>
            </a:pPr>
            <a:r>
              <a:rPr lang="en-US" altLang="zh-CN" sz="2000" b="1" dirty="0" smtClean="0"/>
              <a:t>    A</a:t>
            </a:r>
            <a:r>
              <a:rPr lang="zh-CN" altLang="zh-CN" sz="2000" b="1" dirty="0"/>
              <a:t>．经营成本</a:t>
            </a:r>
            <a:r>
              <a:rPr lang="en-US" altLang="zh-CN" sz="2000" b="1" dirty="0"/>
              <a:t>              B</a:t>
            </a:r>
            <a:r>
              <a:rPr lang="zh-CN" altLang="zh-CN" sz="2000" b="1" dirty="0"/>
              <a:t>．投资额</a:t>
            </a:r>
            <a:endParaRPr lang="zh-CN" altLang="zh-CN" sz="2000" dirty="0"/>
          </a:p>
          <a:p>
            <a:pPr marL="0" indent="0">
              <a:buNone/>
            </a:pPr>
            <a:r>
              <a:rPr lang="en-US" altLang="zh-CN" sz="2000" b="1" dirty="0" smtClean="0"/>
              <a:t>    C</a:t>
            </a:r>
            <a:r>
              <a:rPr lang="zh-CN" altLang="zh-CN" sz="2000" b="1" dirty="0"/>
              <a:t>．销售收入</a:t>
            </a:r>
            <a:r>
              <a:rPr lang="en-US" altLang="zh-CN" sz="2000" b="1" dirty="0"/>
              <a:t>              D</a:t>
            </a:r>
            <a:r>
              <a:rPr lang="zh-CN" altLang="zh-CN" sz="2000" b="1" dirty="0"/>
              <a:t>．都不</a:t>
            </a:r>
            <a:r>
              <a:rPr lang="zh-CN" altLang="zh-CN" sz="2000" b="1" dirty="0" smtClean="0"/>
              <a:t>敏感</a:t>
            </a:r>
            <a:endParaRPr lang="en-US" altLang="zh-CN" sz="2000" b="1" dirty="0" smtClean="0"/>
          </a:p>
          <a:p>
            <a:r>
              <a:rPr lang="en-US" altLang="zh-CN" sz="2000" b="1" dirty="0"/>
              <a:t>1. </a:t>
            </a:r>
            <a:r>
              <a:rPr lang="zh-CN" altLang="zh-CN" sz="2000" b="1" dirty="0"/>
              <a:t>对于单一独立项目而言，若投资利润率和内部收益率结论不一致，以</a:t>
            </a:r>
            <a:r>
              <a:rPr lang="en-US" altLang="zh-CN" sz="2000" b="1" u="sng" dirty="0"/>
              <a:t>  </a:t>
            </a:r>
            <a:r>
              <a:rPr lang="zh-CN" altLang="en-US" sz="2000" b="1" u="sng" smtClean="0"/>
              <a:t>内部收益率</a:t>
            </a:r>
            <a:r>
              <a:rPr lang="en-US" altLang="zh-CN" sz="2000" b="1" u="sng" smtClean="0"/>
              <a:t>     </a:t>
            </a:r>
            <a:r>
              <a:rPr lang="zh-CN" altLang="zh-CN" sz="2000" b="1" dirty="0"/>
              <a:t>指标为准。</a:t>
            </a:r>
            <a:endParaRPr lang="zh-CN" altLang="zh-CN" sz="2000" dirty="0"/>
          </a:p>
          <a:p>
            <a:r>
              <a:rPr lang="en-US" altLang="zh-CN" sz="2000" b="1" dirty="0"/>
              <a:t>2. </a:t>
            </a:r>
            <a:r>
              <a:rPr lang="zh-CN" altLang="zh-CN" sz="2000" b="1" dirty="0"/>
              <a:t>在资金均衡使用时，建设投资借款在建设期内当年的借款</a:t>
            </a:r>
            <a:r>
              <a:rPr lang="zh-CN" altLang="zh-CN" sz="2000" b="1" dirty="0" smtClean="0"/>
              <a:t>按照</a:t>
            </a:r>
            <a:r>
              <a:rPr lang="en-US" altLang="zh-CN" sz="2000" b="1" u="sng" dirty="0" smtClean="0"/>
              <a:t>  </a:t>
            </a:r>
            <a:r>
              <a:rPr lang="zh-CN" altLang="en-US" sz="2000" b="1" u="sng" dirty="0" smtClean="0"/>
              <a:t>半</a:t>
            </a:r>
            <a:r>
              <a:rPr lang="en-US" altLang="zh-CN" sz="2000" b="1" u="sng" dirty="0" smtClean="0"/>
              <a:t>    </a:t>
            </a:r>
            <a:r>
              <a:rPr lang="zh-CN" altLang="zh-CN" sz="2000" b="1" dirty="0"/>
              <a:t>年限计息。</a:t>
            </a:r>
            <a:endParaRPr lang="zh-CN" altLang="zh-CN" sz="2000" dirty="0"/>
          </a:p>
          <a:p>
            <a:r>
              <a:rPr lang="en-US" altLang="zh-CN" sz="2000" b="1" dirty="0"/>
              <a:t>3. </a:t>
            </a:r>
            <a:r>
              <a:rPr lang="zh-CN" altLang="zh-CN" sz="2000" b="1" dirty="0"/>
              <a:t>若两个互斥方案投资额不等，计算期分别为</a:t>
            </a:r>
            <a:r>
              <a:rPr lang="en-US" altLang="zh-CN" sz="2000" b="1" dirty="0"/>
              <a:t>3</a:t>
            </a:r>
            <a:r>
              <a:rPr lang="zh-CN" altLang="zh-CN" sz="2000" b="1" dirty="0"/>
              <a:t>年和</a:t>
            </a:r>
            <a:r>
              <a:rPr lang="en-US" altLang="zh-CN" sz="2000" b="1" dirty="0"/>
              <a:t>6</a:t>
            </a:r>
            <a:r>
              <a:rPr lang="zh-CN" altLang="zh-CN" sz="2000" b="1" dirty="0"/>
              <a:t>年，对这两个方案运用最小公倍寿命期法比选时，应把两个方案的计算期统一成</a:t>
            </a:r>
            <a:r>
              <a:rPr lang="en-US" altLang="zh-CN" sz="2000" b="1" u="sng" dirty="0"/>
              <a:t>   </a:t>
            </a:r>
            <a:r>
              <a:rPr lang="en-US" altLang="zh-CN" sz="2000" b="1" u="sng" dirty="0" smtClean="0"/>
              <a:t>6     </a:t>
            </a:r>
            <a:r>
              <a:rPr lang="zh-CN" altLang="zh-CN" sz="2000" b="1" dirty="0"/>
              <a:t>年。</a:t>
            </a:r>
            <a:endParaRPr lang="zh-CN" altLang="zh-CN" sz="2000" dirty="0"/>
          </a:p>
          <a:p>
            <a:r>
              <a:rPr lang="en-US" altLang="zh-CN" sz="2000" b="1" dirty="0"/>
              <a:t>4. </a:t>
            </a:r>
            <a:r>
              <a:rPr lang="zh-CN" altLang="zh-CN" sz="2000" b="1" dirty="0"/>
              <a:t>当内部收益率满足</a:t>
            </a:r>
            <a:r>
              <a:rPr lang="en-US" altLang="zh-CN" sz="2000" b="1" u="sng" dirty="0"/>
              <a:t>   </a:t>
            </a:r>
            <a:r>
              <a:rPr lang="zh-CN" altLang="en-US" sz="2000" b="1" u="sng" dirty="0" smtClean="0"/>
              <a:t>≥折现率</a:t>
            </a:r>
            <a:r>
              <a:rPr lang="en-US" altLang="zh-CN" sz="2000" b="1" u="sng" dirty="0" smtClean="0"/>
              <a:t>     </a:t>
            </a:r>
            <a:r>
              <a:rPr lang="zh-CN" altLang="zh-CN" sz="2000" b="1" dirty="0"/>
              <a:t>条件时，项目具有很好的盈利能力，项目可行。</a:t>
            </a:r>
            <a:endParaRPr lang="zh-CN" altLang="zh-CN" sz="2000" dirty="0"/>
          </a:p>
          <a:p>
            <a:r>
              <a:rPr lang="en-US" altLang="zh-CN" sz="2000" b="1" dirty="0"/>
              <a:t>5.</a:t>
            </a:r>
            <a:r>
              <a:rPr lang="zh-CN" altLang="zh-CN" sz="2000" b="1" dirty="0"/>
              <a:t>两个互斥方案</a:t>
            </a:r>
            <a:r>
              <a:rPr lang="en-US" altLang="zh-CN" sz="2000" b="1" dirty="0"/>
              <a:t>X</a:t>
            </a:r>
            <a:r>
              <a:rPr lang="zh-CN" altLang="zh-CN" sz="2000" b="1" dirty="0"/>
              <a:t>和</a:t>
            </a:r>
            <a:r>
              <a:rPr lang="en-US" altLang="zh-CN" sz="2000" b="1" dirty="0"/>
              <a:t>Y</a:t>
            </a:r>
            <a:r>
              <a:rPr lang="zh-CN" altLang="zh-CN" sz="2000" b="1" dirty="0"/>
              <a:t>，投资额</a:t>
            </a:r>
            <a:r>
              <a:rPr lang="en-US" altLang="zh-CN" sz="2000" b="1" dirty="0"/>
              <a:t>Y&gt;X</a:t>
            </a:r>
            <a:r>
              <a:rPr lang="zh-CN" altLang="zh-CN" sz="2000" b="1" dirty="0"/>
              <a:t>，计算期相等，当△</a:t>
            </a:r>
            <a:r>
              <a:rPr lang="en-US" altLang="zh-CN" sz="2000" b="1" dirty="0"/>
              <a:t>IRR</a:t>
            </a:r>
            <a:r>
              <a:rPr lang="en-US" altLang="zh-CN" sz="2000" b="1" baseline="-25000" dirty="0"/>
              <a:t>Y-X</a:t>
            </a:r>
            <a:r>
              <a:rPr lang="zh-CN" altLang="zh-CN" sz="2000" b="1" dirty="0"/>
              <a:t>大于行业基准收益率</a:t>
            </a:r>
            <a:r>
              <a:rPr lang="en-US" altLang="zh-CN" sz="2000" b="1" dirty="0"/>
              <a:t>I</a:t>
            </a:r>
            <a:r>
              <a:rPr lang="en-US" altLang="zh-CN" sz="2000" b="1" baseline="-25000" dirty="0"/>
              <a:t>C</a:t>
            </a:r>
            <a:r>
              <a:rPr lang="zh-CN" altLang="zh-CN" sz="2000" b="1" dirty="0"/>
              <a:t>时，应该选取方案</a:t>
            </a:r>
            <a:r>
              <a:rPr lang="en-US" altLang="zh-CN" sz="2000" b="1" u="sng" dirty="0"/>
              <a:t> </a:t>
            </a:r>
            <a:r>
              <a:rPr lang="en-US" altLang="zh-CN" sz="2000" b="1" u="sng" dirty="0" smtClean="0"/>
              <a:t>   Y       </a:t>
            </a:r>
            <a:r>
              <a:rPr lang="zh-CN" altLang="zh-CN" sz="2000" b="1" dirty="0"/>
              <a:t>。</a:t>
            </a:r>
            <a:endParaRPr lang="zh-CN" altLang="zh-CN" sz="2000" dirty="0"/>
          </a:p>
          <a:p>
            <a:r>
              <a:rPr lang="en-US" altLang="zh-CN" sz="2000" b="1" dirty="0"/>
              <a:t>6.</a:t>
            </a:r>
            <a:r>
              <a:rPr lang="zh-CN" altLang="zh-CN" sz="2000" b="1" dirty="0"/>
              <a:t>现金流量分析有税前分析和税后分析两种角度，税后净现金流量与税前净现金流量的关系为</a:t>
            </a:r>
            <a:r>
              <a:rPr lang="en-US" altLang="zh-CN" sz="2000" b="1" u="sng" dirty="0"/>
              <a:t>   </a:t>
            </a:r>
            <a:r>
              <a:rPr lang="zh-CN" altLang="en-US" sz="2000" b="1" u="sng" dirty="0" smtClean="0"/>
              <a:t>前＞后</a:t>
            </a:r>
            <a:r>
              <a:rPr lang="en-US" altLang="zh-CN" sz="2000" b="1" u="sng" dirty="0" smtClean="0"/>
              <a:t>     </a:t>
            </a:r>
            <a:r>
              <a:rPr lang="zh-CN" altLang="zh-CN" sz="2000" b="1" dirty="0"/>
              <a:t>。</a:t>
            </a:r>
            <a:endParaRPr lang="zh-CN" altLang="zh-CN" sz="2000" dirty="0"/>
          </a:p>
          <a:p>
            <a:r>
              <a:rPr lang="en-US" altLang="zh-CN" sz="2000" b="1" dirty="0"/>
              <a:t>7.</a:t>
            </a:r>
            <a:r>
              <a:rPr lang="zh-CN" altLang="zh-CN" sz="2000" b="1" dirty="0"/>
              <a:t>在生产期，长期借款借款和流动资金借款产生的利息应计入</a:t>
            </a:r>
            <a:r>
              <a:rPr lang="en-US" altLang="zh-CN" sz="2000" b="1" u="sng" dirty="0"/>
              <a:t>   </a:t>
            </a:r>
            <a:r>
              <a:rPr lang="zh-CN" altLang="en-US" sz="2000" b="1" u="sng" dirty="0" smtClean="0"/>
              <a:t>财务费用</a:t>
            </a:r>
            <a:r>
              <a:rPr lang="en-US" altLang="zh-CN" sz="2000" b="1" u="sng" dirty="0" smtClean="0"/>
              <a:t>     </a:t>
            </a:r>
            <a:r>
              <a:rPr lang="zh-CN" altLang="zh-CN" sz="2000" b="1" dirty="0"/>
              <a:t>，每年计提。</a:t>
            </a:r>
            <a:endParaRPr lang="zh-CN" altLang="zh-CN" sz="2000" dirty="0"/>
          </a:p>
          <a:p>
            <a:r>
              <a:rPr lang="en-US" altLang="zh-CN" sz="2000" b="1" dirty="0"/>
              <a:t>8</a:t>
            </a:r>
            <a:r>
              <a:rPr lang="zh-CN" altLang="zh-CN" sz="2000" b="1" dirty="0"/>
              <a:t>、项目总投资形成的资产分为</a:t>
            </a:r>
            <a:r>
              <a:rPr lang="en-US" altLang="zh-CN" sz="2000" b="1" dirty="0" smtClean="0"/>
              <a:t>__</a:t>
            </a:r>
            <a:r>
              <a:rPr lang="zh-CN" altLang="en-US" sz="2000" b="1" dirty="0" smtClean="0"/>
              <a:t>固定</a:t>
            </a:r>
            <a:r>
              <a:rPr lang="en-US" altLang="zh-CN" sz="2000" b="1" dirty="0" smtClean="0"/>
              <a:t>_____</a:t>
            </a:r>
            <a:r>
              <a:rPr lang="zh-CN" altLang="zh-CN" sz="2000" b="1" dirty="0"/>
              <a:t>、</a:t>
            </a:r>
            <a:r>
              <a:rPr lang="en-US" altLang="zh-CN" sz="2000" b="1" dirty="0" smtClean="0"/>
              <a:t>_____</a:t>
            </a:r>
            <a:r>
              <a:rPr lang="zh-CN" altLang="en-US" sz="2000" b="1" dirty="0" smtClean="0"/>
              <a:t>流动</a:t>
            </a:r>
            <a:r>
              <a:rPr lang="en-US" altLang="zh-CN" sz="2000" b="1" dirty="0" smtClean="0"/>
              <a:t>____</a:t>
            </a:r>
            <a:r>
              <a:rPr lang="zh-CN" altLang="zh-CN" sz="2000" b="1" dirty="0"/>
              <a:t>、</a:t>
            </a:r>
            <a:r>
              <a:rPr lang="en-US" altLang="zh-CN" sz="2000" b="1" dirty="0" smtClean="0"/>
              <a:t>___</a:t>
            </a:r>
            <a:r>
              <a:rPr lang="zh-CN" altLang="en-US" sz="2000" b="1" dirty="0" smtClean="0"/>
              <a:t>无形</a:t>
            </a:r>
            <a:r>
              <a:rPr lang="en-US" altLang="zh-CN" sz="2000" b="1" dirty="0" smtClean="0"/>
              <a:t>_____</a:t>
            </a:r>
            <a:r>
              <a:rPr lang="zh-CN" altLang="zh-CN" sz="2000" b="1" dirty="0"/>
              <a:t>和</a:t>
            </a:r>
            <a:r>
              <a:rPr lang="en-US" altLang="zh-CN" sz="2000" b="1" dirty="0" smtClean="0"/>
              <a:t>__</a:t>
            </a:r>
            <a:r>
              <a:rPr lang="zh-CN" altLang="en-US" sz="2000" b="1" dirty="0" smtClean="0"/>
              <a:t>递延</a:t>
            </a:r>
            <a:r>
              <a:rPr lang="en-US" altLang="zh-CN" sz="2000" b="1" dirty="0" smtClean="0"/>
              <a:t>______</a:t>
            </a:r>
            <a:r>
              <a:rPr lang="zh-CN" altLang="zh-CN" sz="2000" b="1" dirty="0"/>
              <a:t>。</a:t>
            </a:r>
            <a:endParaRPr lang="zh-CN" altLang="zh-CN" sz="2000" dirty="0"/>
          </a:p>
          <a:p>
            <a:endParaRPr lang="zh-CN" altLang="zh-CN" sz="2000" dirty="0"/>
          </a:p>
          <a:p>
            <a:pPr marL="0" indent="0">
              <a:buNone/>
            </a:pPr>
            <a:endParaRPr lang="zh-CN" altLang="en-US" sz="2000" dirty="0"/>
          </a:p>
        </p:txBody>
      </p:sp>
    </p:spTree>
    <p:extLst>
      <p:ext uri="{BB962C8B-B14F-4D97-AF65-F5344CB8AC3E}">
        <p14:creationId xmlns:p14="http://schemas.microsoft.com/office/powerpoint/2010/main" val="415856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5"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5131" y="365917"/>
            <a:ext cx="465138" cy="411163"/>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8379" y="236621"/>
            <a:ext cx="854075" cy="51117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40284" y="320759"/>
            <a:ext cx="647700" cy="427037"/>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46666" y="297259"/>
            <a:ext cx="968375" cy="639763"/>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32"/>
          <p:cNvSpPr>
            <a:spLocks noChangeArrowheads="1"/>
          </p:cNvSpPr>
          <p:nvPr/>
        </p:nvSpPr>
        <p:spPr bwMode="auto">
          <a:xfrm>
            <a:off x="0" y="-63787"/>
            <a:ext cx="61430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571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5715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   1</a:t>
            </a:r>
            <a:r>
              <a:rPr kumimoji="0" lang="zh-CN" altLang="en-US"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．在资金等值计算的基本公式中，已知</a:t>
            </a:r>
            <a:r>
              <a:rPr kumimoji="0" lang="en-US" altLang="zh-CN"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求</a:t>
            </a:r>
            <a:r>
              <a:rPr kumimoji="0" lang="en-US" altLang="zh-CN"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P</a:t>
            </a:r>
            <a:r>
              <a:rPr kumimoji="0" lang="zh-CN" altLang="en-US"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的系数是（  ）</a:t>
            </a:r>
            <a:endParaRPr kumimoji="0" lang="zh-CN" altLang="en-US" sz="800" b="0" i="0" u="none" strike="noStrike" cap="none" normalizeH="0" baseline="0" dirty="0" smtClean="0">
              <a:ln>
                <a:noFill/>
              </a:ln>
              <a:solidFill>
                <a:schemeClr val="tx1"/>
              </a:solidFill>
              <a:effectLst/>
            </a:endParaRPr>
          </a:p>
          <a:p>
            <a:pPr marL="0" marR="0" lvl="0" indent="5715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endParaRPr kumimoji="0" lang="en-US"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33"/>
          <p:cNvSpPr>
            <a:spLocks noChangeArrowheads="1"/>
          </p:cNvSpPr>
          <p:nvPr/>
        </p:nvSpPr>
        <p:spPr bwMode="auto">
          <a:xfrm>
            <a:off x="968375"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5715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B.</a:t>
            </a:r>
            <a:endParaRPr kumimoji="0" lang="en-US"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2" name="Rectangle 34"/>
          <p:cNvSpPr>
            <a:spLocks noChangeArrowheads="1"/>
          </p:cNvSpPr>
          <p:nvPr/>
        </p:nvSpPr>
        <p:spPr bwMode="auto">
          <a:xfrm>
            <a:off x="2095416" y="4922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5715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C</a:t>
            </a:r>
            <a:r>
              <a:rPr kumimoji="0" lang="zh-CN" altLang="en-US"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35"/>
          <p:cNvSpPr>
            <a:spLocks noChangeArrowheads="1"/>
          </p:cNvSpPr>
          <p:nvPr/>
        </p:nvSpPr>
        <p:spPr bwMode="auto">
          <a:xfrm>
            <a:off x="3140284" y="4922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5715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D</a:t>
            </a:r>
            <a:r>
              <a:rPr kumimoji="0" lang="zh-CN" altLang="en-US" sz="1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 name="文本框 23"/>
          <p:cNvSpPr txBox="1"/>
          <p:nvPr/>
        </p:nvSpPr>
        <p:spPr>
          <a:xfrm>
            <a:off x="192505" y="937022"/>
            <a:ext cx="10507579" cy="6186309"/>
          </a:xfrm>
          <a:prstGeom prst="rect">
            <a:avLst/>
          </a:prstGeom>
          <a:noFill/>
        </p:spPr>
        <p:txBody>
          <a:bodyPr wrap="square" rtlCol="0">
            <a:spAutoFit/>
          </a:bodyPr>
          <a:lstStyle/>
          <a:p>
            <a:r>
              <a:rPr lang="en-US" altLang="zh-CN" b="1" dirty="0" smtClean="0"/>
              <a:t>B   2</a:t>
            </a:r>
            <a:r>
              <a:rPr lang="zh-CN" altLang="zh-CN" b="1" dirty="0"/>
              <a:t>．在一定生产规模内，不随产量变化而变化的费用称为（</a:t>
            </a:r>
            <a:r>
              <a:rPr lang="en-US" altLang="zh-CN" b="1" dirty="0"/>
              <a:t>  </a:t>
            </a:r>
            <a:r>
              <a:rPr lang="zh-CN" altLang="zh-CN" b="1" dirty="0"/>
              <a:t>）</a:t>
            </a:r>
            <a:endParaRPr lang="zh-CN" altLang="zh-CN" dirty="0"/>
          </a:p>
          <a:p>
            <a:r>
              <a:rPr lang="en-US" altLang="zh-CN" b="1" dirty="0" smtClean="0"/>
              <a:t>      A</a:t>
            </a:r>
            <a:r>
              <a:rPr lang="zh-CN" altLang="zh-CN" b="1" dirty="0"/>
              <a:t>．销售费用</a:t>
            </a:r>
            <a:r>
              <a:rPr lang="en-US" altLang="zh-CN" b="1" dirty="0"/>
              <a:t>  B</a:t>
            </a:r>
            <a:r>
              <a:rPr lang="zh-CN" altLang="zh-CN" b="1" dirty="0"/>
              <a:t>．固定成本 </a:t>
            </a:r>
            <a:r>
              <a:rPr lang="en-US" altLang="zh-CN" b="1" dirty="0"/>
              <a:t>C</a:t>
            </a:r>
            <a:r>
              <a:rPr lang="zh-CN" altLang="zh-CN" b="1" dirty="0"/>
              <a:t>．变动成本</a:t>
            </a:r>
            <a:r>
              <a:rPr lang="en-US" altLang="zh-CN" b="1" dirty="0"/>
              <a:t>  D</a:t>
            </a:r>
            <a:r>
              <a:rPr lang="zh-CN" altLang="zh-CN" b="1" dirty="0"/>
              <a:t>．生产成本</a:t>
            </a:r>
            <a:endParaRPr lang="zh-CN" altLang="zh-CN" dirty="0"/>
          </a:p>
          <a:p>
            <a:r>
              <a:rPr lang="en-US" altLang="zh-CN" b="1" dirty="0" smtClean="0"/>
              <a:t>A    3</a:t>
            </a:r>
            <a:r>
              <a:rPr lang="zh-CN" altLang="zh-CN" b="1" dirty="0"/>
              <a:t>．（</a:t>
            </a:r>
            <a:r>
              <a:rPr lang="en-US" altLang="zh-CN" b="1" dirty="0"/>
              <a:t>    </a:t>
            </a:r>
            <a:r>
              <a:rPr lang="zh-CN" altLang="zh-CN" b="1" dirty="0"/>
              <a:t>）是指项目总成本费用扣除折旧费、摊销费和利息支出以后的成本费用。</a:t>
            </a:r>
            <a:endParaRPr lang="zh-CN" altLang="zh-CN" dirty="0"/>
          </a:p>
          <a:p>
            <a:r>
              <a:rPr lang="en-US" altLang="zh-CN" b="1" dirty="0" smtClean="0"/>
              <a:t>       A</a:t>
            </a:r>
            <a:r>
              <a:rPr lang="en-US" altLang="zh-CN" b="1" dirty="0"/>
              <a:t>.</a:t>
            </a:r>
            <a:r>
              <a:rPr lang="zh-CN" altLang="zh-CN" b="1" dirty="0"/>
              <a:t>经营成本</a:t>
            </a:r>
            <a:r>
              <a:rPr lang="en-US" altLang="zh-CN" b="1" dirty="0"/>
              <a:t>  B.</a:t>
            </a:r>
            <a:r>
              <a:rPr lang="zh-CN" altLang="zh-CN" b="1" dirty="0"/>
              <a:t>变动成本</a:t>
            </a:r>
            <a:r>
              <a:rPr lang="en-US" altLang="zh-CN" b="1" dirty="0"/>
              <a:t>  C.</a:t>
            </a:r>
            <a:r>
              <a:rPr lang="zh-CN" altLang="zh-CN" b="1" dirty="0"/>
              <a:t>固定成本</a:t>
            </a:r>
            <a:r>
              <a:rPr lang="en-US" altLang="zh-CN" b="1" dirty="0"/>
              <a:t>  D.</a:t>
            </a:r>
            <a:r>
              <a:rPr lang="zh-CN" altLang="zh-CN" b="1" dirty="0"/>
              <a:t>生产成本</a:t>
            </a:r>
            <a:endParaRPr lang="zh-CN" altLang="zh-CN" dirty="0"/>
          </a:p>
          <a:p>
            <a:r>
              <a:rPr lang="en-US" altLang="zh-CN" b="1" dirty="0" smtClean="0"/>
              <a:t>D    4</a:t>
            </a:r>
            <a:r>
              <a:rPr lang="zh-CN" altLang="zh-CN" b="1" dirty="0"/>
              <a:t>．不属于现金流出量的指标是（</a:t>
            </a:r>
            <a:r>
              <a:rPr lang="en-US" altLang="zh-CN" b="1" dirty="0"/>
              <a:t>  </a:t>
            </a:r>
            <a:r>
              <a:rPr lang="zh-CN" altLang="zh-CN" b="1" dirty="0"/>
              <a:t>）</a:t>
            </a:r>
            <a:endParaRPr lang="zh-CN" altLang="zh-CN" dirty="0"/>
          </a:p>
          <a:p>
            <a:r>
              <a:rPr lang="en-US" altLang="zh-CN" b="1" dirty="0" smtClean="0"/>
              <a:t>     A</a:t>
            </a:r>
            <a:r>
              <a:rPr lang="zh-CN" altLang="zh-CN" b="1" dirty="0"/>
              <a:t>．建设投资</a:t>
            </a:r>
            <a:r>
              <a:rPr lang="en-US" altLang="zh-CN" b="1" dirty="0"/>
              <a:t>     B</a:t>
            </a:r>
            <a:r>
              <a:rPr lang="zh-CN" altLang="zh-CN" b="1" dirty="0"/>
              <a:t>．流动资金投资</a:t>
            </a:r>
            <a:r>
              <a:rPr lang="en-US" altLang="zh-CN" b="1" dirty="0"/>
              <a:t>   </a:t>
            </a:r>
            <a:endParaRPr lang="zh-CN" altLang="zh-CN" dirty="0"/>
          </a:p>
          <a:p>
            <a:r>
              <a:rPr lang="en-US" altLang="zh-CN" b="1" dirty="0" smtClean="0"/>
              <a:t>     C</a:t>
            </a:r>
            <a:r>
              <a:rPr lang="zh-CN" altLang="zh-CN" b="1" dirty="0" smtClean="0"/>
              <a:t>．</a:t>
            </a:r>
            <a:r>
              <a:rPr lang="zh-CN" altLang="zh-CN" b="1" dirty="0"/>
              <a:t>总成本费用</a:t>
            </a:r>
            <a:r>
              <a:rPr lang="en-US" altLang="zh-CN" b="1" dirty="0"/>
              <a:t>   D</a:t>
            </a:r>
            <a:r>
              <a:rPr lang="zh-CN" altLang="zh-CN" b="1" dirty="0"/>
              <a:t>．所得税</a:t>
            </a:r>
            <a:endParaRPr lang="zh-CN" altLang="zh-CN" dirty="0"/>
          </a:p>
          <a:p>
            <a:r>
              <a:rPr lang="en-US" altLang="zh-CN" b="1" dirty="0" smtClean="0"/>
              <a:t>B   5</a:t>
            </a:r>
            <a:r>
              <a:rPr lang="zh-CN" altLang="zh-CN" b="1" dirty="0"/>
              <a:t>．等额分付偿债基金公式</a:t>
            </a:r>
            <a:r>
              <a:rPr lang="en-US" altLang="zh-CN" b="1" dirty="0"/>
              <a:t>A=F</a:t>
            </a:r>
            <a:r>
              <a:rPr lang="zh-CN" altLang="zh-CN" b="1" dirty="0"/>
              <a:t>（</a:t>
            </a:r>
            <a:r>
              <a:rPr lang="en-US" altLang="zh-CN" b="1" dirty="0"/>
              <a:t>A/F</a:t>
            </a:r>
            <a:r>
              <a:rPr lang="zh-CN" altLang="zh-CN" b="1" dirty="0"/>
              <a:t>，</a:t>
            </a:r>
            <a:r>
              <a:rPr lang="en-US" altLang="zh-CN" b="1" dirty="0" err="1"/>
              <a:t>i</a:t>
            </a:r>
            <a:r>
              <a:rPr lang="en-US" altLang="zh-CN" b="1" dirty="0"/>
              <a:t> ,n</a:t>
            </a:r>
            <a:r>
              <a:rPr lang="zh-CN" altLang="zh-CN" b="1" dirty="0"/>
              <a:t>）中的</a:t>
            </a:r>
            <a:r>
              <a:rPr lang="en-US" altLang="zh-CN" b="1" dirty="0"/>
              <a:t>F</a:t>
            </a:r>
            <a:r>
              <a:rPr lang="zh-CN" altLang="zh-CN" b="1" dirty="0"/>
              <a:t>应发生在（</a:t>
            </a:r>
            <a:r>
              <a:rPr lang="en-US" altLang="zh-CN" b="1" dirty="0"/>
              <a:t>   </a:t>
            </a:r>
            <a:r>
              <a:rPr lang="zh-CN" altLang="zh-CN" b="1" dirty="0"/>
              <a:t>）</a:t>
            </a:r>
            <a:endParaRPr lang="zh-CN" altLang="zh-CN" dirty="0"/>
          </a:p>
          <a:p>
            <a:r>
              <a:rPr lang="en-US" altLang="zh-CN" b="1" dirty="0" smtClean="0"/>
              <a:t>     A</a:t>
            </a:r>
            <a:r>
              <a:rPr lang="zh-CN" altLang="zh-CN" b="1" dirty="0"/>
              <a:t>．在第一期等额支付的前一期</a:t>
            </a:r>
            <a:r>
              <a:rPr lang="en-US" altLang="zh-CN" b="1" dirty="0"/>
              <a:t>     </a:t>
            </a:r>
            <a:endParaRPr lang="zh-CN" altLang="zh-CN" dirty="0"/>
          </a:p>
          <a:p>
            <a:r>
              <a:rPr lang="en-US" altLang="zh-CN" b="1" dirty="0"/>
              <a:t> </a:t>
            </a:r>
            <a:r>
              <a:rPr lang="en-US" altLang="zh-CN" b="1" dirty="0" smtClean="0"/>
              <a:t>    B</a:t>
            </a:r>
            <a:r>
              <a:rPr lang="zh-CN" altLang="zh-CN" b="1" dirty="0"/>
              <a:t>．与最后一期等额支付的时刻相同</a:t>
            </a:r>
            <a:endParaRPr lang="zh-CN" altLang="zh-CN" dirty="0"/>
          </a:p>
          <a:p>
            <a:r>
              <a:rPr lang="en-US" altLang="zh-CN" b="1" dirty="0" smtClean="0"/>
              <a:t>     C</a:t>
            </a:r>
            <a:r>
              <a:rPr lang="zh-CN" altLang="zh-CN" b="1" dirty="0"/>
              <a:t>．与第一期等额支付的时刻相同</a:t>
            </a:r>
            <a:r>
              <a:rPr lang="en-US" altLang="zh-CN" b="1" dirty="0"/>
              <a:t>    D</a:t>
            </a:r>
            <a:r>
              <a:rPr lang="zh-CN" altLang="zh-CN" b="1" dirty="0"/>
              <a:t>．任意时刻</a:t>
            </a:r>
            <a:endParaRPr lang="zh-CN" altLang="zh-CN" dirty="0"/>
          </a:p>
          <a:p>
            <a:r>
              <a:rPr lang="en-US" altLang="zh-CN" b="1" dirty="0" smtClean="0"/>
              <a:t>A   6</a:t>
            </a:r>
            <a:r>
              <a:rPr lang="zh-CN" altLang="zh-CN" b="1" dirty="0"/>
              <a:t>．使用年限在一年以上，单项价值在规定的标准以上，并在使用过程中保持原有物质形态的资产是（</a:t>
            </a:r>
            <a:r>
              <a:rPr lang="en-US" altLang="zh-CN" b="1" dirty="0"/>
              <a:t>   </a:t>
            </a:r>
            <a:r>
              <a:rPr lang="zh-CN" altLang="zh-CN" b="1" dirty="0"/>
              <a:t>）</a:t>
            </a:r>
            <a:r>
              <a:rPr lang="zh-CN" altLang="zh-CN" b="1" dirty="0" smtClean="0"/>
              <a:t>。</a:t>
            </a:r>
            <a:endParaRPr lang="en-US" altLang="zh-CN" b="1" dirty="0" smtClean="0"/>
          </a:p>
          <a:p>
            <a:r>
              <a:rPr lang="en-US" altLang="zh-CN" b="1" dirty="0" smtClean="0"/>
              <a:t>      A</a:t>
            </a:r>
            <a:r>
              <a:rPr lang="zh-CN" altLang="zh-CN" b="1" dirty="0"/>
              <a:t>．固定资产</a:t>
            </a:r>
            <a:r>
              <a:rPr lang="en-US" altLang="zh-CN" b="1" dirty="0"/>
              <a:t> B</a:t>
            </a:r>
            <a:r>
              <a:rPr lang="zh-CN" altLang="zh-CN" b="1" dirty="0"/>
              <a:t>．流动资产</a:t>
            </a:r>
            <a:r>
              <a:rPr lang="en-US" altLang="zh-CN" b="1" dirty="0"/>
              <a:t>  C</a:t>
            </a:r>
            <a:r>
              <a:rPr lang="zh-CN" altLang="zh-CN" b="1" dirty="0"/>
              <a:t>．递延资产</a:t>
            </a:r>
            <a:r>
              <a:rPr lang="en-US" altLang="zh-CN" b="1" dirty="0"/>
              <a:t>  D</a:t>
            </a:r>
            <a:r>
              <a:rPr lang="zh-CN" altLang="zh-CN" b="1" dirty="0"/>
              <a:t>．无形资产</a:t>
            </a:r>
            <a:endParaRPr lang="zh-CN" altLang="zh-CN" dirty="0"/>
          </a:p>
          <a:p>
            <a:r>
              <a:rPr lang="en-US" altLang="zh-CN" b="1" dirty="0" smtClean="0"/>
              <a:t>B   7</a:t>
            </a:r>
            <a:r>
              <a:rPr lang="zh-CN" altLang="zh-CN" b="1" dirty="0"/>
              <a:t>．实际利率是指在名义利率包含的单位时间内，按（</a:t>
            </a:r>
            <a:r>
              <a:rPr lang="en-US" altLang="zh-CN" b="1" dirty="0"/>
              <a:t>  </a:t>
            </a:r>
            <a:r>
              <a:rPr lang="zh-CN" altLang="zh-CN" b="1" dirty="0"/>
              <a:t>）复利计息所形成的总利率。</a:t>
            </a:r>
            <a:endParaRPr lang="zh-CN" altLang="zh-CN" dirty="0"/>
          </a:p>
          <a:p>
            <a:r>
              <a:rPr lang="en-US" altLang="zh-CN" b="1" dirty="0" smtClean="0"/>
              <a:t>    A</a:t>
            </a:r>
            <a:r>
              <a:rPr lang="en-US" altLang="zh-CN" b="1" dirty="0"/>
              <a:t>.</a:t>
            </a:r>
            <a:r>
              <a:rPr lang="zh-CN" altLang="zh-CN" b="1" dirty="0"/>
              <a:t>月利率</a:t>
            </a:r>
            <a:r>
              <a:rPr lang="en-US" altLang="zh-CN" b="1" dirty="0"/>
              <a:t>   B.</a:t>
            </a:r>
            <a:r>
              <a:rPr lang="zh-CN" altLang="zh-CN" b="1" dirty="0"/>
              <a:t>周期利率</a:t>
            </a:r>
            <a:r>
              <a:rPr lang="en-US" altLang="zh-CN" b="1" dirty="0"/>
              <a:t>   C.</a:t>
            </a:r>
            <a:r>
              <a:rPr lang="zh-CN" altLang="zh-CN" b="1" dirty="0"/>
              <a:t>年利率</a:t>
            </a:r>
            <a:r>
              <a:rPr lang="en-US" altLang="zh-CN" b="1" dirty="0"/>
              <a:t>     D.</a:t>
            </a:r>
            <a:r>
              <a:rPr lang="zh-CN" altLang="zh-CN" b="1" dirty="0"/>
              <a:t>季利率</a:t>
            </a:r>
            <a:endParaRPr lang="zh-CN" altLang="zh-CN" dirty="0"/>
          </a:p>
          <a:p>
            <a:r>
              <a:rPr lang="en-US" altLang="zh-CN" b="1" dirty="0" smtClean="0"/>
              <a:t>B   8</a:t>
            </a:r>
            <a:r>
              <a:rPr lang="en-US" altLang="zh-CN" b="1" dirty="0"/>
              <a:t>.</a:t>
            </a:r>
            <a:r>
              <a:rPr lang="en-US" altLang="zh-CN" dirty="0"/>
              <a:t> </a:t>
            </a:r>
            <a:r>
              <a:rPr lang="zh-CN" altLang="zh-CN" b="1" dirty="0"/>
              <a:t>用双倍余额递减法计提折旧时，应当在最后</a:t>
            </a:r>
            <a:r>
              <a:rPr lang="en-US" altLang="zh-CN" b="1" dirty="0"/>
              <a:t>( )</a:t>
            </a:r>
            <a:r>
              <a:rPr lang="zh-CN" altLang="zh-CN" b="1" dirty="0"/>
              <a:t>年改用直线法计算折旧？</a:t>
            </a:r>
            <a:endParaRPr lang="zh-CN" altLang="zh-CN" dirty="0"/>
          </a:p>
          <a:p>
            <a:r>
              <a:rPr lang="en-US" altLang="zh-CN" b="1" dirty="0" smtClean="0"/>
              <a:t>     A.1    </a:t>
            </a:r>
            <a:r>
              <a:rPr lang="en-US" altLang="zh-CN" b="1" dirty="0"/>
              <a:t>B.2     C.0.5     D.3</a:t>
            </a:r>
            <a:endParaRPr lang="zh-CN" altLang="zh-CN" dirty="0"/>
          </a:p>
          <a:p>
            <a:r>
              <a:rPr lang="en-US" altLang="zh-CN" b="1" dirty="0" smtClean="0"/>
              <a:t>C    9</a:t>
            </a:r>
            <a:r>
              <a:rPr lang="en-US" altLang="zh-CN" b="1" dirty="0"/>
              <a:t>. </a:t>
            </a:r>
            <a:r>
              <a:rPr lang="zh-CN" altLang="zh-CN" b="1" dirty="0"/>
              <a:t>某项目建设期两年，第一年贷款</a:t>
            </a:r>
            <a:r>
              <a:rPr lang="en-US" altLang="zh-CN" b="1" dirty="0"/>
              <a:t>100</a:t>
            </a:r>
            <a:r>
              <a:rPr lang="zh-CN" altLang="zh-CN" b="1" dirty="0"/>
              <a:t>万元，第二年贷款</a:t>
            </a:r>
            <a:r>
              <a:rPr lang="en-US" altLang="zh-CN" b="1" dirty="0"/>
              <a:t>200</a:t>
            </a:r>
            <a:r>
              <a:rPr lang="zh-CN" altLang="zh-CN" b="1" dirty="0"/>
              <a:t>万元，贷款分年度均衡发放，年利率</a:t>
            </a:r>
            <a:r>
              <a:rPr lang="en-US" altLang="zh-CN" b="1" dirty="0"/>
              <a:t>10</a:t>
            </a:r>
            <a:r>
              <a:rPr lang="zh-CN" altLang="zh-CN" b="1" dirty="0"/>
              <a:t>％。如按年中计息方式计算，则建设期贷款的利息是（）万元。</a:t>
            </a:r>
            <a:endParaRPr lang="zh-CN" altLang="zh-CN" dirty="0"/>
          </a:p>
          <a:p>
            <a:r>
              <a:rPr lang="en-US" altLang="zh-CN" dirty="0"/>
              <a:t>    </a:t>
            </a:r>
            <a:r>
              <a:rPr lang="en-US" altLang="zh-CN" b="1" dirty="0"/>
              <a:t>A.25.5    B.25    C.31    D.32</a:t>
            </a:r>
            <a:endParaRPr lang="zh-CN" altLang="zh-CN" dirty="0"/>
          </a:p>
          <a:p>
            <a:endParaRPr lang="zh-CN" altLang="zh-CN" dirty="0"/>
          </a:p>
        </p:txBody>
      </p:sp>
    </p:spTree>
    <p:extLst>
      <p:ext uri="{BB962C8B-B14F-4D97-AF65-F5344CB8AC3E}">
        <p14:creationId xmlns:p14="http://schemas.microsoft.com/office/powerpoint/2010/main" val="125082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74031" y="413920"/>
            <a:ext cx="10515600" cy="4351338"/>
          </a:xfrm>
        </p:spPr>
        <p:txBody>
          <a:bodyPr>
            <a:noAutofit/>
          </a:bodyPr>
          <a:lstStyle/>
          <a:p>
            <a:pPr marL="0" indent="0">
              <a:buNone/>
            </a:pPr>
            <a:r>
              <a:rPr lang="en-US" altLang="zh-CN" b="1" dirty="0" smtClean="0"/>
              <a:t>A   10</a:t>
            </a:r>
            <a:r>
              <a:rPr lang="en-US" altLang="zh-CN" b="1" dirty="0"/>
              <a:t>.  </a:t>
            </a:r>
            <a:r>
              <a:rPr lang="zh-CN" altLang="zh-CN" b="1" dirty="0"/>
              <a:t>可行性研究是（</a:t>
            </a:r>
            <a:r>
              <a:rPr lang="en-US" altLang="zh-CN" b="1" dirty="0"/>
              <a:t>    </a:t>
            </a:r>
            <a:r>
              <a:rPr lang="zh-CN" altLang="zh-CN" b="1" dirty="0"/>
              <a:t>）时期的工作。</a:t>
            </a:r>
            <a:endParaRPr lang="zh-CN" altLang="zh-CN" dirty="0"/>
          </a:p>
          <a:p>
            <a:pPr marL="0" indent="0">
              <a:buNone/>
            </a:pPr>
            <a:r>
              <a:rPr lang="en-US" altLang="zh-CN" b="1" dirty="0" smtClean="0"/>
              <a:t>      A</a:t>
            </a:r>
            <a:r>
              <a:rPr lang="zh-CN" altLang="zh-CN" b="1" dirty="0"/>
              <a:t>、投资前期</a:t>
            </a:r>
            <a:r>
              <a:rPr lang="en-US" altLang="zh-CN" b="1" dirty="0"/>
              <a:t>   B</a:t>
            </a:r>
            <a:r>
              <a:rPr lang="zh-CN" altLang="zh-CN" b="1" dirty="0"/>
              <a:t>、建设期</a:t>
            </a:r>
            <a:r>
              <a:rPr lang="en-US" altLang="zh-CN" b="1" dirty="0"/>
              <a:t>    C</a:t>
            </a:r>
            <a:r>
              <a:rPr lang="zh-CN" altLang="zh-CN" b="1" dirty="0"/>
              <a:t>、生产期</a:t>
            </a:r>
            <a:r>
              <a:rPr lang="en-US" altLang="zh-CN" b="1" dirty="0"/>
              <a:t>    D</a:t>
            </a:r>
            <a:r>
              <a:rPr lang="zh-CN" altLang="zh-CN" b="1" dirty="0"/>
              <a:t>、销售期</a:t>
            </a:r>
            <a:endParaRPr lang="zh-CN" altLang="zh-CN" dirty="0"/>
          </a:p>
          <a:p>
            <a:pPr marL="0" indent="0">
              <a:buNone/>
            </a:pPr>
            <a:r>
              <a:rPr lang="en-US" altLang="zh-CN" b="1" dirty="0" smtClean="0"/>
              <a:t>B    11</a:t>
            </a:r>
            <a:r>
              <a:rPr lang="en-US" altLang="zh-CN" b="1" dirty="0"/>
              <a:t>.</a:t>
            </a:r>
            <a:r>
              <a:rPr lang="zh-CN" altLang="zh-CN" b="1" dirty="0"/>
              <a:t>生产期未还款的利息以（</a:t>
            </a:r>
            <a:r>
              <a:rPr lang="en-US" altLang="zh-CN" b="1" dirty="0"/>
              <a:t>   </a:t>
            </a:r>
            <a:r>
              <a:rPr lang="zh-CN" altLang="zh-CN" b="1" dirty="0"/>
              <a:t>）方式进入总成本费用。</a:t>
            </a:r>
            <a:endParaRPr lang="zh-CN" altLang="zh-CN" dirty="0"/>
          </a:p>
          <a:p>
            <a:pPr marL="0" indent="0">
              <a:buNone/>
            </a:pPr>
            <a:r>
              <a:rPr lang="en-US" altLang="zh-CN" b="1" dirty="0" smtClean="0"/>
              <a:t>     A</a:t>
            </a:r>
            <a:r>
              <a:rPr lang="zh-CN" altLang="zh-CN" b="1" dirty="0"/>
              <a:t>、成本</a:t>
            </a:r>
            <a:r>
              <a:rPr lang="en-US" altLang="zh-CN" b="1" dirty="0"/>
              <a:t>  B</a:t>
            </a:r>
            <a:r>
              <a:rPr lang="zh-CN" altLang="zh-CN" b="1" dirty="0"/>
              <a:t>、财务费用</a:t>
            </a:r>
            <a:r>
              <a:rPr lang="en-US" altLang="zh-CN" b="1" dirty="0"/>
              <a:t>   C</a:t>
            </a:r>
            <a:r>
              <a:rPr lang="zh-CN" altLang="zh-CN" b="1" dirty="0"/>
              <a:t>、折旧</a:t>
            </a:r>
            <a:r>
              <a:rPr lang="en-US" altLang="zh-CN" b="1" dirty="0"/>
              <a:t>    D</a:t>
            </a:r>
            <a:r>
              <a:rPr lang="zh-CN" altLang="zh-CN" b="1" dirty="0"/>
              <a:t>、摊销</a:t>
            </a:r>
            <a:endParaRPr lang="zh-CN" altLang="zh-CN" dirty="0"/>
          </a:p>
          <a:p>
            <a:r>
              <a:rPr lang="en-US" altLang="zh-CN" b="1" dirty="0"/>
              <a:t>1</a:t>
            </a:r>
            <a:r>
              <a:rPr lang="zh-CN" altLang="zh-CN" b="1" dirty="0"/>
              <a:t>．在单利计息的情况下，名义利率等同于实际利率。按复利计息时，实际利率总大于名义利率。</a:t>
            </a:r>
            <a:r>
              <a:rPr lang="en-US" altLang="zh-CN" b="1" dirty="0"/>
              <a:t>                                                              </a:t>
            </a:r>
            <a:r>
              <a:rPr lang="zh-CN" altLang="zh-CN" b="1" dirty="0" smtClean="0"/>
              <a:t>（</a:t>
            </a:r>
            <a:r>
              <a:rPr lang="en-US" altLang="zh-CN" b="1" dirty="0" smtClean="0"/>
              <a:t>×  </a:t>
            </a:r>
            <a:r>
              <a:rPr lang="zh-CN" altLang="zh-CN" b="1" dirty="0"/>
              <a:t>）</a:t>
            </a:r>
            <a:endParaRPr lang="zh-CN" altLang="zh-CN" dirty="0"/>
          </a:p>
          <a:p>
            <a:r>
              <a:rPr lang="en-US" altLang="zh-CN" b="1" dirty="0"/>
              <a:t>2.</a:t>
            </a:r>
            <a:r>
              <a:rPr lang="zh-CN" altLang="zh-CN" b="1" dirty="0"/>
              <a:t>利率是资金时间价值的一种标志。</a:t>
            </a:r>
            <a:r>
              <a:rPr lang="en-US" altLang="zh-CN" b="1" dirty="0"/>
              <a:t>                                    </a:t>
            </a:r>
            <a:r>
              <a:rPr lang="zh-CN" altLang="zh-CN" b="1" dirty="0"/>
              <a:t>（</a:t>
            </a:r>
            <a:r>
              <a:rPr lang="en-US" altLang="zh-CN" b="1" dirty="0"/>
              <a:t> </a:t>
            </a:r>
            <a:r>
              <a:rPr lang="zh-CN" altLang="en-US" b="1" dirty="0" smtClean="0"/>
              <a:t>√</a:t>
            </a:r>
            <a:r>
              <a:rPr lang="en-US" altLang="zh-CN" b="1" dirty="0" smtClean="0"/>
              <a:t>  </a:t>
            </a:r>
            <a:r>
              <a:rPr lang="zh-CN" altLang="zh-CN" b="1" dirty="0"/>
              <a:t>）</a:t>
            </a:r>
            <a:endParaRPr lang="zh-CN" altLang="zh-CN" dirty="0"/>
          </a:p>
          <a:p>
            <a:r>
              <a:rPr lang="en-US" altLang="zh-CN" b="1" dirty="0"/>
              <a:t>3</a:t>
            </a:r>
            <a:r>
              <a:rPr lang="zh-CN" altLang="zh-CN" b="1" dirty="0"/>
              <a:t>．某企业将一笔资金存入银行，对企业来讲是现金流入。  </a:t>
            </a:r>
            <a:r>
              <a:rPr lang="en-US" altLang="zh-CN" b="1" dirty="0"/>
              <a:t>( </a:t>
            </a:r>
            <a:r>
              <a:rPr lang="en-US" altLang="zh-CN" b="1" dirty="0" smtClean="0"/>
              <a:t>× </a:t>
            </a:r>
            <a:r>
              <a:rPr lang="en-US" altLang="zh-CN" b="1" dirty="0"/>
              <a:t> ) </a:t>
            </a:r>
            <a:endParaRPr lang="zh-CN" altLang="zh-CN" dirty="0"/>
          </a:p>
          <a:p>
            <a:r>
              <a:rPr lang="en-US" altLang="zh-CN" b="1" dirty="0"/>
              <a:t>4</a:t>
            </a:r>
            <a:r>
              <a:rPr lang="zh-CN" altLang="zh-CN" b="1" dirty="0"/>
              <a:t>．现值并非专指一笔资金“现在”的价值，它是一个相对的概念。  </a:t>
            </a:r>
            <a:r>
              <a:rPr lang="en-US" altLang="zh-CN" b="1" dirty="0"/>
              <a:t>( </a:t>
            </a:r>
            <a:r>
              <a:rPr lang="zh-CN" altLang="en-US" b="1" dirty="0" smtClean="0"/>
              <a:t>√</a:t>
            </a:r>
            <a:r>
              <a:rPr lang="en-US" altLang="zh-CN" b="1" dirty="0" smtClean="0"/>
              <a:t> </a:t>
            </a:r>
            <a:r>
              <a:rPr lang="en-US" altLang="zh-CN" b="1" dirty="0"/>
              <a:t> ) </a:t>
            </a:r>
            <a:endParaRPr lang="zh-CN" altLang="zh-CN" dirty="0"/>
          </a:p>
          <a:p>
            <a:r>
              <a:rPr lang="en-US" altLang="zh-CN" b="1" dirty="0"/>
              <a:t>5.</a:t>
            </a:r>
            <a:r>
              <a:rPr lang="zh-CN" altLang="zh-CN" b="1" dirty="0"/>
              <a:t>现金流量一般以计息期作为横轴上的时间量单位。（</a:t>
            </a:r>
            <a:r>
              <a:rPr lang="en-US" altLang="zh-CN" b="1" dirty="0"/>
              <a:t>  </a:t>
            </a:r>
            <a:r>
              <a:rPr lang="zh-CN" altLang="en-US" b="1" dirty="0"/>
              <a:t>√</a:t>
            </a:r>
            <a:r>
              <a:rPr lang="en-US" altLang="zh-CN" b="1" dirty="0" smtClean="0"/>
              <a:t> </a:t>
            </a:r>
            <a:r>
              <a:rPr lang="zh-CN" altLang="zh-CN" b="1" dirty="0"/>
              <a:t>）</a:t>
            </a:r>
            <a:endParaRPr lang="zh-CN" altLang="zh-CN" dirty="0"/>
          </a:p>
          <a:p>
            <a:pPr marL="0" indent="0">
              <a:buNone/>
            </a:pPr>
            <a:endParaRPr lang="zh-CN" altLang="en-US" dirty="0"/>
          </a:p>
        </p:txBody>
      </p:sp>
    </p:spTree>
    <p:extLst>
      <p:ext uri="{BB962C8B-B14F-4D97-AF65-F5344CB8AC3E}">
        <p14:creationId xmlns:p14="http://schemas.microsoft.com/office/powerpoint/2010/main" val="185392775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614</Words>
  <Application>Microsoft Office PowerPoint</Application>
  <PresentationFormat>宽屏</PresentationFormat>
  <Paragraphs>58</Paragraphs>
  <Slides>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等线</vt:lpstr>
      <vt:lpstr>等线 Light</vt:lpstr>
      <vt:lpstr>宋体</vt:lpstr>
      <vt:lpstr>Arial</vt:lpstr>
      <vt:lpstr>Times New Roman</vt:lpstr>
      <vt:lpstr>Office 主题​​</vt:lpstr>
      <vt:lpstr>C   1.  内部收益率可以从（）报表获得数据进而求得指标。        A.借款还本付息表      B. 资产负债表 　　C.现金流量表          D.资金来源与运用表 B    2.  下列说法正确的是（ ）。  　　A.项目计算期是指建设期  　　B.建设期是指项目从资金正式投入开始到项目建成投产所需要的时间  　　C.建设期是生产期的一部分 　　D.计算期是建设期的一部分 D    3. 下列说法错误的是（ ）。  　　A.固定资产在使用过程中会受到磨损，其价值损失通常是通过提取折旧的方式得以补偿  　　B.直线折旧法包括平均年限法和工作量法  　　C.工作量法又分为两种，即按行驶里程计算折旧和按工作小时计算折旧  　　D.直线法和年数总和法属于快速折旧法  C   4. 下列属于经营成本的费用是（ ）。  　　A.折旧费         B.维简费         C.外购原材料费   D.摊销费 B   5．按照净现值的计算公式，当各年现金流量不变，而折现率提高时，净现值应该（ ）。  　　A. 提高 B. 降低 C. 不变 D. 提高或降低  A   6.下列说法正确的是（ ）。  　　A.项目财务净现值等于或大于零，表明项目的盈利能力达到或超过了设定折现率所要求的盈利水平  　　B.项目财务内部收益率是反映项目在满足按设定折现率要求的盈利之外的超额盈利比率  　　C.财务评价中一般将内部收益率的判别基准和计算净现值的折现率采用不同数值         D.财务净现值若小于零，说明该项目亏损，不可行，否决该项目   </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1.  内部收益率可以从（）报表获得数据进而求得指标。        A.借款还本付息表      B. 资产负债表 　　C.现金流量表          D.资金来源与运用表 B    2.  下列说法正确的是（ ）。  　　A.项目计算期是指建设期  　　B.建设期是指项目从资金正式投入开始到项目建成投产所需要的时间  　　C.建设期是生产期的一部分 　　D.计算期是建设期的一部分 D    3. 下列说法错误的是（ ）。  　　A.固定资产在使用过程中会受到磨损，其价值损失通常是通过提取折旧的方式得以补偿  　　B.直线折旧法包括平均年限法和工作量法  　　C.工作量法又分为两种，即按行驶里程计算折旧和按工作小时计算折旧  　　D.直线法和年数总和法属于快速折旧法  C   4. 下列属于经营成本的费用是（ ）。  　　A.折旧费         B.维简费  C.外购原材料费   D.摊销费 B   5．按照净现值的计算公式，当各年现金流量不变，而折现率提高时，净现值应该（ ）。  　　A. 提高 B. 降低 C. 不变 D. 提高或降低  6.下列说法正确的是（ ）。  　　A.项目财务净现值等于或大于零，表明项目的盈利能力达到或超过了设定折现率所要求的盈利水平  　　B.项目财务内部收益率是反映项目在满足按设定折现率要求的盈利之外的超额盈利比率  　　C.财务评价中一般将内部收益率的判别基准和计算净现值的折现率采用不同数值  D.财务净现值若小于零，说明该项目亏损，不可行，否决该项目</dc:title>
  <dc:creator>王 舟</dc:creator>
  <cp:lastModifiedBy>王 舟</cp:lastModifiedBy>
  <cp:revision>4</cp:revision>
  <dcterms:created xsi:type="dcterms:W3CDTF">2019-01-12T13:55:35Z</dcterms:created>
  <dcterms:modified xsi:type="dcterms:W3CDTF">2019-01-12T14:14:26Z</dcterms:modified>
</cp:coreProperties>
</file>