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439" r:id="rId3"/>
    <p:sldId id="420" r:id="rId4"/>
    <p:sldId id="422" r:id="rId5"/>
    <p:sldId id="425" r:id="rId6"/>
    <p:sldId id="433" r:id="rId7"/>
    <p:sldId id="424" r:id="rId8"/>
    <p:sldId id="435" r:id="rId9"/>
    <p:sldId id="427" r:id="rId10"/>
    <p:sldId id="428" r:id="rId11"/>
    <p:sldId id="430" r:id="rId12"/>
    <p:sldId id="436" r:id="rId13"/>
    <p:sldId id="437" r:id="rId14"/>
    <p:sldId id="434" r:id="rId1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CC"/>
    <a:srgbClr val="3333FF"/>
    <a:srgbClr val="FFCC00"/>
    <a:srgbClr val="FF9900"/>
    <a:srgbClr val="000066"/>
    <a:srgbClr val="0000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8" autoAdjust="0"/>
    <p:restoredTop sz="94625" autoAdjust="0"/>
  </p:normalViewPr>
  <p:slideViewPr>
    <p:cSldViewPr>
      <p:cViewPr varScale="1">
        <p:scale>
          <a:sx n="123" d="100"/>
          <a:sy n="123" d="100"/>
        </p:scale>
        <p:origin x="312" y="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616F2048-BC3C-486B-9E18-E400ED2B4E2D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8EFB40DC-1625-4FEE-A03B-A6A5D08D3A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F572C184-C6B4-4994-B4F7-322E07313F26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7424D714-DEDF-4213-AC54-A135629E24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/>
              <a:t>电路的性能取决于本身的元件特性（参数）和几何结构（电路结构），即电路受到两类关系的约束：元件约束和拓扑约束。元件约束</a:t>
            </a:r>
            <a:r>
              <a:rPr lang="en-US" altLang="zh-CN" b="1" dirty="0"/>
              <a:t>:</a:t>
            </a:r>
            <a:r>
              <a:rPr lang="zh-CN" altLang="en-US" b="1" dirty="0"/>
              <a:t>元件电气特性是由元件的伏安关系（</a:t>
            </a:r>
            <a:r>
              <a:rPr lang="en-US" altLang="zh-CN" b="1" dirty="0"/>
              <a:t>VCR</a:t>
            </a:r>
            <a:r>
              <a:rPr lang="zh-CN" altLang="en-US" b="1" dirty="0"/>
              <a:t>）来表征。拓扑约束</a:t>
            </a:r>
            <a:r>
              <a:rPr lang="en-US" altLang="zh-CN" b="1" dirty="0"/>
              <a:t>:</a:t>
            </a:r>
            <a:r>
              <a:rPr lang="zh-CN" altLang="en-US" b="1" dirty="0"/>
              <a:t>指电路的结构，即连接方式所表现出来的约束关系</a:t>
            </a:r>
            <a:r>
              <a:rPr lang="en-US" altLang="zh-CN" b="1" dirty="0"/>
              <a:t>.</a:t>
            </a:r>
            <a:r>
              <a:rPr lang="zh-CN" altLang="en-US" b="1" dirty="0"/>
              <a:t>基尔霍夫定律表现出来。</a:t>
            </a:r>
            <a:endParaRPr lang="en-US" altLang="zh-CN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b="1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24D714-DEDF-4213-AC54-A135629E247E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27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24D714-DEDF-4213-AC54-A135629E247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293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/>
              <a:t>对</a:t>
            </a:r>
            <a:r>
              <a:rPr lang="zh-CN" altLang="en-US" b="1">
                <a:solidFill>
                  <a:srgbClr val="66FF33"/>
                </a:solidFill>
              </a:rPr>
              <a:t>集总参数电路</a:t>
            </a:r>
            <a:r>
              <a:rPr lang="zh-CN" altLang="en-US" b="1"/>
              <a:t>中位于</a:t>
            </a:r>
            <a:r>
              <a:rPr lang="zh-CN" altLang="en-US" b="1">
                <a:solidFill>
                  <a:srgbClr val="FFFF00"/>
                </a:solidFill>
              </a:rPr>
              <a:t>同一节点</a:t>
            </a:r>
            <a:r>
              <a:rPr lang="zh-CN" altLang="en-US" b="1"/>
              <a:t>或</a:t>
            </a:r>
            <a:r>
              <a:rPr lang="zh-CN" altLang="en-US" b="1">
                <a:solidFill>
                  <a:srgbClr val="FFFF00"/>
                </a:solidFill>
              </a:rPr>
              <a:t>同一封闭面</a:t>
            </a:r>
            <a:r>
              <a:rPr lang="zh-CN" altLang="en-US" b="1"/>
              <a:t>上的支路</a:t>
            </a:r>
            <a:r>
              <a:rPr lang="zh-CN" altLang="en-US" b="1">
                <a:solidFill>
                  <a:srgbClr val="FFCC00"/>
                </a:solidFill>
              </a:rPr>
              <a:t>电流</a:t>
            </a:r>
            <a:r>
              <a:rPr lang="zh-CN" altLang="en-US" b="1"/>
              <a:t>给出了一个约束关系；与电路元件性质无关，适用于任何集总参数电路；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b="1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24D714-DEDF-4213-AC54-A135629E247E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34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b="1" dirty="0"/>
              <a:t>对集总参数电路中</a:t>
            </a:r>
            <a:r>
              <a:rPr lang="zh-CN" altLang="en-US" b="1" dirty="0">
                <a:solidFill>
                  <a:srgbClr val="FFFF00"/>
                </a:solidFill>
              </a:rPr>
              <a:t>回路</a:t>
            </a:r>
            <a:r>
              <a:rPr lang="zh-CN" altLang="en-US" b="1" dirty="0"/>
              <a:t>或</a:t>
            </a:r>
            <a:r>
              <a:rPr lang="zh-CN" altLang="en-US" b="1" dirty="0">
                <a:solidFill>
                  <a:srgbClr val="FFFF00"/>
                </a:solidFill>
              </a:rPr>
              <a:t>假想回路</a:t>
            </a:r>
            <a:r>
              <a:rPr lang="zh-CN" altLang="en-US" b="1" dirty="0"/>
              <a:t>中各元件上的电压给出了一个约束关系；</a:t>
            </a:r>
          </a:p>
          <a:p>
            <a:pPr eaLnBrk="1" hangingPunct="1"/>
            <a:r>
              <a:rPr lang="zh-CN" altLang="en-US" b="1" dirty="0"/>
              <a:t>与元件性质无关，适用于</a:t>
            </a:r>
            <a:r>
              <a:rPr lang="zh-CN" altLang="en-US" b="1" dirty="0">
                <a:solidFill>
                  <a:srgbClr val="FFCC00"/>
                </a:solidFill>
              </a:rPr>
              <a:t>任何集总参数电路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24D714-DEDF-4213-AC54-A135629E247E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329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33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3347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072948D-A892-4617-A598-534C325E170E}" type="slidenum">
              <a:rPr lang="zh-CN" altLang="en-US" sz="1200"/>
              <a:pPr algn="r"/>
              <a:t>14</a:t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800" y="160338"/>
            <a:ext cx="64293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33338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EA853-25F9-41B6-B297-5456F94202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FB7C1-2467-4F40-8620-05271948D73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243B2-6FEE-4F82-9471-80510BE05F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4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9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DA51E-797B-4AFC-A97E-3184727D30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/>
          <p:nvPr userDrawn="1"/>
        </p:nvSpPr>
        <p:spPr>
          <a:xfrm>
            <a:off x="0" y="4867275"/>
            <a:ext cx="2160588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节点电位法</a:t>
            </a:r>
          </a:p>
        </p:txBody>
      </p:sp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4E7A7-2CBB-475D-BE31-203920FB046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FE893-9721-4D57-9A4E-26DA1E53D6B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DA5C4-4CF4-435F-873D-3F6AD7D38BE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13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E7835-AEB3-40F2-A1D1-0712B3DA3A3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4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9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18D27-2B7A-445F-9616-7C900B609C9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3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" name="TextBox 7"/>
          <p:cNvSpPr txBox="1"/>
          <p:nvPr userDrawn="1"/>
        </p:nvSpPr>
        <p:spPr>
          <a:xfrm>
            <a:off x="34925" y="-41275"/>
            <a:ext cx="2160588" cy="274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>
                <a:solidFill>
                  <a:srgbClr val="16165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/>
                <a:ea typeface="楷体"/>
                <a:cs typeface="楷体"/>
              </a:rPr>
              <a:t>基尔霍夫定律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3DBF1-4CD5-4794-B30C-90BD9FBAB9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99973-6148-4284-8CD6-14C0A20721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5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CB0EE-DD69-42C2-B5B8-21FB626A479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02F9AA81-947C-4ABE-AFE9-B63D5BA09D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4" cstate="print"/>
          <a:srcRect t="-2243" r="58095"/>
          <a:stretch>
            <a:fillRect/>
          </a:stretch>
        </p:blipFill>
        <p:spPr bwMode="auto">
          <a:xfrm>
            <a:off x="7775575" y="4754563"/>
            <a:ext cx="13684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3"/>
          <p:cNvSpPr>
            <a:spLocks noChangeArrowheads="1"/>
          </p:cNvSpPr>
          <p:nvPr/>
        </p:nvSpPr>
        <p:spPr bwMode="auto">
          <a:xfrm>
            <a:off x="1258888" y="1924050"/>
            <a:ext cx="62642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 eaLnBrk="0" hangingPunct="0"/>
            <a:r>
              <a:rPr lang="zh-CN" altLang="en-US" sz="3600" b="1">
                <a:solidFill>
                  <a:srgbClr val="000066"/>
                </a:solidFill>
              </a:rPr>
              <a:t>基尔霍夫定律</a:t>
            </a:r>
            <a:endParaRPr lang="en-US" altLang="zh-CN" sz="3600" b="1">
              <a:solidFill>
                <a:srgbClr val="000066"/>
              </a:solidFill>
              <a:latin typeface="宋体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39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1347788"/>
            <a:ext cx="34480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2394" name="Rectangle 10"/>
          <p:cNvSpPr>
            <a:spLocks noChangeArrowheads="1"/>
          </p:cNvSpPr>
          <p:nvPr/>
        </p:nvSpPr>
        <p:spPr bwMode="auto">
          <a:xfrm>
            <a:off x="301331" y="1584024"/>
            <a:ext cx="55419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/>
              <a:t>若选定回路的绕行方向为</a:t>
            </a:r>
            <a:r>
              <a:rPr lang="zh-CN" altLang="en-US" sz="2800" b="1">
                <a:solidFill>
                  <a:srgbClr val="FF3300"/>
                </a:solidFill>
              </a:rPr>
              <a:t>顺时针</a:t>
            </a:r>
            <a:r>
              <a:rPr lang="zh-CN" altLang="en-US" sz="2800" b="1"/>
              <a:t>，</a:t>
            </a:r>
          </a:p>
          <a:p>
            <a:r>
              <a:rPr lang="zh-CN" altLang="en-US" sz="2800" b="1"/>
              <a:t>则： </a:t>
            </a:r>
            <a:r>
              <a:rPr lang="en-US" altLang="zh-CN" sz="3200" b="1" i="1"/>
              <a:t> u</a:t>
            </a:r>
            <a:r>
              <a:rPr lang="en-US" altLang="zh-CN" sz="3200" b="1" baseline="-25000"/>
              <a:t>1</a:t>
            </a:r>
            <a:r>
              <a:rPr lang="en-US" altLang="zh-CN" sz="3200" b="1"/>
              <a:t> </a:t>
            </a:r>
            <a:r>
              <a:rPr lang="en-US" altLang="zh-CN" sz="3200" b="1" i="1"/>
              <a:t>– u</a:t>
            </a:r>
            <a:r>
              <a:rPr lang="en-US" altLang="zh-CN" sz="3200" b="1" baseline="-25000"/>
              <a:t>2</a:t>
            </a:r>
            <a:r>
              <a:rPr lang="en-US" altLang="zh-CN" sz="3200" b="1"/>
              <a:t> </a:t>
            </a:r>
            <a:r>
              <a:rPr lang="en-US" altLang="zh-CN" sz="3200" b="1" i="1"/>
              <a:t>– u</a:t>
            </a:r>
            <a:r>
              <a:rPr lang="en-US" altLang="zh-CN" sz="3200" b="1" baseline="-25000"/>
              <a:t>3</a:t>
            </a:r>
            <a:r>
              <a:rPr lang="en-US" altLang="zh-CN" sz="3200" b="1"/>
              <a:t> + </a:t>
            </a:r>
            <a:r>
              <a:rPr lang="en-US" altLang="zh-CN" sz="3200" b="1" i="1"/>
              <a:t>u</a:t>
            </a:r>
            <a:r>
              <a:rPr lang="en-US" altLang="zh-CN" sz="3200" b="1" baseline="-25000"/>
              <a:t>4</a:t>
            </a:r>
            <a:r>
              <a:rPr lang="en-US" altLang="zh-CN" sz="3200" b="1"/>
              <a:t> +</a:t>
            </a:r>
            <a:r>
              <a:rPr lang="en-US" altLang="zh-CN" sz="3200" b="1" i="1"/>
              <a:t>u</a:t>
            </a:r>
            <a:r>
              <a:rPr lang="en-US" altLang="zh-CN" sz="3200" b="1" baseline="-25000"/>
              <a:t>5</a:t>
            </a:r>
            <a:r>
              <a:rPr lang="en-US" altLang="zh-CN" sz="3200" b="1"/>
              <a:t> = 0</a:t>
            </a:r>
            <a:r>
              <a:rPr lang="zh-CN" altLang="en-US" sz="3200" b="1">
                <a:solidFill>
                  <a:srgbClr val="FF3300"/>
                </a:solidFill>
              </a:rPr>
              <a:t> </a:t>
            </a:r>
          </a:p>
        </p:txBody>
      </p:sp>
      <p:graphicFrame>
        <p:nvGraphicFramePr>
          <p:cNvPr id="272395" name="Object 11"/>
          <p:cNvGraphicFramePr>
            <a:graphicFrameLocks noChangeAspect="1"/>
          </p:cNvGraphicFramePr>
          <p:nvPr/>
        </p:nvGraphicFramePr>
        <p:xfrm>
          <a:off x="2700338" y="2571750"/>
          <a:ext cx="2303462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3" imgW="952200" imgH="253800" progId="Equation.3">
                  <p:embed/>
                </p:oleObj>
              </mc:Choice>
              <mc:Fallback>
                <p:oleObj name="公式" r:id="rId3" imgW="952200" imgH="2538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2571750"/>
                        <a:ext cx="2303462" cy="611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107950" y="3724275"/>
            <a:ext cx="723265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381000" lvl="2" eaLnBrk="0" hangingPunct="0"/>
            <a:r>
              <a:rPr lang="zh-CN" altLang="en-US" sz="2800" b="1" dirty="0">
                <a:latin typeface="宋体" charset="-122"/>
              </a:rPr>
              <a:t>③推广到广义回路（假想回路）</a:t>
            </a:r>
          </a:p>
        </p:txBody>
      </p:sp>
      <p:sp>
        <p:nvSpPr>
          <p:cNvPr id="272399" name="Text Box 15"/>
          <p:cNvSpPr txBox="1">
            <a:spLocks noChangeArrowheads="1"/>
          </p:cNvSpPr>
          <p:nvPr/>
        </p:nvSpPr>
        <p:spPr bwMode="auto">
          <a:xfrm>
            <a:off x="468313" y="4300538"/>
            <a:ext cx="76200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latin typeface="宋体" charset="-122"/>
              </a:rPr>
              <a:t>④实质是能量守恒原理在电路中的体现</a:t>
            </a:r>
          </a:p>
        </p:txBody>
      </p:sp>
      <p:sp>
        <p:nvSpPr>
          <p:cNvPr id="272400" name="Rectangle 17"/>
          <p:cNvSpPr>
            <a:spLocks noChangeArrowheads="1"/>
          </p:cNvSpPr>
          <p:nvPr/>
        </p:nvSpPr>
        <p:spPr bwMode="auto">
          <a:xfrm>
            <a:off x="234572" y="207614"/>
            <a:ext cx="824388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  <a:latin typeface="宋体" charset="-122"/>
              </a:rPr>
              <a:t>说明： </a:t>
            </a:r>
            <a:r>
              <a:rPr lang="zh-CN" altLang="en-US" sz="2800" b="1">
                <a:latin typeface="宋体" charset="-122"/>
              </a:rPr>
              <a:t>①先选定回路的绕行方向。支路电压参考方向与绕行方向一致（沿着绕行方向</a:t>
            </a:r>
            <a:r>
              <a:rPr lang="zh-CN" altLang="en-US" sz="2800" b="1">
                <a:solidFill>
                  <a:srgbClr val="FF0000"/>
                </a:solidFill>
                <a:latin typeface="宋体" charset="-122"/>
              </a:rPr>
              <a:t>电压降</a:t>
            </a:r>
            <a:r>
              <a:rPr lang="zh-CN" altLang="en-US" sz="2800" b="1">
                <a:latin typeface="宋体" charset="-122"/>
              </a:rPr>
              <a:t>）时取正，相反（沿着绕行方向</a:t>
            </a:r>
            <a:r>
              <a:rPr lang="zh-CN" altLang="en-US" sz="2800" b="1">
                <a:solidFill>
                  <a:srgbClr val="FF0000"/>
                </a:solidFill>
                <a:latin typeface="宋体" charset="-122"/>
              </a:rPr>
              <a:t>电压升</a:t>
            </a:r>
            <a:r>
              <a:rPr lang="zh-CN" altLang="en-US" sz="2800" b="1">
                <a:latin typeface="宋体" charset="-122"/>
              </a:rPr>
              <a:t>）时取负。</a:t>
            </a:r>
          </a:p>
        </p:txBody>
      </p:sp>
      <p:sp>
        <p:nvSpPr>
          <p:cNvPr id="272403" name="Text Box 14"/>
          <p:cNvSpPr txBox="1">
            <a:spLocks noChangeArrowheads="1"/>
          </p:cNvSpPr>
          <p:nvPr/>
        </p:nvSpPr>
        <p:spPr bwMode="auto">
          <a:xfrm>
            <a:off x="34925" y="2705100"/>
            <a:ext cx="5111750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381000" lvl="2" eaLnBrk="0" hangingPunct="0"/>
            <a:r>
              <a:rPr lang="zh-CN" altLang="en-US" sz="2800" b="1"/>
              <a:t>②另一形式</a:t>
            </a:r>
            <a:r>
              <a:rPr lang="en-US" altLang="zh-CN" sz="2800" b="1"/>
              <a:t>:</a:t>
            </a:r>
          </a:p>
          <a:p>
            <a:pPr marL="381000" lvl="2" eaLnBrk="0" hangingPunct="0"/>
            <a:r>
              <a:rPr lang="zh-CN" altLang="en-US" sz="2800" b="1"/>
              <a:t>电压降之和</a:t>
            </a:r>
            <a:r>
              <a:rPr lang="en-US" altLang="zh-CN" sz="2800" b="1"/>
              <a:t>=</a:t>
            </a:r>
            <a:r>
              <a:rPr lang="zh-CN" altLang="en-US" sz="2800" b="1"/>
              <a:t>电压升之和。</a:t>
            </a:r>
            <a:endParaRPr lang="en-US" altLang="zh-CN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2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2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94" grpId="0"/>
      <p:bldP spid="2" grpId="0"/>
      <p:bldP spid="272399" grpId="0" autoUpdateAnimBg="0"/>
      <p:bldP spid="27240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93"/>
          <p:cNvSpPr>
            <a:spLocks noChangeArrowheads="1"/>
          </p:cNvSpPr>
          <p:nvPr/>
        </p:nvSpPr>
        <p:spPr bwMode="auto">
          <a:xfrm>
            <a:off x="107950" y="268288"/>
            <a:ext cx="4751388" cy="719137"/>
          </a:xfrm>
          <a:prstGeom prst="roundRect">
            <a:avLst>
              <a:gd name="adj" fmla="val 163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1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6007" y="488882"/>
            <a:ext cx="35718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1299" name="Rectangle 3"/>
          <p:cNvSpPr>
            <a:spLocks noChangeArrowheads="1"/>
          </p:cNvSpPr>
          <p:nvPr/>
        </p:nvSpPr>
        <p:spPr bwMode="auto">
          <a:xfrm>
            <a:off x="179388" y="312738"/>
            <a:ext cx="4705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/>
              <a:t>【</a:t>
            </a:r>
            <a:r>
              <a:rPr lang="zh-CN" altLang="en-US" sz="2800" b="1"/>
              <a:t>例</a:t>
            </a:r>
            <a:r>
              <a:rPr lang="en-US" altLang="zh-CN" sz="2800" b="1"/>
              <a:t>2】</a:t>
            </a:r>
            <a:r>
              <a:rPr lang="zh-CN" altLang="en-US" sz="2800" b="1"/>
              <a:t>试求电压</a:t>
            </a:r>
            <a:r>
              <a:rPr lang="en-US" altLang="zh-CN" sz="3200" b="1" i="1"/>
              <a:t>u</a:t>
            </a:r>
            <a:r>
              <a:rPr lang="en-US" altLang="zh-CN" sz="3200" b="1" baseline="-25000"/>
              <a:t>bd</a:t>
            </a:r>
            <a:r>
              <a:rPr lang="zh-CN" altLang="en-US" sz="2800" b="1"/>
              <a:t>和</a:t>
            </a:r>
            <a:r>
              <a:rPr lang="en-US" altLang="zh-CN" sz="3200" b="1" i="1"/>
              <a:t>u</a:t>
            </a:r>
            <a:r>
              <a:rPr lang="en-US" altLang="zh-CN" sz="3200" b="1" baseline="-25000"/>
              <a:t>ab</a:t>
            </a:r>
            <a:r>
              <a:rPr lang="en-US" altLang="zh-CN" sz="3200" b="1"/>
              <a:t> </a:t>
            </a:r>
            <a:r>
              <a:rPr lang="zh-CN" altLang="en-US" sz="2800" b="1"/>
              <a:t>。</a:t>
            </a:r>
          </a:p>
        </p:txBody>
      </p:sp>
      <p:sp>
        <p:nvSpPr>
          <p:cNvPr id="274436" name="Rectangle 4"/>
          <p:cNvSpPr>
            <a:spLocks noChangeArrowheads="1"/>
          </p:cNvSpPr>
          <p:nvPr/>
        </p:nvSpPr>
        <p:spPr bwMode="auto">
          <a:xfrm>
            <a:off x="179388" y="1157288"/>
            <a:ext cx="38115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</a:rPr>
              <a:t>解：</a:t>
            </a:r>
            <a:r>
              <a:rPr lang="zh-CN" altLang="en-US" sz="2800" b="1" dirty="0"/>
              <a:t>选回路绕行方向</a:t>
            </a:r>
          </a:p>
          <a:p>
            <a:r>
              <a:rPr lang="zh-CN" altLang="en-US" sz="2800" b="1" dirty="0"/>
              <a:t>为顺时针，列</a:t>
            </a:r>
            <a:r>
              <a:rPr lang="en-US" altLang="zh-CN" sz="2800" b="1" dirty="0"/>
              <a:t>KVL</a:t>
            </a:r>
            <a:r>
              <a:rPr lang="zh-CN" altLang="en-US" sz="2800" b="1" dirty="0"/>
              <a:t>方程</a:t>
            </a:r>
          </a:p>
        </p:txBody>
      </p:sp>
      <p:sp>
        <p:nvSpPr>
          <p:cNvPr id="274437" name="Rectangle 5"/>
          <p:cNvSpPr>
            <a:spLocks noChangeArrowheads="1"/>
          </p:cNvSpPr>
          <p:nvPr/>
        </p:nvSpPr>
        <p:spPr bwMode="auto">
          <a:xfrm>
            <a:off x="5364163" y="2139950"/>
            <a:ext cx="2520950" cy="719138"/>
          </a:xfrm>
          <a:prstGeom prst="rect">
            <a:avLst/>
          </a:prstGeom>
          <a:noFill/>
          <a:ln w="254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4438" name="Rectangle 6"/>
          <p:cNvSpPr>
            <a:spLocks noChangeArrowheads="1"/>
          </p:cNvSpPr>
          <p:nvPr/>
        </p:nvSpPr>
        <p:spPr bwMode="auto">
          <a:xfrm>
            <a:off x="611188" y="2139950"/>
            <a:ext cx="17637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 i="1"/>
              <a:t>u</a:t>
            </a:r>
            <a:r>
              <a:rPr lang="en-US" altLang="zh-CN" sz="3200" b="1" baseline="-25000"/>
              <a:t>bd</a:t>
            </a:r>
            <a:r>
              <a:rPr lang="en-US" altLang="zh-CN" sz="2800" b="1"/>
              <a:t>-5+1=0</a:t>
            </a:r>
            <a:endParaRPr lang="zh-CN" altLang="en-US" sz="2800" b="1"/>
          </a:p>
        </p:txBody>
      </p:sp>
      <p:sp>
        <p:nvSpPr>
          <p:cNvPr id="274439" name="Rectangle 7"/>
          <p:cNvSpPr>
            <a:spLocks noChangeArrowheads="1"/>
          </p:cNvSpPr>
          <p:nvPr/>
        </p:nvSpPr>
        <p:spPr bwMode="auto">
          <a:xfrm>
            <a:off x="684213" y="2787650"/>
            <a:ext cx="2362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/>
              <a:t>解得  </a:t>
            </a:r>
            <a:r>
              <a:rPr lang="en-US" altLang="zh-CN" sz="3200" b="1" i="1" dirty="0" err="1"/>
              <a:t>u</a:t>
            </a:r>
            <a:r>
              <a:rPr lang="en-US" altLang="zh-CN" sz="3200" b="1" baseline="-25000" dirty="0" err="1"/>
              <a:t>bd</a:t>
            </a:r>
            <a:r>
              <a:rPr lang="en-US" altLang="zh-CN" sz="2800" b="1" dirty="0"/>
              <a:t>=4V</a:t>
            </a:r>
            <a:endParaRPr lang="zh-CN" altLang="en-US" sz="2800" b="1" dirty="0"/>
          </a:p>
        </p:txBody>
      </p:sp>
      <p:grpSp>
        <p:nvGrpSpPr>
          <p:cNvPr id="274440" name="Group 8"/>
          <p:cNvGrpSpPr>
            <a:grpSpLocks/>
          </p:cNvGrpSpPr>
          <p:nvPr/>
        </p:nvGrpSpPr>
        <p:grpSpPr bwMode="auto">
          <a:xfrm>
            <a:off x="5239614" y="847330"/>
            <a:ext cx="2567560" cy="1944687"/>
            <a:chOff x="2348" y="1484"/>
            <a:chExt cx="1758" cy="1316"/>
          </a:xfrm>
        </p:grpSpPr>
        <p:sp>
          <p:nvSpPr>
            <p:cNvPr id="311310" name="Line 9"/>
            <p:cNvSpPr>
              <a:spLocks noChangeShapeType="1"/>
            </p:cNvSpPr>
            <p:nvPr/>
          </p:nvSpPr>
          <p:spPr bwMode="auto">
            <a:xfrm>
              <a:off x="3288" y="1484"/>
              <a:ext cx="0" cy="771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11" name="Line 10"/>
            <p:cNvSpPr>
              <a:spLocks noChangeShapeType="1"/>
            </p:cNvSpPr>
            <p:nvPr/>
          </p:nvSpPr>
          <p:spPr bwMode="auto">
            <a:xfrm flipH="1">
              <a:off x="2348" y="2260"/>
              <a:ext cx="907" cy="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12" name="Line 11"/>
            <p:cNvSpPr>
              <a:spLocks noChangeShapeType="1"/>
            </p:cNvSpPr>
            <p:nvPr/>
          </p:nvSpPr>
          <p:spPr bwMode="auto">
            <a:xfrm>
              <a:off x="2381" y="2255"/>
              <a:ext cx="0" cy="545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13" name="Line 12"/>
            <p:cNvSpPr>
              <a:spLocks noChangeShapeType="1"/>
            </p:cNvSpPr>
            <p:nvPr/>
          </p:nvSpPr>
          <p:spPr bwMode="auto">
            <a:xfrm flipV="1">
              <a:off x="2381" y="2799"/>
              <a:ext cx="1724" cy="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14" name="Line 13"/>
            <p:cNvSpPr>
              <a:spLocks noChangeShapeType="1"/>
            </p:cNvSpPr>
            <p:nvPr/>
          </p:nvSpPr>
          <p:spPr bwMode="auto">
            <a:xfrm flipV="1">
              <a:off x="4105" y="1484"/>
              <a:ext cx="1" cy="1316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15" name="Line 14"/>
            <p:cNvSpPr>
              <a:spLocks noChangeShapeType="1"/>
            </p:cNvSpPr>
            <p:nvPr/>
          </p:nvSpPr>
          <p:spPr bwMode="auto">
            <a:xfrm flipH="1">
              <a:off x="3334" y="1484"/>
              <a:ext cx="771" cy="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4447" name="Rectangle 15"/>
          <p:cNvSpPr>
            <a:spLocks noChangeArrowheads="1"/>
          </p:cNvSpPr>
          <p:nvPr/>
        </p:nvSpPr>
        <p:spPr bwMode="auto">
          <a:xfrm>
            <a:off x="611188" y="3457575"/>
            <a:ext cx="52902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/>
              <a:t>沿假想回路，按</a:t>
            </a:r>
            <a:r>
              <a:rPr lang="zh-CN" altLang="en-US" sz="2800" b="1" dirty="0">
                <a:solidFill>
                  <a:srgbClr val="FF3300"/>
                </a:solidFill>
              </a:rPr>
              <a:t>逆时针</a:t>
            </a:r>
            <a:r>
              <a:rPr lang="zh-CN" altLang="en-US" sz="2800" b="1" dirty="0"/>
              <a:t>列</a:t>
            </a:r>
            <a:r>
              <a:rPr lang="en-US" altLang="zh-CN" sz="2800" b="1" dirty="0"/>
              <a:t>KVL</a:t>
            </a:r>
            <a:r>
              <a:rPr lang="zh-CN" altLang="en-US" sz="2800" b="1" dirty="0"/>
              <a:t>：</a:t>
            </a:r>
          </a:p>
        </p:txBody>
      </p:sp>
      <p:sp>
        <p:nvSpPr>
          <p:cNvPr id="274448" name="Rectangle 16"/>
          <p:cNvSpPr>
            <a:spLocks noChangeArrowheads="1"/>
          </p:cNvSpPr>
          <p:nvPr/>
        </p:nvSpPr>
        <p:spPr bwMode="auto">
          <a:xfrm>
            <a:off x="796891" y="3818225"/>
            <a:ext cx="28023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 i="1" dirty="0" err="1"/>
              <a:t>u</a:t>
            </a:r>
            <a:r>
              <a:rPr lang="en-US" altLang="zh-CN" sz="3200" b="1" baseline="-25000" dirty="0" err="1"/>
              <a:t>ab</a:t>
            </a:r>
            <a:r>
              <a:rPr lang="en-US" altLang="zh-CN" sz="2800" b="1" dirty="0" err="1"/>
              <a:t>+</a:t>
            </a:r>
            <a:r>
              <a:rPr lang="en-US" altLang="zh-CN" sz="2800" b="1" i="1" dirty="0" err="1"/>
              <a:t>u</a:t>
            </a:r>
            <a:r>
              <a:rPr lang="en-US" altLang="zh-CN" sz="2800" b="1" baseline="-25000" dirty="0" err="1"/>
              <a:t>bd</a:t>
            </a:r>
            <a:r>
              <a:rPr lang="en-US" altLang="zh-CN" sz="2800" b="1" dirty="0"/>
              <a:t>-(-2)+3=0</a:t>
            </a:r>
            <a:endParaRPr lang="zh-CN" altLang="en-US" sz="2800" b="1" dirty="0"/>
          </a:p>
        </p:txBody>
      </p:sp>
      <p:sp>
        <p:nvSpPr>
          <p:cNvPr id="274449" name="Rectangle 17"/>
          <p:cNvSpPr>
            <a:spLocks noChangeArrowheads="1"/>
          </p:cNvSpPr>
          <p:nvPr/>
        </p:nvSpPr>
        <p:spPr bwMode="auto">
          <a:xfrm>
            <a:off x="3784964" y="3818225"/>
            <a:ext cx="24669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/>
              <a:t>解得  </a:t>
            </a:r>
            <a:r>
              <a:rPr lang="en-US" altLang="zh-CN" sz="3200" b="1" i="1" dirty="0" err="1"/>
              <a:t>u</a:t>
            </a:r>
            <a:r>
              <a:rPr lang="en-US" altLang="zh-CN" sz="3200" b="1" baseline="-25000" dirty="0" err="1"/>
              <a:t>ab</a:t>
            </a:r>
            <a:r>
              <a:rPr lang="en-US" altLang="zh-CN" sz="2800" b="1" dirty="0"/>
              <a:t>=-9V</a:t>
            </a:r>
            <a:endParaRPr lang="zh-CN" altLang="en-US" sz="2800" b="1" dirty="0"/>
          </a:p>
        </p:txBody>
      </p:sp>
      <p:sp>
        <p:nvSpPr>
          <p:cNvPr id="311308" name="Line 18"/>
          <p:cNvSpPr>
            <a:spLocks noChangeShapeType="1"/>
          </p:cNvSpPr>
          <p:nvPr/>
        </p:nvSpPr>
        <p:spPr bwMode="auto">
          <a:xfrm>
            <a:off x="7164388" y="4841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1861" name="Line 21"/>
          <p:cNvSpPr>
            <a:spLocks noChangeShapeType="1"/>
          </p:cNvSpPr>
          <p:nvPr/>
        </p:nvSpPr>
        <p:spPr bwMode="auto">
          <a:xfrm flipV="1">
            <a:off x="5364163" y="2427288"/>
            <a:ext cx="0" cy="2159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5D8053B4-34B1-4F51-B9F4-5348BA61951C}"/>
              </a:ext>
            </a:extLst>
          </p:cNvPr>
          <p:cNvGrpSpPr/>
          <p:nvPr/>
        </p:nvGrpSpPr>
        <p:grpSpPr>
          <a:xfrm>
            <a:off x="6657798" y="892175"/>
            <a:ext cx="1117280" cy="1004330"/>
            <a:chOff x="6892454" y="1038006"/>
            <a:chExt cx="1117280" cy="1004330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DA467219-32B2-45CB-ADC7-34AE2FF9A626}"/>
                </a:ext>
              </a:extLst>
            </p:cNvPr>
            <p:cNvSpPr/>
            <p:nvPr/>
          </p:nvSpPr>
          <p:spPr bwMode="auto">
            <a:xfrm>
              <a:off x="6892454" y="1038006"/>
              <a:ext cx="1117280" cy="1004330"/>
            </a:xfrm>
            <a:prstGeom prst="rect">
              <a:avLst/>
            </a:prstGeom>
            <a:noFill/>
            <a:ln w="28575" cap="flat" cmpd="sng" algn="ctr">
              <a:solidFill>
                <a:srgbClr val="00B05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  <p:cxnSp>
          <p:nvCxnSpPr>
            <p:cNvPr id="5" name="直接箭头连接符 4">
              <a:extLst>
                <a:ext uri="{FF2B5EF4-FFF2-40B4-BE49-F238E27FC236}">
                  <a16:creationId xmlns:a16="http://schemas.microsoft.com/office/drawing/2014/main" id="{33539B27-5167-42F9-A6C9-6ACFA539EFC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92454" y="1540171"/>
              <a:ext cx="0" cy="25603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154350F3-3F9E-49FC-A062-706952C0F92B}"/>
              </a:ext>
            </a:extLst>
          </p:cNvPr>
          <p:cNvSpPr txBox="1"/>
          <p:nvPr/>
        </p:nvSpPr>
        <p:spPr>
          <a:xfrm>
            <a:off x="251520" y="4337457"/>
            <a:ext cx="79922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回路（广义回路）的选取是不唯一的，同样可以选取蓝色回路求解</a:t>
            </a:r>
            <a:r>
              <a:rPr lang="en-US" altLang="zh-CN" b="1" i="1" dirty="0" err="1"/>
              <a:t>u</a:t>
            </a:r>
            <a:r>
              <a:rPr lang="en-US" altLang="zh-CN" b="1" baseline="-25000" dirty="0" err="1"/>
              <a:t>ab</a:t>
            </a:r>
            <a:endParaRPr lang="zh-CN" altLang="en-US" b="1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30922907-C898-4F12-AA87-2EDF2FAE22D0}"/>
              </a:ext>
            </a:extLst>
          </p:cNvPr>
          <p:cNvGrpSpPr/>
          <p:nvPr/>
        </p:nvGrpSpPr>
        <p:grpSpPr>
          <a:xfrm>
            <a:off x="6153123" y="761999"/>
            <a:ext cx="791048" cy="1047887"/>
            <a:chOff x="3699158" y="1946439"/>
            <a:chExt cx="791048" cy="1047887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4530946D-BEC8-4835-A7E6-F8C7827C6C48}"/>
                </a:ext>
              </a:extLst>
            </p:cNvPr>
            <p:cNvSpPr txBox="1"/>
            <p:nvPr/>
          </p:nvSpPr>
          <p:spPr>
            <a:xfrm>
              <a:off x="3736063" y="1946439"/>
              <a:ext cx="357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+</a:t>
              </a:r>
              <a:endParaRPr lang="zh-CN" altLang="en-US" dirty="0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63BEBACB-EF7D-4C57-BEB1-057EB61A3286}"/>
                </a:ext>
              </a:extLst>
            </p:cNvPr>
            <p:cNvSpPr txBox="1"/>
            <p:nvPr/>
          </p:nvSpPr>
          <p:spPr>
            <a:xfrm>
              <a:off x="3777144" y="2532661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_</a:t>
              </a:r>
              <a:endParaRPr lang="zh-CN" altLang="en-US" dirty="0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D9C8FFE7-6BB7-4BA1-B1B1-050F2718EB45}"/>
                </a:ext>
              </a:extLst>
            </p:cNvPr>
            <p:cNvSpPr txBox="1"/>
            <p:nvPr/>
          </p:nvSpPr>
          <p:spPr>
            <a:xfrm>
              <a:off x="3699158" y="2294512"/>
              <a:ext cx="79104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 err="1"/>
                <a:t>u</a:t>
              </a:r>
              <a:r>
                <a:rPr lang="en-US" altLang="zh-CN" sz="2400" b="1" baseline="-25000" dirty="0" err="1"/>
                <a:t>ab</a:t>
              </a:r>
              <a:endParaRPr lang="zh-CN" altLang="en-US" dirty="0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4BB7AEFF-3B70-4850-8C33-4133E9DEDC71}"/>
              </a:ext>
            </a:extLst>
          </p:cNvPr>
          <p:cNvGrpSpPr/>
          <p:nvPr/>
        </p:nvGrpSpPr>
        <p:grpSpPr>
          <a:xfrm>
            <a:off x="6640639" y="1920948"/>
            <a:ext cx="958396" cy="571055"/>
            <a:chOff x="2887893" y="1869321"/>
            <a:chExt cx="958396" cy="571055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C778CA4E-1C72-43D4-BB55-7E6D3D3E1EC6}"/>
                </a:ext>
              </a:extLst>
            </p:cNvPr>
            <p:cNvSpPr txBox="1"/>
            <p:nvPr/>
          </p:nvSpPr>
          <p:spPr>
            <a:xfrm>
              <a:off x="3591570" y="1869321"/>
              <a:ext cx="2547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_</a:t>
              </a:r>
              <a:endParaRPr lang="zh-CN" altLang="en-US" dirty="0"/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22AC5CF1-5F89-4868-BD11-A7BAEC09A523}"/>
                </a:ext>
              </a:extLst>
            </p:cNvPr>
            <p:cNvGrpSpPr/>
            <p:nvPr/>
          </p:nvGrpSpPr>
          <p:grpSpPr>
            <a:xfrm>
              <a:off x="2887893" y="1973499"/>
              <a:ext cx="837339" cy="466877"/>
              <a:chOff x="2897171" y="1973785"/>
              <a:chExt cx="837339" cy="487426"/>
            </a:xfrm>
          </p:grpSpPr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445A2BAA-0547-4C5B-B7E6-8D49EC24FAF2}"/>
                  </a:ext>
                </a:extLst>
              </p:cNvPr>
              <p:cNvSpPr txBox="1"/>
              <p:nvPr/>
            </p:nvSpPr>
            <p:spPr>
              <a:xfrm>
                <a:off x="2897171" y="1999546"/>
                <a:ext cx="2691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+</a:t>
                </a:r>
                <a:endParaRPr lang="zh-CN" altLang="en-US" dirty="0"/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B6429B8C-A2FF-41F4-8A2B-43067F9E81D7}"/>
                  </a:ext>
                </a:extLst>
              </p:cNvPr>
              <p:cNvSpPr txBox="1"/>
              <p:nvPr/>
            </p:nvSpPr>
            <p:spPr>
              <a:xfrm>
                <a:off x="3139346" y="1973785"/>
                <a:ext cx="59516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i="1" dirty="0" err="1"/>
                  <a:t>u</a:t>
                </a:r>
                <a:r>
                  <a:rPr lang="en-US" altLang="zh-CN" sz="2400" b="1" baseline="-25000" dirty="0" err="1"/>
                  <a:t>bd</a:t>
                </a:r>
                <a:endParaRPr lang="zh-CN" altLang="en-US" dirty="0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74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436" grpId="0"/>
      <p:bldP spid="274437" grpId="0" animBg="1"/>
      <p:bldP spid="274437" grpId="1" animBg="1"/>
      <p:bldP spid="274438" grpId="0"/>
      <p:bldP spid="274439" grpId="0"/>
      <p:bldP spid="274447" grpId="0"/>
      <p:bldP spid="274448" grpId="0"/>
      <p:bldP spid="274449" grpId="0"/>
      <p:bldP spid="291861" grpId="0" animBg="1"/>
      <p:bldP spid="29186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EBF8D398-A276-4AF7-BFF3-285B8F04D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1779662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回路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I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1100">
                <a:latin typeface="Arial" panose="020B0604020202020204" pitchFamily="34" charset="0"/>
                <a:ea typeface="黑体" panose="02010609060101010101" pitchFamily="49" charset="-122"/>
              </a:rPr>
              <a:t> </a:t>
            </a:r>
            <a:endParaRPr lang="zh-CN" altLang="en-US" sz="2400">
              <a:ea typeface="黑体" panose="02010609060101010101" pitchFamily="49" charset="-122"/>
            </a:endParaRPr>
          </a:p>
        </p:txBody>
      </p:sp>
      <p:graphicFrame>
        <p:nvGraphicFramePr>
          <p:cNvPr id="3" name="Object 7">
            <a:extLst>
              <a:ext uri="{FF2B5EF4-FFF2-40B4-BE49-F238E27FC236}">
                <a16:creationId xmlns:a16="http://schemas.microsoft.com/office/drawing/2014/main" id="{A33480D8-B55E-417F-B43C-E0B6B70BCF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5633828"/>
              </p:ext>
            </p:extLst>
          </p:nvPr>
        </p:nvGraphicFramePr>
        <p:xfrm>
          <a:off x="4848224" y="1762125"/>
          <a:ext cx="3036144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43000" imgH="203040" progId="Equation.DSMT4">
                  <p:embed/>
                </p:oleObj>
              </mc:Choice>
              <mc:Fallback>
                <p:oleObj name="Equation" r:id="rId3" imgW="1143000" imgH="203040" progId="Equation.DSMT4">
                  <p:embed/>
                  <p:pic>
                    <p:nvPicPr>
                      <p:cNvPr id="339975" name="Object 7">
                        <a:extLst>
                          <a:ext uri="{FF2B5EF4-FFF2-40B4-BE49-F238E27FC236}">
                            <a16:creationId xmlns:a16="http://schemas.microsoft.com/office/drawing/2014/main" id="{F36687A5-1A3E-4F2D-96DB-9F841F799E4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8224" y="1762125"/>
                        <a:ext cx="3036144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8">
            <a:extLst>
              <a:ext uri="{FF2B5EF4-FFF2-40B4-BE49-F238E27FC236}">
                <a16:creationId xmlns:a16="http://schemas.microsoft.com/office/drawing/2014/main" id="{3F2B4C0F-9498-422B-AA3E-571DA5552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770262"/>
            <a:ext cx="426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回路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Ⅱ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1000">
                <a:ea typeface="黑体" panose="02010609060101010101" pitchFamily="49" charset="-122"/>
              </a:rPr>
              <a:t> </a:t>
            </a:r>
            <a:endParaRPr lang="zh-CN" altLang="en-US" sz="2400">
              <a:ea typeface="黑体" panose="02010609060101010101" pitchFamily="49" charset="-122"/>
            </a:endParaRPr>
          </a:p>
        </p:txBody>
      </p:sp>
      <p:graphicFrame>
        <p:nvGraphicFramePr>
          <p:cNvPr id="5" name="Object 9">
            <a:extLst>
              <a:ext uri="{FF2B5EF4-FFF2-40B4-BE49-F238E27FC236}">
                <a16:creationId xmlns:a16="http://schemas.microsoft.com/office/drawing/2014/main" id="{0B74948B-62E6-492D-B541-AD8BAA89C6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3028741"/>
              </p:ext>
            </p:extLst>
          </p:nvPr>
        </p:nvGraphicFramePr>
        <p:xfrm>
          <a:off x="4700588" y="2659930"/>
          <a:ext cx="3641723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43000" imgH="203040" progId="Equation.DSMT4">
                  <p:embed/>
                </p:oleObj>
              </mc:Choice>
              <mc:Fallback>
                <p:oleObj name="Equation" r:id="rId5" imgW="1143000" imgH="203040" progId="Equation.DSMT4">
                  <p:embed/>
                  <p:pic>
                    <p:nvPicPr>
                      <p:cNvPr id="339977" name="Object 9">
                        <a:extLst>
                          <a:ext uri="{FF2B5EF4-FFF2-40B4-BE49-F238E27FC236}">
                            <a16:creationId xmlns:a16="http://schemas.microsoft.com/office/drawing/2014/main" id="{ACA27063-FEAC-4F7D-AAB9-20D1693D31B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0588" y="2659930"/>
                        <a:ext cx="3641723" cy="677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0">
            <a:extLst>
              <a:ext uri="{FF2B5EF4-FFF2-40B4-BE49-F238E27FC236}">
                <a16:creationId xmlns:a16="http://schemas.microsoft.com/office/drawing/2014/main" id="{1AB162E5-F029-4D83-8DD9-AEFE511A9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4521126"/>
            <a:ext cx="17287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en-US" altLang="zh-CN" sz="1600" b="1">
                <a:latin typeface="Arial" panose="020B0604020202020204" pitchFamily="34" charset="0"/>
                <a:ea typeface="黑体" panose="02010609060101010101" pitchFamily="49" charset="-122"/>
              </a:rPr>
              <a:t>KVL</a:t>
            </a:r>
            <a:r>
              <a:rPr kumimoji="0" lang="zh-CN" altLang="en-US" sz="1600" b="1">
                <a:latin typeface="Arial" panose="020B0604020202020204" pitchFamily="34" charset="0"/>
                <a:ea typeface="黑体" panose="02010609060101010101" pitchFamily="49" charset="-122"/>
              </a:rPr>
              <a:t>推广形式</a:t>
            </a:r>
            <a:endParaRPr kumimoji="0" lang="zh-CN" altLang="en-US" sz="16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7" name="图片 4">
            <a:extLst>
              <a:ext uri="{FF2B5EF4-FFF2-40B4-BE49-F238E27FC236}">
                <a16:creationId xmlns:a16="http://schemas.microsoft.com/office/drawing/2014/main" id="{C3294E33-C61E-4960-BA8D-BD248A73F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05" y="1493118"/>
            <a:ext cx="2532063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5">
            <a:extLst>
              <a:ext uri="{FF2B5EF4-FFF2-40B4-BE49-F238E27FC236}">
                <a16:creationId xmlns:a16="http://schemas.microsoft.com/office/drawing/2014/main" id="{7BB99253-7B04-41FE-98AB-11DAAB9A9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900" y="622374"/>
            <a:ext cx="2658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广义回路 例</a:t>
            </a:r>
            <a:r>
              <a:rPr lang="en-US" altLang="zh-CN" b="1" dirty="0">
                <a:latin typeface="宋体" panose="02010600030101010101" pitchFamily="2" charset="-122"/>
              </a:rPr>
              <a:t>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40240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>
            <a:extLst>
              <a:ext uri="{FF2B5EF4-FFF2-40B4-BE49-F238E27FC236}">
                <a16:creationId xmlns:a16="http://schemas.microsoft.com/office/drawing/2014/main" id="{39C49A33-0F5D-4249-A24A-A8052C136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83618"/>
            <a:ext cx="3194419" cy="150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3">
            <a:extLst>
              <a:ext uri="{FF2B5EF4-FFF2-40B4-BE49-F238E27FC236}">
                <a16:creationId xmlns:a16="http://schemas.microsoft.com/office/drawing/2014/main" id="{3370D3B5-3D54-4BEB-B48E-47C2EEE99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7175" y="404813"/>
            <a:ext cx="37192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b="1" dirty="0"/>
              <a:t>例</a:t>
            </a:r>
            <a:r>
              <a:rPr lang="en-US" altLang="zh-CN" b="1"/>
              <a:t>4</a:t>
            </a:r>
            <a:r>
              <a:rPr lang="en-US" altLang="zh-CN"/>
              <a:t> </a:t>
            </a:r>
            <a:r>
              <a:rPr lang="en-US" altLang="zh-CN" i="1" dirty="0" err="1"/>
              <a:t>u</a:t>
            </a:r>
            <a:r>
              <a:rPr lang="en-US" altLang="zh-CN" baseline="-25000" dirty="0" err="1"/>
              <a:t>ab</a:t>
            </a:r>
            <a:r>
              <a:rPr lang="zh-CN" altLang="en-US" dirty="0"/>
              <a:t>为</a:t>
            </a:r>
            <a:r>
              <a:rPr lang="en-US" altLang="zh-CN" dirty="0"/>
              <a:t>30V,</a:t>
            </a:r>
            <a:r>
              <a:rPr lang="zh-CN" altLang="en-US" dirty="0"/>
              <a:t>求</a:t>
            </a:r>
            <a:r>
              <a:rPr lang="en-US" altLang="zh-CN" i="1" dirty="0"/>
              <a:t>i</a:t>
            </a:r>
            <a:r>
              <a:rPr lang="en-US" altLang="zh-CN" baseline="-25000" dirty="0"/>
              <a:t>1</a:t>
            </a:r>
            <a:r>
              <a:rPr lang="zh-CN" altLang="en-US" dirty="0"/>
              <a:t>和</a:t>
            </a:r>
            <a:r>
              <a:rPr lang="en-US" altLang="zh-CN" i="1" dirty="0" err="1"/>
              <a:t>i</a:t>
            </a:r>
            <a:endParaRPr lang="zh-CN" altLang="en-US" i="1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8DF5CAD-C9DD-4D56-A02E-D5B4FC883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465" y="1237358"/>
            <a:ext cx="367998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dirty="0"/>
              <a:t>解：根据广义</a:t>
            </a:r>
            <a:r>
              <a:rPr lang="en-US" altLang="zh-CN" dirty="0"/>
              <a:t>KVL 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dirty="0"/>
              <a:t>20+</a:t>
            </a:r>
            <a:r>
              <a:rPr lang="en-US" altLang="zh-CN" i="1" dirty="0"/>
              <a:t>u</a:t>
            </a:r>
            <a:r>
              <a:rPr lang="en-US" altLang="zh-CN" baseline="-25000" dirty="0"/>
              <a:t>cb</a:t>
            </a:r>
            <a:r>
              <a:rPr lang="en-US" altLang="zh-CN" dirty="0"/>
              <a:t>-</a:t>
            </a:r>
            <a:r>
              <a:rPr lang="en-US" altLang="zh-CN" i="1" dirty="0"/>
              <a:t>u</a:t>
            </a:r>
            <a:r>
              <a:rPr lang="en-US" altLang="zh-CN" baseline="-25000" dirty="0"/>
              <a:t>ab</a:t>
            </a:r>
            <a:r>
              <a:rPr lang="en-US" altLang="zh-CN" dirty="0"/>
              <a:t>=0</a:t>
            </a:r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BD22DFB-A318-494F-B4FA-FBCAA6857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4559" y="2516102"/>
            <a:ext cx="6200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dirty="0"/>
              <a:t>根据欧姆定律  </a:t>
            </a:r>
            <a:r>
              <a:rPr lang="en-US" altLang="zh-CN" i="1" dirty="0" err="1"/>
              <a:t>u</a:t>
            </a:r>
            <a:r>
              <a:rPr lang="en-US" altLang="zh-CN" baseline="-25000" dirty="0" err="1"/>
              <a:t>cb</a:t>
            </a:r>
            <a:r>
              <a:rPr lang="en-US" altLang="zh-CN" dirty="0"/>
              <a:t>=2</a:t>
            </a:r>
            <a:r>
              <a:rPr lang="en-US" altLang="zh-CN" i="1" dirty="0"/>
              <a:t>i</a:t>
            </a:r>
            <a:r>
              <a:rPr lang="en-US" altLang="zh-CN" baseline="-25000" dirty="0"/>
              <a:t>1</a:t>
            </a:r>
            <a:r>
              <a:rPr lang="zh-CN" altLang="en-US" baseline="-25000" dirty="0"/>
              <a:t>，</a:t>
            </a:r>
            <a:r>
              <a:rPr lang="en-US" altLang="zh-CN" i="1" dirty="0" err="1"/>
              <a:t>u</a:t>
            </a:r>
            <a:r>
              <a:rPr lang="en-US" altLang="zh-CN" baseline="-25000" dirty="0" err="1"/>
              <a:t>ab</a:t>
            </a:r>
            <a:r>
              <a:rPr lang="en-US" altLang="zh-CN" dirty="0"/>
              <a:t>=30</a:t>
            </a:r>
            <a:r>
              <a:rPr lang="zh-CN" altLang="en-US" dirty="0"/>
              <a:t>代入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0EAF384-A603-4D08-A9DB-137C73625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3367173"/>
            <a:ext cx="4238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dirty="0"/>
              <a:t>20+ 2</a:t>
            </a:r>
            <a:r>
              <a:rPr lang="en-US" altLang="zh-CN" i="1" dirty="0"/>
              <a:t>i</a:t>
            </a:r>
            <a:r>
              <a:rPr lang="en-US" altLang="zh-CN" baseline="-25000" dirty="0"/>
              <a:t>1 </a:t>
            </a:r>
            <a:r>
              <a:rPr lang="en-US" altLang="zh-CN" dirty="0"/>
              <a:t>-30=0   </a:t>
            </a:r>
            <a:r>
              <a:rPr lang="zh-CN" altLang="en-US" dirty="0"/>
              <a:t>得 </a:t>
            </a:r>
            <a:r>
              <a:rPr lang="en-US" altLang="zh-CN" i="1" dirty="0"/>
              <a:t>i</a:t>
            </a:r>
            <a:r>
              <a:rPr lang="en-US" altLang="zh-CN" baseline="-25000" dirty="0"/>
              <a:t>1</a:t>
            </a:r>
            <a:r>
              <a:rPr lang="en-US" altLang="zh-CN" dirty="0"/>
              <a:t>=5A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F2FA7D5-61A9-4C3D-9AFE-63E9BF815A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4559" y="4152899"/>
            <a:ext cx="63436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dirty="0"/>
              <a:t>对</a:t>
            </a:r>
            <a:r>
              <a:rPr lang="en-US" altLang="zh-CN" dirty="0"/>
              <a:t>c</a:t>
            </a:r>
            <a:r>
              <a:rPr lang="zh-CN" altLang="en-US" dirty="0"/>
              <a:t>点列写</a:t>
            </a:r>
            <a:r>
              <a:rPr lang="en-US" altLang="zh-CN" dirty="0" err="1"/>
              <a:t>kcl</a:t>
            </a:r>
            <a:r>
              <a:rPr lang="zh-CN" altLang="en-US" dirty="0"/>
              <a:t>方程  </a:t>
            </a:r>
            <a:r>
              <a:rPr lang="en-US" altLang="zh-CN" i="1" dirty="0"/>
              <a:t>i</a:t>
            </a:r>
            <a:r>
              <a:rPr lang="en-US" altLang="zh-CN" baseline="-25000" dirty="0"/>
              <a:t>1</a:t>
            </a:r>
            <a:r>
              <a:rPr lang="en-US" altLang="zh-CN" dirty="0"/>
              <a:t>-</a:t>
            </a:r>
            <a:r>
              <a:rPr lang="en-US" altLang="zh-CN" i="1" dirty="0"/>
              <a:t>i</a:t>
            </a:r>
            <a:r>
              <a:rPr lang="en-US" altLang="zh-CN" dirty="0"/>
              <a:t>-1=0  </a:t>
            </a:r>
            <a:r>
              <a:rPr lang="zh-CN" altLang="en-US" dirty="0"/>
              <a:t>得</a:t>
            </a:r>
            <a:r>
              <a:rPr lang="en-US" altLang="zh-CN" i="1" dirty="0" err="1"/>
              <a:t>i</a:t>
            </a:r>
            <a:r>
              <a:rPr lang="en-US" altLang="zh-CN" dirty="0"/>
              <a:t>=4A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89006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22756" y="1785932"/>
            <a:ext cx="454483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宋体" pitchFamily="2" charset="-122"/>
              </a:rPr>
              <a:t>THE  END</a:t>
            </a:r>
            <a:endParaRPr lang="zh-CN" altLang="en-US" sz="72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宋体" pitchFamily="2" charset="-122"/>
            </a:endParaRPr>
          </a:p>
        </p:txBody>
      </p: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1428750" y="285750"/>
            <a:ext cx="6286500" cy="4643438"/>
            <a:chOff x="1000100" y="357172"/>
            <a:chExt cx="6286519" cy="4643452"/>
          </a:xfrm>
        </p:grpSpPr>
        <p:pic>
          <p:nvPicPr>
            <p:cNvPr id="312323" name="Picture 2" descr="BJ_0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矩形 5"/>
            <p:cNvSpPr/>
            <p:nvPr/>
          </p:nvSpPr>
          <p:spPr>
            <a:xfrm>
              <a:off x="1928794" y="1928808"/>
              <a:ext cx="4544835" cy="120032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ea typeface="宋体" pitchFamily="2" charset="-122"/>
                </a:rPr>
                <a:t>THE  END</a:t>
              </a:r>
              <a:endParaRPr lang="zh-CN" altLang="en-US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>
            <a:extLst>
              <a:ext uri="{FF2B5EF4-FFF2-40B4-BE49-F238E27FC236}">
                <a16:creationId xmlns:a16="http://schemas.microsoft.com/office/drawing/2014/main" id="{FC84C569-3807-430E-A405-E3D96313EABC}"/>
              </a:ext>
            </a:extLst>
          </p:cNvPr>
          <p:cNvGrpSpPr>
            <a:grpSpLocks/>
          </p:cNvGrpSpPr>
          <p:nvPr/>
        </p:nvGrpSpPr>
        <p:grpSpPr bwMode="auto">
          <a:xfrm>
            <a:off x="3565525" y="1276350"/>
            <a:ext cx="1511300" cy="1611313"/>
            <a:chOff x="2245" y="894"/>
            <a:chExt cx="861" cy="925"/>
          </a:xfrm>
        </p:grpSpPr>
        <p:sp>
          <p:nvSpPr>
            <p:cNvPr id="3" name="Oval 8">
              <a:extLst>
                <a:ext uri="{FF2B5EF4-FFF2-40B4-BE49-F238E27FC236}">
                  <a16:creationId xmlns:a16="http://schemas.microsoft.com/office/drawing/2014/main" id="{4719B40B-7691-45B9-8047-F93C62FCB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894"/>
              <a:ext cx="771" cy="771"/>
            </a:xfrm>
            <a:prstGeom prst="ellipse">
              <a:avLst/>
            </a:prstGeom>
            <a:solidFill>
              <a:srgbClr val="99CC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Text Box 17">
              <a:extLst>
                <a:ext uri="{FF2B5EF4-FFF2-40B4-BE49-F238E27FC236}">
                  <a16:creationId xmlns:a16="http://schemas.microsoft.com/office/drawing/2014/main" id="{3CDFD88F-D836-4570-9CD0-8D937E9BEF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1" y="985"/>
              <a:ext cx="725" cy="834"/>
            </a:xfrm>
            <a:prstGeom prst="rect">
              <a:avLst/>
            </a:prstGeom>
            <a:noFill/>
            <a:ln w="28575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 b="1">
                  <a:solidFill>
                    <a:srgbClr val="FF3300"/>
                  </a:solidFill>
                </a:rPr>
                <a:t>两类</a:t>
              </a:r>
            </a:p>
            <a:p>
              <a:pPr eaLnBrk="0" hangingPunct="0"/>
              <a:r>
                <a:rPr lang="zh-CN" altLang="en-US" sz="2800" b="1">
                  <a:solidFill>
                    <a:srgbClr val="FF3300"/>
                  </a:solidFill>
                </a:rPr>
                <a:t>约束</a:t>
              </a:r>
            </a:p>
            <a:p>
              <a:pPr eaLnBrk="0" hangingPunct="0"/>
              <a:endParaRPr lang="en-US" altLang="zh-CN" b="1">
                <a:solidFill>
                  <a:srgbClr val="FFFF00"/>
                </a:solidFill>
              </a:endParaRPr>
            </a:p>
          </p:txBody>
        </p:sp>
      </p:grpSp>
      <p:sp>
        <p:nvSpPr>
          <p:cNvPr id="5" name="Rectangle 6">
            <a:extLst>
              <a:ext uri="{FF2B5EF4-FFF2-40B4-BE49-F238E27FC236}">
                <a16:creationId xmlns:a16="http://schemas.microsoft.com/office/drawing/2014/main" id="{27B90E6F-CF52-4BC4-94CE-BE2D45A45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9925" y="339725"/>
            <a:ext cx="29527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/>
              <a:t>  </a:t>
            </a:r>
          </a:p>
        </p:txBody>
      </p:sp>
      <p:grpSp>
        <p:nvGrpSpPr>
          <p:cNvPr id="6" name="Group 14">
            <a:extLst>
              <a:ext uri="{FF2B5EF4-FFF2-40B4-BE49-F238E27FC236}">
                <a16:creationId xmlns:a16="http://schemas.microsoft.com/office/drawing/2014/main" id="{75FE3DCC-AF4C-450E-B0C6-742737C1D601}"/>
              </a:ext>
            </a:extLst>
          </p:cNvPr>
          <p:cNvGrpSpPr>
            <a:grpSpLocks/>
          </p:cNvGrpSpPr>
          <p:nvPr/>
        </p:nvGrpSpPr>
        <p:grpSpPr bwMode="auto">
          <a:xfrm>
            <a:off x="1944688" y="1058863"/>
            <a:ext cx="1871662" cy="936625"/>
            <a:chOff x="295" y="1620"/>
            <a:chExt cx="998" cy="499"/>
          </a:xfrm>
        </p:grpSpPr>
        <p:sp>
          <p:nvSpPr>
            <p:cNvPr id="7" name="AutoShape 15">
              <a:extLst>
                <a:ext uri="{FF2B5EF4-FFF2-40B4-BE49-F238E27FC236}">
                  <a16:creationId xmlns:a16="http://schemas.microsoft.com/office/drawing/2014/main" id="{6801B3D9-6F37-45D3-B618-1A1F4B87B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" y="1620"/>
              <a:ext cx="861" cy="499"/>
            </a:xfrm>
            <a:prstGeom prst="flowChartPunchedTap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Text Box 16">
              <a:extLst>
                <a:ext uri="{FF2B5EF4-FFF2-40B4-BE49-F238E27FC236}">
                  <a16:creationId xmlns:a16="http://schemas.microsoft.com/office/drawing/2014/main" id="{8B110978-3D72-4202-B597-2757B3F76E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" y="1711"/>
              <a:ext cx="99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</a:rPr>
                <a:t>拓扑约束</a:t>
              </a:r>
            </a:p>
          </p:txBody>
        </p:sp>
      </p:grpSp>
      <p:grpSp>
        <p:nvGrpSpPr>
          <p:cNvPr id="9" name="Group 17">
            <a:extLst>
              <a:ext uri="{FF2B5EF4-FFF2-40B4-BE49-F238E27FC236}">
                <a16:creationId xmlns:a16="http://schemas.microsoft.com/office/drawing/2014/main" id="{C79B368C-81C2-4B53-AED8-221F564056D1}"/>
              </a:ext>
            </a:extLst>
          </p:cNvPr>
          <p:cNvGrpSpPr>
            <a:grpSpLocks/>
          </p:cNvGrpSpPr>
          <p:nvPr/>
        </p:nvGrpSpPr>
        <p:grpSpPr bwMode="auto">
          <a:xfrm>
            <a:off x="4932363" y="987425"/>
            <a:ext cx="1871662" cy="1008063"/>
            <a:chOff x="295" y="1620"/>
            <a:chExt cx="998" cy="499"/>
          </a:xfrm>
        </p:grpSpPr>
        <p:sp>
          <p:nvSpPr>
            <p:cNvPr id="10" name="AutoShape 18">
              <a:extLst>
                <a:ext uri="{FF2B5EF4-FFF2-40B4-BE49-F238E27FC236}">
                  <a16:creationId xmlns:a16="http://schemas.microsoft.com/office/drawing/2014/main" id="{1CE19D8F-3C9D-4805-90B3-2A4931FFC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" y="1620"/>
              <a:ext cx="861" cy="499"/>
            </a:xfrm>
            <a:prstGeom prst="flowChartPunchedTap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" name="Text Box 19">
              <a:extLst>
                <a:ext uri="{FF2B5EF4-FFF2-40B4-BE49-F238E27FC236}">
                  <a16:creationId xmlns:a16="http://schemas.microsoft.com/office/drawing/2014/main" id="{E0F1C22E-CEAF-412E-8006-A3036E2FCD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" y="1711"/>
              <a:ext cx="998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FF3300"/>
                  </a:solidFill>
                </a:rPr>
                <a:t>元件约束</a:t>
              </a:r>
            </a:p>
          </p:txBody>
        </p:sp>
      </p:grpSp>
      <p:sp>
        <p:nvSpPr>
          <p:cNvPr id="12" name="矩形 13">
            <a:extLst>
              <a:ext uri="{FF2B5EF4-FFF2-40B4-BE49-F238E27FC236}">
                <a16:creationId xmlns:a16="http://schemas.microsoft.com/office/drawing/2014/main" id="{705AE586-AC29-46AC-8D5A-C1F3284D3C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411163"/>
            <a:ext cx="64595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</a:rPr>
              <a:t>一、电路分析的基本依据</a:t>
            </a:r>
            <a:endParaRPr lang="en-US" altLang="zh-CN" sz="2800" b="1" dirty="0">
              <a:solidFill>
                <a:srgbClr val="FF0000"/>
              </a:solidFill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6464A350-40BC-4CE7-9953-46730CE56496}"/>
              </a:ext>
            </a:extLst>
          </p:cNvPr>
          <p:cNvGrpSpPr>
            <a:grpSpLocks/>
          </p:cNvGrpSpPr>
          <p:nvPr/>
        </p:nvGrpSpPr>
        <p:grpSpPr bwMode="auto">
          <a:xfrm>
            <a:off x="3419474" y="3508454"/>
            <a:ext cx="2070209" cy="556513"/>
            <a:chOff x="3275764" y="3363838"/>
            <a:chExt cx="2070145" cy="557588"/>
          </a:xfrm>
        </p:grpSpPr>
        <p:sp>
          <p:nvSpPr>
            <p:cNvPr id="14" name="TextBox 45">
              <a:extLst>
                <a:ext uri="{FF2B5EF4-FFF2-40B4-BE49-F238E27FC236}">
                  <a16:creationId xmlns:a16="http://schemas.microsoft.com/office/drawing/2014/main" id="{4BA3A532-95DE-4D91-89B6-732EA712B5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75764" y="3363838"/>
              <a:ext cx="93610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 b="1" i="1" dirty="0">
                  <a:solidFill>
                    <a:srgbClr val="000000"/>
                  </a:solidFill>
                </a:rPr>
                <a:t>+u</a:t>
              </a:r>
              <a:r>
                <a:rPr lang="en-US" altLang="zh-CN" sz="2800" b="1" baseline="-25000" dirty="0">
                  <a:solidFill>
                    <a:srgbClr val="000000"/>
                  </a:solidFill>
                </a:rPr>
                <a:t>1 </a:t>
              </a:r>
              <a:r>
                <a:rPr lang="en-US" altLang="zh-CN" b="1" i="1" dirty="0">
                  <a:solidFill>
                    <a:srgbClr val="000000"/>
                  </a:solidFill>
                </a:rPr>
                <a:t>-</a:t>
              </a:r>
              <a:endParaRPr lang="zh-CN" altLang="en-US" dirty="0"/>
            </a:p>
          </p:txBody>
        </p:sp>
        <p:sp>
          <p:nvSpPr>
            <p:cNvPr id="15" name="TextBox 47">
              <a:extLst>
                <a:ext uri="{FF2B5EF4-FFF2-40B4-BE49-F238E27FC236}">
                  <a16:creationId xmlns:a16="http://schemas.microsoft.com/office/drawing/2014/main" id="{10CC6987-24A3-4B0F-AE40-D4EA5A7607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7259" y="3398206"/>
              <a:ext cx="100865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 b="1" i="1" dirty="0">
                  <a:solidFill>
                    <a:srgbClr val="000000"/>
                  </a:solidFill>
                </a:rPr>
                <a:t>+u</a:t>
              </a:r>
              <a:r>
                <a:rPr lang="en-US" altLang="zh-CN" sz="2800" b="1" baseline="-25000" dirty="0">
                  <a:solidFill>
                    <a:srgbClr val="000000"/>
                  </a:solidFill>
                </a:rPr>
                <a:t>2 </a:t>
              </a:r>
              <a:r>
                <a:rPr lang="en-US" altLang="zh-CN" b="1" i="1" dirty="0">
                  <a:solidFill>
                    <a:srgbClr val="000000"/>
                  </a:solidFill>
                </a:rPr>
                <a:t>-</a:t>
              </a:r>
              <a:endParaRPr lang="zh-CN" altLang="en-US" dirty="0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278BBBC2-40FD-43E4-A8F2-DEF5D7EC0453}"/>
              </a:ext>
            </a:extLst>
          </p:cNvPr>
          <p:cNvGrpSpPr>
            <a:grpSpLocks/>
          </p:cNvGrpSpPr>
          <p:nvPr/>
        </p:nvGrpSpPr>
        <p:grpSpPr bwMode="auto">
          <a:xfrm>
            <a:off x="3348038" y="2913065"/>
            <a:ext cx="2160587" cy="2269967"/>
            <a:chOff x="3203848" y="2768610"/>
            <a:chExt cx="2160240" cy="2270758"/>
          </a:xfrm>
        </p:grpSpPr>
        <p:cxnSp>
          <p:nvCxnSpPr>
            <p:cNvPr id="17" name="直接箭头连接符 30">
              <a:extLst>
                <a:ext uri="{FF2B5EF4-FFF2-40B4-BE49-F238E27FC236}">
                  <a16:creationId xmlns:a16="http://schemas.microsoft.com/office/drawing/2014/main" id="{F6B18843-84DF-4D05-B2D8-64FBF62A152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419872" y="3363838"/>
              <a:ext cx="216024" cy="0"/>
            </a:xfrm>
            <a:prstGeom prst="straightConnector1">
              <a:avLst/>
            </a:prstGeom>
            <a:noFill/>
            <a:ln w="28575" algn="ctr">
              <a:solidFill>
                <a:srgbClr val="FF3300"/>
              </a:solidFill>
              <a:round/>
              <a:headEnd/>
              <a:tailEnd type="arrow" w="med" len="med"/>
            </a:ln>
          </p:spPr>
        </p:cxnSp>
        <p:cxnSp>
          <p:nvCxnSpPr>
            <p:cNvPr id="18" name="直接箭头连接符 33">
              <a:extLst>
                <a:ext uri="{FF2B5EF4-FFF2-40B4-BE49-F238E27FC236}">
                  <a16:creationId xmlns:a16="http://schemas.microsoft.com/office/drawing/2014/main" id="{5E6BE374-496B-4E20-A3A0-7FBD7354583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427984" y="3363838"/>
              <a:ext cx="216024" cy="0"/>
            </a:xfrm>
            <a:prstGeom prst="straightConnector1">
              <a:avLst/>
            </a:prstGeom>
            <a:noFill/>
            <a:ln w="28575" algn="ctr">
              <a:solidFill>
                <a:srgbClr val="FF3300"/>
              </a:solidFill>
              <a:round/>
              <a:headEnd/>
              <a:tailEnd type="arrow" w="med" len="med"/>
            </a:ln>
          </p:spPr>
        </p:cxnSp>
        <p:sp>
          <p:nvSpPr>
            <p:cNvPr id="19" name="TextBox 39">
              <a:extLst>
                <a:ext uri="{FF2B5EF4-FFF2-40B4-BE49-F238E27FC236}">
                  <a16:creationId xmlns:a16="http://schemas.microsoft.com/office/drawing/2014/main" id="{44CE1896-FC4B-4B71-B2B8-B764EF8BCF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3848" y="2787774"/>
              <a:ext cx="5760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 b="1" i="1" dirty="0">
                  <a:solidFill>
                    <a:srgbClr val="FF3300"/>
                  </a:solidFill>
                </a:rPr>
                <a:t>i</a:t>
              </a:r>
              <a:r>
                <a:rPr lang="en-US" altLang="zh-CN" sz="2800" b="1" baseline="-25000" dirty="0">
                  <a:solidFill>
                    <a:srgbClr val="FF3300"/>
                  </a:solidFill>
                </a:rPr>
                <a:t>1</a:t>
              </a:r>
              <a:endParaRPr lang="zh-CN" altLang="en-US" dirty="0">
                <a:solidFill>
                  <a:srgbClr val="FF3300"/>
                </a:solidFill>
              </a:endParaRPr>
            </a:p>
          </p:txBody>
        </p:sp>
        <p:sp>
          <p:nvSpPr>
            <p:cNvPr id="20" name="TextBox 40">
              <a:extLst>
                <a:ext uri="{FF2B5EF4-FFF2-40B4-BE49-F238E27FC236}">
                  <a16:creationId xmlns:a16="http://schemas.microsoft.com/office/drawing/2014/main" id="{A9CAFCC3-BAEA-4A7F-B56B-3DD10FEA04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55976" y="2787774"/>
              <a:ext cx="57606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 b="1" i="1">
                  <a:solidFill>
                    <a:srgbClr val="FF3300"/>
                  </a:solidFill>
                </a:rPr>
                <a:t>i</a:t>
              </a:r>
              <a:r>
                <a:rPr lang="en-US" altLang="zh-CN" sz="2800" b="1" baseline="-25000">
                  <a:solidFill>
                    <a:srgbClr val="FF3300"/>
                  </a:solidFill>
                </a:rPr>
                <a:t>2</a:t>
              </a:r>
              <a:endParaRPr lang="zh-CN" altLang="en-US">
                <a:solidFill>
                  <a:srgbClr val="FF3300"/>
                </a:solidFill>
              </a:endParaRPr>
            </a:p>
          </p:txBody>
        </p:sp>
        <p:sp>
          <p:nvSpPr>
            <p:cNvPr id="21" name="椭圆 38">
              <a:extLst>
                <a:ext uri="{FF2B5EF4-FFF2-40B4-BE49-F238E27FC236}">
                  <a16:creationId xmlns:a16="http://schemas.microsoft.com/office/drawing/2014/main" id="{CE65D61E-93D3-4249-8ED9-0F8A2D50C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960" y="4299942"/>
              <a:ext cx="360040" cy="360040"/>
            </a:xfrm>
            <a:prstGeom prst="ellipse">
              <a:avLst/>
            </a:prstGeom>
            <a:solidFill>
              <a:schemeClr val="accent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0A9063EE-E6A6-4E80-94D3-FDFA69C0D80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347864" y="3363838"/>
              <a:ext cx="1944216" cy="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3" name="直接连接符 19">
              <a:extLst>
                <a:ext uri="{FF2B5EF4-FFF2-40B4-BE49-F238E27FC236}">
                  <a16:creationId xmlns:a16="http://schemas.microsoft.com/office/drawing/2014/main" id="{C832C0F7-B094-4591-BF8D-3CD391A4A1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292080" y="3363838"/>
              <a:ext cx="0" cy="115212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4" name="矩形 16">
              <a:extLst>
                <a:ext uri="{FF2B5EF4-FFF2-40B4-BE49-F238E27FC236}">
                  <a16:creationId xmlns:a16="http://schemas.microsoft.com/office/drawing/2014/main" id="{0547C27B-7899-484A-A644-81FE7D68A79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635896" y="3291830"/>
              <a:ext cx="432048" cy="14401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矩形 17">
              <a:extLst>
                <a:ext uri="{FF2B5EF4-FFF2-40B4-BE49-F238E27FC236}">
                  <a16:creationId xmlns:a16="http://schemas.microsoft.com/office/drawing/2014/main" id="{F884C6AC-8E48-4EF1-ABFB-9B181EB6E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6016" y="3291830"/>
              <a:ext cx="360040" cy="144016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26" name="直接连接符 20">
              <a:extLst>
                <a:ext uri="{FF2B5EF4-FFF2-40B4-BE49-F238E27FC236}">
                  <a16:creationId xmlns:a16="http://schemas.microsoft.com/office/drawing/2014/main" id="{95C6F9DB-3C88-4DC3-8F27-25D50769F35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347864" y="3363838"/>
              <a:ext cx="0" cy="1152128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7" name="直接连接符 24">
              <a:extLst>
                <a:ext uri="{FF2B5EF4-FFF2-40B4-BE49-F238E27FC236}">
                  <a16:creationId xmlns:a16="http://schemas.microsoft.com/office/drawing/2014/main" id="{89804601-83EC-4B90-B34D-AA497DC4C2C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347864" y="4515966"/>
              <a:ext cx="1944216" cy="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8" name="TextBox 48">
              <a:extLst>
                <a:ext uri="{FF2B5EF4-FFF2-40B4-BE49-F238E27FC236}">
                  <a16:creationId xmlns:a16="http://schemas.microsoft.com/office/drawing/2014/main" id="{9BB3450D-06F9-47C4-9769-5C0B7B1835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1880" y="2768610"/>
              <a:ext cx="18722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 b="1" i="1">
                  <a:solidFill>
                    <a:srgbClr val="000000"/>
                  </a:solidFill>
                </a:rPr>
                <a:t>R</a:t>
              </a:r>
              <a:r>
                <a:rPr lang="en-US" altLang="zh-CN" sz="2800" b="1" baseline="-25000">
                  <a:solidFill>
                    <a:srgbClr val="000000"/>
                  </a:solidFill>
                </a:rPr>
                <a:t>1              </a:t>
              </a:r>
              <a:r>
                <a:rPr lang="en-US" altLang="zh-CN" sz="2800" b="1" i="1">
                  <a:solidFill>
                    <a:srgbClr val="000000"/>
                  </a:solidFill>
                </a:rPr>
                <a:t>R</a:t>
              </a:r>
              <a:r>
                <a:rPr lang="en-US" altLang="zh-CN" sz="2800" b="1" baseline="-25000">
                  <a:solidFill>
                    <a:srgbClr val="000000"/>
                  </a:solidFill>
                </a:rPr>
                <a:t>2</a:t>
              </a:r>
              <a:endParaRPr lang="zh-CN" altLang="en-US"/>
            </a:p>
          </p:txBody>
        </p:sp>
        <p:sp>
          <p:nvSpPr>
            <p:cNvPr id="29" name="TextBox 49">
              <a:extLst>
                <a:ext uri="{FF2B5EF4-FFF2-40B4-BE49-F238E27FC236}">
                  <a16:creationId xmlns:a16="http://schemas.microsoft.com/office/drawing/2014/main" id="{D949313E-022C-4407-A64D-8AC10C6EDB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7884" y="4515966"/>
              <a:ext cx="1775701" cy="523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2800" b="1" i="1" dirty="0">
                  <a:solidFill>
                    <a:srgbClr val="000000"/>
                  </a:solidFill>
                </a:rPr>
                <a:t>+ </a:t>
              </a:r>
              <a:r>
                <a:rPr lang="en-US" altLang="zh-CN" sz="2800" b="1" i="1" dirty="0" err="1">
                  <a:solidFill>
                    <a:srgbClr val="000000"/>
                  </a:solidFill>
                </a:rPr>
                <a:t>u</a:t>
              </a:r>
              <a:r>
                <a:rPr lang="en-US" altLang="zh-CN" sz="2800" b="1" baseline="-25000" dirty="0" err="1">
                  <a:solidFill>
                    <a:srgbClr val="000000"/>
                  </a:solidFill>
                </a:rPr>
                <a:t>S</a:t>
              </a:r>
              <a:r>
                <a:rPr lang="en-US" altLang="zh-CN" sz="2800" b="1" dirty="0">
                  <a:solidFill>
                    <a:srgbClr val="000000"/>
                  </a:solidFill>
                </a:rPr>
                <a:t>=1V  </a:t>
              </a:r>
              <a:r>
                <a:rPr lang="en-US" altLang="zh-CN" b="1" i="1" dirty="0">
                  <a:solidFill>
                    <a:srgbClr val="000000"/>
                  </a:solidFill>
                </a:rPr>
                <a:t>-</a:t>
              </a:r>
              <a:endParaRPr lang="zh-CN" altLang="en-US" dirty="0"/>
            </a:p>
          </p:txBody>
        </p:sp>
        <p:sp>
          <p:nvSpPr>
            <p:cNvPr id="30" name="椭圆 50">
              <a:extLst>
                <a:ext uri="{FF2B5EF4-FFF2-40B4-BE49-F238E27FC236}">
                  <a16:creationId xmlns:a16="http://schemas.microsoft.com/office/drawing/2014/main" id="{59244B32-6B5A-4A49-A811-DBCD7C90D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3968" y="3291830"/>
              <a:ext cx="144016" cy="14401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" name="TextBox 54">
            <a:extLst>
              <a:ext uri="{FF2B5EF4-FFF2-40B4-BE49-F238E27FC236}">
                <a16:creationId xmlns:a16="http://schemas.microsoft.com/office/drawing/2014/main" id="{A68C3337-4793-4C85-813B-BD6B89406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3992563"/>
            <a:ext cx="201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i="1">
                <a:solidFill>
                  <a:srgbClr val="000000"/>
                </a:solidFill>
              </a:rPr>
              <a:t>u</a:t>
            </a:r>
            <a:r>
              <a:rPr lang="en-US" altLang="zh-CN" sz="2800" b="1" baseline="-25000">
                <a:solidFill>
                  <a:srgbClr val="000000"/>
                </a:solidFill>
              </a:rPr>
              <a:t>1 </a:t>
            </a:r>
            <a:r>
              <a:rPr lang="en-US" altLang="zh-CN" sz="2800" b="1" i="1">
                <a:solidFill>
                  <a:srgbClr val="000000"/>
                </a:solidFill>
              </a:rPr>
              <a:t>+ u</a:t>
            </a:r>
            <a:r>
              <a:rPr lang="en-US" altLang="zh-CN" sz="2800" b="1" baseline="-25000">
                <a:solidFill>
                  <a:srgbClr val="000000"/>
                </a:solidFill>
              </a:rPr>
              <a:t>2 </a:t>
            </a:r>
            <a:r>
              <a:rPr lang="en-US" altLang="zh-CN" sz="2800" b="1" i="1">
                <a:solidFill>
                  <a:srgbClr val="000000"/>
                </a:solidFill>
              </a:rPr>
              <a:t>=u</a:t>
            </a:r>
            <a:r>
              <a:rPr lang="en-US" altLang="zh-CN" sz="2800" b="1" baseline="-25000">
                <a:solidFill>
                  <a:srgbClr val="000000"/>
                </a:solidFill>
              </a:rPr>
              <a:t>S</a:t>
            </a:r>
            <a:endParaRPr lang="zh-CN" altLang="en-US" sz="2800"/>
          </a:p>
        </p:txBody>
      </p:sp>
      <p:sp>
        <p:nvSpPr>
          <p:cNvPr id="32" name="TextBox 55">
            <a:extLst>
              <a:ext uri="{FF2B5EF4-FFF2-40B4-BE49-F238E27FC236}">
                <a16:creationId xmlns:a16="http://schemas.microsoft.com/office/drawing/2014/main" id="{BE2CE05F-D79D-4012-B2D6-9AF74B5CE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3416300"/>
            <a:ext cx="201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i="1" dirty="0">
                <a:solidFill>
                  <a:srgbClr val="000000"/>
                </a:solidFill>
              </a:rPr>
              <a:t>i</a:t>
            </a:r>
            <a:r>
              <a:rPr lang="en-US" altLang="zh-CN" sz="2800" b="1" baseline="-25000" dirty="0">
                <a:solidFill>
                  <a:srgbClr val="000000"/>
                </a:solidFill>
              </a:rPr>
              <a:t>1 </a:t>
            </a:r>
            <a:r>
              <a:rPr lang="en-US" altLang="zh-CN" sz="2800" b="1" i="1" dirty="0">
                <a:solidFill>
                  <a:srgbClr val="000000"/>
                </a:solidFill>
              </a:rPr>
              <a:t>= i</a:t>
            </a:r>
            <a:r>
              <a:rPr lang="en-US" altLang="zh-CN" sz="2800" b="1" baseline="-25000" dirty="0">
                <a:solidFill>
                  <a:srgbClr val="000000"/>
                </a:solidFill>
              </a:rPr>
              <a:t>2 </a:t>
            </a:r>
            <a:endParaRPr lang="zh-CN" altLang="en-US" sz="2800" dirty="0"/>
          </a:p>
        </p:txBody>
      </p:sp>
      <p:sp>
        <p:nvSpPr>
          <p:cNvPr id="33" name="TextBox 56">
            <a:extLst>
              <a:ext uri="{FF2B5EF4-FFF2-40B4-BE49-F238E27FC236}">
                <a16:creationId xmlns:a16="http://schemas.microsoft.com/office/drawing/2014/main" id="{085CF00C-1742-4F81-AEC2-90E5F8939E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320" y="3857984"/>
            <a:ext cx="201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i="1" dirty="0">
                <a:solidFill>
                  <a:srgbClr val="000000"/>
                </a:solidFill>
              </a:rPr>
              <a:t>u</a:t>
            </a:r>
            <a:r>
              <a:rPr lang="en-US" altLang="zh-CN" sz="2800" b="1" baseline="-25000" dirty="0">
                <a:solidFill>
                  <a:srgbClr val="000000"/>
                </a:solidFill>
              </a:rPr>
              <a:t>2 </a:t>
            </a:r>
            <a:r>
              <a:rPr lang="en-US" altLang="zh-CN" sz="2800" b="1" i="1" dirty="0">
                <a:solidFill>
                  <a:srgbClr val="000000"/>
                </a:solidFill>
              </a:rPr>
              <a:t>= R</a:t>
            </a:r>
            <a:r>
              <a:rPr lang="en-US" altLang="zh-CN" sz="2800" b="1" baseline="-25000" dirty="0">
                <a:solidFill>
                  <a:srgbClr val="000000"/>
                </a:solidFill>
              </a:rPr>
              <a:t>2 </a:t>
            </a:r>
            <a:r>
              <a:rPr lang="en-US" altLang="zh-CN" sz="2800" b="1" i="1" dirty="0">
                <a:solidFill>
                  <a:srgbClr val="000000"/>
                </a:solidFill>
              </a:rPr>
              <a:t>i</a:t>
            </a:r>
            <a:r>
              <a:rPr lang="en-US" altLang="zh-CN" sz="2800" b="1" baseline="-25000" dirty="0">
                <a:solidFill>
                  <a:srgbClr val="000000"/>
                </a:solidFill>
              </a:rPr>
              <a:t>2</a:t>
            </a:r>
            <a:endParaRPr lang="zh-CN" altLang="en-US" sz="2800" dirty="0"/>
          </a:p>
        </p:txBody>
      </p:sp>
      <p:sp>
        <p:nvSpPr>
          <p:cNvPr id="35" name="矩形标注 63">
            <a:extLst>
              <a:ext uri="{FF2B5EF4-FFF2-40B4-BE49-F238E27FC236}">
                <a16:creationId xmlns:a16="http://schemas.microsoft.com/office/drawing/2014/main" id="{51661E60-2B6A-4FA7-BA91-245466AF5AA6}"/>
              </a:ext>
            </a:extLst>
          </p:cNvPr>
          <p:cNvSpPr/>
          <p:nvPr/>
        </p:nvSpPr>
        <p:spPr bwMode="auto">
          <a:xfrm>
            <a:off x="5867400" y="2284413"/>
            <a:ext cx="2520950" cy="863600"/>
          </a:xfrm>
          <a:prstGeom prst="wedgeRectCallout">
            <a:avLst>
              <a:gd name="adj1" fmla="val -31827"/>
              <a:gd name="adj2" fmla="val -93421"/>
            </a:avLst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zh-CN" altLang="en-US" sz="2800" b="1" dirty="0"/>
              <a:t>元件伏安关系（ </a:t>
            </a:r>
            <a:r>
              <a:rPr lang="en-US" altLang="zh-CN" sz="2800" b="1" dirty="0">
                <a:solidFill>
                  <a:srgbClr val="FF3300"/>
                </a:solidFill>
              </a:rPr>
              <a:t>VCR</a:t>
            </a:r>
            <a:r>
              <a:rPr lang="zh-CN" altLang="en-US" sz="2800" b="1" dirty="0"/>
              <a:t>）</a:t>
            </a:r>
            <a:endParaRPr lang="zh-CN" altLang="en-US" sz="2800" b="1" dirty="0">
              <a:latin typeface="宋体" charset="-122"/>
            </a:endParaRPr>
          </a:p>
          <a:p>
            <a:pPr>
              <a:defRPr/>
            </a:pPr>
            <a:endParaRPr lang="zh-CN" altLang="en-US" dirty="0">
              <a:ea typeface="宋体" pitchFamily="2" charset="-122"/>
            </a:endParaRPr>
          </a:p>
        </p:txBody>
      </p:sp>
      <p:sp>
        <p:nvSpPr>
          <p:cNvPr id="36" name="矩形标注 64">
            <a:extLst>
              <a:ext uri="{FF2B5EF4-FFF2-40B4-BE49-F238E27FC236}">
                <a16:creationId xmlns:a16="http://schemas.microsoft.com/office/drawing/2014/main" id="{966E7B95-A067-400D-8DFC-F973F37753DB}"/>
              </a:ext>
            </a:extLst>
          </p:cNvPr>
          <p:cNvSpPr/>
          <p:nvPr/>
        </p:nvSpPr>
        <p:spPr bwMode="auto">
          <a:xfrm>
            <a:off x="395288" y="2355850"/>
            <a:ext cx="2663825" cy="936625"/>
          </a:xfrm>
          <a:prstGeom prst="wedgeRectCallout">
            <a:avLst>
              <a:gd name="adj1" fmla="val 21088"/>
              <a:gd name="adj2" fmla="val -81932"/>
            </a:avLst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zh-CN" altLang="en-US" sz="2800" b="1" dirty="0"/>
              <a:t>基尔霍夫定律（</a:t>
            </a:r>
            <a:r>
              <a:rPr lang="en-US" altLang="zh-CN" sz="2800" b="1" dirty="0">
                <a:solidFill>
                  <a:srgbClr val="FF3300"/>
                </a:solidFill>
              </a:rPr>
              <a:t>KCL</a:t>
            </a:r>
            <a:r>
              <a:rPr lang="zh-CN" altLang="en-US" sz="2800" b="1" dirty="0">
                <a:solidFill>
                  <a:srgbClr val="FF3300"/>
                </a:solidFill>
              </a:rPr>
              <a:t>、</a:t>
            </a:r>
            <a:r>
              <a:rPr lang="en-US" altLang="zh-CN" sz="2800" b="1" dirty="0">
                <a:solidFill>
                  <a:srgbClr val="FF3300"/>
                </a:solidFill>
              </a:rPr>
              <a:t>KVL</a:t>
            </a:r>
            <a:r>
              <a:rPr lang="zh-CN" altLang="en-US" sz="2800" b="1" dirty="0"/>
              <a:t>）</a:t>
            </a:r>
            <a:endParaRPr lang="zh-CN" altLang="en-US" sz="2800" dirty="0">
              <a:ea typeface="宋体" pitchFamily="2" charset="-122"/>
            </a:endParaRPr>
          </a:p>
        </p:txBody>
      </p:sp>
      <p:sp>
        <p:nvSpPr>
          <p:cNvPr id="37" name="TextBox 56">
            <a:extLst>
              <a:ext uri="{FF2B5EF4-FFF2-40B4-BE49-F238E27FC236}">
                <a16:creationId xmlns:a16="http://schemas.microsoft.com/office/drawing/2014/main" id="{8D0E060D-40C7-41D0-9190-6996CB9BC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320" y="3318128"/>
            <a:ext cx="201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i="1" dirty="0">
                <a:solidFill>
                  <a:srgbClr val="000000"/>
                </a:solidFill>
              </a:rPr>
              <a:t>u</a:t>
            </a:r>
            <a:r>
              <a:rPr lang="en-US" altLang="zh-CN" sz="2800" b="1" baseline="-25000" dirty="0">
                <a:solidFill>
                  <a:srgbClr val="000000"/>
                </a:solidFill>
              </a:rPr>
              <a:t>1 </a:t>
            </a:r>
            <a:r>
              <a:rPr lang="en-US" altLang="zh-CN" sz="2800" b="1" i="1" dirty="0">
                <a:solidFill>
                  <a:srgbClr val="000000"/>
                </a:solidFill>
              </a:rPr>
              <a:t>= R</a:t>
            </a:r>
            <a:r>
              <a:rPr lang="en-US" altLang="zh-CN" sz="2800" b="1" baseline="-25000" dirty="0">
                <a:solidFill>
                  <a:srgbClr val="000000"/>
                </a:solidFill>
              </a:rPr>
              <a:t>1 </a:t>
            </a:r>
            <a:r>
              <a:rPr lang="en-US" altLang="zh-CN" sz="2800" b="1" i="1" dirty="0">
                <a:solidFill>
                  <a:srgbClr val="000000"/>
                </a:solidFill>
              </a:rPr>
              <a:t>i</a:t>
            </a:r>
            <a:r>
              <a:rPr lang="en-US" altLang="zh-CN" sz="2800" b="1" baseline="-25000" dirty="0">
                <a:solidFill>
                  <a:srgbClr val="000000"/>
                </a:solidFill>
              </a:rPr>
              <a:t>1</a:t>
            </a:r>
            <a:endParaRPr lang="zh-CN" altLang="en-US" sz="2800" dirty="0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04C7AB73-90F3-43E5-93E1-76C402AFAD47}"/>
              </a:ext>
            </a:extLst>
          </p:cNvPr>
          <p:cNvSpPr/>
          <p:nvPr/>
        </p:nvSpPr>
        <p:spPr>
          <a:xfrm>
            <a:off x="6090796" y="4416172"/>
            <a:ext cx="10928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 err="1">
                <a:solidFill>
                  <a:srgbClr val="000000"/>
                </a:solidFill>
              </a:rPr>
              <a:t>u</a:t>
            </a:r>
            <a:r>
              <a:rPr lang="en-US" altLang="zh-CN" b="1" baseline="-25000" dirty="0" err="1">
                <a:solidFill>
                  <a:srgbClr val="000000"/>
                </a:solidFill>
              </a:rPr>
              <a:t>S</a:t>
            </a:r>
            <a:r>
              <a:rPr lang="en-US" altLang="zh-CN" b="1" dirty="0">
                <a:solidFill>
                  <a:srgbClr val="000000"/>
                </a:solidFill>
              </a:rPr>
              <a:t>=1V </a:t>
            </a:r>
            <a:endParaRPr lang="zh-CN" altLang="en-US" dirty="0"/>
          </a:p>
        </p:txBody>
      </p:sp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id="{F2A2EAC0-985E-4785-B624-98C0267C5CBF}"/>
              </a:ext>
            </a:extLst>
          </p:cNvPr>
          <p:cNvCxnSpPr/>
          <p:nvPr/>
        </p:nvCxnSpPr>
        <p:spPr bwMode="auto">
          <a:xfrm flipH="1">
            <a:off x="3672126" y="4647004"/>
            <a:ext cx="46782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id="{505DDDCB-9970-476A-A769-D8C2E364FD58}"/>
              </a:ext>
            </a:extLst>
          </p:cNvPr>
          <p:cNvSpPr/>
          <p:nvPr/>
        </p:nvSpPr>
        <p:spPr>
          <a:xfrm>
            <a:off x="3803011" y="4160192"/>
            <a:ext cx="3497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i="1" dirty="0">
                <a:solidFill>
                  <a:srgbClr val="FF3300"/>
                </a:solidFill>
              </a:rPr>
              <a:t>i</a:t>
            </a:r>
            <a:r>
              <a:rPr lang="en-US" altLang="zh-CN" b="1" baseline="-25000" dirty="0">
                <a:solidFill>
                  <a:srgbClr val="FF3300"/>
                </a:solidFill>
              </a:rPr>
              <a:t>s</a:t>
            </a:r>
            <a:endParaRPr lang="zh-CN" altLang="en-US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365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5" grpId="0" animBg="1"/>
      <p:bldP spid="36" grpId="0" animBg="1"/>
      <p:bldP spid="37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6" name="圆角矩形 9"/>
          <p:cNvSpPr>
            <a:spLocks/>
          </p:cNvSpPr>
          <p:nvPr/>
        </p:nvSpPr>
        <p:spPr bwMode="auto">
          <a:xfrm>
            <a:off x="7019925" y="4371975"/>
            <a:ext cx="865188" cy="360363"/>
          </a:xfrm>
          <a:prstGeom prst="roundRect">
            <a:avLst>
              <a:gd name="adj" fmla="val 16667"/>
            </a:avLst>
          </a:prstGeom>
          <a:solidFill>
            <a:srgbClr val="FFFF00">
              <a:alpha val="90979"/>
            </a:srgbClr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kumimoji="0" lang="zh-CN" altLang="en-US" b="1" i="1">
              <a:sym typeface="Times New Roman" pitchFamily="18" charset="0"/>
            </a:endParaRPr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851025"/>
            <a:ext cx="3546475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矩形 13"/>
          <p:cNvSpPr>
            <a:spLocks noChangeArrowheads="1"/>
          </p:cNvSpPr>
          <p:nvPr/>
        </p:nvSpPr>
        <p:spPr bwMode="auto">
          <a:xfrm>
            <a:off x="344488" y="339725"/>
            <a:ext cx="64595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</a:rPr>
              <a:t>二、术语</a:t>
            </a:r>
            <a:endParaRPr lang="en-US" altLang="zh-CN" sz="2800" b="1" dirty="0">
              <a:solidFill>
                <a:srgbClr val="FF3300"/>
              </a:solidFill>
            </a:endParaRPr>
          </a:p>
        </p:txBody>
      </p:sp>
      <p:sp>
        <p:nvSpPr>
          <p:cNvPr id="17442" name="Text Box 17"/>
          <p:cNvSpPr txBox="1">
            <a:spLocks noChangeArrowheads="1"/>
          </p:cNvSpPr>
          <p:nvPr/>
        </p:nvSpPr>
        <p:spPr bwMode="auto">
          <a:xfrm>
            <a:off x="250825" y="828675"/>
            <a:ext cx="6335713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2800" b="1">
                <a:solidFill>
                  <a:srgbClr val="3333FF"/>
                </a:solidFill>
                <a:latin typeface="宋体" charset="-122"/>
              </a:rPr>
              <a:t>支路</a:t>
            </a:r>
            <a:r>
              <a:rPr lang="zh-CN" altLang="en-US" sz="2800" b="1">
                <a:latin typeface="宋体" charset="-122"/>
              </a:rPr>
              <a:t>：一个二端元件称为一条支路。</a:t>
            </a:r>
            <a:endParaRPr lang="en-US" altLang="zh-CN" sz="2800" b="1">
              <a:latin typeface="宋体" charset="-122"/>
            </a:endParaRPr>
          </a:p>
        </p:txBody>
      </p:sp>
      <p:sp>
        <p:nvSpPr>
          <p:cNvPr id="17412" name="Text Box 48"/>
          <p:cNvSpPr txBox="1">
            <a:spLocks noChangeArrowheads="1"/>
          </p:cNvSpPr>
          <p:nvPr/>
        </p:nvSpPr>
        <p:spPr bwMode="auto">
          <a:xfrm>
            <a:off x="179388" y="3867150"/>
            <a:ext cx="8640762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 dirty="0">
                <a:latin typeface="宋体" charset="-122"/>
              </a:rPr>
              <a:t>为方便，可把几个串联元件或并联元件当作一条支路处理，则如图有</a:t>
            </a:r>
            <a:r>
              <a:rPr lang="en-US" altLang="zh-CN" sz="2800" b="1" dirty="0">
                <a:latin typeface="宋体" charset="-122"/>
              </a:rPr>
              <a:t>3</a:t>
            </a:r>
            <a:r>
              <a:rPr lang="zh-CN" altLang="en-US" sz="2800" b="1" dirty="0">
                <a:latin typeface="宋体" charset="-122"/>
              </a:rPr>
              <a:t>条支路：</a:t>
            </a:r>
            <a:r>
              <a:rPr lang="en-US" altLang="zh-CN" sz="2800" b="1" dirty="0">
                <a:latin typeface="宋体" charset="-122"/>
              </a:rPr>
              <a:t>1-3,4,2-5</a:t>
            </a:r>
            <a:r>
              <a:rPr lang="zh-CN" altLang="en-US" sz="2800" b="1" dirty="0">
                <a:latin typeface="宋体" charset="-122"/>
              </a:rPr>
              <a:t>。节点</a:t>
            </a:r>
            <a:r>
              <a:rPr lang="en-US" altLang="zh-CN" sz="2800" b="1" dirty="0">
                <a:latin typeface="宋体" charset="-122"/>
              </a:rPr>
              <a:t>b</a:t>
            </a:r>
            <a:r>
              <a:rPr lang="zh-CN" altLang="en-US" sz="2800" b="1" dirty="0">
                <a:latin typeface="宋体" charset="-122"/>
              </a:rPr>
              <a:t>和</a:t>
            </a:r>
            <a:r>
              <a:rPr lang="en-US" altLang="zh-CN" sz="2800" b="1" dirty="0">
                <a:latin typeface="宋体" charset="-122"/>
              </a:rPr>
              <a:t>d</a:t>
            </a:r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5243513" y="235585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5" name="AutoShape 21"/>
          <p:cNvSpPr>
            <a:spLocks noChangeArrowheads="1"/>
          </p:cNvSpPr>
          <p:nvPr/>
        </p:nvSpPr>
        <p:spPr bwMode="auto">
          <a:xfrm>
            <a:off x="4068763" y="2284413"/>
            <a:ext cx="647700" cy="1368425"/>
          </a:xfrm>
          <a:prstGeom prst="wedgeRectCallout">
            <a:avLst>
              <a:gd name="adj1" fmla="val 77694"/>
              <a:gd name="adj2" fmla="val -35731"/>
            </a:avLst>
          </a:prstGeom>
          <a:noFill/>
          <a:ln w="22225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 b="1">
                <a:solidFill>
                  <a:srgbClr val="3333FF"/>
                </a:solidFill>
              </a:rPr>
              <a:t>支路电流</a:t>
            </a: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6877050" y="2139950"/>
            <a:ext cx="6477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ct val="5000"/>
              </a:spcAft>
            </a:pPr>
            <a:r>
              <a:rPr lang="en-US" altLang="zh-CN"/>
              <a:t>+</a:t>
            </a:r>
          </a:p>
          <a:p>
            <a:pPr>
              <a:spcBef>
                <a:spcPct val="50000"/>
              </a:spcBef>
              <a:spcAft>
                <a:spcPct val="5000"/>
              </a:spcAft>
            </a:pPr>
            <a:r>
              <a:rPr lang="en-US" altLang="zh-CN" i="1"/>
              <a:t>u</a:t>
            </a:r>
          </a:p>
          <a:p>
            <a:pPr>
              <a:spcBef>
                <a:spcPct val="50000"/>
              </a:spcBef>
              <a:spcAft>
                <a:spcPct val="5000"/>
              </a:spcAft>
            </a:pPr>
            <a:r>
              <a:rPr lang="en-US" altLang="zh-CN"/>
              <a:t>-</a:t>
            </a:r>
          </a:p>
        </p:txBody>
      </p:sp>
      <p:sp>
        <p:nvSpPr>
          <p:cNvPr id="53" name="椭圆 52"/>
          <p:cNvSpPr>
            <a:spLocks noChangeArrowheads="1"/>
          </p:cNvSpPr>
          <p:nvPr/>
        </p:nvSpPr>
        <p:spPr bwMode="auto">
          <a:xfrm>
            <a:off x="4932363" y="2211388"/>
            <a:ext cx="576262" cy="360362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r>
              <a:rPr lang="en-US" altLang="zh-CN" sz="2000" i="1"/>
              <a:t>i</a:t>
            </a:r>
          </a:p>
        </p:txBody>
      </p:sp>
      <p:sp>
        <p:nvSpPr>
          <p:cNvPr id="2" name="椭圆 52"/>
          <p:cNvSpPr>
            <a:spLocks noChangeArrowheads="1"/>
          </p:cNvSpPr>
          <p:nvPr/>
        </p:nvSpPr>
        <p:spPr bwMode="auto">
          <a:xfrm>
            <a:off x="6827838" y="2211388"/>
            <a:ext cx="407987" cy="1512887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000"/>
          </a:p>
        </p:txBody>
      </p:sp>
      <p:sp>
        <p:nvSpPr>
          <p:cNvPr id="17419" name="Text Box 3"/>
          <p:cNvSpPr txBox="1">
            <a:spLocks noChangeArrowheads="1"/>
          </p:cNvSpPr>
          <p:nvPr/>
        </p:nvSpPr>
        <p:spPr bwMode="auto">
          <a:xfrm>
            <a:off x="250825" y="1347788"/>
            <a:ext cx="5976938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CN" altLang="en-US" sz="2800" b="1">
                <a:solidFill>
                  <a:srgbClr val="3333FF"/>
                </a:solidFill>
                <a:latin typeface="宋体" charset="-122"/>
              </a:rPr>
              <a:t>节点</a:t>
            </a:r>
            <a:r>
              <a:rPr lang="zh-CN" altLang="en-US" sz="2800" b="1">
                <a:latin typeface="宋体" charset="-122"/>
              </a:rPr>
              <a:t>：两条或以上支路的联结点。</a:t>
            </a:r>
          </a:p>
        </p:txBody>
      </p:sp>
      <p:sp>
        <p:nvSpPr>
          <p:cNvPr id="243730" name="Oval 18"/>
          <p:cNvSpPr>
            <a:spLocks noChangeArrowheads="1"/>
          </p:cNvSpPr>
          <p:nvPr/>
        </p:nvSpPr>
        <p:spPr bwMode="auto">
          <a:xfrm>
            <a:off x="6732588" y="2066925"/>
            <a:ext cx="144462" cy="14287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" name="Oval 18"/>
          <p:cNvSpPr>
            <a:spLocks noChangeArrowheads="1"/>
          </p:cNvSpPr>
          <p:nvPr/>
        </p:nvSpPr>
        <p:spPr bwMode="auto">
          <a:xfrm>
            <a:off x="6732588" y="3508375"/>
            <a:ext cx="144462" cy="14287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2" name="Text Box 3"/>
          <p:cNvSpPr txBox="1">
            <a:spLocks noChangeArrowheads="1"/>
          </p:cNvSpPr>
          <p:nvPr/>
        </p:nvSpPr>
        <p:spPr bwMode="auto">
          <a:xfrm>
            <a:off x="1258888" y="1995488"/>
            <a:ext cx="1728787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宋体" charset="-122"/>
              </a:rPr>
              <a:t>4</a:t>
            </a:r>
            <a:r>
              <a:rPr lang="zh-CN" altLang="en-US" sz="2800" b="1">
                <a:latin typeface="宋体" charset="-122"/>
              </a:rPr>
              <a:t>个节点。</a:t>
            </a:r>
          </a:p>
        </p:txBody>
      </p:sp>
      <p:sp>
        <p:nvSpPr>
          <p:cNvPr id="4" name="Oval 18"/>
          <p:cNvSpPr>
            <a:spLocks noChangeArrowheads="1"/>
          </p:cNvSpPr>
          <p:nvPr/>
        </p:nvSpPr>
        <p:spPr bwMode="auto">
          <a:xfrm>
            <a:off x="5148263" y="2066925"/>
            <a:ext cx="144462" cy="14287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Oval 18"/>
          <p:cNvSpPr>
            <a:spLocks noChangeArrowheads="1"/>
          </p:cNvSpPr>
          <p:nvPr/>
        </p:nvSpPr>
        <p:spPr bwMode="auto">
          <a:xfrm>
            <a:off x="8243888" y="2066925"/>
            <a:ext cx="144462" cy="14287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AutoShape 21"/>
          <p:cNvSpPr>
            <a:spLocks noChangeArrowheads="1"/>
          </p:cNvSpPr>
          <p:nvPr/>
        </p:nvSpPr>
        <p:spPr bwMode="auto">
          <a:xfrm>
            <a:off x="7453313" y="2355850"/>
            <a:ext cx="503237" cy="1295400"/>
          </a:xfrm>
          <a:prstGeom prst="wedgeRectCallout">
            <a:avLst>
              <a:gd name="adj1" fmla="val -94162"/>
              <a:gd name="adj2" fmla="val -29778"/>
            </a:avLst>
          </a:prstGeom>
          <a:noFill/>
          <a:ln w="22225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 b="1">
                <a:solidFill>
                  <a:srgbClr val="3333FF"/>
                </a:solidFill>
              </a:rPr>
              <a:t>支路电压</a:t>
            </a:r>
          </a:p>
        </p:txBody>
      </p:sp>
      <p:sp>
        <p:nvSpPr>
          <p:cNvPr id="17427" name="Text Box 3"/>
          <p:cNvSpPr txBox="1">
            <a:spLocks noChangeArrowheads="1"/>
          </p:cNvSpPr>
          <p:nvPr/>
        </p:nvSpPr>
        <p:spPr bwMode="auto">
          <a:xfrm>
            <a:off x="6192838" y="842963"/>
            <a:ext cx="1763712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宋体" charset="-122"/>
              </a:rPr>
              <a:t>5</a:t>
            </a:r>
            <a:r>
              <a:rPr lang="zh-CN" altLang="en-US" sz="2800" b="1">
                <a:latin typeface="宋体" charset="-122"/>
              </a:rPr>
              <a:t>条支路。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4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4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2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1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8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6" grpId="0" bldLvl="0" autoUpdateAnimBg="0"/>
      <p:bldP spid="17426" grpId="1" bldLvl="0" animBg="1" autoUpdateAnimBg="0"/>
      <p:bldP spid="17442" grpId="0"/>
      <p:bldP spid="17412" grpId="0"/>
      <p:bldP spid="16403" grpId="0" animBg="1"/>
      <p:bldP spid="16405" grpId="0" animBg="1"/>
      <p:bldP spid="16407" grpId="1"/>
      <p:bldP spid="53" grpId="0" animBg="1"/>
      <p:bldP spid="2" grpId="0" animBg="1"/>
      <p:bldP spid="17419" grpId="0"/>
      <p:bldP spid="243730" grpId="0" animBg="1"/>
      <p:bldP spid="3" grpId="0" animBg="1"/>
      <p:bldP spid="17422" grpId="0"/>
      <p:bldP spid="4" grpId="0" animBg="1"/>
      <p:bldP spid="4" grpId="1" animBg="1"/>
      <p:bldP spid="5" grpId="0" animBg="1"/>
      <p:bldP spid="5" grpId="1" animBg="1"/>
      <p:bldP spid="6" grpId="0" animBg="1"/>
      <p:bldP spid="174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4" name="圆角矩形 9"/>
          <p:cNvSpPr>
            <a:spLocks/>
          </p:cNvSpPr>
          <p:nvPr/>
        </p:nvSpPr>
        <p:spPr bwMode="auto">
          <a:xfrm>
            <a:off x="1619250" y="3089275"/>
            <a:ext cx="2376488" cy="4905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kumimoji="0" lang="zh-CN" altLang="en-US" b="1" i="1">
              <a:sym typeface="Times New Roman" pitchFamily="18" charset="0"/>
            </a:endParaRPr>
          </a:p>
        </p:txBody>
      </p:sp>
      <p:sp>
        <p:nvSpPr>
          <p:cNvPr id="18443" name="圆角矩形 9"/>
          <p:cNvSpPr>
            <a:spLocks/>
          </p:cNvSpPr>
          <p:nvPr/>
        </p:nvSpPr>
        <p:spPr bwMode="auto">
          <a:xfrm>
            <a:off x="3348038" y="411163"/>
            <a:ext cx="719137" cy="5048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kumimoji="0" lang="zh-CN" altLang="en-US" b="1" i="1">
              <a:sym typeface="Times New Roman" pitchFamily="18" charset="0"/>
            </a:endParaRPr>
          </a:p>
        </p:txBody>
      </p:sp>
      <p:pic>
        <p:nvPicPr>
          <p:cNvPr id="19459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987425"/>
            <a:ext cx="37623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250825" y="411163"/>
            <a:ext cx="777240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2800" b="1">
                <a:solidFill>
                  <a:srgbClr val="3333FF"/>
                </a:solidFill>
                <a:latin typeface="宋体" charset="-122"/>
              </a:rPr>
              <a:t>回路</a:t>
            </a:r>
            <a:r>
              <a:rPr lang="zh-CN" altLang="en-US" sz="2800" b="1">
                <a:latin typeface="宋体" charset="-122"/>
              </a:rPr>
              <a:t>：电路中任一闭合的路径（</a:t>
            </a:r>
            <a:r>
              <a:rPr lang="en-US" altLang="zh-CN" sz="2800" b="1">
                <a:latin typeface="宋体" charset="-122"/>
              </a:rPr>
              <a:t>3</a:t>
            </a:r>
            <a:r>
              <a:rPr lang="zh-CN" altLang="en-US" sz="2800" b="1">
                <a:latin typeface="宋体" charset="-122"/>
              </a:rPr>
              <a:t>个）</a:t>
            </a: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5076825" y="1636713"/>
            <a:ext cx="1008063" cy="86360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Rectangle 21"/>
          <p:cNvSpPr>
            <a:spLocks noChangeArrowheads="1"/>
          </p:cNvSpPr>
          <p:nvPr/>
        </p:nvSpPr>
        <p:spPr bwMode="auto">
          <a:xfrm>
            <a:off x="6588125" y="1636713"/>
            <a:ext cx="1152525" cy="86360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" name="AutoShape 21"/>
          <p:cNvSpPr>
            <a:spLocks noChangeArrowheads="1"/>
          </p:cNvSpPr>
          <p:nvPr/>
        </p:nvSpPr>
        <p:spPr bwMode="auto">
          <a:xfrm>
            <a:off x="5219700" y="1779588"/>
            <a:ext cx="865188" cy="431800"/>
          </a:xfrm>
          <a:prstGeom prst="wedgeRectCallout">
            <a:avLst>
              <a:gd name="adj1" fmla="val -69815"/>
              <a:gd name="adj2" fmla="val 2574"/>
            </a:avLst>
          </a:prstGeom>
          <a:noFill/>
          <a:ln w="22225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 b="1">
                <a:solidFill>
                  <a:srgbClr val="FF3300"/>
                </a:solidFill>
              </a:rPr>
              <a:t>回路</a:t>
            </a:r>
            <a:r>
              <a:rPr lang="en-US" altLang="zh-CN" sz="2000" b="1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3" name="AutoShape 21"/>
          <p:cNvSpPr>
            <a:spLocks noChangeArrowheads="1"/>
          </p:cNvSpPr>
          <p:nvPr/>
        </p:nvSpPr>
        <p:spPr bwMode="auto">
          <a:xfrm>
            <a:off x="6877050" y="1924050"/>
            <a:ext cx="865188" cy="431800"/>
          </a:xfrm>
          <a:prstGeom prst="wedgeRectCallout">
            <a:avLst>
              <a:gd name="adj1" fmla="val -73671"/>
              <a:gd name="adj2" fmla="val -103676"/>
            </a:avLst>
          </a:prstGeom>
          <a:noFill/>
          <a:ln w="22225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 b="1">
                <a:solidFill>
                  <a:srgbClr val="FF3300"/>
                </a:solidFill>
              </a:rPr>
              <a:t>回路</a:t>
            </a:r>
            <a:r>
              <a:rPr lang="en-US" altLang="zh-CN" sz="2000" b="1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18440" name="Rectangle 21"/>
          <p:cNvSpPr>
            <a:spLocks noChangeArrowheads="1"/>
          </p:cNvSpPr>
          <p:nvPr/>
        </p:nvSpPr>
        <p:spPr bwMode="auto">
          <a:xfrm>
            <a:off x="4859338" y="1563688"/>
            <a:ext cx="2952750" cy="1079500"/>
          </a:xfrm>
          <a:prstGeom prst="rect">
            <a:avLst/>
          </a:prstGeom>
          <a:noFill/>
          <a:ln w="28575">
            <a:solidFill>
              <a:srgbClr val="000099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" name="AutoShape 21"/>
          <p:cNvSpPr>
            <a:spLocks noChangeArrowheads="1"/>
          </p:cNvSpPr>
          <p:nvPr/>
        </p:nvSpPr>
        <p:spPr bwMode="auto">
          <a:xfrm>
            <a:off x="3492500" y="1203325"/>
            <a:ext cx="865188" cy="431800"/>
          </a:xfrm>
          <a:prstGeom prst="wedgeRectCallout">
            <a:avLst>
              <a:gd name="adj1" fmla="val 105231"/>
              <a:gd name="adj2" fmla="val 38972"/>
            </a:avLst>
          </a:prstGeom>
          <a:noFill/>
          <a:ln w="22225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000" b="1">
                <a:solidFill>
                  <a:srgbClr val="0000CC"/>
                </a:solidFill>
              </a:rPr>
              <a:t>回路</a:t>
            </a:r>
            <a:r>
              <a:rPr lang="en-US" altLang="zh-CN" sz="2000" b="1">
                <a:solidFill>
                  <a:srgbClr val="0000CC"/>
                </a:solidFill>
              </a:rPr>
              <a:t>3</a:t>
            </a:r>
          </a:p>
        </p:txBody>
      </p:sp>
      <p:sp>
        <p:nvSpPr>
          <p:cNvPr id="242693" name="Rectangle 5"/>
          <p:cNvSpPr>
            <a:spLocks noChangeArrowheads="1"/>
          </p:cNvSpPr>
          <p:nvPr/>
        </p:nvSpPr>
        <p:spPr bwMode="auto">
          <a:xfrm>
            <a:off x="395288" y="3076575"/>
            <a:ext cx="82089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zh-CN" altLang="en-US" sz="2800" b="1">
                <a:solidFill>
                  <a:srgbClr val="3333FF"/>
                </a:solidFill>
                <a:latin typeface="宋体" charset="-122"/>
              </a:rPr>
              <a:t>网孔</a:t>
            </a:r>
            <a:r>
              <a:rPr lang="en-US" altLang="zh-CN" sz="2800" b="1">
                <a:latin typeface="宋体" charset="-122"/>
              </a:rPr>
              <a:t>:</a:t>
            </a:r>
            <a:r>
              <a:rPr lang="zh-CN" altLang="en-US" sz="2800" b="1">
                <a:latin typeface="宋体" charset="-122"/>
              </a:rPr>
              <a:t>内部不含有支路的回路</a:t>
            </a:r>
            <a:r>
              <a:rPr lang="en-US" altLang="zh-CN" sz="2800" b="1">
                <a:latin typeface="宋体" charset="-122"/>
              </a:rPr>
              <a:t>(</a:t>
            </a:r>
            <a:r>
              <a:rPr lang="zh-CN" altLang="en-US" sz="2800" b="1">
                <a:latin typeface="宋体" charset="-122"/>
              </a:rPr>
              <a:t>前</a:t>
            </a:r>
            <a:r>
              <a:rPr lang="en-US" altLang="zh-CN" sz="2800" b="1">
                <a:latin typeface="宋体" charset="-122"/>
              </a:rPr>
              <a:t>2</a:t>
            </a:r>
            <a:r>
              <a:rPr lang="zh-CN" altLang="en-US" sz="2800" b="1">
                <a:latin typeface="宋体" charset="-122"/>
              </a:rPr>
              <a:t>个红色回路）</a:t>
            </a:r>
          </a:p>
          <a:p>
            <a:pPr eaLnBrk="0" hangingPunct="0"/>
            <a:r>
              <a:rPr lang="zh-CN" altLang="en-US" sz="2800" b="1">
                <a:latin typeface="宋体" charset="-122"/>
              </a:rPr>
              <a:t>注意：平面网络才有网孔的定义。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2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4" grpId="0" bldLvl="0" autoUpdateAnimBg="0"/>
      <p:bldP spid="18444" grpId="1" bldLvl="0" animBg="1" autoUpdateAnimBg="0"/>
      <p:bldP spid="18443" grpId="0" bldLvl="0" autoUpdateAnimBg="0"/>
      <p:bldP spid="18443" grpId="1" bldLvl="0" animBg="1" autoUpdateAnimBg="0"/>
      <p:bldP spid="5" grpId="1" animBg="1"/>
      <p:bldP spid="2" grpId="0" animBg="1"/>
      <p:bldP spid="6" grpId="0" animBg="1"/>
      <p:bldP spid="3" grpId="0" animBg="1"/>
      <p:bldP spid="18440" grpId="0" animBg="1"/>
      <p:bldP spid="4" grpId="0" animBg="1"/>
      <p:bldP spid="2426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96" name="圆角矩形 9"/>
          <p:cNvSpPr>
            <a:spLocks/>
          </p:cNvSpPr>
          <p:nvPr/>
        </p:nvSpPr>
        <p:spPr bwMode="auto">
          <a:xfrm>
            <a:off x="2124075" y="1419225"/>
            <a:ext cx="1800225" cy="4905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kumimoji="0" lang="zh-CN" altLang="en-US" b="1" i="1">
              <a:sym typeface="Times New Roman" pitchFamily="18" charset="0"/>
            </a:endParaRPr>
          </a:p>
        </p:txBody>
      </p:sp>
      <p:sp>
        <p:nvSpPr>
          <p:cNvPr id="241675" name="Text Box 11"/>
          <p:cNvSpPr txBox="1">
            <a:spLocks noChangeArrowheads="1"/>
          </p:cNvSpPr>
          <p:nvPr/>
        </p:nvSpPr>
        <p:spPr bwMode="auto">
          <a:xfrm>
            <a:off x="250825" y="915988"/>
            <a:ext cx="7772400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宋体" charset="-122"/>
              </a:rPr>
              <a:t>在集总参数电路中，任一时刻，任一</a:t>
            </a:r>
            <a:r>
              <a:rPr lang="zh-CN" altLang="en-US" sz="2800" b="1" dirty="0">
                <a:solidFill>
                  <a:srgbClr val="FF0000"/>
                </a:solidFill>
                <a:latin typeface="宋体" charset="-122"/>
              </a:rPr>
              <a:t>节点</a:t>
            </a:r>
            <a:r>
              <a:rPr lang="zh-CN" altLang="en-US" sz="2800" b="1" dirty="0">
                <a:latin typeface="宋体" charset="-122"/>
              </a:rPr>
              <a:t>的所有支路电流的代数和为零。</a:t>
            </a:r>
          </a:p>
        </p:txBody>
      </p:sp>
      <p:graphicFrame>
        <p:nvGraphicFramePr>
          <p:cNvPr id="24167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887215"/>
              </p:ext>
            </p:extLst>
          </p:nvPr>
        </p:nvGraphicFramePr>
        <p:xfrm>
          <a:off x="2908437" y="1872051"/>
          <a:ext cx="1418951" cy="1055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2" imgW="596880" imgH="444240" progId="Equation.3">
                  <p:embed/>
                </p:oleObj>
              </mc:Choice>
              <mc:Fallback>
                <p:oleObj name="公式" r:id="rId2" imgW="596880" imgH="4442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8437" y="1872051"/>
                        <a:ext cx="1418951" cy="10554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4991" name="Text Box 10"/>
          <p:cNvSpPr txBox="1">
            <a:spLocks noChangeArrowheads="1"/>
          </p:cNvSpPr>
          <p:nvPr/>
        </p:nvSpPr>
        <p:spPr bwMode="auto">
          <a:xfrm>
            <a:off x="359568" y="2292796"/>
            <a:ext cx="8424863" cy="138499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FF3300"/>
                </a:solidFill>
                <a:latin typeface="宋体" charset="-122"/>
              </a:rPr>
              <a:t>说明：</a:t>
            </a:r>
          </a:p>
          <a:p>
            <a:pPr>
              <a:spcBef>
                <a:spcPct val="50000"/>
              </a:spcBef>
            </a:pPr>
            <a:r>
              <a:rPr lang="zh-CN" altLang="en-US" b="1" dirty="0">
                <a:latin typeface="宋体" charset="-122"/>
              </a:rPr>
              <a:t>①先选定</a:t>
            </a:r>
            <a:r>
              <a:rPr lang="zh-CN" altLang="en-US" b="1" dirty="0">
                <a:solidFill>
                  <a:srgbClr val="FF3300"/>
                </a:solidFill>
                <a:latin typeface="宋体" charset="-122"/>
              </a:rPr>
              <a:t>参考方向</a:t>
            </a:r>
            <a:r>
              <a:rPr lang="zh-CN" altLang="en-US" b="1" dirty="0">
                <a:latin typeface="宋体" charset="-122"/>
              </a:rPr>
              <a:t>，习惯上取流出该节点的支路电流为正，流入为负。</a:t>
            </a:r>
            <a:endParaRPr lang="zh-CN" altLang="en-US" dirty="0"/>
          </a:p>
        </p:txBody>
      </p:sp>
      <p:sp>
        <p:nvSpPr>
          <p:cNvPr id="241678" name="Rectangle 14"/>
          <p:cNvSpPr>
            <a:spLocks noChangeArrowheads="1"/>
          </p:cNvSpPr>
          <p:nvPr/>
        </p:nvSpPr>
        <p:spPr bwMode="auto">
          <a:xfrm>
            <a:off x="1801813" y="3343721"/>
            <a:ext cx="305435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3200" b="1" i="1" dirty="0"/>
              <a:t>i</a:t>
            </a:r>
            <a:r>
              <a:rPr lang="en-US" altLang="zh-CN" sz="3200" b="1" baseline="-25000" dirty="0"/>
              <a:t>1</a:t>
            </a:r>
            <a:r>
              <a:rPr lang="en-US" altLang="zh-CN" sz="3200" b="1" dirty="0"/>
              <a:t> </a:t>
            </a:r>
            <a:r>
              <a:rPr lang="en-US" altLang="zh-CN" sz="3200" b="1" i="1" dirty="0"/>
              <a:t>– i</a:t>
            </a:r>
            <a:r>
              <a:rPr lang="en-US" altLang="zh-CN" sz="3200" b="1" baseline="-25000" dirty="0"/>
              <a:t>2</a:t>
            </a:r>
            <a:r>
              <a:rPr lang="en-US" altLang="zh-CN" sz="3200" b="1" dirty="0"/>
              <a:t> </a:t>
            </a:r>
            <a:r>
              <a:rPr lang="en-US" altLang="zh-CN" sz="3200" b="1" i="1" dirty="0"/>
              <a:t>– i</a:t>
            </a:r>
            <a:r>
              <a:rPr lang="en-US" altLang="zh-CN" sz="3200" b="1" baseline="-25000" dirty="0"/>
              <a:t>3</a:t>
            </a:r>
            <a:r>
              <a:rPr lang="en-US" altLang="zh-CN" sz="3200" b="1" dirty="0"/>
              <a:t> </a:t>
            </a:r>
            <a:r>
              <a:rPr lang="en-US" altLang="zh-CN" sz="3200" b="1" i="1" dirty="0"/>
              <a:t>+ i</a:t>
            </a:r>
            <a:r>
              <a:rPr lang="en-US" altLang="zh-CN" sz="3200" b="1" baseline="-25000" dirty="0"/>
              <a:t>4</a:t>
            </a:r>
            <a:r>
              <a:rPr lang="en-US" altLang="zh-CN" sz="3200" b="1" dirty="0"/>
              <a:t> =0 </a:t>
            </a:r>
          </a:p>
        </p:txBody>
      </p:sp>
      <p:sp>
        <p:nvSpPr>
          <p:cNvPr id="254988" name="矩形 13"/>
          <p:cNvSpPr>
            <a:spLocks noChangeArrowheads="1"/>
          </p:cNvSpPr>
          <p:nvPr/>
        </p:nvSpPr>
        <p:spPr bwMode="auto">
          <a:xfrm>
            <a:off x="196850" y="339725"/>
            <a:ext cx="8047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</a:rPr>
              <a:t>三、 基尔霍夫电流定律</a:t>
            </a:r>
            <a:r>
              <a:rPr lang="en-US" altLang="zh-CN" sz="2800" b="1" dirty="0">
                <a:solidFill>
                  <a:srgbClr val="FF3300"/>
                </a:solidFill>
              </a:rPr>
              <a:t>(KCL)</a:t>
            </a:r>
            <a:endParaRPr lang="en-US" altLang="zh-CN" sz="2800" b="1" dirty="0">
              <a:solidFill>
                <a:srgbClr val="000099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876256" y="1525854"/>
            <a:ext cx="2511425" cy="1311275"/>
            <a:chOff x="5589588" y="3724275"/>
            <a:chExt cx="2511425" cy="1311275"/>
          </a:xfrm>
        </p:grpSpPr>
        <p:grpSp>
          <p:nvGrpSpPr>
            <p:cNvPr id="241666" name="Group 2"/>
            <p:cNvGrpSpPr>
              <a:grpSpLocks/>
            </p:cNvGrpSpPr>
            <p:nvPr/>
          </p:nvGrpSpPr>
          <p:grpSpPr bwMode="auto">
            <a:xfrm>
              <a:off x="5589588" y="3724275"/>
              <a:ext cx="2511425" cy="1311275"/>
              <a:chOff x="3560" y="1434"/>
              <a:chExt cx="1582" cy="826"/>
            </a:xfrm>
          </p:grpSpPr>
          <p:sp>
            <p:nvSpPr>
              <p:cNvPr id="254989" name="Text Box 3"/>
              <p:cNvSpPr txBox="1">
                <a:spLocks noChangeArrowheads="1"/>
              </p:cNvSpPr>
              <p:nvPr/>
            </p:nvSpPr>
            <p:spPr bwMode="auto">
              <a:xfrm>
                <a:off x="3702" y="1434"/>
                <a:ext cx="1440" cy="826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200" b="1" i="1" dirty="0"/>
                  <a:t>i</a:t>
                </a:r>
                <a:r>
                  <a:rPr lang="en-US" altLang="zh-CN" sz="3200" b="1" baseline="-25000" dirty="0"/>
                  <a:t>1</a:t>
                </a:r>
                <a:r>
                  <a:rPr lang="en-US" altLang="zh-CN" sz="3200" b="1" dirty="0"/>
                  <a:t>            </a:t>
                </a:r>
                <a:r>
                  <a:rPr lang="en-US" altLang="zh-CN" sz="3200" b="1" i="1" dirty="0"/>
                  <a:t>i</a:t>
                </a:r>
                <a:r>
                  <a:rPr lang="en-US" altLang="zh-CN" sz="3200" b="1" baseline="-25000" dirty="0"/>
                  <a:t>4</a:t>
                </a:r>
                <a:endParaRPr lang="en-US" altLang="zh-CN" sz="3200" b="1" dirty="0"/>
              </a:p>
              <a:p>
                <a:pPr>
                  <a:spcBef>
                    <a:spcPct val="50000"/>
                  </a:spcBef>
                </a:pPr>
                <a:r>
                  <a:rPr lang="en-US" altLang="zh-CN" sz="3200" b="1" dirty="0"/>
                  <a:t> </a:t>
                </a:r>
                <a:r>
                  <a:rPr lang="en-US" altLang="zh-CN" sz="3200" b="1" i="1" dirty="0"/>
                  <a:t>i</a:t>
                </a:r>
                <a:r>
                  <a:rPr lang="en-US" altLang="zh-CN" sz="3200" b="1" baseline="-25000" dirty="0"/>
                  <a:t>2 </a:t>
                </a:r>
                <a:r>
                  <a:rPr lang="en-US" altLang="zh-CN" sz="3200" b="1" dirty="0"/>
                  <a:t>       </a:t>
                </a:r>
                <a:r>
                  <a:rPr lang="en-US" altLang="zh-CN" sz="3200" b="1" i="1" dirty="0"/>
                  <a:t>i</a:t>
                </a:r>
                <a:r>
                  <a:rPr lang="en-US" altLang="zh-CN" sz="3200" b="1" baseline="-25000" dirty="0"/>
                  <a:t>3</a:t>
                </a:r>
                <a:endParaRPr lang="en-US" altLang="zh-CN" sz="3200" dirty="0"/>
              </a:p>
            </p:txBody>
          </p:sp>
          <p:sp>
            <p:nvSpPr>
              <p:cNvPr id="254990" name="Line 4"/>
              <p:cNvSpPr>
                <a:spLocks noChangeShapeType="1"/>
              </p:cNvSpPr>
              <p:nvPr/>
            </p:nvSpPr>
            <p:spPr bwMode="auto">
              <a:xfrm flipV="1">
                <a:off x="3942" y="1626"/>
                <a:ext cx="720" cy="240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" name="Line 5"/>
              <p:cNvSpPr>
                <a:spLocks noChangeShapeType="1"/>
              </p:cNvSpPr>
              <p:nvPr/>
            </p:nvSpPr>
            <p:spPr bwMode="auto">
              <a:xfrm flipV="1">
                <a:off x="3942" y="1482"/>
                <a:ext cx="144" cy="384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4992" name="Line 6"/>
              <p:cNvSpPr>
                <a:spLocks noChangeShapeType="1"/>
              </p:cNvSpPr>
              <p:nvPr/>
            </p:nvSpPr>
            <p:spPr bwMode="auto">
              <a:xfrm flipH="1" flipV="1">
                <a:off x="4059" y="1933"/>
                <a:ext cx="288" cy="192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4993" name="Line 7"/>
              <p:cNvSpPr>
                <a:spLocks noChangeShapeType="1"/>
              </p:cNvSpPr>
              <p:nvPr/>
            </p:nvSpPr>
            <p:spPr bwMode="auto">
              <a:xfrm flipV="1">
                <a:off x="3560" y="1962"/>
                <a:ext cx="238" cy="153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4994" name="Line 8"/>
              <p:cNvSpPr>
                <a:spLocks noChangeShapeType="1"/>
              </p:cNvSpPr>
              <p:nvPr/>
            </p:nvSpPr>
            <p:spPr bwMode="auto">
              <a:xfrm flipH="1" flipV="1">
                <a:off x="3923" y="1842"/>
                <a:ext cx="144" cy="96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54995" name="Line 9"/>
              <p:cNvSpPr>
                <a:spLocks noChangeShapeType="1"/>
              </p:cNvSpPr>
              <p:nvPr/>
            </p:nvSpPr>
            <p:spPr bwMode="auto">
              <a:xfrm flipV="1">
                <a:off x="3798" y="1842"/>
                <a:ext cx="171" cy="120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6" name="椭圆 15"/>
            <p:cNvSpPr/>
            <p:nvPr/>
          </p:nvSpPr>
          <p:spPr bwMode="auto">
            <a:xfrm>
              <a:off x="6144301" y="4323692"/>
              <a:ext cx="144016" cy="144016"/>
            </a:xfrm>
            <a:prstGeom prst="ellipse">
              <a:avLst/>
            </a:prstGeom>
            <a:solidFill>
              <a:srgbClr val="FF33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CN" altLang="en-US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79F2A00D-2B6D-4973-B9B6-35BC319EC71C}"/>
              </a:ext>
            </a:extLst>
          </p:cNvPr>
          <p:cNvGrpSpPr/>
          <p:nvPr/>
        </p:nvGrpSpPr>
        <p:grpSpPr>
          <a:xfrm>
            <a:off x="106363" y="3877865"/>
            <a:ext cx="8137525" cy="1148557"/>
            <a:chOff x="251520" y="3240088"/>
            <a:chExt cx="8137525" cy="1148557"/>
          </a:xfrm>
        </p:grpSpPr>
        <p:graphicFrame>
          <p:nvGraphicFramePr>
            <p:cNvPr id="21" name="Object 2">
              <a:extLst>
                <a:ext uri="{FF2B5EF4-FFF2-40B4-BE49-F238E27FC236}">
                  <a16:creationId xmlns:a16="http://schemas.microsoft.com/office/drawing/2014/main" id="{C213C340-E86C-4BB4-BE31-E3982DC80E4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92490868"/>
                </p:ext>
              </p:extLst>
            </p:nvPr>
          </p:nvGraphicFramePr>
          <p:xfrm>
            <a:off x="2555776" y="3240088"/>
            <a:ext cx="2211388" cy="679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4" imgW="825480" imgH="253800" progId="Equation.3">
                    <p:embed/>
                  </p:oleObj>
                </mc:Choice>
                <mc:Fallback>
                  <p:oleObj name="公式" r:id="rId4" imgW="825480" imgH="253800" progId="Equation.3">
                    <p:embed/>
                    <p:pic>
                      <p:nvPicPr>
                        <p:cNvPr id="241677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5776" y="3240088"/>
                          <a:ext cx="2211388" cy="6794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1E1854A-7363-4C15-8F16-A345BA942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843" y="3869532"/>
              <a:ext cx="7056438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vl="2"/>
              <a:r>
                <a:rPr lang="zh-CN" altLang="en-US" sz="2800" b="1" dirty="0"/>
                <a:t> 即：流出电流之和</a:t>
              </a:r>
              <a:r>
                <a:rPr lang="en-US" altLang="zh-CN" sz="2800" b="1" dirty="0"/>
                <a:t>=</a:t>
              </a:r>
              <a:r>
                <a:rPr lang="zh-CN" altLang="en-US" sz="2800" b="1" dirty="0"/>
                <a:t>流入电流之和。</a:t>
              </a:r>
            </a:p>
          </p:txBody>
        </p:sp>
        <p:sp>
          <p:nvSpPr>
            <p:cNvPr id="23" name="Rectangle 32">
              <a:extLst>
                <a:ext uri="{FF2B5EF4-FFF2-40B4-BE49-F238E27FC236}">
                  <a16:creationId xmlns:a16="http://schemas.microsoft.com/office/drawing/2014/main" id="{91806268-A1F2-4D4F-B94E-09289E35E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520" y="3290094"/>
              <a:ext cx="8137525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 dirty="0"/>
                <a:t>②另一形式：                             </a:t>
              </a:r>
              <a:r>
                <a:rPr lang="en-US" altLang="zh-CN" sz="2800" b="1" dirty="0"/>
                <a:t>( </a:t>
              </a:r>
              <a:r>
                <a:rPr lang="en-US" altLang="zh-CN" sz="3200" b="1" i="1" dirty="0"/>
                <a:t>i</a:t>
              </a:r>
              <a:r>
                <a:rPr lang="en-US" altLang="zh-CN" sz="3200" b="1" baseline="-25000" dirty="0"/>
                <a:t>1</a:t>
              </a:r>
              <a:r>
                <a:rPr lang="en-US" altLang="zh-CN" sz="3200" b="1" i="1" dirty="0"/>
                <a:t>+ i</a:t>
              </a:r>
              <a:r>
                <a:rPr lang="en-US" altLang="zh-CN" sz="3200" b="1" baseline="-25000" dirty="0"/>
                <a:t>4</a:t>
              </a:r>
              <a:r>
                <a:rPr lang="en-US" altLang="zh-CN" sz="3200" b="1" dirty="0"/>
                <a:t> = </a:t>
              </a:r>
              <a:r>
                <a:rPr lang="en-US" altLang="zh-CN" sz="3200" b="1" i="1" dirty="0"/>
                <a:t>i</a:t>
              </a:r>
              <a:r>
                <a:rPr lang="en-US" altLang="zh-CN" sz="3200" b="1" baseline="-25000" dirty="0"/>
                <a:t>2</a:t>
              </a:r>
              <a:r>
                <a:rPr lang="en-US" altLang="zh-CN" sz="3200" b="1" dirty="0"/>
                <a:t> </a:t>
              </a:r>
              <a:r>
                <a:rPr lang="en-US" altLang="zh-CN" sz="3200" b="1" i="1" dirty="0"/>
                <a:t>+ i</a:t>
              </a:r>
              <a:r>
                <a:rPr lang="en-US" altLang="zh-CN" sz="3200" b="1" baseline="-25000" dirty="0"/>
                <a:t>3</a:t>
              </a:r>
              <a:r>
                <a:rPr lang="en-US" altLang="zh-CN" sz="3200" b="1" dirty="0"/>
                <a:t> )</a:t>
              </a:r>
              <a:r>
                <a:rPr lang="zh-CN" altLang="en-US" sz="3200" b="1" dirty="0"/>
                <a:t>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2000"/>
                                        <p:tgtEl>
                                          <p:spTgt spid="25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54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96" grpId="0" bldLvl="0" autoUpdateAnimBg="0"/>
      <p:bldP spid="254996" grpId="1" bldLvl="0" animBg="1" autoUpdateAnimBg="0"/>
      <p:bldP spid="241675" grpId="0" autoUpdateAnimBg="0"/>
      <p:bldP spid="254991" grpId="0" autoUpdateAnimBg="0"/>
      <p:bldP spid="2416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51520" y="4299942"/>
            <a:ext cx="7777163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latin typeface="宋体" charset="-122"/>
              </a:rPr>
              <a:t>④实质是电流连续性或电荷守恒原理的体现</a:t>
            </a:r>
          </a:p>
        </p:txBody>
      </p:sp>
      <p:sp>
        <p:nvSpPr>
          <p:cNvPr id="244742" name="Text Box 6"/>
          <p:cNvSpPr txBox="1">
            <a:spLocks noChangeArrowheads="1"/>
          </p:cNvSpPr>
          <p:nvPr/>
        </p:nvSpPr>
        <p:spPr bwMode="auto">
          <a:xfrm>
            <a:off x="467544" y="411510"/>
            <a:ext cx="68580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latin typeface="宋体" charset="-122"/>
              </a:rPr>
              <a:t>③可以扩大到</a:t>
            </a:r>
            <a:r>
              <a:rPr lang="zh-CN" altLang="en-US" sz="2800" b="1" dirty="0">
                <a:solidFill>
                  <a:srgbClr val="FF3300"/>
                </a:solidFill>
                <a:latin typeface="宋体" charset="-122"/>
              </a:rPr>
              <a:t>广义节点</a:t>
            </a:r>
            <a:r>
              <a:rPr lang="zh-CN" altLang="en-US" sz="2800" b="1" dirty="0">
                <a:latin typeface="宋体" charset="-122"/>
              </a:rPr>
              <a:t>（封闭面）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E5361A6-041E-485A-AD34-9860AC2D7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9582"/>
            <a:ext cx="2520280" cy="2305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5">
            <a:extLst>
              <a:ext uri="{FF2B5EF4-FFF2-40B4-BE49-F238E27FC236}">
                <a16:creationId xmlns:a16="http://schemas.microsoft.com/office/drawing/2014/main" id="{C756706C-3006-4B69-8419-8546977265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523513"/>
              </p:ext>
            </p:extLst>
          </p:nvPr>
        </p:nvGraphicFramePr>
        <p:xfrm>
          <a:off x="1259632" y="3493923"/>
          <a:ext cx="17462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61760" imgH="228600" progId="Equation.DSMT4">
                  <p:embed/>
                </p:oleObj>
              </mc:Choice>
              <mc:Fallback>
                <p:oleObj name="Equation" r:id="rId4" imgW="761760" imgH="228600" progId="Equation.DSMT4">
                  <p:embed/>
                  <p:pic>
                    <p:nvPicPr>
                      <p:cNvPr id="40" name="Object 5">
                        <a:extLst>
                          <a:ext uri="{FF2B5EF4-FFF2-40B4-BE49-F238E27FC236}">
                            <a16:creationId xmlns:a16="http://schemas.microsoft.com/office/drawing/2014/main" id="{DEDEF842-0414-4DA2-B355-763A9F3AF32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493923"/>
                        <a:ext cx="1746250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组合 14">
            <a:extLst>
              <a:ext uri="{FF2B5EF4-FFF2-40B4-BE49-F238E27FC236}">
                <a16:creationId xmlns:a16="http://schemas.microsoft.com/office/drawing/2014/main" id="{8C90C81D-3120-4167-9D8D-FD1744C23670}"/>
              </a:ext>
            </a:extLst>
          </p:cNvPr>
          <p:cNvGrpSpPr/>
          <p:nvPr/>
        </p:nvGrpSpPr>
        <p:grpSpPr>
          <a:xfrm>
            <a:off x="4195718" y="1400642"/>
            <a:ext cx="2016224" cy="831706"/>
            <a:chOff x="4195718" y="1400642"/>
            <a:chExt cx="2016224" cy="831706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8917A13E-85AC-4015-9CFE-B3902383003C}"/>
                </a:ext>
              </a:extLst>
            </p:cNvPr>
            <p:cNvSpPr txBox="1"/>
            <p:nvPr/>
          </p:nvSpPr>
          <p:spPr>
            <a:xfrm>
              <a:off x="5851902" y="1512268"/>
              <a:ext cx="360040" cy="72008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5D47D83A-BBFE-496D-9081-0FF3AB711D11}"/>
                </a:ext>
              </a:extLst>
            </p:cNvPr>
            <p:cNvSpPr txBox="1"/>
            <p:nvPr/>
          </p:nvSpPr>
          <p:spPr>
            <a:xfrm>
              <a:off x="4195718" y="1507267"/>
              <a:ext cx="360040" cy="72008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D2D64708-4913-4E42-993C-D498572F11E8}"/>
                </a:ext>
              </a:extLst>
            </p:cNvPr>
            <p:cNvCxnSpPr>
              <a:stCxn id="11" idx="3"/>
              <a:endCxn id="4" idx="1"/>
            </p:cNvCxnSpPr>
            <p:nvPr/>
          </p:nvCxnSpPr>
          <p:spPr bwMode="auto">
            <a:xfrm>
              <a:off x="4555758" y="1867307"/>
              <a:ext cx="1296144" cy="500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558C99A5-5F99-4406-8639-264B8C72C0EF}"/>
                </a:ext>
              </a:extLst>
            </p:cNvPr>
            <p:cNvCxnSpPr/>
            <p:nvPr/>
          </p:nvCxnSpPr>
          <p:spPr bwMode="auto">
            <a:xfrm>
              <a:off x="4915798" y="1867307"/>
              <a:ext cx="36004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74128EC6-731E-44CB-9883-6BEF65911C85}"/>
                </a:ext>
              </a:extLst>
            </p:cNvPr>
            <p:cNvSpPr txBox="1"/>
            <p:nvPr/>
          </p:nvSpPr>
          <p:spPr>
            <a:xfrm>
              <a:off x="4932040" y="1400642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>
                  <a:cs typeface="Times New Roman" panose="02020603050405020304" pitchFamily="18" charset="0"/>
                </a:rPr>
                <a:t>i</a:t>
              </a:r>
              <a:r>
                <a:rPr lang="en-US" altLang="zh-CN" baseline="-25000" dirty="0"/>
                <a:t>1</a:t>
              </a:r>
              <a:endParaRPr lang="zh-CN" altLang="en-US" baseline="-25000" dirty="0"/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5D022DF2-CEA2-436D-8A3D-2340E29FD7FB}"/>
              </a:ext>
            </a:extLst>
          </p:cNvPr>
          <p:cNvSpPr txBox="1"/>
          <p:nvPr/>
        </p:nvSpPr>
        <p:spPr>
          <a:xfrm>
            <a:off x="4854215" y="2855293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cs typeface="Times New Roman" panose="02020603050405020304" pitchFamily="18" charset="0"/>
              </a:rPr>
              <a:t>i</a:t>
            </a:r>
            <a:r>
              <a:rPr lang="en-US" altLang="zh-CN" baseline="-25000" dirty="0"/>
              <a:t>1</a:t>
            </a:r>
            <a:r>
              <a:rPr lang="en-US" altLang="zh-CN" dirty="0"/>
              <a:t>=0</a:t>
            </a:r>
            <a:endParaRPr lang="zh-CN" altLang="en-US" dirty="0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A5E4CFB1-5C60-4A4F-A502-978A357689E5}"/>
              </a:ext>
            </a:extLst>
          </p:cNvPr>
          <p:cNvGrpSpPr/>
          <p:nvPr/>
        </p:nvGrpSpPr>
        <p:grpSpPr>
          <a:xfrm>
            <a:off x="6636406" y="1245990"/>
            <a:ext cx="2016224" cy="1325760"/>
            <a:chOff x="6636406" y="1245990"/>
            <a:chExt cx="2016224" cy="1325760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7E318BB4-F032-4865-A8B0-0139FAFB8671}"/>
                </a:ext>
              </a:extLst>
            </p:cNvPr>
            <p:cNvSpPr txBox="1"/>
            <p:nvPr/>
          </p:nvSpPr>
          <p:spPr>
            <a:xfrm>
              <a:off x="8292590" y="1530500"/>
              <a:ext cx="360040" cy="72008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3A0131C6-DF9D-4451-AEBA-47547BDFFB08}"/>
                </a:ext>
              </a:extLst>
            </p:cNvPr>
            <p:cNvSpPr txBox="1"/>
            <p:nvPr/>
          </p:nvSpPr>
          <p:spPr>
            <a:xfrm>
              <a:off x="6636406" y="1525499"/>
              <a:ext cx="360040" cy="72008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B92A62DD-737F-45C2-B440-55465A401F8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03436" y="1707654"/>
              <a:ext cx="1296144" cy="500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50C8A02B-70BA-4956-B9D7-AB6F232A1D99}"/>
                </a:ext>
              </a:extLst>
            </p:cNvPr>
            <p:cNvCxnSpPr/>
            <p:nvPr/>
          </p:nvCxnSpPr>
          <p:spPr bwMode="auto">
            <a:xfrm>
              <a:off x="7363476" y="1707654"/>
              <a:ext cx="36004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2FDAAC03-73FC-4C96-BFA8-68DADCD7DD4B}"/>
                </a:ext>
              </a:extLst>
            </p:cNvPr>
            <p:cNvSpPr txBox="1"/>
            <p:nvPr/>
          </p:nvSpPr>
          <p:spPr>
            <a:xfrm>
              <a:off x="7351298" y="1245990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>
                  <a:cs typeface="Times New Roman" panose="02020603050405020304" pitchFamily="18" charset="0"/>
                </a:rPr>
                <a:t>i</a:t>
              </a:r>
              <a:r>
                <a:rPr lang="en-US" altLang="zh-CN" baseline="-25000" dirty="0"/>
                <a:t>1</a:t>
              </a:r>
              <a:endParaRPr lang="zh-CN" altLang="en-US" baseline="-25000" dirty="0"/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62560C9D-B5C5-4AC0-9CDD-AB6021DDA548}"/>
                </a:ext>
              </a:extLst>
            </p:cNvPr>
            <p:cNvCxnSpPr/>
            <p:nvPr/>
          </p:nvCxnSpPr>
          <p:spPr bwMode="auto">
            <a:xfrm>
              <a:off x="7003436" y="2123765"/>
              <a:ext cx="1296144" cy="500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id="{F11F775B-4653-471A-A0F4-B32CD18FEAF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401809" y="2123765"/>
              <a:ext cx="321707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99979146-65EB-484C-A8D0-826CB3928A2C}"/>
                </a:ext>
              </a:extLst>
            </p:cNvPr>
            <p:cNvSpPr txBox="1"/>
            <p:nvPr/>
          </p:nvSpPr>
          <p:spPr>
            <a:xfrm>
              <a:off x="7420910" y="2110085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i="1" dirty="0">
                  <a:cs typeface="Times New Roman" panose="02020603050405020304" pitchFamily="18" charset="0"/>
                </a:rPr>
                <a:t>i</a:t>
              </a:r>
              <a:r>
                <a:rPr lang="en-US" altLang="zh-CN" baseline="-25000" dirty="0">
                  <a:cs typeface="Times New Roman" panose="02020603050405020304" pitchFamily="18" charset="0"/>
                </a:rPr>
                <a:t>2</a:t>
              </a:r>
              <a:endParaRPr lang="zh-CN" altLang="en-US" baseline="-25000" dirty="0"/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BFE0B8E0-F5A8-4E1F-B609-6331F58FD870}"/>
              </a:ext>
            </a:extLst>
          </p:cNvPr>
          <p:cNvSpPr txBox="1"/>
          <p:nvPr/>
        </p:nvSpPr>
        <p:spPr>
          <a:xfrm>
            <a:off x="7351298" y="2855293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 dirty="0">
                <a:cs typeface="Times New Roman" panose="02020603050405020304" pitchFamily="18" charset="0"/>
              </a:rPr>
              <a:t>i</a:t>
            </a:r>
            <a:r>
              <a:rPr lang="en-US" altLang="zh-CN" baseline="-25000" dirty="0"/>
              <a:t>1</a:t>
            </a:r>
            <a:r>
              <a:rPr lang="en-US" altLang="zh-CN" dirty="0"/>
              <a:t>=</a:t>
            </a:r>
            <a:r>
              <a:rPr lang="en-US" altLang="zh-CN" i="1" dirty="0">
                <a:cs typeface="Times New Roman" panose="02020603050405020304" pitchFamily="18" charset="0"/>
              </a:rPr>
              <a:t>i</a:t>
            </a:r>
            <a:r>
              <a:rPr lang="en-US" altLang="zh-CN" baseline="-25000" dirty="0"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4742" grpId="0"/>
      <p:bldP spid="1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93"/>
          <p:cNvSpPr>
            <a:spLocks noChangeArrowheads="1"/>
          </p:cNvSpPr>
          <p:nvPr/>
        </p:nvSpPr>
        <p:spPr bwMode="auto">
          <a:xfrm>
            <a:off x="323850" y="268288"/>
            <a:ext cx="8135938" cy="1008062"/>
          </a:xfrm>
          <a:prstGeom prst="roundRect">
            <a:avLst>
              <a:gd name="adj" fmla="val 163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02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1995488"/>
            <a:ext cx="2879725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03" name="矩形 13"/>
          <p:cNvSpPr>
            <a:spLocks noChangeArrowheads="1"/>
          </p:cNvSpPr>
          <p:nvPr/>
        </p:nvSpPr>
        <p:spPr bwMode="auto">
          <a:xfrm>
            <a:off x="323850" y="268288"/>
            <a:ext cx="840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/>
              <a:t>【</a:t>
            </a:r>
            <a:r>
              <a:rPr lang="zh-CN" altLang="en-US" sz="2800" b="1"/>
              <a:t>例</a:t>
            </a:r>
            <a:r>
              <a:rPr lang="en-US" altLang="zh-CN" sz="2800" b="1"/>
              <a:t>1】</a:t>
            </a:r>
            <a:r>
              <a:rPr lang="zh-CN" altLang="en-US" sz="2800" b="1"/>
              <a:t>已知：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= -1 A</a:t>
            </a:r>
            <a:r>
              <a:rPr lang="en-US" altLang="zh-CN" sz="2800" b="1" baseline="-25000"/>
              <a:t> </a:t>
            </a:r>
            <a:r>
              <a:rPr lang="en-US" altLang="zh-CN" sz="2800" b="1"/>
              <a:t>,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2 </a:t>
            </a:r>
            <a:r>
              <a:rPr lang="en-US" altLang="zh-CN" sz="2800" b="1"/>
              <a:t>= 2 A ,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4 </a:t>
            </a:r>
            <a:r>
              <a:rPr lang="en-US" altLang="zh-CN" sz="2800" b="1"/>
              <a:t>= 4 A ,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5 </a:t>
            </a:r>
            <a:r>
              <a:rPr lang="en-US" altLang="zh-CN" b="1"/>
              <a:t>= -5 A</a:t>
            </a:r>
            <a:r>
              <a:rPr lang="zh-CN" altLang="en-US" b="1"/>
              <a:t>。</a:t>
            </a:r>
          </a:p>
          <a:p>
            <a:r>
              <a:rPr lang="zh-CN" altLang="en-US" sz="2800" b="1"/>
              <a:t>求其余支路电流。</a:t>
            </a:r>
            <a:r>
              <a:rPr lang="en-US" altLang="zh-CN" sz="2800" b="1" baseline="-25000"/>
              <a:t> </a:t>
            </a:r>
            <a:endParaRPr lang="en-US" altLang="zh-CN" sz="2800" b="1"/>
          </a:p>
        </p:txBody>
      </p:sp>
      <p:sp>
        <p:nvSpPr>
          <p:cNvPr id="253983" name="Text Box 93"/>
          <p:cNvSpPr txBox="1">
            <a:spLocks noChangeArrowheads="1"/>
          </p:cNvSpPr>
          <p:nvPr/>
        </p:nvSpPr>
        <p:spPr bwMode="auto">
          <a:xfrm>
            <a:off x="179388" y="1347788"/>
            <a:ext cx="5761037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</a:rPr>
              <a:t>解</a:t>
            </a:r>
            <a:r>
              <a:rPr lang="zh-CN" altLang="en-US" sz="2800" b="1"/>
              <a:t>：应用</a:t>
            </a:r>
            <a:r>
              <a:rPr lang="en-US" altLang="zh-CN" sz="2800" b="1"/>
              <a:t>KCL</a:t>
            </a:r>
            <a:r>
              <a:rPr lang="zh-CN" altLang="en-US" sz="2800" b="1"/>
              <a:t>求取各支路电流</a:t>
            </a:r>
          </a:p>
        </p:txBody>
      </p:sp>
      <p:sp>
        <p:nvSpPr>
          <p:cNvPr id="17504" name="Oval 96"/>
          <p:cNvSpPr>
            <a:spLocks noChangeArrowheads="1"/>
          </p:cNvSpPr>
          <p:nvPr/>
        </p:nvSpPr>
        <p:spPr bwMode="auto">
          <a:xfrm>
            <a:off x="3563938" y="3332163"/>
            <a:ext cx="228600" cy="228600"/>
          </a:xfrm>
          <a:prstGeom prst="ellipse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508" name="Oval 100"/>
          <p:cNvSpPr>
            <a:spLocks noChangeArrowheads="1"/>
          </p:cNvSpPr>
          <p:nvPr/>
        </p:nvSpPr>
        <p:spPr bwMode="auto">
          <a:xfrm>
            <a:off x="4714875" y="2106613"/>
            <a:ext cx="228600" cy="228600"/>
          </a:xfrm>
          <a:prstGeom prst="ellipse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" name="椭圆 52"/>
          <p:cNvSpPr>
            <a:spLocks noChangeArrowheads="1"/>
          </p:cNvSpPr>
          <p:nvPr/>
        </p:nvSpPr>
        <p:spPr bwMode="auto">
          <a:xfrm>
            <a:off x="5580063" y="2898775"/>
            <a:ext cx="571500" cy="28733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000"/>
          </a:p>
        </p:txBody>
      </p:sp>
      <p:sp>
        <p:nvSpPr>
          <p:cNvPr id="2" name="椭圆 52"/>
          <p:cNvSpPr>
            <a:spLocks noChangeArrowheads="1"/>
          </p:cNvSpPr>
          <p:nvPr/>
        </p:nvSpPr>
        <p:spPr bwMode="auto">
          <a:xfrm>
            <a:off x="3490913" y="3619500"/>
            <a:ext cx="571500" cy="28733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000"/>
          </a:p>
        </p:txBody>
      </p:sp>
      <p:sp>
        <p:nvSpPr>
          <p:cNvPr id="257041" name="AutoShape 17"/>
          <p:cNvSpPr>
            <a:spLocks noChangeArrowheads="1"/>
          </p:cNvSpPr>
          <p:nvPr/>
        </p:nvSpPr>
        <p:spPr bwMode="auto">
          <a:xfrm flipH="1" flipV="1">
            <a:off x="1331913" y="2066925"/>
            <a:ext cx="2592387" cy="576263"/>
          </a:xfrm>
          <a:prstGeom prst="wedgeRectCallout">
            <a:avLst>
              <a:gd name="adj1" fmla="val -77500"/>
              <a:gd name="adj2" fmla="val 34569"/>
            </a:avLst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en-US" altLang="zh-CN" sz="2800" b="1" i="1"/>
              <a:t>i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-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2 </a:t>
            </a:r>
            <a:r>
              <a:rPr lang="en-US" altLang="zh-CN" sz="2800" b="1"/>
              <a:t>+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3 </a:t>
            </a:r>
            <a:r>
              <a:rPr lang="en-US" altLang="zh-CN" sz="2800" b="1"/>
              <a:t>= 0 </a:t>
            </a:r>
            <a:endParaRPr lang="zh-CN" altLang="en-US" sz="2800" b="1"/>
          </a:p>
        </p:txBody>
      </p:sp>
      <p:sp>
        <p:nvSpPr>
          <p:cNvPr id="257042" name="AutoShape 18"/>
          <p:cNvSpPr>
            <a:spLocks noChangeArrowheads="1"/>
          </p:cNvSpPr>
          <p:nvPr/>
        </p:nvSpPr>
        <p:spPr bwMode="auto">
          <a:xfrm flipH="1" flipV="1">
            <a:off x="1042988" y="3363913"/>
            <a:ext cx="2232025" cy="576262"/>
          </a:xfrm>
          <a:prstGeom prst="wedgeRectCallout">
            <a:avLst>
              <a:gd name="adj1" fmla="val -63657"/>
              <a:gd name="adj2" fmla="val 22449"/>
            </a:avLst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en-US" altLang="zh-CN" sz="2800" b="1"/>
              <a:t>-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+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4 </a:t>
            </a:r>
            <a:r>
              <a:rPr lang="en-US" altLang="zh-CN" sz="2800" b="1"/>
              <a:t>–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6 </a:t>
            </a:r>
            <a:r>
              <a:rPr lang="en-US" altLang="zh-CN" sz="2800" b="1"/>
              <a:t>= 0 </a:t>
            </a:r>
            <a:endParaRPr lang="zh-CN" altLang="en-US" sz="2800" b="1"/>
          </a:p>
        </p:txBody>
      </p:sp>
      <p:sp>
        <p:nvSpPr>
          <p:cNvPr id="257050" name="Rectangle 26"/>
          <p:cNvSpPr>
            <a:spLocks noChangeArrowheads="1"/>
          </p:cNvSpPr>
          <p:nvPr/>
        </p:nvSpPr>
        <p:spPr bwMode="auto">
          <a:xfrm>
            <a:off x="1692275" y="2716213"/>
            <a:ext cx="1636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/>
              <a:t>得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3 </a:t>
            </a:r>
            <a:r>
              <a:rPr lang="en-US" altLang="zh-CN" sz="2800" b="1"/>
              <a:t>= 3A</a:t>
            </a:r>
            <a:endParaRPr lang="zh-CN" altLang="en-US" sz="2800" b="1"/>
          </a:p>
        </p:txBody>
      </p:sp>
      <p:sp>
        <p:nvSpPr>
          <p:cNvPr id="257052" name="Rectangle 28"/>
          <p:cNvSpPr>
            <a:spLocks noChangeArrowheads="1"/>
          </p:cNvSpPr>
          <p:nvPr/>
        </p:nvSpPr>
        <p:spPr bwMode="auto">
          <a:xfrm>
            <a:off x="1619250" y="4011613"/>
            <a:ext cx="1636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/>
              <a:t>得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6 </a:t>
            </a:r>
            <a:r>
              <a:rPr lang="en-US" altLang="zh-CN" sz="2800" b="1"/>
              <a:t>= 5A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7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7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7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7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5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7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7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83" grpId="0"/>
      <p:bldP spid="17504" grpId="0" animBg="1"/>
      <p:bldP spid="17508" grpId="0" animBg="1"/>
      <p:bldP spid="53" grpId="0" animBg="1"/>
      <p:bldP spid="2" grpId="0" animBg="1"/>
      <p:bldP spid="257041" grpId="0" animBg="1"/>
      <p:bldP spid="257042" grpId="0" animBg="1"/>
      <p:bldP spid="257050" grpId="0"/>
      <p:bldP spid="2570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93"/>
          <p:cNvSpPr>
            <a:spLocks noChangeArrowheads="1"/>
          </p:cNvSpPr>
          <p:nvPr/>
        </p:nvSpPr>
        <p:spPr bwMode="auto">
          <a:xfrm>
            <a:off x="250825" y="268288"/>
            <a:ext cx="8135938" cy="1008062"/>
          </a:xfrm>
          <a:prstGeom prst="roundRect">
            <a:avLst>
              <a:gd name="adj" fmla="val 163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822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1995488"/>
            <a:ext cx="2879725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27" name="矩形 13"/>
          <p:cNvSpPr>
            <a:spLocks noChangeArrowheads="1"/>
          </p:cNvSpPr>
          <p:nvPr/>
        </p:nvSpPr>
        <p:spPr bwMode="auto">
          <a:xfrm>
            <a:off x="250825" y="257175"/>
            <a:ext cx="840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/>
              <a:t>【</a:t>
            </a:r>
            <a:r>
              <a:rPr lang="zh-CN" altLang="en-US" sz="2800" b="1"/>
              <a:t>例</a:t>
            </a:r>
            <a:r>
              <a:rPr lang="en-US" altLang="zh-CN" sz="2800" b="1"/>
              <a:t>1】</a:t>
            </a:r>
            <a:r>
              <a:rPr lang="zh-CN" altLang="en-US" sz="2800" b="1"/>
              <a:t>已知：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= -1 A</a:t>
            </a:r>
            <a:r>
              <a:rPr lang="en-US" altLang="zh-CN" sz="2800" b="1" baseline="-25000"/>
              <a:t> </a:t>
            </a:r>
            <a:r>
              <a:rPr lang="en-US" altLang="zh-CN" sz="2800" b="1"/>
              <a:t>,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2 </a:t>
            </a:r>
            <a:r>
              <a:rPr lang="en-US" altLang="zh-CN" sz="2800" b="1"/>
              <a:t>= 2 A ,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4 </a:t>
            </a:r>
            <a:r>
              <a:rPr lang="en-US" altLang="zh-CN" sz="2800" b="1"/>
              <a:t>= 4 A ,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5 </a:t>
            </a:r>
            <a:r>
              <a:rPr lang="en-US" altLang="zh-CN" b="1"/>
              <a:t>= -5 A</a:t>
            </a:r>
            <a:r>
              <a:rPr lang="zh-CN" altLang="en-US" b="1"/>
              <a:t>。</a:t>
            </a:r>
          </a:p>
          <a:p>
            <a:r>
              <a:rPr lang="zh-CN" altLang="en-US" sz="2800" b="1"/>
              <a:t>求其余支路电流。</a:t>
            </a:r>
            <a:r>
              <a:rPr lang="en-US" altLang="zh-CN" sz="2800" b="1" baseline="-25000"/>
              <a:t> </a:t>
            </a:r>
            <a:endParaRPr lang="en-US" altLang="zh-CN" sz="2800" b="1"/>
          </a:p>
        </p:txBody>
      </p:sp>
      <p:sp>
        <p:nvSpPr>
          <p:cNvPr id="308228" name="Text Box 93"/>
          <p:cNvSpPr txBox="1">
            <a:spLocks noChangeArrowheads="1"/>
          </p:cNvSpPr>
          <p:nvPr/>
        </p:nvSpPr>
        <p:spPr bwMode="auto">
          <a:xfrm>
            <a:off x="179388" y="1347788"/>
            <a:ext cx="5761037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</a:rPr>
              <a:t>解</a:t>
            </a:r>
            <a:r>
              <a:rPr lang="zh-CN" altLang="en-US" sz="2800" b="1"/>
              <a:t>：应用</a:t>
            </a:r>
            <a:r>
              <a:rPr lang="en-US" altLang="zh-CN" sz="2800" b="1"/>
              <a:t>KCL</a:t>
            </a:r>
            <a:r>
              <a:rPr lang="zh-CN" altLang="en-US" sz="2800" b="1"/>
              <a:t>求取各支路电流</a:t>
            </a:r>
          </a:p>
        </p:txBody>
      </p:sp>
      <p:sp>
        <p:nvSpPr>
          <p:cNvPr id="17536" name="Oval 128"/>
          <p:cNvSpPr>
            <a:spLocks noChangeArrowheads="1"/>
          </p:cNvSpPr>
          <p:nvPr/>
        </p:nvSpPr>
        <p:spPr bwMode="auto">
          <a:xfrm>
            <a:off x="4714875" y="3332163"/>
            <a:ext cx="228600" cy="228600"/>
          </a:xfrm>
          <a:prstGeom prst="ellipse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椭圆 52"/>
          <p:cNvSpPr>
            <a:spLocks noChangeArrowheads="1"/>
          </p:cNvSpPr>
          <p:nvPr/>
        </p:nvSpPr>
        <p:spPr bwMode="auto">
          <a:xfrm>
            <a:off x="4572000" y="3508375"/>
            <a:ext cx="504825" cy="287338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000"/>
          </a:p>
        </p:txBody>
      </p:sp>
      <p:sp>
        <p:nvSpPr>
          <p:cNvPr id="4" name="椭圆 52"/>
          <p:cNvSpPr>
            <a:spLocks noChangeArrowheads="1"/>
          </p:cNvSpPr>
          <p:nvPr/>
        </p:nvSpPr>
        <p:spPr bwMode="auto">
          <a:xfrm>
            <a:off x="5651500" y="3548063"/>
            <a:ext cx="571500" cy="287337"/>
          </a:xfrm>
          <a:prstGeom prst="ellipse">
            <a:avLst/>
          </a:prstGeom>
          <a:noFill/>
          <a:ln w="28575" algn="ctr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 sz="2000"/>
          </a:p>
        </p:txBody>
      </p:sp>
      <p:sp>
        <p:nvSpPr>
          <p:cNvPr id="309261" name="Oval 96"/>
          <p:cNvSpPr>
            <a:spLocks noChangeArrowheads="1"/>
          </p:cNvSpPr>
          <p:nvPr/>
        </p:nvSpPr>
        <p:spPr bwMode="auto">
          <a:xfrm rot="-2700000">
            <a:off x="5219700" y="1635125"/>
            <a:ext cx="690563" cy="2159000"/>
          </a:xfrm>
          <a:prstGeom prst="ellipse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233" name="AutoShape 17"/>
          <p:cNvSpPr>
            <a:spLocks noChangeArrowheads="1"/>
          </p:cNvSpPr>
          <p:nvPr/>
        </p:nvSpPr>
        <p:spPr bwMode="auto">
          <a:xfrm flipH="1" flipV="1">
            <a:off x="1331913" y="2066925"/>
            <a:ext cx="2592387" cy="576263"/>
          </a:xfrm>
          <a:prstGeom prst="wedgeRectCallout">
            <a:avLst>
              <a:gd name="adj1" fmla="val -77500"/>
              <a:gd name="adj2" fmla="val 34569"/>
            </a:avLst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en-US" altLang="zh-CN" sz="2800" b="1" i="1"/>
              <a:t>i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-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2 </a:t>
            </a:r>
            <a:r>
              <a:rPr lang="en-US" altLang="zh-CN" sz="2800" b="1"/>
              <a:t>+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3 </a:t>
            </a:r>
            <a:r>
              <a:rPr lang="en-US" altLang="zh-CN" sz="2800" b="1"/>
              <a:t>= 0 </a:t>
            </a:r>
            <a:endParaRPr lang="zh-CN" altLang="en-US" sz="2800" b="1"/>
          </a:p>
        </p:txBody>
      </p:sp>
      <p:sp>
        <p:nvSpPr>
          <p:cNvPr id="308234" name="AutoShape 18"/>
          <p:cNvSpPr>
            <a:spLocks noChangeArrowheads="1"/>
          </p:cNvSpPr>
          <p:nvPr/>
        </p:nvSpPr>
        <p:spPr bwMode="auto">
          <a:xfrm flipH="1" flipV="1">
            <a:off x="1042988" y="3363913"/>
            <a:ext cx="2232025" cy="576262"/>
          </a:xfrm>
          <a:prstGeom prst="wedgeRectCallout">
            <a:avLst>
              <a:gd name="adj1" fmla="val -63657"/>
              <a:gd name="adj2" fmla="val 22449"/>
            </a:avLst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en-US" altLang="zh-CN" sz="2800" b="1"/>
              <a:t>-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+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4 </a:t>
            </a:r>
            <a:r>
              <a:rPr lang="en-US" altLang="zh-CN" sz="2800" b="1"/>
              <a:t>–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6 </a:t>
            </a:r>
            <a:r>
              <a:rPr lang="en-US" altLang="zh-CN" sz="2800" b="1"/>
              <a:t>= 0 </a:t>
            </a:r>
            <a:endParaRPr lang="zh-CN" altLang="en-US" sz="2800" b="1"/>
          </a:p>
        </p:txBody>
      </p:sp>
      <p:sp>
        <p:nvSpPr>
          <p:cNvPr id="257043" name="AutoShape 19"/>
          <p:cNvSpPr>
            <a:spLocks noChangeArrowheads="1"/>
          </p:cNvSpPr>
          <p:nvPr/>
        </p:nvSpPr>
        <p:spPr bwMode="auto">
          <a:xfrm flipH="1" flipV="1">
            <a:off x="6011863" y="1995488"/>
            <a:ext cx="2520950" cy="576262"/>
          </a:xfrm>
          <a:prstGeom prst="wedgeRectCallout">
            <a:avLst>
              <a:gd name="adj1" fmla="val 84949"/>
              <a:gd name="adj2" fmla="val -166806"/>
            </a:avLst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en-US" altLang="zh-CN" sz="2800" b="1" i="1"/>
              <a:t>i</a:t>
            </a:r>
            <a:r>
              <a:rPr lang="en-US" altLang="zh-CN" sz="2800" b="1" baseline="-25000"/>
              <a:t>2</a:t>
            </a:r>
            <a:r>
              <a:rPr lang="en-US" altLang="zh-CN" sz="2800" b="1"/>
              <a:t>-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4 </a:t>
            </a:r>
            <a:r>
              <a:rPr lang="en-US" altLang="zh-CN" sz="2800" b="1"/>
              <a:t>+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5 </a:t>
            </a:r>
            <a:r>
              <a:rPr lang="en-US" altLang="zh-CN" sz="2800" b="1"/>
              <a:t>–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7 </a:t>
            </a:r>
            <a:r>
              <a:rPr lang="en-US" altLang="zh-CN" sz="2800" b="1"/>
              <a:t>= 0</a:t>
            </a:r>
            <a:endParaRPr lang="zh-CN" altLang="en-US" sz="2800" b="1"/>
          </a:p>
        </p:txBody>
      </p:sp>
      <p:sp>
        <p:nvSpPr>
          <p:cNvPr id="257045" name="AutoShape 21"/>
          <p:cNvSpPr>
            <a:spLocks noChangeArrowheads="1"/>
          </p:cNvSpPr>
          <p:nvPr/>
        </p:nvSpPr>
        <p:spPr bwMode="auto">
          <a:xfrm flipH="1" flipV="1">
            <a:off x="6659563" y="3363913"/>
            <a:ext cx="2305050" cy="576262"/>
          </a:xfrm>
          <a:prstGeom prst="wedgeRectCallout">
            <a:avLst>
              <a:gd name="adj1" fmla="val 64394"/>
              <a:gd name="adj2" fmla="val 36773"/>
            </a:avLst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en-US" altLang="zh-CN" sz="2800" b="1" i="1"/>
              <a:t>i</a:t>
            </a:r>
            <a:r>
              <a:rPr lang="en-US" altLang="zh-CN" sz="2800" b="1" baseline="-25000"/>
              <a:t>1</a:t>
            </a:r>
            <a:r>
              <a:rPr lang="en-US" altLang="zh-CN" sz="2800" b="1"/>
              <a:t>-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2</a:t>
            </a:r>
            <a:r>
              <a:rPr lang="en-US" altLang="zh-CN" sz="2800" b="1"/>
              <a:t>-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5</a:t>
            </a:r>
            <a:r>
              <a:rPr lang="en-US" altLang="zh-CN" sz="2800" b="1"/>
              <a:t>–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8 </a:t>
            </a:r>
            <a:r>
              <a:rPr lang="en-US" altLang="zh-CN" sz="2800" b="1"/>
              <a:t>= 0 </a:t>
            </a:r>
            <a:endParaRPr lang="zh-CN" altLang="en-US" sz="2800" b="1"/>
          </a:p>
        </p:txBody>
      </p:sp>
      <p:sp>
        <p:nvSpPr>
          <p:cNvPr id="257048" name="Rectangle 24"/>
          <p:cNvSpPr>
            <a:spLocks noChangeArrowheads="1"/>
          </p:cNvSpPr>
          <p:nvPr/>
        </p:nvSpPr>
        <p:spPr bwMode="auto">
          <a:xfrm>
            <a:off x="6659563" y="4011613"/>
            <a:ext cx="16367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/>
              <a:t>得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8 </a:t>
            </a:r>
            <a:r>
              <a:rPr lang="en-US" altLang="zh-CN" sz="2800" b="1"/>
              <a:t>= 2A</a:t>
            </a:r>
            <a:endParaRPr lang="zh-CN" altLang="en-US" sz="2800" b="1"/>
          </a:p>
        </p:txBody>
      </p:sp>
      <p:sp>
        <p:nvSpPr>
          <p:cNvPr id="308238" name="Rectangle 26"/>
          <p:cNvSpPr>
            <a:spLocks noChangeArrowheads="1"/>
          </p:cNvSpPr>
          <p:nvPr/>
        </p:nvSpPr>
        <p:spPr bwMode="auto">
          <a:xfrm>
            <a:off x="1692275" y="2716213"/>
            <a:ext cx="1636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/>
              <a:t>得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3 </a:t>
            </a:r>
            <a:r>
              <a:rPr lang="en-US" altLang="zh-CN" sz="2800" b="1"/>
              <a:t>= 3A</a:t>
            </a:r>
            <a:endParaRPr lang="zh-CN" altLang="en-US" sz="2800" b="1"/>
          </a:p>
        </p:txBody>
      </p:sp>
      <p:sp>
        <p:nvSpPr>
          <p:cNvPr id="308239" name="Rectangle 28"/>
          <p:cNvSpPr>
            <a:spLocks noChangeArrowheads="1"/>
          </p:cNvSpPr>
          <p:nvPr/>
        </p:nvSpPr>
        <p:spPr bwMode="auto">
          <a:xfrm>
            <a:off x="1619250" y="4011613"/>
            <a:ext cx="1636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/>
              <a:t>得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6 </a:t>
            </a:r>
            <a:r>
              <a:rPr lang="en-US" altLang="zh-CN" sz="2800" b="1"/>
              <a:t>= 5A</a:t>
            </a:r>
            <a:endParaRPr lang="zh-CN" altLang="en-US" sz="2800" b="1"/>
          </a:p>
        </p:txBody>
      </p:sp>
      <p:sp>
        <p:nvSpPr>
          <p:cNvPr id="257054" name="Rectangle 30"/>
          <p:cNvSpPr>
            <a:spLocks noChangeArrowheads="1"/>
          </p:cNvSpPr>
          <p:nvPr/>
        </p:nvSpPr>
        <p:spPr bwMode="auto">
          <a:xfrm>
            <a:off x="6588125" y="2716213"/>
            <a:ext cx="1755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/>
              <a:t>得 </a:t>
            </a:r>
            <a:r>
              <a:rPr lang="en-US" altLang="zh-CN" sz="2800" b="1" i="1"/>
              <a:t>i</a:t>
            </a:r>
            <a:r>
              <a:rPr lang="en-US" altLang="zh-CN" sz="2800" b="1" baseline="-25000"/>
              <a:t>7 </a:t>
            </a:r>
            <a:r>
              <a:rPr lang="en-US" altLang="zh-CN" sz="2800" b="1"/>
              <a:t>= -7A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7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7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7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7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36" grpId="0" animBg="1"/>
      <p:bldP spid="2" grpId="0" animBg="1"/>
      <p:bldP spid="4" grpId="0" animBg="1"/>
      <p:bldP spid="309261" grpId="0" animBg="1"/>
      <p:bldP spid="257043" grpId="0" animBg="1"/>
      <p:bldP spid="257045" grpId="0" animBg="1"/>
      <p:bldP spid="257048" grpId="0"/>
      <p:bldP spid="2570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62" name="圆角矩形 9"/>
          <p:cNvSpPr>
            <a:spLocks/>
          </p:cNvSpPr>
          <p:nvPr/>
        </p:nvSpPr>
        <p:spPr bwMode="auto">
          <a:xfrm>
            <a:off x="2195513" y="1492250"/>
            <a:ext cx="2160587" cy="49053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bevel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kumimoji="0" lang="zh-CN" altLang="en-US" b="1" i="1">
              <a:sym typeface="Times New Roman" pitchFamily="18" charset="0"/>
            </a:endParaRPr>
          </a:p>
        </p:txBody>
      </p:sp>
      <p:sp>
        <p:nvSpPr>
          <p:cNvPr id="258060" name="矩形 13"/>
          <p:cNvSpPr>
            <a:spLocks noChangeArrowheads="1"/>
          </p:cNvSpPr>
          <p:nvPr/>
        </p:nvSpPr>
        <p:spPr bwMode="auto">
          <a:xfrm>
            <a:off x="196850" y="339725"/>
            <a:ext cx="8407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3300"/>
                </a:solidFill>
              </a:rPr>
              <a:t>三、 基尔霍夫电压定律</a:t>
            </a:r>
            <a:r>
              <a:rPr lang="en-US" altLang="zh-CN" sz="2800" b="1">
                <a:solidFill>
                  <a:srgbClr val="FF3300"/>
                </a:solidFill>
              </a:rPr>
              <a:t>(KVL)</a:t>
            </a:r>
            <a:r>
              <a:rPr lang="en-US" altLang="zh-CN" sz="2800" b="1"/>
              <a:t>--</a:t>
            </a:r>
            <a:r>
              <a:rPr lang="zh-CN" altLang="en-US" sz="2800" b="1">
                <a:solidFill>
                  <a:srgbClr val="000099"/>
                </a:solidFill>
              </a:rPr>
              <a:t>基尔霍夫第二定律</a:t>
            </a:r>
            <a:endParaRPr lang="en-US" altLang="zh-CN" sz="2800" b="1">
              <a:solidFill>
                <a:srgbClr val="000099"/>
              </a:solidFill>
            </a:endParaRPr>
          </a:p>
        </p:txBody>
      </p:sp>
      <p:sp>
        <p:nvSpPr>
          <p:cNvPr id="258055" name="Text Box 7"/>
          <p:cNvSpPr txBox="1">
            <a:spLocks noChangeArrowheads="1"/>
          </p:cNvSpPr>
          <p:nvPr/>
        </p:nvSpPr>
        <p:spPr bwMode="auto">
          <a:xfrm>
            <a:off x="323850" y="977900"/>
            <a:ext cx="8351838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381000" lvl="2">
              <a:spcBef>
                <a:spcPct val="20000"/>
              </a:spcBef>
              <a:buClr>
                <a:schemeClr val="tx2"/>
              </a:buClr>
            </a:pPr>
            <a:r>
              <a:rPr lang="zh-CN" altLang="en-US" sz="2800" b="1">
                <a:latin typeface="宋体" charset="-122"/>
              </a:rPr>
              <a:t>在集总参数电路中，任一时刻，任一回路的各支路电压的代数和等于零。即</a:t>
            </a:r>
            <a:endParaRPr lang="zh-CN" altLang="en-US" sz="2800"/>
          </a:p>
        </p:txBody>
      </p:sp>
      <p:graphicFrame>
        <p:nvGraphicFramePr>
          <p:cNvPr id="258058" name="Object 10"/>
          <p:cNvGraphicFramePr>
            <a:graphicFrameLocks noChangeAspect="1"/>
          </p:cNvGraphicFramePr>
          <p:nvPr/>
        </p:nvGraphicFramePr>
        <p:xfrm>
          <a:off x="2700338" y="2139950"/>
          <a:ext cx="1989137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2" imgW="647640" imgH="444240" progId="Equation.3">
                  <p:embed/>
                </p:oleObj>
              </mc:Choice>
              <mc:Fallback>
                <p:oleObj name="公式" r:id="rId2" imgW="647640" imgH="4442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2139950"/>
                        <a:ext cx="1989137" cy="136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8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8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2000"/>
                                        <p:tgtEl>
                                          <p:spTgt spid="258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8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62" grpId="0" bldLvl="0" autoUpdateAnimBg="0"/>
      <p:bldP spid="258062" grpId="1" bldLvl="0" animBg="1" autoUpdateAnimBg="0"/>
      <p:bldP spid="258060" grpId="0"/>
      <p:bldP spid="258055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11409</TotalTime>
  <Words>852</Words>
  <Application>Microsoft Office PowerPoint</Application>
  <PresentationFormat>全屏显示(16:9)</PresentationFormat>
  <Paragraphs>118</Paragraphs>
  <Slides>14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黑体</vt:lpstr>
      <vt:lpstr>楷体</vt:lpstr>
      <vt:lpstr>宋体</vt:lpstr>
      <vt:lpstr>Arial</vt:lpstr>
      <vt:lpstr>Calibri</vt:lpstr>
      <vt:lpstr>Times New Roman</vt:lpstr>
      <vt:lpstr>Wingdings</vt:lpstr>
      <vt:lpstr>默认设计模板</vt:lpstr>
      <vt:lpstr>公式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1170</cp:revision>
  <dcterms:created xsi:type="dcterms:W3CDTF">2004-09-16T03:31:17Z</dcterms:created>
  <dcterms:modified xsi:type="dcterms:W3CDTF">2024-02-25T04:27:37Z</dcterms:modified>
</cp:coreProperties>
</file>