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81" r:id="rId2"/>
  </p:sldMasterIdLst>
  <p:notesMasterIdLst>
    <p:notesMasterId r:id="rId21"/>
  </p:notesMasterIdLst>
  <p:handoutMasterIdLst>
    <p:handoutMasterId r:id="rId22"/>
  </p:handoutMasterIdLst>
  <p:sldIdLst>
    <p:sldId id="433" r:id="rId3"/>
    <p:sldId id="434" r:id="rId4"/>
    <p:sldId id="435" r:id="rId5"/>
    <p:sldId id="436" r:id="rId6"/>
    <p:sldId id="438" r:id="rId7"/>
    <p:sldId id="437" r:id="rId8"/>
    <p:sldId id="445" r:id="rId9"/>
    <p:sldId id="446" r:id="rId10"/>
    <p:sldId id="444" r:id="rId11"/>
    <p:sldId id="259" r:id="rId12"/>
    <p:sldId id="439" r:id="rId13"/>
    <p:sldId id="440" r:id="rId14"/>
    <p:sldId id="424" r:id="rId15"/>
    <p:sldId id="442" r:id="rId16"/>
    <p:sldId id="425" r:id="rId17"/>
    <p:sldId id="443" r:id="rId18"/>
    <p:sldId id="427" r:id="rId19"/>
    <p:sldId id="432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66"/>
    <a:srgbClr val="66FF33"/>
    <a:srgbClr val="0066CC"/>
    <a:srgbClr val="FFCC00"/>
    <a:srgbClr val="FF9900"/>
    <a:srgbClr val="00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892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92759B64-4446-492F-8938-087C18287189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4C4817C8-383B-421D-AE7F-1BEA4F4F5D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0885C8D9-CE66-402A-83C4-0343FC49EC7F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561CC89A-706E-43AC-8E09-0AE083A05E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b="1" kern="0" dirty="0">
                <a:solidFill>
                  <a:srgbClr val="7030A0"/>
                </a:solidFill>
                <a:latin typeface="Times New Roman"/>
              </a:rPr>
              <a:t>电路（</a:t>
            </a:r>
            <a:r>
              <a:rPr lang="en-US" altLang="zh-CN" b="1" kern="0" dirty="0">
                <a:solidFill>
                  <a:srgbClr val="7030A0"/>
                </a:solidFill>
                <a:latin typeface="Times New Roman"/>
              </a:rPr>
              <a:t>electric circuits</a:t>
            </a:r>
            <a:r>
              <a:rPr lang="zh-CN" altLang="en-US" b="1" kern="0" dirty="0">
                <a:solidFill>
                  <a:srgbClr val="7030A0"/>
                </a:solidFill>
                <a:latin typeface="Times New Roman"/>
              </a:rPr>
              <a:t>）</a:t>
            </a:r>
            <a:r>
              <a:rPr lang="zh-CN" altLang="en-US" b="1" kern="0" dirty="0">
                <a:solidFill>
                  <a:schemeClr val="bg1"/>
                </a:solidFill>
                <a:latin typeface="Times New Roman"/>
              </a:rPr>
              <a:t>就是由若干电气元件（</a:t>
            </a:r>
            <a:r>
              <a:rPr lang="en-US" altLang="zh-CN" b="1" kern="0" dirty="0">
                <a:solidFill>
                  <a:schemeClr val="bg1"/>
                </a:solidFill>
                <a:latin typeface="Times New Roman"/>
              </a:rPr>
              <a:t>electrical elements</a:t>
            </a:r>
            <a:r>
              <a:rPr lang="zh-CN" altLang="en-US" b="1" kern="0" dirty="0">
                <a:solidFill>
                  <a:schemeClr val="bg1"/>
                </a:solidFill>
                <a:latin typeface="Times New Roman"/>
              </a:rPr>
              <a:t>）相互连接构成的电流的通路。电阻</a:t>
            </a:r>
            <a:r>
              <a:rPr lang="en-US" altLang="zh-CN" b="1" kern="0" dirty="0">
                <a:solidFill>
                  <a:schemeClr val="bg1"/>
                </a:solidFill>
                <a:latin typeface="Times New Roman"/>
              </a:rPr>
              <a:t>R</a:t>
            </a:r>
            <a:r>
              <a:rPr lang="zh-CN" altLang="en-US" b="1" kern="0" dirty="0">
                <a:solidFill>
                  <a:schemeClr val="bg1"/>
                </a:solidFill>
                <a:latin typeface="Times New Roman"/>
              </a:rPr>
              <a:t>、电容</a:t>
            </a:r>
            <a:r>
              <a:rPr lang="en-US" altLang="zh-CN" b="1" kern="0" dirty="0">
                <a:solidFill>
                  <a:schemeClr val="bg1"/>
                </a:solidFill>
                <a:latin typeface="Times New Roman"/>
              </a:rPr>
              <a:t>C</a:t>
            </a:r>
            <a:r>
              <a:rPr lang="zh-CN" altLang="en-US" b="1" kern="0" dirty="0">
                <a:solidFill>
                  <a:schemeClr val="bg1"/>
                </a:solidFill>
                <a:latin typeface="Times New Roman"/>
              </a:rPr>
              <a:t>、电感</a:t>
            </a:r>
            <a:r>
              <a:rPr lang="en-US" altLang="zh-CN" b="1" kern="0" dirty="0">
                <a:solidFill>
                  <a:schemeClr val="bg1"/>
                </a:solidFill>
                <a:latin typeface="Times New Roman"/>
              </a:rPr>
              <a:t>L</a:t>
            </a:r>
            <a:r>
              <a:rPr lang="zh-CN" altLang="en-US" b="1" kern="0" dirty="0">
                <a:solidFill>
                  <a:schemeClr val="bg1"/>
                </a:solidFill>
                <a:latin typeface="Times New Roman"/>
              </a:rPr>
              <a:t>、变压器。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CC89A-706E-43AC-8E09-0AE083A05ED6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037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  <a:r>
              <a:rPr lang="en-US" altLang="zh-CN" u="sng" dirty="0"/>
              <a:t>1.《</a:t>
            </a:r>
            <a:r>
              <a:rPr lang="zh-CN" altLang="en-US" u="sng" dirty="0"/>
              <a:t>电路分析基础</a:t>
            </a:r>
            <a:r>
              <a:rPr lang="en-US" altLang="zh-CN" u="sng" dirty="0"/>
              <a:t>(</a:t>
            </a:r>
            <a:r>
              <a:rPr lang="zh-CN" altLang="en-US" u="sng" dirty="0"/>
              <a:t>第四版</a:t>
            </a:r>
            <a:r>
              <a:rPr lang="en-US" altLang="zh-CN" u="sng" dirty="0"/>
              <a:t>)》</a:t>
            </a:r>
            <a:r>
              <a:rPr lang="zh-CN" altLang="en-US" u="sng" dirty="0"/>
              <a:t>，李翰逊，高等教育出版社，</a:t>
            </a:r>
            <a:r>
              <a:rPr lang="en-US" altLang="zh-CN" u="sng" dirty="0"/>
              <a:t>2006</a:t>
            </a:r>
            <a:r>
              <a:rPr lang="zh-CN" altLang="en-US" u="sng" dirty="0"/>
              <a:t>年               </a:t>
            </a:r>
            <a:endParaRPr lang="zh-CN" altLang="en-US" dirty="0"/>
          </a:p>
          <a:p>
            <a:r>
              <a:rPr lang="zh-CN" altLang="en-US" dirty="0"/>
              <a:t>         </a:t>
            </a:r>
            <a:r>
              <a:rPr lang="zh-CN" altLang="en-US" u="sng" dirty="0"/>
              <a:t>       </a:t>
            </a:r>
            <a:r>
              <a:rPr lang="en-US" altLang="zh-CN" u="sng" dirty="0"/>
              <a:t>2.  《</a:t>
            </a:r>
            <a:r>
              <a:rPr lang="zh-CN" altLang="en-US" u="sng" dirty="0"/>
              <a:t>电路（第五版</a:t>
            </a:r>
            <a:r>
              <a:rPr lang="en-US" altLang="zh-CN" u="sng" dirty="0"/>
              <a:t>)》</a:t>
            </a:r>
            <a:r>
              <a:rPr lang="zh-CN" altLang="en-US" u="sng" dirty="0"/>
              <a:t>，邱关源，高等教育出版社，</a:t>
            </a:r>
            <a:r>
              <a:rPr lang="en-US" altLang="zh-CN" u="sng" dirty="0"/>
              <a:t>2006</a:t>
            </a:r>
            <a:r>
              <a:rPr lang="zh-CN" altLang="en-US" u="sng" dirty="0"/>
              <a:t>年</a:t>
            </a:r>
            <a:r>
              <a:rPr lang="zh-CN" altLang="en-US" dirty="0"/>
              <a:t>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CC89A-706E-43AC-8E09-0AE083A05ED6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003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1CC89A-706E-43AC-8E09-0AE083A05ED6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</a:rPr>
              <a:t>对实际电路的分析通常很复杂，受到很多因素制约。为了方便分析，常将电路中的元件理想化，即在一定的条件下突出元件的主要性质，忽略次要性质。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CC89A-706E-43AC-8E09-0AE083A05ED6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793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工作频率变为</a:t>
            </a:r>
            <a:r>
              <a:rPr lang="en-US" altLang="zh-CN" dirty="0"/>
              <a:t>1.08GHZ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CC89A-706E-43AC-8E09-0AE083A05ED6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39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03916-3D1B-4A74-8BF2-8242F7CE08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5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79F6-2F53-40BE-9014-604BC80B2F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FCB25-D840-4534-B2CA-160AA76AA9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372D4-5CED-4C3E-AA44-21DC4EEFD2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E5684-9BC2-4EC4-8195-AF25DD23A2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FF38F-387C-483E-9943-65BDA40C94F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8D9E7-C927-4B25-A21E-0E27D0FB59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6A2A0-B507-4A28-B1B9-63DE69517238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4FA10-D808-4628-A428-110B0D3101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27546-5C97-45AC-B306-9C6EA8590EA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8EFFA-4E32-4DE6-A12F-765B9B20BD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7A9A-153E-445D-915A-15DDAF71C072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2FB2-303F-4D8B-B0F3-18232599D2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CAEE6-2FBF-4110-9705-0CC3F3BCEA52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B70FF-C96D-423C-9E1F-CE40865C2F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4FAA6-0584-4AA9-A855-4DD4FE2C21A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0ECE1-4CE8-4531-B982-059B1DF18E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实际电路和电路模型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12E32-3B40-4403-B013-13506A8012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C8384-C498-40D6-B6D7-8BFDD9EA354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6ECE-0E7E-4EF3-8B4D-666028C0A0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6EDE1-A9A6-4334-9E3C-7624FBB9BD53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CC737-F627-4AE1-896B-421CBF0D03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FECDD-BA60-4406-A36F-CFD5A7FBF7D9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50DA0-F2C3-4DE0-947C-158F375268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A916F-3BDF-4EE4-A142-59B67B8EADD5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211B-ADC9-42CD-B576-3B0D038069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A927F-DDB4-4138-B80A-05F4163B71F1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52103-6754-47D9-8B6A-453C4D1F33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2AF1-7026-426D-9188-8C497C5A52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5DAEB-C13C-474D-ADCE-D021F18F4B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13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15C71-FD50-42DE-B098-BC26ABEC9D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D2567-F231-47AA-BB72-FA3F11DE2A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7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实际电路和电路模型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BBBF5-E727-40F0-B309-7750204503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BBBF5-E727-40F0-B309-7750204503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923267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C8401-97F2-4C3F-AB0E-24468E63E7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BC9F5098-72A9-43C6-A814-07856A3F34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5"/>
          <a:srcRect t="-2243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7" r:id="rId8"/>
    <p:sldLayoutId id="2147484412" r:id="rId9"/>
    <p:sldLayoutId id="2147484413" r:id="rId10"/>
    <p:sldLayoutId id="2147484414" r:id="rId11"/>
    <p:sldLayoutId id="2147484415" r:id="rId12"/>
    <p:sldLayoutId id="2147484416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043CBB9F-51CE-437C-9DA7-73A26F80794D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9FEB9EC9-1F5B-4A07-A6E6-01D5BAB93D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4" r:id="rId1"/>
    <p:sldLayoutId id="2147484395" r:id="rId2"/>
    <p:sldLayoutId id="2147484396" r:id="rId3"/>
    <p:sldLayoutId id="2147484397" r:id="rId4"/>
    <p:sldLayoutId id="2147484398" r:id="rId5"/>
    <p:sldLayoutId id="2147484399" r:id="rId6"/>
    <p:sldLayoutId id="2147484400" r:id="rId7"/>
    <p:sldLayoutId id="2147484401" r:id="rId8"/>
    <p:sldLayoutId id="2147484402" r:id="rId9"/>
    <p:sldLayoutId id="2147484403" r:id="rId10"/>
    <p:sldLayoutId id="21474844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FDB02D8-C780-4777-A35F-9960A26D8EF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5576" y="127494"/>
            <a:ext cx="7772400" cy="1101725"/>
          </a:xfrm>
          <a:noFill/>
        </p:spPr>
        <p:txBody>
          <a:bodyPr/>
          <a:lstStyle/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</a:rPr>
              <a:t>电路分析基础</a:t>
            </a:r>
            <a:r>
              <a:rPr lang="en-US" altLang="zh-CN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</a:rPr>
              <a:t>A</a:t>
            </a:r>
            <a:endParaRPr lang="zh-CN" altLang="en-US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图片 2">
            <a:extLst>
              <a:ext uri="{FF2B5EF4-FFF2-40B4-BE49-F238E27FC236}">
                <a16:creationId xmlns:a16="http://schemas.microsoft.com/office/drawing/2014/main" id="{F1C42D53-E490-4203-B018-0E9866B99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5606"/>
            <a:ext cx="2724417" cy="377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C76F0273-893D-4348-9930-579990B2B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3870" y="1964152"/>
            <a:ext cx="301396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主讲： 屈 科</a:t>
            </a:r>
            <a:endParaRPr lang="en-US" altLang="zh-CN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1A0C1D9-6595-48E9-98B7-409C7CB928E3}"/>
              </a:ext>
            </a:extLst>
          </p:cNvPr>
          <p:cNvSpPr txBox="1"/>
          <p:nvPr/>
        </p:nvSpPr>
        <p:spPr>
          <a:xfrm>
            <a:off x="1331640" y="771550"/>
            <a:ext cx="22381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————</a:t>
            </a:r>
            <a:endParaRPr lang="zh-CN" altLang="en-US" sz="4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9890C44-2049-4E28-8294-329A318CF987}"/>
              </a:ext>
            </a:extLst>
          </p:cNvPr>
          <p:cNvSpPr txBox="1"/>
          <p:nvPr/>
        </p:nvSpPr>
        <p:spPr>
          <a:xfrm>
            <a:off x="1482381" y="770661"/>
            <a:ext cx="38164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———————</a:t>
            </a:r>
            <a:endParaRPr lang="zh-CN" altLang="en-US" sz="4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5717D5A-5F3B-4E84-8EFD-87F274138630}"/>
              </a:ext>
            </a:extLst>
          </p:cNvPr>
          <p:cNvSpPr txBox="1"/>
          <p:nvPr/>
        </p:nvSpPr>
        <p:spPr>
          <a:xfrm>
            <a:off x="5075425" y="773412"/>
            <a:ext cx="23042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————</a:t>
            </a:r>
            <a:endParaRPr lang="zh-CN" altLang="en-US" sz="4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83B9D22-BFB2-400E-A3F3-B5C76F39E434}"/>
              </a:ext>
            </a:extLst>
          </p:cNvPr>
          <p:cNvSpPr txBox="1"/>
          <p:nvPr/>
        </p:nvSpPr>
        <p:spPr>
          <a:xfrm>
            <a:off x="7041545" y="774988"/>
            <a:ext cx="21127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</a:t>
            </a:r>
            <a:endParaRPr lang="zh-CN" altLang="en-US" sz="4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DE291FC-6B0F-4E72-A96D-B82F2D853E5D}"/>
              </a:ext>
            </a:extLst>
          </p:cNvPr>
          <p:cNvSpPr txBox="1"/>
          <p:nvPr/>
        </p:nvSpPr>
        <p:spPr>
          <a:xfrm>
            <a:off x="3779912" y="3168183"/>
            <a:ext cx="45771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lang="zh-CN" altLang="en-US" b="1" kern="0" dirty="0">
                <a:solidFill>
                  <a:srgbClr val="3333FF"/>
                </a:solidFill>
                <a:latin typeface="Times New Roman"/>
                <a:ea typeface="宋体"/>
              </a:rPr>
              <a:t>电子与光学工程学院、柔性电子（未来技术）学院  </a:t>
            </a:r>
            <a:r>
              <a:rPr kumimoji="1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uLnTx/>
                <a:uFillTx/>
                <a:latin typeface="Times New Roman"/>
                <a:ea typeface="宋体"/>
                <a:cs typeface="+mn-cs"/>
              </a:rPr>
              <a:t>电路与系统教学中心</a:t>
            </a:r>
            <a:endParaRPr kumimoji="1" lang="en-US" altLang="zh-CN" b="1" i="0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uLnTx/>
              <a:uFillTx/>
              <a:latin typeface="Times New Roman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1816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86000" y="1785938"/>
            <a:ext cx="4313238" cy="641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dirty="0">
                <a:solidFill>
                  <a:srgbClr val="1616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实际电路和电路模型</a:t>
            </a:r>
            <a:endParaRPr lang="en-US" altLang="zh-CN" sz="3600" b="1" dirty="0">
              <a:solidFill>
                <a:srgbClr val="16165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26">
            <a:extLst>
              <a:ext uri="{FF2B5EF4-FFF2-40B4-BE49-F238E27FC236}">
                <a16:creationId xmlns:a16="http://schemas.microsoft.com/office/drawing/2014/main" id="{23B31C1C-F897-4921-8F7B-250F8744F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2" y="158412"/>
            <a:ext cx="88569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</a:rPr>
              <a:t>1-1 </a:t>
            </a:r>
            <a:r>
              <a:rPr lang="zh-CN" altLang="en-US" sz="3600" b="1" dirty="0">
                <a:solidFill>
                  <a:srgbClr val="FF0000"/>
                </a:solidFill>
              </a:rPr>
              <a:t>实际电路和电路模型</a:t>
            </a:r>
          </a:p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         实际电路是由一定的电工、电子器件按照一定的方式相互联接起来，构成电流通路，并具有一定功能的整体。</a:t>
            </a:r>
          </a:p>
        </p:txBody>
      </p:sp>
      <p:sp>
        <p:nvSpPr>
          <p:cNvPr id="4" name="Rectangle 1036">
            <a:extLst>
              <a:ext uri="{FF2B5EF4-FFF2-40B4-BE49-F238E27FC236}">
                <a16:creationId xmlns:a16="http://schemas.microsoft.com/office/drawing/2014/main" id="{27CCFCD8-1B8C-45E4-BD71-07A148B55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4418256"/>
            <a:ext cx="5949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电器                                   实际电路</a:t>
            </a:r>
          </a:p>
        </p:txBody>
      </p:sp>
      <p:pic>
        <p:nvPicPr>
          <p:cNvPr id="7" name="Picture 6" descr="电视机">
            <a:extLst>
              <a:ext uri="{FF2B5EF4-FFF2-40B4-BE49-F238E27FC236}">
                <a16:creationId xmlns:a16="http://schemas.microsoft.com/office/drawing/2014/main" id="{3D48E0D1-842C-4777-9A0D-8163E689E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59" y="1944638"/>
            <a:ext cx="2376487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h.hiphotos.baidu.com/zhidao/pic/item/9213b07eca806538db23012696dda144ad34823e.jpg">
            <a:extLst>
              <a:ext uri="{FF2B5EF4-FFF2-40B4-BE49-F238E27FC236}">
                <a16:creationId xmlns:a16="http://schemas.microsoft.com/office/drawing/2014/main" id="{DA15CA6F-75A5-47B2-8FEB-FF933BA88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984" y="1563638"/>
            <a:ext cx="440213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869CF921-7C8E-4D94-A485-CCFD275F7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6159" y="2360563"/>
            <a:ext cx="2566987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DE2D07-1053-4EC2-9853-F9EA09FD2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24471" y="3124150"/>
            <a:ext cx="272256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5261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A6F0050A-8EE8-413D-AFBB-AB254042F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369" y="411510"/>
            <a:ext cx="756126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en-US" altLang="zh-CN" b="1" dirty="0"/>
              <a:t>    </a:t>
            </a:r>
            <a:r>
              <a:rPr lang="zh-CN" altLang="en-US" b="1" dirty="0"/>
              <a:t>电路模型是实际电路的抽象化，理想化，近似化。</a:t>
            </a:r>
          </a:p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zh-CN" altLang="en-US" b="1" dirty="0"/>
              <a:t>    电路模型（电路）：是指由各种</a:t>
            </a:r>
            <a:r>
              <a:rPr lang="zh-CN" altLang="en-US" b="1" dirty="0">
                <a:solidFill>
                  <a:srgbClr val="FF0000"/>
                </a:solidFill>
              </a:rPr>
              <a:t>理想电路元件</a:t>
            </a:r>
            <a:r>
              <a:rPr lang="zh-CN" altLang="en-US" b="1" dirty="0"/>
              <a:t>按一定方式连接组成的总体。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678DEFDC-5BF9-4A69-BF1F-33E12539D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344" y="3435698"/>
            <a:ext cx="184150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charset="0"/>
                <a:ea typeface="宋体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endParaRPr lang="en-US" altLang="zh-CN" sz="360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1A34182-44BE-494B-9EB9-5751F8919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162" y="2651473"/>
            <a:ext cx="7433469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   理想电路元件</a:t>
            </a:r>
            <a:r>
              <a:rPr lang="zh-CN" altLang="en-US" b="1" dirty="0"/>
              <a:t>：</a:t>
            </a:r>
            <a:r>
              <a:rPr lang="zh-CN" altLang="en-US" b="1" dirty="0">
                <a:solidFill>
                  <a:srgbClr val="FF66FF"/>
                </a:solidFill>
              </a:rPr>
              <a:t>数学关系式</a:t>
            </a:r>
            <a:r>
              <a:rPr lang="zh-CN" altLang="en-US" b="1" dirty="0"/>
              <a:t>严格定义的假想元件，代表了实际电路器件所具有的</a:t>
            </a:r>
            <a:r>
              <a:rPr lang="zh-CN" altLang="en-US" b="1" dirty="0">
                <a:solidFill>
                  <a:srgbClr val="FF66FF"/>
                </a:solidFill>
              </a:rPr>
              <a:t>一种</a:t>
            </a:r>
            <a:r>
              <a:rPr lang="zh-CN" altLang="en-US" b="1" dirty="0"/>
              <a:t>主要电磁性能</a:t>
            </a:r>
            <a:r>
              <a:rPr lang="zh-CN" altLang="en-US" dirty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72933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50825" y="552440"/>
            <a:ext cx="85344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实际器件   理想元件    符号      图形          反映特性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323850" y="1398592"/>
            <a:ext cx="86106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电阻器	</a:t>
            </a:r>
            <a:r>
              <a:rPr lang="zh-CN" altLang="en-US" sz="2800" b="1" dirty="0">
                <a:solidFill>
                  <a:srgbClr val="FF0066"/>
                </a:solidFill>
              </a:rPr>
              <a:t>电阻元件</a:t>
            </a:r>
            <a:r>
              <a:rPr lang="zh-CN" altLang="en-US" sz="2800" b="1" dirty="0"/>
              <a:t>    </a:t>
            </a:r>
            <a:r>
              <a:rPr lang="en-US" altLang="zh-CN" sz="2800" b="1" i="1" dirty="0"/>
              <a:t>R</a:t>
            </a:r>
            <a:r>
              <a:rPr lang="en-US" altLang="zh-CN" sz="2800" b="1" dirty="0"/>
              <a:t>                       </a:t>
            </a:r>
            <a:r>
              <a:rPr lang="zh-CN" altLang="en-US" sz="2800" b="1" dirty="0"/>
              <a:t>消耗电能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323850" y="2046292"/>
            <a:ext cx="8856662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zh-CN" altLang="en-US" sz="2800" b="1" dirty="0"/>
              <a:t>电容器        </a:t>
            </a:r>
            <a:r>
              <a:rPr lang="zh-CN" altLang="en-US" sz="2800" b="1" dirty="0">
                <a:solidFill>
                  <a:srgbClr val="FF0066"/>
                </a:solidFill>
              </a:rPr>
              <a:t>电容元件</a:t>
            </a:r>
            <a:r>
              <a:rPr lang="zh-CN" altLang="en-US" sz="2800" b="1" dirty="0"/>
              <a:t>    </a:t>
            </a:r>
            <a:r>
              <a:rPr lang="zh-CN" altLang="en-US" sz="2800" b="1" i="1" dirty="0"/>
              <a:t> </a:t>
            </a:r>
            <a:r>
              <a:rPr lang="en-US" altLang="zh-CN" sz="2800" b="1" i="1" dirty="0"/>
              <a:t>C </a:t>
            </a:r>
            <a:r>
              <a:rPr lang="en-US" altLang="zh-CN" sz="2800" b="1" dirty="0"/>
              <a:t>	                </a:t>
            </a:r>
            <a:r>
              <a:rPr lang="zh-CN" altLang="en-US" sz="2800" b="1" dirty="0"/>
              <a:t>存储</a:t>
            </a:r>
            <a:r>
              <a:rPr lang="en-US" altLang="zh-CN" sz="2800" b="1" dirty="0"/>
              <a:t>\</a:t>
            </a:r>
            <a:r>
              <a:rPr lang="zh-CN" altLang="en-US" sz="2800" b="1" dirty="0"/>
              <a:t>释放电场能</a:t>
            </a:r>
            <a:endParaRPr lang="zh-CN" altLang="en-US" sz="2800" dirty="0"/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323850" y="2930525"/>
            <a:ext cx="8856662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电感器	</a:t>
            </a:r>
            <a:r>
              <a:rPr lang="zh-CN" altLang="en-US" sz="2800" b="1" dirty="0">
                <a:solidFill>
                  <a:srgbClr val="FF0066"/>
                </a:solidFill>
              </a:rPr>
              <a:t>电感元件</a:t>
            </a:r>
            <a:r>
              <a:rPr lang="zh-CN" altLang="en-US" sz="2800" b="1" dirty="0"/>
              <a:t>    </a:t>
            </a:r>
            <a:r>
              <a:rPr lang="en-US" altLang="zh-CN" sz="2800" b="1" i="1" dirty="0"/>
              <a:t>L </a:t>
            </a:r>
            <a:r>
              <a:rPr lang="en-US" altLang="zh-CN" sz="2800" b="1" dirty="0"/>
              <a:t>                       </a:t>
            </a:r>
            <a:r>
              <a:rPr lang="zh-CN" altLang="en-US" sz="2800" b="1" dirty="0"/>
              <a:t>存储</a:t>
            </a:r>
            <a:r>
              <a:rPr lang="en-US" altLang="zh-CN" sz="2800" b="1" dirty="0"/>
              <a:t>\</a:t>
            </a:r>
            <a:r>
              <a:rPr lang="zh-CN" altLang="en-US" sz="2800" b="1" dirty="0"/>
              <a:t>释放磁场能</a:t>
            </a:r>
          </a:p>
        </p:txBody>
      </p:sp>
      <p:pic>
        <p:nvPicPr>
          <p:cNvPr id="30728" name="Picture 1"/>
          <p:cNvPicPr>
            <a:picLocks noChangeAspect="1" noChangeArrowheads="1"/>
          </p:cNvPicPr>
          <p:nvPr/>
        </p:nvPicPr>
        <p:blipFill>
          <a:blip r:embed="rId2"/>
          <a:srcRect l="5556" t="25710" r="79616" b="48579"/>
          <a:stretch>
            <a:fillRect/>
          </a:stretch>
        </p:blipFill>
        <p:spPr bwMode="auto">
          <a:xfrm>
            <a:off x="4643438" y="1419225"/>
            <a:ext cx="11525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"/>
          <p:cNvPicPr>
            <a:picLocks noChangeAspect="1" noChangeArrowheads="1"/>
          </p:cNvPicPr>
          <p:nvPr/>
        </p:nvPicPr>
        <p:blipFill>
          <a:blip r:embed="rId2"/>
          <a:srcRect l="42278" t="14583" r="41418" b="41251"/>
          <a:stretch>
            <a:fillRect/>
          </a:stretch>
        </p:blipFill>
        <p:spPr bwMode="auto">
          <a:xfrm>
            <a:off x="4572000" y="1851025"/>
            <a:ext cx="1295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"/>
          <p:cNvPicPr>
            <a:picLocks noChangeAspect="1" noChangeArrowheads="1"/>
          </p:cNvPicPr>
          <p:nvPr/>
        </p:nvPicPr>
        <p:blipFill>
          <a:blip r:embed="rId2"/>
          <a:srcRect l="77922" t="18889" r="3955" b="55972"/>
          <a:stretch>
            <a:fillRect/>
          </a:stretch>
        </p:blipFill>
        <p:spPr bwMode="auto">
          <a:xfrm>
            <a:off x="4591050" y="3014632"/>
            <a:ext cx="143986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43" grpId="0"/>
      <p:bldP spid="34844" grpId="0"/>
      <p:bldP spid="348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>
            <a:extLst>
              <a:ext uri="{FF2B5EF4-FFF2-40B4-BE49-F238E27FC236}">
                <a16:creationId xmlns:a16="http://schemas.microsoft.com/office/drawing/2014/main" id="{92D589C4-1FD6-44B6-91BD-F4CA3662E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492090"/>
            <a:ext cx="70564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手电筒及其电路模型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3586670C-6506-4076-B707-4AB13BFF6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45344"/>
            <a:ext cx="201612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8A1C8AA-5D8A-4353-B649-C2D2305563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88" y="2598180"/>
            <a:ext cx="6588224" cy="205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5799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026"/>
          <p:cNvSpPr txBox="1">
            <a:spLocks noChangeArrowheads="1"/>
          </p:cNvSpPr>
          <p:nvPr/>
        </p:nvSpPr>
        <p:spPr bwMode="auto">
          <a:xfrm>
            <a:off x="468313" y="571500"/>
            <a:ext cx="77724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66"/>
                </a:solidFill>
              </a:rPr>
              <a:t>实际器件</a:t>
            </a:r>
            <a:r>
              <a:rPr lang="zh-CN" altLang="en-US" sz="2800" b="1" dirty="0"/>
              <a:t>与</a:t>
            </a:r>
            <a:r>
              <a:rPr lang="zh-CN" altLang="en-US" sz="2800" b="1" dirty="0">
                <a:solidFill>
                  <a:srgbClr val="FF0000"/>
                </a:solidFill>
              </a:rPr>
              <a:t>理想元件</a:t>
            </a:r>
            <a:r>
              <a:rPr lang="zh-CN" altLang="en-US" sz="2800" b="1" dirty="0"/>
              <a:t>的区别：</a:t>
            </a:r>
          </a:p>
        </p:txBody>
      </p:sp>
      <p:sp>
        <p:nvSpPr>
          <p:cNvPr id="32770" name="Text Box 1027"/>
          <p:cNvSpPr txBox="1">
            <a:spLocks noChangeArrowheads="1"/>
          </p:cNvSpPr>
          <p:nvPr/>
        </p:nvSpPr>
        <p:spPr bwMode="auto">
          <a:xfrm>
            <a:off x="711200" y="1276350"/>
            <a:ext cx="8469313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 sz="2800" b="1" dirty="0">
                <a:solidFill>
                  <a:srgbClr val="000066"/>
                </a:solidFill>
              </a:rPr>
              <a:t>实际器件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有大小、尺寸，代表</a:t>
            </a:r>
            <a:r>
              <a:rPr lang="zh-CN" altLang="en-US" sz="2800" b="1" dirty="0">
                <a:solidFill>
                  <a:srgbClr val="3333FF"/>
                </a:solidFill>
              </a:rPr>
              <a:t>多种</a:t>
            </a:r>
            <a:r>
              <a:rPr lang="zh-CN" altLang="en-US" sz="2800" b="1" dirty="0"/>
              <a:t>电磁现象；</a:t>
            </a:r>
          </a:p>
        </p:txBody>
      </p:sp>
      <p:sp>
        <p:nvSpPr>
          <p:cNvPr id="79876" name="Text Box 1028"/>
          <p:cNvSpPr txBox="1">
            <a:spLocks noChangeArrowheads="1"/>
          </p:cNvSpPr>
          <p:nvPr/>
        </p:nvSpPr>
        <p:spPr bwMode="auto">
          <a:xfrm>
            <a:off x="700088" y="1881188"/>
            <a:ext cx="8229600" cy="18018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理想元件</a:t>
            </a:r>
            <a:r>
              <a:rPr lang="en-US" altLang="zh-CN" sz="2800" b="1" dirty="0"/>
              <a:t>——</a:t>
            </a:r>
            <a:r>
              <a:rPr lang="zh-CN" altLang="en-US" sz="2800" b="1" dirty="0"/>
              <a:t>是一种</a:t>
            </a:r>
            <a:r>
              <a:rPr lang="zh-CN" altLang="en-US" sz="2800" b="1" dirty="0">
                <a:solidFill>
                  <a:srgbClr val="3333FF"/>
                </a:solidFill>
              </a:rPr>
              <a:t>假想元件</a:t>
            </a:r>
            <a:r>
              <a:rPr lang="zh-CN" altLang="en-US" sz="2800" b="1" dirty="0"/>
              <a:t>，没有大小和尺寸，      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en-US" sz="2800" b="1" dirty="0"/>
              <a:t>                        即它的特性表现在空间的一个点上， </a:t>
            </a:r>
          </a:p>
          <a:p>
            <a:pPr marL="457200" indent="-457200">
              <a:spcBef>
                <a:spcPct val="50000"/>
              </a:spcBef>
            </a:pPr>
            <a:r>
              <a:rPr lang="zh-CN" altLang="en-US" sz="2800" b="1" dirty="0"/>
              <a:t>                        仅代表</a:t>
            </a:r>
            <a:r>
              <a:rPr lang="zh-CN" altLang="en-US" sz="2800" b="1" dirty="0">
                <a:solidFill>
                  <a:srgbClr val="3333FF"/>
                </a:solidFill>
              </a:rPr>
              <a:t>一种</a:t>
            </a:r>
            <a:r>
              <a:rPr lang="zh-CN" altLang="en-US" sz="2800" b="1" dirty="0"/>
              <a:t>电磁现象。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1C8D8557-1F4D-46E6-ACBA-476FD174D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122363"/>
            <a:ext cx="7848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400" b="1" dirty="0"/>
              <a:t>       </a:t>
            </a:r>
            <a:r>
              <a:rPr lang="zh-CN" altLang="en-US" sz="2400" b="1" dirty="0">
                <a:solidFill>
                  <a:srgbClr val="FF66FF"/>
                </a:solidFill>
              </a:rPr>
              <a:t>集总（中）参数电路</a:t>
            </a:r>
            <a:r>
              <a:rPr lang="zh-CN" altLang="en-US" sz="2400" b="1" dirty="0"/>
              <a:t>：电器器件的</a:t>
            </a:r>
            <a:r>
              <a:rPr lang="zh-CN" altLang="en-US" sz="2400" b="1" dirty="0">
                <a:solidFill>
                  <a:srgbClr val="FF0000"/>
                </a:solidFill>
              </a:rPr>
              <a:t>几何尺寸</a:t>
            </a:r>
            <a:r>
              <a:rPr lang="zh-CN" altLang="en-US" sz="2400" b="1" dirty="0"/>
              <a:t>远远</a:t>
            </a:r>
            <a:r>
              <a:rPr lang="zh-CN" altLang="en-US" sz="2400" b="1" dirty="0">
                <a:solidFill>
                  <a:srgbClr val="FF0000"/>
                </a:solidFill>
              </a:rPr>
              <a:t>小于</a:t>
            </a:r>
            <a:r>
              <a:rPr lang="zh-CN" altLang="en-US" sz="2400" b="1" dirty="0"/>
              <a:t>其上通过的电压、电流的</a:t>
            </a:r>
            <a:r>
              <a:rPr lang="zh-CN" altLang="en-US" sz="2400" b="1" dirty="0">
                <a:solidFill>
                  <a:srgbClr val="FF0000"/>
                </a:solidFill>
              </a:rPr>
              <a:t>波长</a:t>
            </a:r>
            <a:r>
              <a:rPr lang="zh-CN" altLang="en-US" sz="2400" b="1" dirty="0"/>
              <a:t>时，其元件特性表现在一个点上。</a:t>
            </a:r>
          </a:p>
          <a:p>
            <a:pPr algn="just"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400" b="1" dirty="0"/>
              <a:t>有时也称为集中参数电路。</a:t>
            </a:r>
            <a:endParaRPr lang="zh-CN" altLang="en-US" sz="2400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6767055F-7855-40D1-BB40-AB5675905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2859782"/>
            <a:ext cx="7848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400" b="1" dirty="0">
                <a:solidFill>
                  <a:srgbClr val="FF66FF"/>
                </a:solidFill>
              </a:rPr>
              <a:t>   </a:t>
            </a:r>
            <a:r>
              <a:rPr lang="zh-CN" altLang="en-US" sz="2400" b="1" dirty="0">
                <a:solidFill>
                  <a:srgbClr val="FF66FF"/>
                </a:solidFill>
              </a:rPr>
              <a:t>分布参数电路</a:t>
            </a:r>
            <a:r>
              <a:rPr lang="zh-CN" altLang="en-US" sz="2400" b="1" dirty="0"/>
              <a:t> ：电器器件的几何尺寸与其上通过的电压、电流的波长属同一数量级。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77342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93"/>
          <p:cNvSpPr>
            <a:spLocks noChangeArrowheads="1"/>
          </p:cNvSpPr>
          <p:nvPr/>
        </p:nvSpPr>
        <p:spPr bwMode="auto">
          <a:xfrm>
            <a:off x="539750" y="411163"/>
            <a:ext cx="7920038" cy="1368425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b="1" dirty="0"/>
              <a:t>【</a:t>
            </a:r>
            <a:r>
              <a:rPr lang="zh-CN" altLang="en-US" b="1" dirty="0"/>
              <a:t>例</a:t>
            </a:r>
            <a:r>
              <a:rPr lang="en-US" altLang="zh-CN" b="1" dirty="0"/>
              <a:t>】</a:t>
            </a:r>
            <a:r>
              <a:rPr lang="zh-CN" altLang="en-US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 dirty="0">
                <a:solidFill>
                  <a:schemeClr val="tx2"/>
                </a:solidFill>
                <a:latin typeface="宋体" charset="-122"/>
              </a:rPr>
              <a:t>晶体管调频收音机最高工作频率约</a:t>
            </a:r>
            <a:r>
              <a:rPr lang="en-US" altLang="zh-CN" sz="2800" b="1" u="sng" dirty="0">
                <a:solidFill>
                  <a:srgbClr val="FF0000"/>
                </a:solidFill>
                <a:latin typeface="宋体" charset="-122"/>
              </a:rPr>
              <a:t>108MHz</a:t>
            </a:r>
            <a:r>
              <a:rPr lang="zh-CN" altLang="en-US" sz="2800" b="1" dirty="0">
                <a:solidFill>
                  <a:schemeClr val="tx2"/>
                </a:solidFill>
                <a:latin typeface="宋体" charset="-122"/>
              </a:rPr>
              <a:t>。问该收音机的电路是集总参数电路还是分布参数电路</a:t>
            </a:r>
            <a:r>
              <a:rPr lang="en-US" altLang="zh-CN" sz="2800" b="1" dirty="0">
                <a:solidFill>
                  <a:schemeClr val="tx2"/>
                </a:solidFill>
                <a:latin typeface="宋体" charset="-122"/>
              </a:rPr>
              <a:t>?</a:t>
            </a:r>
          </a:p>
        </p:txBody>
      </p:sp>
      <p:graphicFrame>
        <p:nvGraphicFramePr>
          <p:cNvPr id="171008" name="Object 0"/>
          <p:cNvGraphicFramePr>
            <a:graphicFrameLocks noChangeAspect="1"/>
          </p:cNvGraphicFramePr>
          <p:nvPr/>
        </p:nvGraphicFramePr>
        <p:xfrm>
          <a:off x="1968500" y="2368550"/>
          <a:ext cx="41973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3" imgW="1688760" imgH="444240" progId="Equation.3">
                  <p:embed/>
                </p:oleObj>
              </mc:Choice>
              <mc:Fallback>
                <p:oleObj name="公式" r:id="rId3" imgW="1688760" imgH="4442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500" y="2368550"/>
                        <a:ext cx="41973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685800" y="3257550"/>
            <a:ext cx="7315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宋体" charset="-122"/>
              </a:rPr>
              <a:t>  </a:t>
            </a:r>
            <a:r>
              <a:rPr lang="zh-CN" altLang="en-US" sz="2800" b="1" dirty="0">
                <a:latin typeface="宋体" charset="-122"/>
              </a:rPr>
              <a:t>几何尺寸</a:t>
            </a:r>
            <a:r>
              <a:rPr lang="en-US" altLang="zh-CN" sz="2800" b="1" dirty="0">
                <a:latin typeface="宋体" charset="-122"/>
              </a:rPr>
              <a:t>d&lt;&lt;2.78m</a:t>
            </a:r>
            <a:r>
              <a:rPr lang="zh-CN" altLang="en-US" sz="2800" b="1" dirty="0">
                <a:latin typeface="宋体" charset="-122"/>
              </a:rPr>
              <a:t>的收音机电路应视为集总参数电路。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609600" y="1828800"/>
            <a:ext cx="792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charset="-122"/>
              </a:rPr>
              <a:t>解：频率为</a:t>
            </a:r>
            <a:r>
              <a:rPr lang="en-US" altLang="zh-CN" sz="2800" b="1" dirty="0">
                <a:latin typeface="宋体" charset="-122"/>
              </a:rPr>
              <a:t>108MHz</a:t>
            </a:r>
            <a:r>
              <a:rPr lang="zh-CN" altLang="en-US" sz="2800" b="1" dirty="0">
                <a:latin typeface="宋体" charset="-122"/>
              </a:rPr>
              <a:t>周期信号的波长为</a:t>
            </a:r>
          </a:p>
        </p:txBody>
      </p:sp>
      <p:sp>
        <p:nvSpPr>
          <p:cNvPr id="258055" name="右箭头 8"/>
          <p:cNvSpPr>
            <a:spLocks noChangeArrowheads="1"/>
          </p:cNvSpPr>
          <p:nvPr/>
        </p:nvSpPr>
        <p:spPr bwMode="auto">
          <a:xfrm>
            <a:off x="1071563" y="2786063"/>
            <a:ext cx="714375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FDBA951-ABDF-4476-BF02-EAC87803854B}"/>
              </a:ext>
            </a:extLst>
          </p:cNvPr>
          <p:cNvSpPr txBox="1"/>
          <p:nvPr/>
        </p:nvSpPr>
        <p:spPr>
          <a:xfrm>
            <a:off x="634478" y="4385064"/>
            <a:ext cx="4477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思考：工作频率改为</a:t>
            </a:r>
            <a:r>
              <a:rPr lang="en-US" altLang="zh-CN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1.08GHz</a:t>
            </a:r>
            <a:r>
              <a:rPr lang="zh-CN" altLang="en-US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1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utoUpdateAnimBg="0"/>
      <p:bldP spid="135173" grpId="0" autoUpdateAnimBg="0"/>
      <p:bldP spid="258055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1428750" y="555625"/>
            <a:ext cx="6286500" cy="4373563"/>
            <a:chOff x="1000100" y="357172"/>
            <a:chExt cx="6286519" cy="4643452"/>
          </a:xfrm>
        </p:grpSpPr>
        <p:pic>
          <p:nvPicPr>
            <p:cNvPr id="261122" name="Picture 2" descr="BJ_0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>
              <a:off x="1928794" y="1928808"/>
              <a:ext cx="4544835" cy="120032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ea typeface="宋体" pitchFamily="2" charset="-122"/>
                </a:rPr>
                <a:t>THE  END</a:t>
              </a:r>
              <a:endParaRPr lang="zh-CN" altLang="en-US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9E598DC0-E9E2-4C66-9D0A-3F7537BE0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42798"/>
            <a:ext cx="77724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b="1" dirty="0"/>
              <a:t>电路理论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b="1" dirty="0"/>
              <a:t>包括电路分析和电路综合两方面内容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b="1" dirty="0"/>
              <a:t>	</a:t>
            </a:r>
          </a:p>
        </p:txBody>
      </p:sp>
      <p:sp>
        <p:nvSpPr>
          <p:cNvPr id="5" name="Text Box 8">
            <a:extLst>
              <a:ext uri="{FF2B5EF4-FFF2-40B4-BE49-F238E27FC236}">
                <a16:creationId xmlns:a16="http://schemas.microsoft.com/office/drawing/2014/main" id="{1FE6BC54-42EA-4862-BCD2-9334A096D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3276600"/>
            <a:ext cx="8534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b="1" dirty="0"/>
              <a:t>电路分析：已知       已知         </a:t>
            </a:r>
            <a:r>
              <a:rPr lang="zh-CN" altLang="en-US" sz="3600" b="1" dirty="0">
                <a:solidFill>
                  <a:srgbClr val="FF66FF"/>
                </a:solidFill>
              </a:rPr>
              <a:t>求解</a:t>
            </a:r>
            <a:r>
              <a:rPr lang="zh-CN" altLang="en-US" sz="3600" b="1" dirty="0"/>
              <a:t>	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b="1" dirty="0"/>
              <a:t>电路综合：已知       </a:t>
            </a:r>
            <a:r>
              <a:rPr lang="zh-CN" altLang="en-US" sz="3600" b="1" dirty="0">
                <a:solidFill>
                  <a:srgbClr val="FF66FF"/>
                </a:solidFill>
              </a:rPr>
              <a:t>求解</a:t>
            </a:r>
            <a:r>
              <a:rPr lang="zh-CN" altLang="en-US" sz="3600" b="1" dirty="0"/>
              <a:t>         已知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600" b="1" dirty="0"/>
              <a:t>电路分析是电路综合的基础。</a:t>
            </a:r>
            <a:endParaRPr lang="zh-CN" altLang="en-US" dirty="0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CE11642-B57A-452F-AC92-067E4A9C683A}"/>
              </a:ext>
            </a:extLst>
          </p:cNvPr>
          <p:cNvGrpSpPr/>
          <p:nvPr/>
        </p:nvGrpSpPr>
        <p:grpSpPr>
          <a:xfrm>
            <a:off x="250825" y="1553405"/>
            <a:ext cx="8929687" cy="1190625"/>
            <a:chOff x="250825" y="1553405"/>
            <a:chExt cx="8929687" cy="1190625"/>
          </a:xfrm>
        </p:grpSpPr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2396A062-03E3-4466-9751-AB238B7EAF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3728" y="1751608"/>
              <a:ext cx="4491037" cy="914400"/>
              <a:chOff x="1536" y="576"/>
              <a:chExt cx="2832" cy="576"/>
            </a:xfrm>
          </p:grpSpPr>
          <p:sp>
            <p:nvSpPr>
              <p:cNvPr id="7" name="Rectangle 3">
                <a:extLst>
                  <a:ext uri="{FF2B5EF4-FFF2-40B4-BE49-F238E27FC236}">
                    <a16:creationId xmlns:a16="http://schemas.microsoft.com/office/drawing/2014/main" id="{B6EAC8DE-66DA-4F2E-A0A1-40C5EB999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576"/>
                <a:ext cx="1056" cy="576"/>
              </a:xfrm>
              <a:prstGeom prst="rect">
                <a:avLst/>
              </a:prstGeom>
              <a:noFill/>
              <a:ln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6600"/>
              </a:p>
            </p:txBody>
          </p:sp>
          <p:sp>
            <p:nvSpPr>
              <p:cNvPr id="8" name="Line 4">
                <a:extLst>
                  <a:ext uri="{FF2B5EF4-FFF2-40B4-BE49-F238E27FC236}">
                    <a16:creationId xmlns:a16="http://schemas.microsoft.com/office/drawing/2014/main" id="{803EC89C-2459-4478-A4AC-EA6EF707B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6" y="864"/>
                <a:ext cx="816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" name="Line 5">
                <a:extLst>
                  <a:ext uri="{FF2B5EF4-FFF2-40B4-BE49-F238E27FC236}">
                    <a16:creationId xmlns:a16="http://schemas.microsoft.com/office/drawing/2014/main" id="{98C67FF3-1B02-44E9-9217-3FE633CDE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864"/>
                <a:ext cx="960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0" name="Text Box 9">
              <a:extLst>
                <a:ext uri="{FF2B5EF4-FFF2-40B4-BE49-F238E27FC236}">
                  <a16:creationId xmlns:a16="http://schemas.microsoft.com/office/drawing/2014/main" id="{91F430E1-4D6D-4138-BD5E-AB65B887F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825" y="1553405"/>
              <a:ext cx="8929687" cy="1190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zh-CN" altLang="en-US" b="1" dirty="0"/>
                <a:t>输入（激励）                                    输出（响应）</a:t>
              </a:r>
              <a:r>
                <a:rPr lang="zh-CN" altLang="en-US" sz="3600" b="1" dirty="0"/>
                <a:t>		</a:t>
              </a:r>
              <a:endParaRPr lang="zh-CN" altLang="en-US" dirty="0"/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6A3EAB63-AF04-4DC5-A939-7009CC3EE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366" y="1904083"/>
              <a:ext cx="996950" cy="5794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zh-CN" altLang="en-US" b="1" dirty="0"/>
                <a:t>电路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1459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667B80B4-6084-4E8E-B4BE-C7D5F40EE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403225"/>
            <a:ext cx="510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电路分析与电路综合</a:t>
            </a:r>
          </a:p>
        </p:txBody>
      </p:sp>
      <p:grpSp>
        <p:nvGrpSpPr>
          <p:cNvPr id="3" name="Group 23">
            <a:extLst>
              <a:ext uri="{FF2B5EF4-FFF2-40B4-BE49-F238E27FC236}">
                <a16:creationId xmlns:a16="http://schemas.microsoft.com/office/drawing/2014/main" id="{D8A3A6C6-4FC0-4C06-A112-E25E246A7C49}"/>
              </a:ext>
            </a:extLst>
          </p:cNvPr>
          <p:cNvGrpSpPr>
            <a:grpSpLocks/>
          </p:cNvGrpSpPr>
          <p:nvPr/>
        </p:nvGrpSpPr>
        <p:grpSpPr bwMode="auto">
          <a:xfrm>
            <a:off x="647700" y="1235075"/>
            <a:ext cx="7848600" cy="3505200"/>
            <a:chOff x="480" y="1728"/>
            <a:chExt cx="4944" cy="220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8DA85C3-22AE-45DA-BD3A-434DC8560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728"/>
              <a:ext cx="1392" cy="432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zh-CN" altLang="en-US" sz="3600" b="1" dirty="0">
                  <a:ea typeface="楷体_GB2312" pitchFamily="49" charset="-122"/>
                </a:rPr>
                <a:t>实际电路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9FA58AA-880A-4771-AA07-5930F9C7C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688"/>
              <a:ext cx="1440" cy="432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zh-CN" altLang="en-US" sz="3600" b="1" dirty="0">
                  <a:ea typeface="楷体_GB2312" pitchFamily="49" charset="-122"/>
                </a:rPr>
                <a:t>电路模型</a:t>
              </a:r>
              <a:endParaRPr lang="zh-CN" altLang="en-US" sz="2800" dirty="0">
                <a:ea typeface="楷体_GB2312" pitchFamily="49" charset="-122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0CBB67C2-6CE3-4D75-8EE1-6E3329A63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784"/>
              <a:ext cx="1392" cy="384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zh-CN" altLang="en-US" sz="3600" b="1" dirty="0">
                  <a:ea typeface="楷体_GB2312" pitchFamily="49" charset="-122"/>
                </a:rPr>
                <a:t>计算分析</a:t>
              </a: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2475B277-A4CE-49E5-B38E-647EA82F8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736"/>
              <a:ext cx="1200" cy="432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zh-CN" altLang="en-US" sz="3600" b="1" dirty="0">
                  <a:ea typeface="楷体_GB2312" pitchFamily="49" charset="-122"/>
                </a:rPr>
                <a:t>电气特性</a:t>
              </a:r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B88659B6-500F-49C6-8A90-796876EA4F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928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id="{CE91DDD5-E9C7-4DC2-88B1-78432E5004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928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08DA0EBA-EE70-4299-8C8C-C0EFEE6B0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2064"/>
              <a:ext cx="1440" cy="404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zh-CN" altLang="en-US" sz="3600" b="1" dirty="0">
                  <a:ea typeface="楷体_GB2312" pitchFamily="49" charset="-122"/>
                </a:rPr>
                <a:t>电路分析</a:t>
              </a:r>
            </a:p>
          </p:txBody>
        </p:sp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14E9F1DE-CF71-4CF5-8A0D-618994D3FB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3532"/>
              <a:ext cx="1392" cy="404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zh-CN" altLang="en-US" sz="3600" b="1" dirty="0">
                  <a:ea typeface="楷体_GB2312" pitchFamily="49" charset="-122"/>
                </a:rPr>
                <a:t>电路综合</a:t>
              </a:r>
            </a:p>
          </p:txBody>
        </p:sp>
        <p:sp>
          <p:nvSpPr>
            <p:cNvPr id="12" name="Line 17">
              <a:extLst>
                <a:ext uri="{FF2B5EF4-FFF2-40B4-BE49-F238E27FC236}">
                  <a16:creationId xmlns:a16="http://schemas.microsoft.com/office/drawing/2014/main" id="{3C2D055E-BF98-40DC-ACF1-568D2B5FEA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0" y="2208"/>
              <a:ext cx="0" cy="48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18">
              <a:extLst>
                <a:ext uri="{FF2B5EF4-FFF2-40B4-BE49-F238E27FC236}">
                  <a16:creationId xmlns:a16="http://schemas.microsoft.com/office/drawing/2014/main" id="{89B3E600-39A4-4FF6-AE77-2DF8104190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2448"/>
              <a:ext cx="1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Line 19">
              <a:extLst>
                <a:ext uri="{FF2B5EF4-FFF2-40B4-BE49-F238E27FC236}">
                  <a16:creationId xmlns:a16="http://schemas.microsoft.com/office/drawing/2014/main" id="{164F50AB-0FE5-495D-8D73-8981C63EE8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2352"/>
              <a:ext cx="432" cy="336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20">
              <a:extLst>
                <a:ext uri="{FF2B5EF4-FFF2-40B4-BE49-F238E27FC236}">
                  <a16:creationId xmlns:a16="http://schemas.microsoft.com/office/drawing/2014/main" id="{FC1087EA-ADA0-4C43-8529-B5B207E263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2304"/>
              <a:ext cx="1008" cy="43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21">
              <a:extLst>
                <a:ext uri="{FF2B5EF4-FFF2-40B4-BE49-F238E27FC236}">
                  <a16:creationId xmlns:a16="http://schemas.microsoft.com/office/drawing/2014/main" id="{ECD180EA-AA25-4F80-846A-DAD5C2B3CD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92" y="3216"/>
              <a:ext cx="1056" cy="52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Line 22">
              <a:extLst>
                <a:ext uri="{FF2B5EF4-FFF2-40B4-BE49-F238E27FC236}">
                  <a16:creationId xmlns:a16="http://schemas.microsoft.com/office/drawing/2014/main" id="{7330F4EC-7532-46EE-8730-C099ACBBAF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920" y="3216"/>
              <a:ext cx="432" cy="43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3146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050">
            <a:extLst>
              <a:ext uri="{FF2B5EF4-FFF2-40B4-BE49-F238E27FC236}">
                <a16:creationId xmlns:a16="http://schemas.microsoft.com/office/drawing/2014/main" id="{396616BF-A6F3-4AB0-80CD-B871DB307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419622"/>
            <a:ext cx="84691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50000"/>
              </a:spcBef>
              <a:buClrTx/>
              <a:buFontTx/>
              <a:buNone/>
            </a:pPr>
            <a:r>
              <a:rPr lang="en-US" altLang="zh-CN" b="1" dirty="0"/>
              <a:t>       </a:t>
            </a:r>
            <a:r>
              <a:rPr lang="zh-CN" altLang="en-US" b="1" dirty="0"/>
              <a:t>本课程是电类本科学生的第一门</a:t>
            </a:r>
            <a:r>
              <a:rPr lang="zh-CN" altLang="en-US" b="1"/>
              <a:t>专业基础课</a:t>
            </a:r>
            <a:r>
              <a:rPr lang="zh-CN" altLang="en-US" b="1" dirty="0"/>
              <a:t>。是后续课程“信号与线性系统”、“模拟电子电路”、“数字电路”等课程的基础。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178724360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7CB48CAD-6E30-4A26-AE2C-E58A3FDF6938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483518"/>
            <a:ext cx="8748464" cy="4038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4000" b="1" kern="0" dirty="0"/>
              <a:t>一、课程的性质、任务及地位</a:t>
            </a:r>
            <a:endParaRPr lang="zh-CN" altLang="en-US" sz="2800" b="1" kern="0" dirty="0"/>
          </a:p>
          <a:p>
            <a:pPr indent="0">
              <a:spcBef>
                <a:spcPct val="50000"/>
              </a:spcBef>
              <a:buClrTx/>
              <a:buFontTx/>
              <a:buNone/>
            </a:pPr>
            <a:r>
              <a:rPr lang="zh-CN" altLang="en-US" sz="2800" b="1" kern="0" dirty="0"/>
              <a:t>  </a:t>
            </a:r>
            <a:r>
              <a:rPr lang="en-US" altLang="zh-CN" sz="2800" b="1" kern="0" dirty="0"/>
              <a:t>1</a:t>
            </a:r>
            <a:r>
              <a:rPr lang="zh-CN" altLang="en-US" sz="2800" b="1" kern="0" dirty="0"/>
              <a:t>、</a:t>
            </a:r>
            <a:r>
              <a:rPr lang="zh-CN" altLang="en-US" sz="2800" b="1" dirty="0"/>
              <a:t>本课程是电类本科学生的第一门专业基础课。是后续课程“信号与线性系统”、“模拟电子电路”、“数字电路”等课程的基础</a:t>
            </a:r>
            <a:r>
              <a:rPr lang="zh-CN" altLang="en-US" sz="2800" dirty="0"/>
              <a:t>。</a:t>
            </a:r>
            <a:r>
              <a:rPr lang="zh-CN" altLang="en-US" sz="2800" b="1" kern="0" dirty="0"/>
              <a:t>  </a:t>
            </a:r>
            <a:endParaRPr lang="en-US" altLang="zh-CN" sz="2800" b="1" kern="0" dirty="0"/>
          </a:p>
          <a:p>
            <a:pPr indent="0" eaLnBrk="1" hangingPunct="1">
              <a:buFontTx/>
              <a:buNone/>
            </a:pPr>
            <a:r>
              <a:rPr lang="en-US" altLang="zh-CN" sz="2800" b="1" kern="0" dirty="0"/>
              <a:t>2</a:t>
            </a:r>
            <a:r>
              <a:rPr lang="zh-CN" altLang="en-US" sz="2800" b="1" kern="0" dirty="0"/>
              <a:t>、掌握电路分析的基本概念、基本理论和基本分析方法。</a:t>
            </a:r>
            <a:endParaRPr lang="zh-CN" alt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731935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26">
            <a:extLst>
              <a:ext uri="{FF2B5EF4-FFF2-40B4-BE49-F238E27FC236}">
                <a16:creationId xmlns:a16="http://schemas.microsoft.com/office/drawing/2014/main" id="{B84ADCCF-AFE4-4800-A9DA-865A4E883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95486"/>
            <a:ext cx="82296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2400" b="1" dirty="0"/>
              <a:t>参考书 能帮助学生开阔知识面；但要以教材为主；以讲课的内容为主。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2400" b="1" dirty="0"/>
              <a:t>学习要求：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1" dirty="0"/>
              <a:t>1.</a:t>
            </a:r>
            <a:r>
              <a:rPr lang="zh-CN" altLang="en-US" sz="2400" b="1" dirty="0"/>
              <a:t>上课不要讲话，有问题下课来问；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1" dirty="0"/>
              <a:t>2.</a:t>
            </a:r>
            <a:r>
              <a:rPr lang="zh-CN" altLang="en-US" sz="2400" b="1" dirty="0"/>
              <a:t>做一些预习和复习；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1" dirty="0"/>
              <a:t>3.</a:t>
            </a:r>
            <a:r>
              <a:rPr lang="zh-CN" altLang="en-US" sz="2400" b="1" dirty="0"/>
              <a:t>做一些笔记；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1" dirty="0"/>
              <a:t>4.</a:t>
            </a:r>
            <a:r>
              <a:rPr lang="zh-CN" altLang="en-US" sz="2400" b="1" dirty="0"/>
              <a:t>认真作业（‘最低限度作业量’）：必须独立完成，</a:t>
            </a:r>
            <a:r>
              <a:rPr lang="zh-CN" altLang="en-US" sz="2400" b="1" dirty="0">
                <a:solidFill>
                  <a:srgbClr val="FF0000"/>
                </a:solidFill>
              </a:rPr>
              <a:t>可以不抄题目，但必须画电路。</a:t>
            </a:r>
            <a:endParaRPr lang="zh-CN" altLang="en-US" sz="2400" b="1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7799B7D-946C-4A2A-A48A-966566D19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4011910"/>
            <a:ext cx="84249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答疑：</a:t>
            </a:r>
            <a:r>
              <a:rPr lang="zh-CN" altLang="en-US" sz="2400" b="1" u="sng" dirty="0">
                <a:solidFill>
                  <a:srgbClr val="FF0000"/>
                </a:solidFill>
              </a:rPr>
              <a:t>线上</a:t>
            </a:r>
            <a:r>
              <a:rPr lang="en-US" altLang="zh-CN" sz="2400" b="1" u="sng" dirty="0">
                <a:solidFill>
                  <a:srgbClr val="FF0000"/>
                </a:solidFill>
              </a:rPr>
              <a:t>QQ</a:t>
            </a:r>
            <a:r>
              <a:rPr lang="zh-CN" altLang="en-US" sz="2400" b="1" u="sng" dirty="0">
                <a:solidFill>
                  <a:srgbClr val="FF0000"/>
                </a:solidFill>
              </a:rPr>
              <a:t>群答疑，下页附。</a:t>
            </a:r>
            <a:endParaRPr lang="en-US" altLang="zh-CN" sz="2400" b="1" u="sng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线下答疑：电光</a:t>
            </a:r>
            <a:r>
              <a:rPr lang="en-US" altLang="zh-CN" sz="2400" b="1" dirty="0">
                <a:solidFill>
                  <a:srgbClr val="FF0000"/>
                </a:solidFill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</a:rPr>
              <a:t>楼</a:t>
            </a:r>
            <a:r>
              <a:rPr lang="en-US" altLang="zh-CN" sz="2400" b="1" dirty="0">
                <a:solidFill>
                  <a:srgbClr val="FF0000"/>
                </a:solidFill>
              </a:rPr>
              <a:t>204</a:t>
            </a:r>
            <a:r>
              <a:rPr lang="zh-CN" altLang="en-US" sz="2400" b="1" dirty="0">
                <a:solidFill>
                  <a:srgbClr val="FF0000"/>
                </a:solidFill>
              </a:rPr>
              <a:t>，周一、周三</a:t>
            </a:r>
            <a:r>
              <a:rPr lang="en-US" altLang="zh-CN" sz="2400" b="1" dirty="0">
                <a:solidFill>
                  <a:srgbClr val="FF0000"/>
                </a:solidFill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</a:rPr>
              <a:t>点</a:t>
            </a:r>
            <a:r>
              <a:rPr lang="en-US" altLang="zh-CN" sz="2400" b="1" dirty="0">
                <a:solidFill>
                  <a:srgbClr val="FF0000"/>
                </a:solidFill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</a:rPr>
              <a:t>分</a:t>
            </a:r>
            <a:r>
              <a:rPr lang="en-US" altLang="zh-CN" sz="2400" b="1" dirty="0">
                <a:solidFill>
                  <a:srgbClr val="FF0000"/>
                </a:solidFill>
              </a:rPr>
              <a:t>~13</a:t>
            </a:r>
            <a:r>
              <a:rPr lang="zh-CN" altLang="en-US" sz="2400" b="1" dirty="0">
                <a:solidFill>
                  <a:srgbClr val="FF0000"/>
                </a:solidFill>
              </a:rPr>
              <a:t>点</a:t>
            </a:r>
            <a:r>
              <a:rPr lang="en-US" altLang="zh-CN" sz="2400" b="1" dirty="0">
                <a:solidFill>
                  <a:srgbClr val="FF0000"/>
                </a:solidFill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</a:rPr>
              <a:t>分</a:t>
            </a:r>
            <a:r>
              <a:rPr lang="en-US" altLang="zh-CN" sz="2400" b="1" dirty="0">
                <a:solidFill>
                  <a:srgbClr val="FF0000"/>
                </a:solidFill>
              </a:rPr>
              <a:t>.</a:t>
            </a:r>
            <a:endParaRPr lang="zh-CN" altLang="en-US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266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67AC9A3-610C-40DF-B562-E3469FFCB1C1}"/>
              </a:ext>
            </a:extLst>
          </p:cNvPr>
          <p:cNvSpPr txBox="1"/>
          <p:nvPr/>
        </p:nvSpPr>
        <p:spPr>
          <a:xfrm>
            <a:off x="480010" y="339502"/>
            <a:ext cx="81244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u="sng" dirty="0">
                <a:solidFill>
                  <a:srgbClr val="FF0000"/>
                </a:solidFill>
              </a:rPr>
              <a:t>QQ</a:t>
            </a:r>
            <a:r>
              <a:rPr lang="zh-CN" altLang="en-US" sz="2400" b="1" u="sng" dirty="0">
                <a:solidFill>
                  <a:srgbClr val="FF0000"/>
                </a:solidFill>
              </a:rPr>
              <a:t>群用于通知、线上答疑</a:t>
            </a:r>
            <a:r>
              <a:rPr lang="en-US" altLang="zh-CN" sz="2400" b="1" u="sng" dirty="0">
                <a:solidFill>
                  <a:srgbClr val="FF0000"/>
                </a:solidFill>
              </a:rPr>
              <a:t>&amp;</a:t>
            </a:r>
            <a:r>
              <a:rPr lang="zh-CN" altLang="en-US" sz="2400" b="1" u="sng" dirty="0">
                <a:solidFill>
                  <a:srgbClr val="FF0000"/>
                </a:solidFill>
              </a:rPr>
              <a:t>交线上作业。对号入座进群，修改群名片。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88529CC-3410-4A49-AD25-D8C93CCCE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09460"/>
            <a:ext cx="3312368" cy="34793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0E99233-500A-418C-937D-FB1A0B3EB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87574"/>
            <a:ext cx="3400425" cy="357187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3A4C2BF-0679-4FE2-B2AD-A65A5D542552}"/>
              </a:ext>
            </a:extLst>
          </p:cNvPr>
          <p:cNvSpPr txBox="1"/>
          <p:nvPr/>
        </p:nvSpPr>
        <p:spPr>
          <a:xfrm>
            <a:off x="1187624" y="4558655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3333FF"/>
                </a:solidFill>
              </a:rPr>
              <a:t>B230200</a:t>
            </a:r>
            <a:endParaRPr lang="zh-CN" altLang="en-US" b="1" dirty="0">
              <a:solidFill>
                <a:srgbClr val="3333FF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2AA2727-8380-4349-9346-4E599F4247B3}"/>
              </a:ext>
            </a:extLst>
          </p:cNvPr>
          <p:cNvSpPr txBox="1"/>
          <p:nvPr/>
        </p:nvSpPr>
        <p:spPr>
          <a:xfrm>
            <a:off x="5868144" y="457316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3333FF"/>
                </a:solidFill>
              </a:rPr>
              <a:t>B230201-04</a:t>
            </a:r>
            <a:endParaRPr lang="zh-CN" altLang="en-US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20604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C8B8E5A-FD2A-41CF-91DA-04663A44A583}"/>
              </a:ext>
            </a:extLst>
          </p:cNvPr>
          <p:cNvSpPr txBox="1"/>
          <p:nvPr/>
        </p:nvSpPr>
        <p:spPr>
          <a:xfrm>
            <a:off x="611560" y="33950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统一作业本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FAFE51BA-ADF7-4BC4-AFC8-BFCD345BA95A}"/>
              </a:ext>
            </a:extLst>
          </p:cNvPr>
          <p:cNvGrpSpPr/>
          <p:nvPr/>
        </p:nvGrpSpPr>
        <p:grpSpPr>
          <a:xfrm>
            <a:off x="539552" y="1059582"/>
            <a:ext cx="2778999" cy="3471185"/>
            <a:chOff x="1187624" y="1059582"/>
            <a:chExt cx="2778999" cy="347118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3CCD96A9-AF50-4CD6-973A-E3F8D3C19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1059582"/>
              <a:ext cx="2778999" cy="3471185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1FDFA0A7-5374-4CE2-BD69-EF2B024DD871}"/>
                </a:ext>
              </a:extLst>
            </p:cNvPr>
            <p:cNvSpPr/>
            <p:nvPr/>
          </p:nvSpPr>
          <p:spPr bwMode="auto">
            <a:xfrm>
              <a:off x="2843808" y="3448143"/>
              <a:ext cx="576064" cy="1166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42819B5E-9ACF-499F-B8E2-8600CF51954D}"/>
                </a:ext>
              </a:extLst>
            </p:cNvPr>
            <p:cNvSpPr/>
            <p:nvPr/>
          </p:nvSpPr>
          <p:spPr bwMode="auto">
            <a:xfrm>
              <a:off x="2987824" y="3823230"/>
              <a:ext cx="576064" cy="1166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145944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6BFCF4-34A6-4ADE-820A-DD034E47B9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</a:t>
            </a:r>
            <a:r>
              <a:rPr lang="en-US" altLang="zh-CN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章 电路分析基本概念</a:t>
            </a:r>
          </a:p>
        </p:txBody>
      </p:sp>
    </p:spTree>
    <p:extLst>
      <p:ext uri="{BB962C8B-B14F-4D97-AF65-F5344CB8AC3E}">
        <p14:creationId xmlns:p14="http://schemas.microsoft.com/office/powerpoint/2010/main" val="41452531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11431</TotalTime>
  <Words>741</Words>
  <Application>Microsoft Office PowerPoint</Application>
  <PresentationFormat>全屏显示(16:9)</PresentationFormat>
  <Paragraphs>74</Paragraphs>
  <Slides>18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楷体</vt:lpstr>
      <vt:lpstr>楷体_GB2312</vt:lpstr>
      <vt:lpstr>宋体</vt:lpstr>
      <vt:lpstr>Arial</vt:lpstr>
      <vt:lpstr>Calibri</vt:lpstr>
      <vt:lpstr>Times New Roman</vt:lpstr>
      <vt:lpstr>Wingdings</vt:lpstr>
      <vt:lpstr>默认设计模板</vt:lpstr>
      <vt:lpstr>自定义设计方案</vt:lpstr>
      <vt:lpstr>公式</vt:lpstr>
      <vt:lpstr>电路分析基础A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第1章 电路分析基本概念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1127</cp:revision>
  <dcterms:created xsi:type="dcterms:W3CDTF">2004-09-16T03:31:17Z</dcterms:created>
  <dcterms:modified xsi:type="dcterms:W3CDTF">2024-02-25T04:55:03Z</dcterms:modified>
</cp:coreProperties>
</file>