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431" r:id="rId3"/>
    <p:sldId id="436" r:id="rId4"/>
    <p:sldId id="432" r:id="rId5"/>
    <p:sldId id="427" r:id="rId6"/>
    <p:sldId id="438" r:id="rId7"/>
    <p:sldId id="437" r:id="rId8"/>
    <p:sldId id="435" r:id="rId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CC00"/>
    <a:srgbClr val="FF3300"/>
    <a:srgbClr val="0066CC"/>
    <a:srgbClr val="3333FF"/>
    <a:srgbClr val="FF9900"/>
    <a:srgbClr val="00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4625" autoAdjust="0"/>
  </p:normalViewPr>
  <p:slideViewPr>
    <p:cSldViewPr>
      <p:cViewPr varScale="1">
        <p:scale>
          <a:sx n="123" d="100"/>
          <a:sy n="123" d="100"/>
        </p:scale>
        <p:origin x="892" y="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A88773BF-FB35-47A3-BD34-A0D1D073CA7F}" type="datetimeFigureOut">
              <a:rPr lang="zh-CN" altLang="en-US"/>
              <a:pPr>
                <a:defRPr/>
              </a:pPr>
              <a:t>2022/2/28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717DAA51-88B7-4F73-8FF5-20EA5DD938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2F6F212E-FD96-4241-ABC2-3DB54E6379D0}" type="datetimeFigureOut">
              <a:rPr lang="zh-CN" altLang="en-US"/>
              <a:pPr>
                <a:defRPr/>
              </a:pPr>
              <a:t>2022/2/28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2BA51F6F-7509-41D2-8077-82BB7FD7E9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027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275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5E28F2E-1D47-4CD0-8E78-A7D512E98360}" type="slidenum">
              <a:rPr lang="zh-CN" altLang="en-US" sz="1200"/>
              <a:pPr algn="r"/>
              <a:t>8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0338"/>
            <a:ext cx="64293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33338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D5640-FEBB-4875-8A35-9F0E14BA9D4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6D1C-8232-4637-B6A0-A915841806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5A12-F107-4E33-A7CD-4110F79C6F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EF4B3-E993-42E1-9635-13E036BE5A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 userDrawn="1"/>
        </p:nvSpPr>
        <p:spPr>
          <a:xfrm>
            <a:off x="0" y="4867275"/>
            <a:ext cx="21605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73EA9-62C4-4901-87CB-EDB4FDBDCE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3A2AC-341E-49B1-A356-5B3A3E137F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763D8-85F8-4D4A-B057-BB81CB477F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13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64FA4-F4E0-4A28-B8F0-36B88DCA9A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B3594-3E2D-4831-AAFE-D4989EAC10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3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" name="TextBox 7"/>
          <p:cNvSpPr txBox="1">
            <a:spLocks noChangeArrowheads="1"/>
          </p:cNvSpPr>
          <p:nvPr userDrawn="1"/>
        </p:nvSpPr>
        <p:spPr bwMode="auto">
          <a:xfrm>
            <a:off x="34925" y="-41275"/>
            <a:ext cx="2808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>
                <a:solidFill>
                  <a:srgbClr val="16165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/>
                <a:ea typeface="楷体"/>
                <a:cs typeface="楷体"/>
              </a:rPr>
              <a:t>单回路电路与单节偶电路分析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0382B-CFE8-435E-8AAB-979E08B92E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7C4F6-99AC-4D4C-86BD-A7E16FB7F9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5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BB2E-D546-45F0-885C-735C8196CC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139AD5A3-31C0-45FC-8EE2-56432B5CBE0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4"/>
          <a:srcRect t="-2243" r="58095"/>
          <a:stretch>
            <a:fillRect/>
          </a:stretch>
        </p:blipFill>
        <p:spPr bwMode="auto">
          <a:xfrm>
            <a:off x="7775575" y="4754563"/>
            <a:ext cx="13684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5.emf"/><Relationship Id="rId7" Type="http://schemas.openxmlformats.org/officeDocument/2006/relationships/oleObject" Target="../embeddings/oleObject4.bin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1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ChangeArrowheads="1"/>
          </p:cNvSpPr>
          <p:nvPr/>
        </p:nvSpPr>
        <p:spPr bwMode="auto">
          <a:xfrm>
            <a:off x="1258888" y="1924050"/>
            <a:ext cx="62642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 eaLnBrk="0" hangingPunct="0"/>
            <a:r>
              <a:rPr lang="zh-CN" altLang="en-US" sz="3600" b="1">
                <a:solidFill>
                  <a:srgbClr val="000066"/>
                </a:solidFill>
              </a:rPr>
              <a:t>单回路电路与单节偶电路分析</a:t>
            </a:r>
            <a:endParaRPr lang="en-US" altLang="zh-CN" sz="3600" b="1">
              <a:solidFill>
                <a:srgbClr val="000066"/>
              </a:solidFill>
              <a:latin typeface="宋体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760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1908175"/>
            <a:ext cx="29019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7"/>
          <p:cNvSpPr>
            <a:spLocks noChangeArrowheads="1"/>
          </p:cNvSpPr>
          <p:nvPr/>
        </p:nvSpPr>
        <p:spPr bwMode="auto">
          <a:xfrm>
            <a:off x="323850" y="1547813"/>
            <a:ext cx="59769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</a:rPr>
              <a:t>解</a:t>
            </a:r>
            <a:r>
              <a:rPr lang="en-US" altLang="zh-CN" sz="2800" b="1" dirty="0">
                <a:sym typeface="Wingdings" pitchFamily="2" charset="2"/>
              </a:rPr>
              <a:t>: (1) </a:t>
            </a:r>
            <a:r>
              <a:rPr lang="zh-CN" altLang="en-US" sz="2800" b="1" dirty="0">
                <a:sym typeface="Wingdings" pitchFamily="2" charset="2"/>
              </a:rPr>
              <a:t>选变量</a:t>
            </a:r>
            <a:r>
              <a:rPr lang="en-US" altLang="zh-CN" b="1" i="1" dirty="0"/>
              <a:t>I</a:t>
            </a:r>
            <a:r>
              <a:rPr lang="zh-CN" altLang="en-US" dirty="0">
                <a:sym typeface="Wingdings" pitchFamily="2" charset="2"/>
              </a:rPr>
              <a:t> </a:t>
            </a:r>
            <a:r>
              <a:rPr lang="zh-CN" altLang="en-US" sz="2800" b="1" dirty="0">
                <a:sym typeface="Wingdings" pitchFamily="2" charset="2"/>
              </a:rPr>
              <a:t>，</a:t>
            </a:r>
            <a:r>
              <a:rPr lang="zh-CN" altLang="en-US" sz="2800" b="1" dirty="0"/>
              <a:t>回路方向同</a:t>
            </a:r>
            <a:r>
              <a:rPr lang="en-US" altLang="zh-CN" sz="2800" b="1" i="1" dirty="0"/>
              <a:t>I</a:t>
            </a:r>
            <a:r>
              <a:rPr lang="zh-CN" altLang="en-US" sz="2800" b="1" dirty="0"/>
              <a:t>方向，电阻元件电压与电流取</a:t>
            </a:r>
            <a:r>
              <a:rPr lang="zh-CN" altLang="en-US" sz="2800" b="1" dirty="0">
                <a:solidFill>
                  <a:srgbClr val="FF0000"/>
                </a:solidFill>
              </a:rPr>
              <a:t>关联</a:t>
            </a:r>
            <a:r>
              <a:rPr lang="zh-CN" altLang="en-US" sz="2800" b="1" dirty="0"/>
              <a:t>方向。</a:t>
            </a:r>
          </a:p>
        </p:txBody>
      </p:sp>
      <p:sp>
        <p:nvSpPr>
          <p:cNvPr id="287753" name="Rectangle 9"/>
          <p:cNvSpPr>
            <a:spLocks noChangeArrowheads="1"/>
          </p:cNvSpPr>
          <p:nvPr/>
        </p:nvSpPr>
        <p:spPr bwMode="auto">
          <a:xfrm>
            <a:off x="309563" y="4137025"/>
            <a:ext cx="5991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VCR</a:t>
            </a:r>
            <a:r>
              <a:rPr lang="zh-CN" altLang="en-US" sz="2800" b="1" dirty="0"/>
              <a:t>：</a:t>
            </a:r>
            <a:r>
              <a:rPr lang="en-US" altLang="zh-CN" sz="2800" b="1" i="1" dirty="0"/>
              <a:t>U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1</a:t>
            </a:r>
            <a:r>
              <a:rPr lang="en-US" altLang="zh-CN" sz="2800" b="1" dirty="0"/>
              <a:t>=</a:t>
            </a:r>
            <a:r>
              <a:rPr lang="en-US" altLang="zh-CN" sz="2800" b="1" i="1" dirty="0"/>
              <a:t>R</a:t>
            </a:r>
            <a:r>
              <a:rPr lang="en-US" altLang="zh-CN" sz="2800" b="1" baseline="-25000" dirty="0"/>
              <a:t>1</a:t>
            </a:r>
            <a:r>
              <a:rPr lang="en-US" altLang="zh-CN" sz="2800" b="1" i="1" dirty="0"/>
              <a:t>I</a:t>
            </a:r>
            <a:r>
              <a:rPr lang="zh-CN" altLang="en-US" sz="2800" b="1" dirty="0"/>
              <a:t>， </a:t>
            </a:r>
            <a:r>
              <a:rPr lang="en-US" altLang="zh-CN" sz="2800" b="1" i="1" dirty="0"/>
              <a:t>U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2</a:t>
            </a:r>
            <a:r>
              <a:rPr lang="en-US" altLang="zh-CN" sz="2800" b="1" dirty="0"/>
              <a:t>=</a:t>
            </a:r>
            <a:r>
              <a:rPr lang="en-US" altLang="zh-CN" sz="2800" b="1" i="1" dirty="0"/>
              <a:t>R</a:t>
            </a:r>
            <a:r>
              <a:rPr lang="en-US" altLang="zh-CN" sz="2800" b="1" baseline="-25000" dirty="0"/>
              <a:t>2</a:t>
            </a:r>
            <a:r>
              <a:rPr lang="en-US" altLang="zh-CN" sz="2800" b="1" i="1" dirty="0"/>
              <a:t>I</a:t>
            </a:r>
            <a:r>
              <a:rPr lang="zh-CN" altLang="en-US" sz="2800" b="1" dirty="0"/>
              <a:t>， </a:t>
            </a:r>
            <a:r>
              <a:rPr lang="en-US" altLang="zh-CN" sz="2800" b="1" i="1" dirty="0"/>
              <a:t>U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3</a:t>
            </a:r>
            <a:r>
              <a:rPr lang="en-US" altLang="zh-CN" sz="2800" b="1" dirty="0"/>
              <a:t>=</a:t>
            </a:r>
            <a:r>
              <a:rPr lang="en-US" altLang="zh-CN" sz="2800" b="1" i="1" dirty="0"/>
              <a:t>R</a:t>
            </a:r>
            <a:r>
              <a:rPr lang="en-US" altLang="zh-CN" sz="2800" b="1" baseline="-25000" dirty="0"/>
              <a:t>3</a:t>
            </a:r>
            <a:r>
              <a:rPr lang="en-US" altLang="zh-CN" sz="2800" b="1" i="1" dirty="0"/>
              <a:t>I</a:t>
            </a:r>
            <a:r>
              <a:rPr lang="zh-CN" altLang="en-US" dirty="0"/>
              <a:t> </a:t>
            </a:r>
          </a:p>
        </p:txBody>
      </p:sp>
      <p:sp>
        <p:nvSpPr>
          <p:cNvPr id="287762" name="Rectangle 14"/>
          <p:cNvSpPr>
            <a:spLocks noChangeArrowheads="1"/>
          </p:cNvSpPr>
          <p:nvPr/>
        </p:nvSpPr>
        <p:spPr bwMode="auto">
          <a:xfrm>
            <a:off x="359291" y="2425074"/>
            <a:ext cx="5832475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(2) </a:t>
            </a:r>
            <a:r>
              <a:rPr lang="zh-CN" altLang="en-US" sz="2800" b="1" dirty="0"/>
              <a:t>列方程（</a:t>
            </a:r>
            <a:r>
              <a:rPr lang="zh-CN" altLang="en-US" sz="2800" b="1" dirty="0">
                <a:solidFill>
                  <a:srgbClr val="FF3300"/>
                </a:solidFill>
              </a:rPr>
              <a:t>单回路只需列些</a:t>
            </a:r>
            <a:r>
              <a:rPr lang="en-US" altLang="zh-CN" sz="2800" b="1" dirty="0">
                <a:solidFill>
                  <a:srgbClr val="FF3300"/>
                </a:solidFill>
              </a:rPr>
              <a:t>1</a:t>
            </a:r>
            <a:r>
              <a:rPr lang="zh-CN" altLang="en-US" sz="2800" b="1" dirty="0">
                <a:solidFill>
                  <a:srgbClr val="FF3300"/>
                </a:solidFill>
              </a:rPr>
              <a:t>个</a:t>
            </a:r>
            <a:r>
              <a:rPr lang="en-US" altLang="zh-CN" sz="2800" b="1" dirty="0">
                <a:solidFill>
                  <a:srgbClr val="FF3300"/>
                </a:solidFill>
              </a:rPr>
              <a:t>KVL</a:t>
            </a:r>
            <a:r>
              <a:rPr lang="en-US" altLang="zh-CN" sz="2800" b="1" dirty="0"/>
              <a:t>) 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/>
              <a:t>KVL</a:t>
            </a:r>
            <a:r>
              <a:rPr lang="zh-CN" altLang="en-US" sz="2800" b="1" dirty="0"/>
              <a:t>：</a:t>
            </a:r>
            <a:r>
              <a:rPr lang="en-US" altLang="zh-CN" sz="2800" b="1" i="1" dirty="0"/>
              <a:t> U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1</a:t>
            </a:r>
            <a:r>
              <a:rPr lang="en-US" altLang="zh-CN" sz="2800" b="1" dirty="0"/>
              <a:t>+</a:t>
            </a:r>
            <a:r>
              <a:rPr lang="en-US" altLang="zh-CN" sz="2800" b="1" i="1" dirty="0"/>
              <a:t>U</a:t>
            </a:r>
            <a:r>
              <a:rPr lang="en-US" altLang="zh-CN" sz="2800" b="1" baseline="-25000" dirty="0"/>
              <a:t>S2</a:t>
            </a:r>
            <a:r>
              <a:rPr lang="en-US" altLang="zh-CN" sz="2800" b="1" dirty="0"/>
              <a:t>+ </a:t>
            </a:r>
            <a:r>
              <a:rPr lang="en-US" altLang="zh-CN" sz="2800" b="1" i="1" dirty="0"/>
              <a:t>U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2</a:t>
            </a:r>
            <a:r>
              <a:rPr lang="en-US" altLang="zh-CN" sz="2800" b="1" dirty="0"/>
              <a:t>+</a:t>
            </a:r>
            <a:r>
              <a:rPr lang="en-US" altLang="zh-CN" sz="2800" b="1" i="1" dirty="0"/>
              <a:t>U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3</a:t>
            </a:r>
            <a:r>
              <a:rPr lang="en-US" altLang="zh-CN" sz="2800" b="1" dirty="0"/>
              <a:t>-</a:t>
            </a:r>
            <a:r>
              <a:rPr lang="en-US" altLang="zh-CN" sz="2800" b="1" i="1" dirty="0"/>
              <a:t>U</a:t>
            </a:r>
            <a:r>
              <a:rPr lang="en-US" altLang="zh-CN" sz="2800" b="1" baseline="-25000" dirty="0"/>
              <a:t>S1</a:t>
            </a:r>
            <a:r>
              <a:rPr lang="en-US" altLang="zh-CN" sz="2800" b="1" dirty="0"/>
              <a:t>=0</a:t>
            </a:r>
            <a:r>
              <a:rPr lang="zh-CN" altLang="en-US" dirty="0"/>
              <a:t> </a:t>
            </a:r>
          </a:p>
        </p:txBody>
      </p:sp>
      <p:sp>
        <p:nvSpPr>
          <p:cNvPr id="3" name="AutoShape 93"/>
          <p:cNvSpPr>
            <a:spLocks noChangeArrowheads="1"/>
          </p:cNvSpPr>
          <p:nvPr/>
        </p:nvSpPr>
        <p:spPr bwMode="auto">
          <a:xfrm>
            <a:off x="323850" y="842963"/>
            <a:ext cx="8351838" cy="574675"/>
          </a:xfrm>
          <a:prstGeom prst="roundRect">
            <a:avLst>
              <a:gd name="adj" fmla="val 163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7747" name="Text Box 2"/>
          <p:cNvSpPr txBox="1">
            <a:spLocks noChangeArrowheads="1"/>
          </p:cNvSpPr>
          <p:nvPr/>
        </p:nvSpPr>
        <p:spPr bwMode="auto">
          <a:xfrm>
            <a:off x="179388" y="900113"/>
            <a:ext cx="8785225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/>
              <a:t>【</a:t>
            </a:r>
            <a:r>
              <a:rPr lang="zh-CN" altLang="en-US" sz="2800" b="1"/>
              <a:t>例</a:t>
            </a:r>
            <a:r>
              <a:rPr lang="en-US" altLang="zh-CN" sz="2800" b="1"/>
              <a:t>1 】</a:t>
            </a:r>
            <a:r>
              <a:rPr lang="zh-CN" altLang="en-US" sz="2800" b="1"/>
              <a:t>图示单回路电路，求元件电流及电源的功率。</a:t>
            </a:r>
          </a:p>
        </p:txBody>
      </p:sp>
      <p:grpSp>
        <p:nvGrpSpPr>
          <p:cNvPr id="287770" name="Group 26"/>
          <p:cNvGrpSpPr>
            <a:grpSpLocks/>
          </p:cNvGrpSpPr>
          <p:nvPr/>
        </p:nvGrpSpPr>
        <p:grpSpPr bwMode="auto">
          <a:xfrm>
            <a:off x="7092950" y="2555875"/>
            <a:ext cx="1223963" cy="719138"/>
            <a:chOff x="4468" y="1302"/>
            <a:chExt cx="771" cy="453"/>
          </a:xfrm>
        </p:grpSpPr>
        <p:sp>
          <p:nvSpPr>
            <p:cNvPr id="18441" name="椭圆 52"/>
            <p:cNvSpPr>
              <a:spLocks noChangeArrowheads="1"/>
            </p:cNvSpPr>
            <p:nvPr/>
          </p:nvSpPr>
          <p:spPr bwMode="auto">
            <a:xfrm>
              <a:off x="4468" y="1302"/>
              <a:ext cx="771" cy="453"/>
            </a:xfrm>
            <a:prstGeom prst="ellipse">
              <a:avLst/>
            </a:prstGeom>
            <a:noFill/>
            <a:ln w="28575" algn="ctr">
              <a:solidFill>
                <a:srgbClr val="FF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 sz="2000"/>
            </a:p>
          </p:txBody>
        </p:sp>
        <p:sp>
          <p:nvSpPr>
            <p:cNvPr id="18442" name="Line 25"/>
            <p:cNvSpPr>
              <a:spLocks noChangeShapeType="1"/>
            </p:cNvSpPr>
            <p:nvPr/>
          </p:nvSpPr>
          <p:spPr bwMode="auto">
            <a:xfrm>
              <a:off x="5012" y="1318"/>
              <a:ext cx="182" cy="91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40" name="矩形 13"/>
          <p:cNvSpPr>
            <a:spLocks noChangeArrowheads="1"/>
          </p:cNvSpPr>
          <p:nvPr/>
        </p:nvSpPr>
        <p:spPr bwMode="auto">
          <a:xfrm>
            <a:off x="323850" y="252413"/>
            <a:ext cx="39608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</a:rPr>
              <a:t>二、单回路电路分析</a:t>
            </a:r>
            <a:endParaRPr lang="en-US" altLang="zh-CN" sz="2800" b="1">
              <a:solidFill>
                <a:srgbClr val="FF3300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9196350-A33C-42D5-BAC6-A1E88E39161D}"/>
              </a:ext>
            </a:extLst>
          </p:cNvPr>
          <p:cNvSpPr txBox="1"/>
          <p:nvPr/>
        </p:nvSpPr>
        <p:spPr>
          <a:xfrm>
            <a:off x="8595585" y="2572770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</a:rPr>
              <a:t>+  </a:t>
            </a:r>
          </a:p>
          <a:p>
            <a:r>
              <a:rPr lang="en-US" altLang="zh-CN" b="1" dirty="0">
                <a:solidFill>
                  <a:srgbClr val="00B050"/>
                </a:solidFill>
              </a:rPr>
              <a:t> -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AC92BDB-6F9E-405D-AC7F-B17D87F1A2AD}"/>
              </a:ext>
            </a:extLst>
          </p:cNvPr>
          <p:cNvSpPr txBox="1"/>
          <p:nvPr/>
        </p:nvSpPr>
        <p:spPr>
          <a:xfrm>
            <a:off x="6908732" y="2264073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</a:rPr>
              <a:t>+   -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5C98A31-CC15-41CC-84C6-211351B85C88}"/>
              </a:ext>
            </a:extLst>
          </p:cNvPr>
          <p:cNvSpPr txBox="1"/>
          <p:nvPr/>
        </p:nvSpPr>
        <p:spPr>
          <a:xfrm rot="10800000">
            <a:off x="7359323" y="3519637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00B050"/>
                </a:solidFill>
              </a:rPr>
              <a:t>+   -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1000"/>
                                        <p:tgtEl>
                                          <p:spTgt spid="28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53" grpId="0"/>
      <p:bldP spid="287762" grpId="0"/>
      <p:bldP spid="3" grpId="0" animBg="1"/>
      <p:bldP spid="287747" grpId="0"/>
      <p:bldP spid="2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159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1419225"/>
            <a:ext cx="29019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5160" name="Rectangle 9"/>
          <p:cNvSpPr>
            <a:spLocks noChangeArrowheads="1"/>
          </p:cNvSpPr>
          <p:nvPr/>
        </p:nvSpPr>
        <p:spPr bwMode="auto">
          <a:xfrm>
            <a:off x="309563" y="1492250"/>
            <a:ext cx="5991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VCR</a:t>
            </a:r>
            <a:r>
              <a:rPr lang="zh-CN" altLang="en-US" sz="2800" b="1"/>
              <a:t>：</a:t>
            </a:r>
            <a:r>
              <a:rPr lang="en-US" altLang="zh-CN" sz="2800" b="1" i="1"/>
              <a:t>U</a:t>
            </a:r>
            <a:r>
              <a:rPr lang="en-US" altLang="zh-CN" sz="2800" b="1" i="1" baseline="-25000"/>
              <a:t>R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=</a:t>
            </a:r>
            <a:r>
              <a:rPr lang="en-US" altLang="zh-CN" sz="2800" b="1" i="1"/>
              <a:t>R</a:t>
            </a:r>
            <a:r>
              <a:rPr lang="en-US" altLang="zh-CN" sz="2800" b="1" baseline="-25000"/>
              <a:t>1</a:t>
            </a:r>
            <a:r>
              <a:rPr lang="en-US" altLang="zh-CN" sz="2800" b="1" i="1"/>
              <a:t>I</a:t>
            </a:r>
            <a:r>
              <a:rPr lang="zh-CN" altLang="en-US" sz="2800" b="1"/>
              <a:t>， </a:t>
            </a:r>
            <a:r>
              <a:rPr lang="en-US" altLang="zh-CN" sz="2800" b="1" i="1"/>
              <a:t>U</a:t>
            </a:r>
            <a:r>
              <a:rPr lang="en-US" altLang="zh-CN" sz="2800" b="1" i="1" baseline="-25000"/>
              <a:t>R</a:t>
            </a:r>
            <a:r>
              <a:rPr lang="en-US" altLang="zh-CN" sz="2800" b="1" baseline="-25000"/>
              <a:t>2</a:t>
            </a:r>
            <a:r>
              <a:rPr lang="en-US" altLang="zh-CN" sz="2800" b="1"/>
              <a:t>=</a:t>
            </a:r>
            <a:r>
              <a:rPr lang="en-US" altLang="zh-CN" sz="2800" b="1" i="1"/>
              <a:t>R</a:t>
            </a:r>
            <a:r>
              <a:rPr lang="en-US" altLang="zh-CN" sz="2800" b="1" baseline="-25000"/>
              <a:t>2</a:t>
            </a:r>
            <a:r>
              <a:rPr lang="en-US" altLang="zh-CN" sz="2800" b="1" i="1"/>
              <a:t>I</a:t>
            </a:r>
            <a:r>
              <a:rPr lang="zh-CN" altLang="en-US" sz="2800" b="1"/>
              <a:t>， </a:t>
            </a:r>
            <a:r>
              <a:rPr lang="en-US" altLang="zh-CN" sz="2800" b="1" i="1"/>
              <a:t>U</a:t>
            </a:r>
            <a:r>
              <a:rPr lang="en-US" altLang="zh-CN" sz="2800" b="1" i="1" baseline="-25000"/>
              <a:t>R</a:t>
            </a:r>
            <a:r>
              <a:rPr lang="en-US" altLang="zh-CN" sz="2800" b="1" baseline="-25000"/>
              <a:t>3</a:t>
            </a:r>
            <a:r>
              <a:rPr lang="en-US" altLang="zh-CN" sz="2800" b="1"/>
              <a:t>=</a:t>
            </a:r>
            <a:r>
              <a:rPr lang="en-US" altLang="zh-CN" sz="2800" b="1" i="1"/>
              <a:t>R</a:t>
            </a:r>
            <a:r>
              <a:rPr lang="en-US" altLang="zh-CN" sz="2800" b="1" baseline="-25000"/>
              <a:t>3</a:t>
            </a:r>
            <a:r>
              <a:rPr lang="en-US" altLang="zh-CN" sz="2800" b="1" i="1"/>
              <a:t>I</a:t>
            </a:r>
            <a:r>
              <a:rPr lang="zh-CN" altLang="en-US"/>
              <a:t> </a:t>
            </a:r>
          </a:p>
        </p:txBody>
      </p:sp>
      <p:sp>
        <p:nvSpPr>
          <p:cNvPr id="287756" name="Rectangle 12"/>
          <p:cNvSpPr>
            <a:spLocks noChangeArrowheads="1"/>
          </p:cNvSpPr>
          <p:nvPr/>
        </p:nvSpPr>
        <p:spPr bwMode="auto">
          <a:xfrm>
            <a:off x="323850" y="2643188"/>
            <a:ext cx="6335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   得 </a:t>
            </a:r>
            <a:r>
              <a:rPr lang="en-US" altLang="zh-CN" sz="2800" b="1" i="1"/>
              <a:t>R</a:t>
            </a:r>
            <a:r>
              <a:rPr lang="en-US" altLang="zh-CN" sz="2800" b="1" baseline="-25000"/>
              <a:t>1</a:t>
            </a:r>
            <a:r>
              <a:rPr lang="en-US" altLang="zh-CN" sz="2800" b="1" i="1"/>
              <a:t>I</a:t>
            </a:r>
            <a:r>
              <a:rPr lang="en-US" altLang="zh-CN" sz="2800" b="1"/>
              <a:t>+</a:t>
            </a:r>
            <a:r>
              <a:rPr lang="en-US" altLang="zh-CN" sz="2800" b="1" i="1"/>
              <a:t>U</a:t>
            </a:r>
            <a:r>
              <a:rPr lang="en-US" altLang="zh-CN" sz="2800" b="1" i="1" baseline="-25000"/>
              <a:t>S</a:t>
            </a:r>
            <a:r>
              <a:rPr lang="en-US" altLang="zh-CN" sz="2800" b="1" baseline="-25000"/>
              <a:t>2</a:t>
            </a:r>
            <a:r>
              <a:rPr lang="en-US" altLang="zh-CN" sz="2800" b="1"/>
              <a:t>+ </a:t>
            </a:r>
            <a:r>
              <a:rPr lang="en-US" altLang="zh-CN" sz="2800" b="1" i="1"/>
              <a:t>R</a:t>
            </a:r>
            <a:r>
              <a:rPr lang="en-US" altLang="zh-CN" sz="2800" b="1" baseline="-25000"/>
              <a:t>2</a:t>
            </a:r>
            <a:r>
              <a:rPr lang="en-US" altLang="zh-CN" sz="2800" b="1" i="1"/>
              <a:t>I</a:t>
            </a:r>
            <a:r>
              <a:rPr lang="en-US" altLang="zh-CN" sz="2800" b="1"/>
              <a:t> +</a:t>
            </a:r>
            <a:r>
              <a:rPr lang="en-US" altLang="zh-CN" sz="2800" b="1" i="1"/>
              <a:t>R</a:t>
            </a:r>
            <a:r>
              <a:rPr lang="en-US" altLang="zh-CN" sz="2800" b="1" baseline="-25000"/>
              <a:t>3</a:t>
            </a:r>
            <a:r>
              <a:rPr lang="en-US" altLang="zh-CN" sz="2800" b="1" i="1"/>
              <a:t>I</a:t>
            </a:r>
            <a:r>
              <a:rPr lang="en-US" altLang="zh-CN" sz="2800" b="1"/>
              <a:t>-</a:t>
            </a:r>
            <a:r>
              <a:rPr lang="en-US" altLang="zh-CN" sz="2800" b="1" i="1"/>
              <a:t>U</a:t>
            </a:r>
            <a:r>
              <a:rPr lang="en-US" altLang="zh-CN" sz="2800" b="1" i="1" baseline="-25000"/>
              <a:t>S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=0</a:t>
            </a:r>
            <a:endParaRPr lang="zh-CN" altLang="en-US" sz="2800" b="1"/>
          </a:p>
        </p:txBody>
      </p:sp>
      <p:graphicFrame>
        <p:nvGraphicFramePr>
          <p:cNvPr id="287757" name="Object 6"/>
          <p:cNvGraphicFramePr>
            <a:graphicFrameLocks noChangeAspect="1"/>
          </p:cNvGraphicFramePr>
          <p:nvPr/>
        </p:nvGraphicFramePr>
        <p:xfrm>
          <a:off x="1157288" y="3076575"/>
          <a:ext cx="2922587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3" imgW="1447560" imgH="457200" progId="Equation.3">
                  <p:embed/>
                </p:oleObj>
              </mc:Choice>
              <mc:Fallback>
                <p:oleObj name="公式" r:id="rId3" imgW="1447560" imgH="457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8" y="3076575"/>
                        <a:ext cx="2922587" cy="1022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5162" name="Rectangle 14"/>
          <p:cNvSpPr>
            <a:spLocks noChangeArrowheads="1"/>
          </p:cNvSpPr>
          <p:nvPr/>
        </p:nvSpPr>
        <p:spPr bwMode="auto">
          <a:xfrm>
            <a:off x="395288" y="915988"/>
            <a:ext cx="5256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KVL</a:t>
            </a:r>
            <a:r>
              <a:rPr lang="zh-CN" altLang="en-US" sz="2800" b="1"/>
              <a:t>：</a:t>
            </a:r>
            <a:r>
              <a:rPr lang="en-US" altLang="zh-CN" sz="2800" b="1" i="1"/>
              <a:t> U</a:t>
            </a:r>
            <a:r>
              <a:rPr lang="en-US" altLang="zh-CN" sz="2800" b="1" i="1" baseline="-25000"/>
              <a:t>R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+</a:t>
            </a:r>
            <a:r>
              <a:rPr lang="en-US" altLang="zh-CN" sz="2800" b="1" i="1"/>
              <a:t>U</a:t>
            </a:r>
            <a:r>
              <a:rPr lang="en-US" altLang="zh-CN" sz="2800" b="1" baseline="-25000"/>
              <a:t>S2</a:t>
            </a:r>
            <a:r>
              <a:rPr lang="en-US" altLang="zh-CN" sz="2800" b="1"/>
              <a:t>+ </a:t>
            </a:r>
            <a:r>
              <a:rPr lang="en-US" altLang="zh-CN" sz="2800" b="1" i="1"/>
              <a:t>U</a:t>
            </a:r>
            <a:r>
              <a:rPr lang="en-US" altLang="zh-CN" sz="2800" b="1" i="1" baseline="-25000"/>
              <a:t>R</a:t>
            </a:r>
            <a:r>
              <a:rPr lang="en-US" altLang="zh-CN" sz="2800" b="1" baseline="-25000"/>
              <a:t>2</a:t>
            </a:r>
            <a:r>
              <a:rPr lang="en-US" altLang="zh-CN" sz="2800" b="1"/>
              <a:t>+</a:t>
            </a:r>
            <a:r>
              <a:rPr lang="en-US" altLang="zh-CN" sz="2800" b="1" i="1"/>
              <a:t>U</a:t>
            </a:r>
            <a:r>
              <a:rPr lang="en-US" altLang="zh-CN" sz="2800" b="1" i="1" baseline="-25000"/>
              <a:t>R</a:t>
            </a:r>
            <a:r>
              <a:rPr lang="en-US" altLang="zh-CN" sz="2800" b="1" baseline="-25000"/>
              <a:t>3</a:t>
            </a:r>
            <a:r>
              <a:rPr lang="en-US" altLang="zh-CN" sz="2800" b="1"/>
              <a:t>-</a:t>
            </a:r>
            <a:r>
              <a:rPr lang="en-US" altLang="zh-CN" sz="2800" b="1" i="1"/>
              <a:t>U</a:t>
            </a:r>
            <a:r>
              <a:rPr lang="en-US" altLang="zh-CN" sz="2800" b="1" baseline="-25000"/>
              <a:t>S1</a:t>
            </a:r>
            <a:r>
              <a:rPr lang="en-US" altLang="zh-CN" sz="2800" b="1"/>
              <a:t>=0</a:t>
            </a:r>
            <a:r>
              <a:rPr lang="zh-CN" altLang="en-US"/>
              <a:t> </a:t>
            </a:r>
          </a:p>
        </p:txBody>
      </p:sp>
      <p:sp>
        <p:nvSpPr>
          <p:cNvPr id="287761" name="Rectangle 17"/>
          <p:cNvSpPr>
            <a:spLocks noChangeArrowheads="1"/>
          </p:cNvSpPr>
          <p:nvPr/>
        </p:nvSpPr>
        <p:spPr bwMode="auto">
          <a:xfrm>
            <a:off x="3635375" y="3795713"/>
            <a:ext cx="46217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i="1" dirty="0"/>
              <a:t>P</a:t>
            </a:r>
            <a:r>
              <a:rPr lang="en-US" altLang="zh-CN" sz="2800" b="1" i="1" baseline="-25000" dirty="0"/>
              <a:t>US</a:t>
            </a:r>
            <a:r>
              <a:rPr lang="en-US" altLang="zh-CN" sz="2800" b="1" baseline="-25000" dirty="0"/>
              <a:t>1</a:t>
            </a:r>
            <a:r>
              <a:rPr lang="en-US" altLang="zh-CN" sz="2800" b="1" dirty="0"/>
              <a:t>=-</a:t>
            </a:r>
            <a:r>
              <a:rPr lang="en-US" altLang="zh-CN" sz="2800" b="1" i="1" dirty="0"/>
              <a:t>U</a:t>
            </a:r>
            <a:r>
              <a:rPr lang="en-US" altLang="zh-CN" sz="2800" b="1" baseline="-25000" dirty="0"/>
              <a:t>S1</a:t>
            </a:r>
            <a:r>
              <a:rPr lang="en-US" altLang="zh-CN" sz="2800" b="1" i="1" dirty="0"/>
              <a:t>I</a:t>
            </a:r>
            <a:r>
              <a:rPr lang="en-US" altLang="zh-CN" sz="2800" b="1" dirty="0"/>
              <a:t>= -10W(</a:t>
            </a:r>
            <a:r>
              <a:rPr lang="zh-CN" altLang="en-US" sz="2800" b="1" dirty="0"/>
              <a:t>供出</a:t>
            </a:r>
            <a:r>
              <a:rPr lang="en-US" altLang="zh-CN" sz="2800" b="1" dirty="0"/>
              <a:t>10W)</a:t>
            </a:r>
            <a:endParaRPr lang="zh-CN" altLang="en-US" sz="2800" b="1" dirty="0"/>
          </a:p>
        </p:txBody>
      </p:sp>
      <p:sp>
        <p:nvSpPr>
          <p:cNvPr id="3" name="AutoShape 93"/>
          <p:cNvSpPr>
            <a:spLocks noChangeArrowheads="1"/>
          </p:cNvSpPr>
          <p:nvPr/>
        </p:nvSpPr>
        <p:spPr bwMode="auto">
          <a:xfrm>
            <a:off x="323850" y="339725"/>
            <a:ext cx="8351838" cy="503238"/>
          </a:xfrm>
          <a:prstGeom prst="roundRect">
            <a:avLst>
              <a:gd name="adj" fmla="val 163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5165" name="Text Box 2"/>
          <p:cNvSpPr txBox="1">
            <a:spLocks noChangeArrowheads="1"/>
          </p:cNvSpPr>
          <p:nvPr/>
        </p:nvSpPr>
        <p:spPr bwMode="auto">
          <a:xfrm>
            <a:off x="179388" y="411163"/>
            <a:ext cx="8785225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2800" b="1"/>
              <a:t>【</a:t>
            </a:r>
            <a:r>
              <a:rPr lang="zh-CN" altLang="en-US" sz="2800" b="1"/>
              <a:t>例</a:t>
            </a:r>
            <a:r>
              <a:rPr lang="en-US" altLang="zh-CN" sz="2800" b="1"/>
              <a:t>1 】</a:t>
            </a:r>
            <a:r>
              <a:rPr lang="zh-CN" altLang="en-US" sz="2800" b="1"/>
              <a:t>图示单回路电路，求元件电流及电源的功率。</a:t>
            </a:r>
          </a:p>
        </p:txBody>
      </p:sp>
      <p:grpSp>
        <p:nvGrpSpPr>
          <p:cNvPr id="305166" name="Group 26"/>
          <p:cNvGrpSpPr>
            <a:grpSpLocks/>
          </p:cNvGrpSpPr>
          <p:nvPr/>
        </p:nvGrpSpPr>
        <p:grpSpPr bwMode="auto">
          <a:xfrm>
            <a:off x="7092950" y="2066925"/>
            <a:ext cx="1223963" cy="719138"/>
            <a:chOff x="4468" y="1302"/>
            <a:chExt cx="771" cy="453"/>
          </a:xfrm>
        </p:grpSpPr>
        <p:sp>
          <p:nvSpPr>
            <p:cNvPr id="305179" name="椭圆 52"/>
            <p:cNvSpPr>
              <a:spLocks noChangeArrowheads="1"/>
            </p:cNvSpPr>
            <p:nvPr/>
          </p:nvSpPr>
          <p:spPr bwMode="auto">
            <a:xfrm>
              <a:off x="4468" y="1302"/>
              <a:ext cx="771" cy="453"/>
            </a:xfrm>
            <a:prstGeom prst="ellipse">
              <a:avLst/>
            </a:prstGeom>
            <a:noFill/>
            <a:ln w="28575" algn="ctr">
              <a:solidFill>
                <a:srgbClr val="FF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 sz="2000"/>
            </a:p>
          </p:txBody>
        </p:sp>
        <p:sp>
          <p:nvSpPr>
            <p:cNvPr id="305180" name="Line 25"/>
            <p:cNvSpPr>
              <a:spLocks noChangeShapeType="1"/>
            </p:cNvSpPr>
            <p:nvPr/>
          </p:nvSpPr>
          <p:spPr bwMode="auto">
            <a:xfrm>
              <a:off x="5012" y="1318"/>
              <a:ext cx="182" cy="91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7777" name="Group 33"/>
          <p:cNvGrpSpPr>
            <a:grpSpLocks/>
          </p:cNvGrpSpPr>
          <p:nvPr/>
        </p:nvGrpSpPr>
        <p:grpSpPr bwMode="auto">
          <a:xfrm>
            <a:off x="2051050" y="1419225"/>
            <a:ext cx="862013" cy="646113"/>
            <a:chOff x="431" y="2665"/>
            <a:chExt cx="543" cy="407"/>
          </a:xfrm>
        </p:grpSpPr>
        <p:sp>
          <p:nvSpPr>
            <p:cNvPr id="305177" name="Oval 29"/>
            <p:cNvSpPr>
              <a:spLocks noChangeArrowheads="1"/>
            </p:cNvSpPr>
            <p:nvPr/>
          </p:nvSpPr>
          <p:spPr bwMode="auto">
            <a:xfrm>
              <a:off x="521" y="2709"/>
              <a:ext cx="453" cy="363"/>
            </a:xfrm>
            <a:prstGeom prst="ellips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Line 32"/>
            <p:cNvSpPr>
              <a:spLocks noChangeShapeType="1"/>
            </p:cNvSpPr>
            <p:nvPr/>
          </p:nvSpPr>
          <p:spPr bwMode="auto">
            <a:xfrm flipH="1" flipV="1">
              <a:off x="431" y="2665"/>
              <a:ext cx="136" cy="13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7778" name="Group 34"/>
          <p:cNvGrpSpPr>
            <a:grpSpLocks/>
          </p:cNvGrpSpPr>
          <p:nvPr/>
        </p:nvGrpSpPr>
        <p:grpSpPr bwMode="auto">
          <a:xfrm>
            <a:off x="3709988" y="1419225"/>
            <a:ext cx="862012" cy="646113"/>
            <a:chOff x="431" y="2665"/>
            <a:chExt cx="543" cy="407"/>
          </a:xfrm>
        </p:grpSpPr>
        <p:sp>
          <p:nvSpPr>
            <p:cNvPr id="305175" name="Oval 29"/>
            <p:cNvSpPr>
              <a:spLocks noChangeArrowheads="1"/>
            </p:cNvSpPr>
            <p:nvPr/>
          </p:nvSpPr>
          <p:spPr bwMode="auto">
            <a:xfrm>
              <a:off x="521" y="2709"/>
              <a:ext cx="453" cy="363"/>
            </a:xfrm>
            <a:prstGeom prst="ellips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Line 36"/>
            <p:cNvSpPr>
              <a:spLocks noChangeShapeType="1"/>
            </p:cNvSpPr>
            <p:nvPr/>
          </p:nvSpPr>
          <p:spPr bwMode="auto">
            <a:xfrm flipH="1" flipV="1">
              <a:off x="431" y="2665"/>
              <a:ext cx="136" cy="13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7784" name="Group 40"/>
          <p:cNvGrpSpPr>
            <a:grpSpLocks/>
          </p:cNvGrpSpPr>
          <p:nvPr/>
        </p:nvGrpSpPr>
        <p:grpSpPr bwMode="auto">
          <a:xfrm>
            <a:off x="4430713" y="1419225"/>
            <a:ext cx="1654175" cy="576263"/>
            <a:chOff x="2880" y="1664"/>
            <a:chExt cx="1042" cy="363"/>
          </a:xfrm>
        </p:grpSpPr>
        <p:sp>
          <p:nvSpPr>
            <p:cNvPr id="305173" name="Oval 29"/>
            <p:cNvSpPr>
              <a:spLocks noChangeArrowheads="1"/>
            </p:cNvSpPr>
            <p:nvPr/>
          </p:nvSpPr>
          <p:spPr bwMode="auto">
            <a:xfrm>
              <a:off x="3507" y="1664"/>
              <a:ext cx="415" cy="363"/>
            </a:xfrm>
            <a:prstGeom prst="ellips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5174" name="Line 39"/>
            <p:cNvSpPr>
              <a:spLocks noChangeShapeType="1"/>
            </p:cNvSpPr>
            <p:nvPr/>
          </p:nvSpPr>
          <p:spPr bwMode="auto">
            <a:xfrm flipH="1" flipV="1">
              <a:off x="2880" y="1665"/>
              <a:ext cx="669" cy="89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5176" name="Rectangle 14"/>
          <p:cNvSpPr>
            <a:spLocks noChangeArrowheads="1"/>
          </p:cNvSpPr>
          <p:nvPr/>
        </p:nvSpPr>
        <p:spPr bwMode="auto">
          <a:xfrm>
            <a:off x="468313" y="4011613"/>
            <a:ext cx="30241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(4) </a:t>
            </a:r>
            <a:r>
              <a:rPr lang="zh-CN" altLang="en-US" sz="2800" b="1"/>
              <a:t>求其他变量</a:t>
            </a:r>
            <a:r>
              <a:rPr lang="zh-CN" altLang="en-US"/>
              <a:t> </a:t>
            </a:r>
          </a:p>
        </p:txBody>
      </p:sp>
      <p:sp>
        <p:nvSpPr>
          <p:cNvPr id="2" name="Rectangle 17"/>
          <p:cNvSpPr>
            <a:spLocks noChangeArrowheads="1"/>
          </p:cNvSpPr>
          <p:nvPr/>
        </p:nvSpPr>
        <p:spPr bwMode="auto">
          <a:xfrm>
            <a:off x="3563938" y="4429125"/>
            <a:ext cx="402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 </a:t>
            </a:r>
            <a:r>
              <a:rPr lang="en-US" altLang="zh-CN" sz="2800" b="1" i="1" dirty="0"/>
              <a:t>P</a:t>
            </a:r>
            <a:r>
              <a:rPr lang="en-US" altLang="zh-CN" sz="2800" b="1" i="1" baseline="-25000" dirty="0"/>
              <a:t>US</a:t>
            </a:r>
            <a:r>
              <a:rPr lang="en-US" altLang="zh-CN" sz="2800" b="1" baseline="-25000" dirty="0"/>
              <a:t>2</a:t>
            </a:r>
            <a:r>
              <a:rPr lang="en-US" altLang="zh-CN" sz="2800" b="1" dirty="0"/>
              <a:t>=</a:t>
            </a:r>
            <a:r>
              <a:rPr lang="en-US" altLang="zh-CN" sz="2800" b="1" i="1" dirty="0"/>
              <a:t>U</a:t>
            </a:r>
            <a:r>
              <a:rPr lang="en-US" altLang="zh-CN" sz="2800" b="1" baseline="-25000" dirty="0"/>
              <a:t>S2</a:t>
            </a:r>
            <a:r>
              <a:rPr lang="en-US" altLang="zh-CN" sz="2800" b="1" i="1" dirty="0"/>
              <a:t>I</a:t>
            </a:r>
            <a:r>
              <a:rPr lang="en-US" altLang="zh-CN" sz="2800" b="1" dirty="0"/>
              <a:t>= 4W</a:t>
            </a:r>
            <a:r>
              <a:rPr lang="zh-CN" altLang="en-US" sz="2800" b="1" dirty="0"/>
              <a:t>（吸收）</a:t>
            </a:r>
          </a:p>
        </p:txBody>
      </p:sp>
      <p:sp>
        <p:nvSpPr>
          <p:cNvPr id="305178" name="Rectangle 14"/>
          <p:cNvSpPr>
            <a:spLocks noChangeArrowheads="1"/>
          </p:cNvSpPr>
          <p:nvPr/>
        </p:nvSpPr>
        <p:spPr bwMode="auto">
          <a:xfrm>
            <a:off x="323850" y="2139950"/>
            <a:ext cx="5256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(3) </a:t>
            </a:r>
            <a:r>
              <a:rPr lang="zh-CN" altLang="en-US" sz="2800" b="1"/>
              <a:t>联立求解，求出变量的解：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56" grpId="0"/>
      <p:bldP spid="287761" grpId="0"/>
      <p:bldP spid="305176" grpId="0"/>
      <p:bldP spid="2" grpId="0"/>
      <p:bldP spid="3051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7" name="矩形 13"/>
          <p:cNvSpPr>
            <a:spLocks noChangeArrowheads="1"/>
          </p:cNvSpPr>
          <p:nvPr/>
        </p:nvSpPr>
        <p:spPr bwMode="auto">
          <a:xfrm>
            <a:off x="196850" y="268288"/>
            <a:ext cx="3870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CC"/>
                </a:solidFill>
              </a:rPr>
              <a:t>进一步可求得</a:t>
            </a:r>
          </a:p>
        </p:txBody>
      </p:sp>
      <p:sp>
        <p:nvSpPr>
          <p:cNvPr id="288770" name="Rectangle 6"/>
          <p:cNvSpPr>
            <a:spLocks noChangeArrowheads="1"/>
          </p:cNvSpPr>
          <p:nvPr/>
        </p:nvSpPr>
        <p:spPr bwMode="auto">
          <a:xfrm>
            <a:off x="539750" y="3435350"/>
            <a:ext cx="7200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电路中元件吸收的功率等于元件供出功率：      </a:t>
            </a:r>
            <a:r>
              <a:rPr lang="zh-CN" altLang="en-US" sz="2800" b="1">
                <a:cs typeface="Times New Roman" pitchFamily="18" charset="0"/>
              </a:rPr>
              <a:t>∑</a:t>
            </a:r>
            <a:r>
              <a:rPr lang="en-US" altLang="zh-CN" sz="2800" b="1" i="1"/>
              <a:t>P</a:t>
            </a:r>
            <a:r>
              <a:rPr lang="zh-CN" altLang="en-US" sz="2800" b="1" baseline="-25000"/>
              <a:t>吸收</a:t>
            </a:r>
            <a:r>
              <a:rPr lang="en-US" altLang="zh-CN" sz="2800" b="1"/>
              <a:t>= </a:t>
            </a:r>
            <a:r>
              <a:rPr lang="zh-CN" altLang="en-US" sz="2800" b="1">
                <a:cs typeface="Times New Roman" pitchFamily="18" charset="0"/>
              </a:rPr>
              <a:t>∑</a:t>
            </a:r>
            <a:r>
              <a:rPr lang="en-US" altLang="zh-CN" sz="2800" b="1" i="1"/>
              <a:t>P</a:t>
            </a:r>
            <a:r>
              <a:rPr lang="zh-CN" altLang="en-US" sz="2800" b="1" baseline="-25000"/>
              <a:t>供出</a:t>
            </a:r>
          </a:p>
        </p:txBody>
      </p:sp>
      <p:sp>
        <p:nvSpPr>
          <p:cNvPr id="288778" name="Rectangle 10"/>
          <p:cNvSpPr>
            <a:spLocks noChangeArrowheads="1"/>
          </p:cNvSpPr>
          <p:nvPr/>
        </p:nvSpPr>
        <p:spPr bwMode="auto">
          <a:xfrm>
            <a:off x="611188" y="771525"/>
            <a:ext cx="30956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i="1"/>
              <a:t>P</a:t>
            </a:r>
            <a:r>
              <a:rPr lang="en-US" altLang="zh-CN" sz="2800" b="1" i="1" baseline="-25000"/>
              <a:t>R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=</a:t>
            </a:r>
            <a:r>
              <a:rPr lang="en-US" altLang="zh-CN" sz="2800" b="1" i="1"/>
              <a:t>I</a:t>
            </a:r>
            <a:r>
              <a:rPr lang="en-US" altLang="zh-CN" sz="2800" b="1" baseline="30000"/>
              <a:t>2</a:t>
            </a:r>
            <a:r>
              <a:rPr lang="en-US" altLang="zh-CN" sz="2800" b="1" i="1"/>
              <a:t>R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= 1W </a:t>
            </a:r>
            <a:r>
              <a:rPr lang="en-US" altLang="zh-CN" sz="2800" b="1" i="1"/>
              <a:t>P</a:t>
            </a:r>
            <a:r>
              <a:rPr lang="en-US" altLang="zh-CN" sz="2800" b="1" i="1" baseline="-25000"/>
              <a:t>R</a:t>
            </a:r>
            <a:r>
              <a:rPr lang="en-US" altLang="zh-CN" sz="2800" b="1" baseline="-25000"/>
              <a:t>2</a:t>
            </a:r>
            <a:r>
              <a:rPr lang="en-US" altLang="zh-CN" sz="2800" b="1"/>
              <a:t>=</a:t>
            </a:r>
            <a:r>
              <a:rPr lang="en-US" altLang="zh-CN" sz="2800" b="1" i="1"/>
              <a:t>I</a:t>
            </a:r>
            <a:r>
              <a:rPr lang="en-US" altLang="zh-CN" sz="2800" b="1" baseline="30000"/>
              <a:t>2</a:t>
            </a:r>
            <a:r>
              <a:rPr lang="en-US" altLang="zh-CN" sz="2800" b="1" i="1"/>
              <a:t>R</a:t>
            </a:r>
            <a:r>
              <a:rPr lang="en-US" altLang="zh-CN" sz="2800" b="1" baseline="-25000"/>
              <a:t>2</a:t>
            </a:r>
            <a:r>
              <a:rPr lang="en-US" altLang="zh-CN" sz="2800" b="1"/>
              <a:t>= 2W </a:t>
            </a:r>
            <a:r>
              <a:rPr lang="en-US" altLang="zh-CN" sz="2800" b="1" i="1"/>
              <a:t>P</a:t>
            </a:r>
            <a:r>
              <a:rPr lang="en-US" altLang="zh-CN" sz="2800" b="1" i="1" baseline="-25000"/>
              <a:t>R</a:t>
            </a:r>
            <a:r>
              <a:rPr lang="en-US" altLang="zh-CN" sz="2800" b="1" baseline="-25000"/>
              <a:t>3</a:t>
            </a:r>
            <a:r>
              <a:rPr lang="en-US" altLang="zh-CN" sz="2800" b="1"/>
              <a:t>=</a:t>
            </a:r>
            <a:r>
              <a:rPr lang="en-US" altLang="zh-CN" sz="2800" b="1" i="1"/>
              <a:t>I</a:t>
            </a:r>
            <a:r>
              <a:rPr lang="en-US" altLang="zh-CN" sz="2800" b="1" baseline="30000"/>
              <a:t>2</a:t>
            </a:r>
            <a:r>
              <a:rPr lang="en-US" altLang="zh-CN" sz="2800" b="1" i="1"/>
              <a:t>R</a:t>
            </a:r>
            <a:r>
              <a:rPr lang="en-US" altLang="zh-CN" sz="2800" b="1" baseline="-25000"/>
              <a:t>3</a:t>
            </a:r>
            <a:r>
              <a:rPr lang="en-US" altLang="zh-CN" sz="2800" b="1"/>
              <a:t>=3W </a:t>
            </a:r>
            <a:endParaRPr lang="zh-CN" altLang="en-US" sz="2800" b="1"/>
          </a:p>
        </p:txBody>
      </p:sp>
      <p:pic>
        <p:nvPicPr>
          <p:cNvPr id="306180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555625"/>
            <a:ext cx="29019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8780" name="Rectangle 12"/>
          <p:cNvSpPr>
            <a:spLocks noChangeArrowheads="1"/>
          </p:cNvSpPr>
          <p:nvPr/>
        </p:nvSpPr>
        <p:spPr bwMode="auto">
          <a:xfrm>
            <a:off x="323850" y="2268538"/>
            <a:ext cx="8064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cs typeface="Times New Roman" pitchFamily="18" charset="0"/>
              </a:rPr>
              <a:t>∑</a:t>
            </a:r>
            <a:r>
              <a:rPr lang="en-US" altLang="zh-CN" sz="2800" b="1" i="1"/>
              <a:t>P</a:t>
            </a:r>
            <a:r>
              <a:rPr lang="en-US" altLang="zh-CN" sz="2800" b="1"/>
              <a:t>=0</a:t>
            </a:r>
            <a:r>
              <a:rPr lang="zh-CN" altLang="en-US" sz="2800" b="1"/>
              <a:t>，即电路中所有元件的功率相加为</a:t>
            </a:r>
            <a:r>
              <a:rPr lang="en-US" altLang="zh-CN" sz="2800" b="1"/>
              <a:t>0</a:t>
            </a:r>
            <a:r>
              <a:rPr lang="zh-CN" altLang="en-US" sz="2800" b="1"/>
              <a:t>。</a:t>
            </a:r>
          </a:p>
        </p:txBody>
      </p:sp>
      <p:sp>
        <p:nvSpPr>
          <p:cNvPr id="288774" name="Rectangle 13"/>
          <p:cNvSpPr>
            <a:spLocks noChangeArrowheads="1"/>
          </p:cNvSpPr>
          <p:nvPr/>
        </p:nvSpPr>
        <p:spPr bwMode="auto">
          <a:xfrm>
            <a:off x="1116013" y="2787650"/>
            <a:ext cx="55451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功率平衡</a:t>
            </a:r>
            <a:r>
              <a:rPr lang="zh-CN" altLang="en-US" sz="2800" b="1"/>
              <a:t>是能量守恒定律的体现。</a:t>
            </a:r>
            <a:endParaRPr lang="zh-CN" altLang="en-US" sz="2800" b="1" baseline="-25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/>
      <p:bldP spid="288778" grpId="0"/>
      <p:bldP spid="288780" grpId="0"/>
      <p:bldP spid="2887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64" name="Text Box 16"/>
          <p:cNvSpPr txBox="1">
            <a:spLocks noChangeArrowheads="1"/>
          </p:cNvSpPr>
          <p:nvPr/>
        </p:nvSpPr>
        <p:spPr bwMode="auto">
          <a:xfrm>
            <a:off x="250825" y="1338263"/>
            <a:ext cx="54006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解</a:t>
            </a:r>
            <a:r>
              <a:rPr lang="zh-CN" altLang="en-US" sz="2800" b="1">
                <a:solidFill>
                  <a:srgbClr val="FF3300"/>
                </a:solidFill>
                <a:sym typeface="Wingdings" pitchFamily="2" charset="2"/>
              </a:rPr>
              <a:t>：</a:t>
            </a:r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）选变量</a:t>
            </a:r>
            <a:r>
              <a:rPr lang="en-US" altLang="zh-CN" sz="2800" b="1" i="1"/>
              <a:t>u</a:t>
            </a:r>
            <a:r>
              <a:rPr lang="zh-CN" altLang="en-US" sz="2800" b="1"/>
              <a:t>，电阻元件电压与电流取</a:t>
            </a:r>
            <a:r>
              <a:rPr lang="zh-CN" altLang="en-US" sz="2800" b="1">
                <a:solidFill>
                  <a:srgbClr val="FF0000"/>
                </a:solidFill>
              </a:rPr>
              <a:t>关联</a:t>
            </a:r>
            <a:r>
              <a:rPr lang="zh-CN" altLang="en-US" sz="2800" b="1"/>
              <a:t>方向</a:t>
            </a:r>
            <a:r>
              <a:rPr lang="en-US" altLang="zh-CN" sz="2800" b="1"/>
              <a:t>.</a:t>
            </a:r>
            <a:endParaRPr lang="zh-CN" altLang="en-US" sz="2800" b="1"/>
          </a:p>
        </p:txBody>
      </p:sp>
      <p:graphicFrame>
        <p:nvGraphicFramePr>
          <p:cNvPr id="25806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295617"/>
              </p:ext>
            </p:extLst>
          </p:nvPr>
        </p:nvGraphicFramePr>
        <p:xfrm>
          <a:off x="2483270" y="3925599"/>
          <a:ext cx="2720975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2" imgW="1180800" imgH="406080" progId="Equation.3">
                  <p:embed/>
                </p:oleObj>
              </mc:Choice>
              <mc:Fallback>
                <p:oleObj name="公式" r:id="rId2" imgW="1180800" imgH="4060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270" y="3925599"/>
                        <a:ext cx="2720975" cy="93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8066" name="Text Box 18"/>
          <p:cNvSpPr txBox="1">
            <a:spLocks noChangeArrowheads="1"/>
          </p:cNvSpPr>
          <p:nvPr/>
        </p:nvSpPr>
        <p:spPr bwMode="auto">
          <a:xfrm>
            <a:off x="352845" y="4126706"/>
            <a:ext cx="3886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(3) </a:t>
            </a:r>
            <a:r>
              <a:rPr lang="zh-CN" altLang="en-US" sz="2800" b="1" dirty="0"/>
              <a:t>联立，得</a:t>
            </a:r>
          </a:p>
        </p:txBody>
      </p:sp>
      <p:graphicFrame>
        <p:nvGraphicFramePr>
          <p:cNvPr id="258067" name="Object 19"/>
          <p:cNvGraphicFramePr>
            <a:graphicFrameLocks noChangeAspect="1"/>
          </p:cNvGraphicFramePr>
          <p:nvPr/>
        </p:nvGraphicFramePr>
        <p:xfrm>
          <a:off x="5724525" y="3219450"/>
          <a:ext cx="2074863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4" imgW="901440" imgH="444240" progId="Equation.3">
                  <p:embed/>
                </p:oleObj>
              </mc:Choice>
              <mc:Fallback>
                <p:oleObj name="公式" r:id="rId4" imgW="901440" imgH="4442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3219450"/>
                        <a:ext cx="2074863" cy="1046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8070" name="Picture 2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500" y="1477963"/>
            <a:ext cx="3313113" cy="130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071" name="Rectangle 21"/>
          <p:cNvSpPr>
            <a:spLocks noChangeArrowheads="1"/>
          </p:cNvSpPr>
          <p:nvPr/>
        </p:nvSpPr>
        <p:spPr bwMode="auto">
          <a:xfrm>
            <a:off x="179387" y="2114897"/>
            <a:ext cx="5903913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（</a:t>
            </a:r>
            <a:r>
              <a:rPr lang="en-US" altLang="zh-CN" sz="2800" b="1" dirty="0"/>
              <a:t>2</a:t>
            </a:r>
            <a:r>
              <a:rPr lang="zh-CN" altLang="en-US" sz="2800" b="1" dirty="0"/>
              <a:t>）列方程（</a:t>
            </a:r>
            <a:r>
              <a:rPr lang="zh-CN" altLang="en-US" b="1" dirty="0">
                <a:solidFill>
                  <a:srgbClr val="FF3300"/>
                </a:solidFill>
              </a:rPr>
              <a:t>单节偶电路，只需列些</a:t>
            </a:r>
            <a:r>
              <a:rPr lang="en-US" altLang="zh-CN" b="1" dirty="0">
                <a:solidFill>
                  <a:srgbClr val="FF3300"/>
                </a:solidFill>
              </a:rPr>
              <a:t>1</a:t>
            </a:r>
            <a:r>
              <a:rPr lang="zh-CN" altLang="en-US" b="1" dirty="0">
                <a:solidFill>
                  <a:srgbClr val="FF3300"/>
                </a:solidFill>
              </a:rPr>
              <a:t>个</a:t>
            </a:r>
            <a:r>
              <a:rPr lang="en-US" altLang="zh-CN" b="1" dirty="0">
                <a:solidFill>
                  <a:srgbClr val="FF3300"/>
                </a:solidFill>
              </a:rPr>
              <a:t>KCL</a:t>
            </a:r>
            <a:r>
              <a:rPr lang="en-US" altLang="zh-CN" b="1" dirty="0"/>
              <a:t>) 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/>
              <a:t>KCL: </a:t>
            </a:r>
            <a:r>
              <a:rPr lang="en-US" altLang="zh-CN" sz="2800" b="1" i="1" dirty="0"/>
              <a:t> -i</a:t>
            </a:r>
            <a:r>
              <a:rPr lang="en-US" altLang="zh-CN" sz="2800" b="1" i="1" baseline="-25000" dirty="0"/>
              <a:t>S</a:t>
            </a:r>
            <a:r>
              <a:rPr lang="en-US" altLang="zh-CN" sz="2800" b="1" baseline="-25000" dirty="0"/>
              <a:t>1</a:t>
            </a:r>
            <a:r>
              <a:rPr lang="en-US" altLang="zh-CN" sz="2800" b="1" dirty="0"/>
              <a:t>+</a:t>
            </a:r>
            <a:r>
              <a:rPr lang="en-US" altLang="zh-CN" sz="2800" b="1" i="1" dirty="0"/>
              <a:t>i</a:t>
            </a:r>
            <a:r>
              <a:rPr lang="en-US" altLang="zh-CN" sz="2800" b="1" baseline="-25000" dirty="0"/>
              <a:t>S2</a:t>
            </a:r>
            <a:r>
              <a:rPr lang="en-US" altLang="zh-CN" sz="2800" b="1" dirty="0"/>
              <a:t>+ </a:t>
            </a:r>
            <a:r>
              <a:rPr lang="en-US" altLang="zh-CN" sz="2800" b="1" i="1" dirty="0"/>
              <a:t>i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1</a:t>
            </a:r>
            <a:r>
              <a:rPr lang="en-US" altLang="zh-CN" sz="2800" b="1" dirty="0"/>
              <a:t>+</a:t>
            </a:r>
            <a:r>
              <a:rPr lang="en-US" altLang="zh-CN" sz="2800" b="1" i="1" dirty="0"/>
              <a:t>i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2</a:t>
            </a:r>
            <a:r>
              <a:rPr lang="en-US" altLang="zh-CN" sz="2800" b="1" dirty="0"/>
              <a:t>=0</a:t>
            </a:r>
            <a:r>
              <a:rPr lang="zh-CN" altLang="en-US" dirty="0"/>
              <a:t> </a:t>
            </a: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352845" y="3629220"/>
            <a:ext cx="4384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VCR</a:t>
            </a:r>
            <a:r>
              <a:rPr lang="zh-CN" altLang="en-US" sz="2800" b="1" dirty="0"/>
              <a:t>：</a:t>
            </a:r>
            <a:r>
              <a:rPr lang="zh-CN" altLang="en-US" dirty="0"/>
              <a:t> </a:t>
            </a:r>
            <a:r>
              <a:rPr lang="en-US" altLang="zh-CN" sz="2800" b="1" i="1" dirty="0"/>
              <a:t>i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1</a:t>
            </a:r>
            <a:r>
              <a:rPr lang="en-US" altLang="zh-CN" sz="2800" b="1" dirty="0"/>
              <a:t>=</a:t>
            </a:r>
            <a:r>
              <a:rPr lang="en-US" altLang="zh-CN" sz="2800" b="1" i="1" dirty="0"/>
              <a:t>u/R</a:t>
            </a:r>
            <a:r>
              <a:rPr lang="en-US" altLang="zh-CN" sz="2800" b="1" baseline="-25000" dirty="0"/>
              <a:t>1</a:t>
            </a:r>
            <a:r>
              <a:rPr lang="zh-CN" altLang="en-US" sz="2800" b="1" dirty="0"/>
              <a:t>， </a:t>
            </a:r>
            <a:r>
              <a:rPr lang="en-US" altLang="zh-CN" sz="2800" b="1" i="1" dirty="0"/>
              <a:t>i</a:t>
            </a:r>
            <a:r>
              <a:rPr lang="en-US" altLang="zh-CN" sz="2800" b="1" i="1" baseline="-25000" dirty="0"/>
              <a:t>R</a:t>
            </a:r>
            <a:r>
              <a:rPr lang="en-US" altLang="zh-CN" sz="2800" b="1" baseline="-25000" dirty="0"/>
              <a:t>2</a:t>
            </a:r>
            <a:r>
              <a:rPr lang="en-US" altLang="zh-CN" sz="2800" b="1" dirty="0"/>
              <a:t>=</a:t>
            </a:r>
            <a:r>
              <a:rPr lang="en-US" altLang="zh-CN" sz="2800" b="1" i="1" dirty="0"/>
              <a:t>u/R</a:t>
            </a:r>
            <a:r>
              <a:rPr lang="en-US" altLang="zh-CN" sz="2800" b="1" baseline="-25000" dirty="0"/>
              <a:t>2</a:t>
            </a:r>
            <a:r>
              <a:rPr lang="zh-CN" altLang="en-US" dirty="0"/>
              <a:t> </a:t>
            </a:r>
          </a:p>
        </p:txBody>
      </p:sp>
      <p:sp>
        <p:nvSpPr>
          <p:cNvPr id="258073" name="Text Box 23"/>
          <p:cNvSpPr txBox="1">
            <a:spLocks noChangeArrowheads="1"/>
          </p:cNvSpPr>
          <p:nvPr/>
        </p:nvSpPr>
        <p:spPr bwMode="auto">
          <a:xfrm>
            <a:off x="1835696" y="4678525"/>
            <a:ext cx="165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  </a:t>
            </a:r>
            <a:r>
              <a:rPr lang="en-US" altLang="zh-CN" sz="2800" b="1" i="1" dirty="0"/>
              <a:t>u</a:t>
            </a:r>
            <a:r>
              <a:rPr lang="en-US" altLang="zh-CN" sz="2800" b="1" dirty="0"/>
              <a:t>=2V</a:t>
            </a:r>
          </a:p>
        </p:txBody>
      </p:sp>
      <p:sp>
        <p:nvSpPr>
          <p:cNvPr id="3" name="AutoShape 93"/>
          <p:cNvSpPr>
            <a:spLocks noChangeArrowheads="1"/>
          </p:cNvSpPr>
          <p:nvPr/>
        </p:nvSpPr>
        <p:spPr bwMode="auto">
          <a:xfrm>
            <a:off x="250825" y="757238"/>
            <a:ext cx="7704138" cy="503237"/>
          </a:xfrm>
          <a:prstGeom prst="roundRect">
            <a:avLst>
              <a:gd name="adj" fmla="val 163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8075" name="Text Box 15"/>
          <p:cNvSpPr txBox="1">
            <a:spLocks noChangeArrowheads="1"/>
          </p:cNvSpPr>
          <p:nvPr/>
        </p:nvSpPr>
        <p:spPr bwMode="auto">
          <a:xfrm>
            <a:off x="179388" y="757238"/>
            <a:ext cx="7786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【</a:t>
            </a:r>
            <a:r>
              <a:rPr lang="zh-CN" altLang="en-US" sz="2800" b="1"/>
              <a:t>例</a:t>
            </a:r>
            <a:r>
              <a:rPr lang="en-US" altLang="zh-CN" sz="2800" b="1"/>
              <a:t>2】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S1</a:t>
            </a:r>
            <a:r>
              <a:rPr lang="en-US" altLang="zh-CN" sz="2800" b="1"/>
              <a:t>=6A</a:t>
            </a:r>
            <a:r>
              <a:rPr lang="zh-CN" altLang="en-US" sz="2800" b="1"/>
              <a:t>，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S2</a:t>
            </a:r>
            <a:r>
              <a:rPr lang="en-US" altLang="zh-CN" sz="2800" b="1"/>
              <a:t>=3A</a:t>
            </a:r>
            <a:r>
              <a:rPr lang="zh-CN" altLang="en-US" sz="2800" b="1"/>
              <a:t>，求元件电流及电压。</a:t>
            </a:r>
            <a:r>
              <a:rPr lang="zh-CN" altLang="en-US" sz="2800"/>
              <a:t> </a:t>
            </a:r>
          </a:p>
        </p:txBody>
      </p:sp>
      <p:sp>
        <p:nvSpPr>
          <p:cNvPr id="258076" name="Oval 29"/>
          <p:cNvSpPr>
            <a:spLocks noChangeArrowheads="1"/>
          </p:cNvSpPr>
          <p:nvPr/>
        </p:nvSpPr>
        <p:spPr bwMode="auto">
          <a:xfrm>
            <a:off x="7019925" y="1347788"/>
            <a:ext cx="865188" cy="287337"/>
          </a:xfrm>
          <a:prstGeom prst="ellipse">
            <a:avLst/>
          </a:prstGeom>
          <a:solidFill>
            <a:srgbClr val="C0C0C0"/>
          </a:solidFill>
          <a:ln w="31750">
            <a:solidFill>
              <a:srgbClr val="FF33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8090" name="矩形 13"/>
          <p:cNvSpPr>
            <a:spLocks noChangeArrowheads="1"/>
          </p:cNvSpPr>
          <p:nvPr/>
        </p:nvSpPr>
        <p:spPr bwMode="auto">
          <a:xfrm>
            <a:off x="323850" y="252413"/>
            <a:ext cx="48244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</a:rPr>
              <a:t>三、单节偶电路的分析</a:t>
            </a:r>
            <a:endParaRPr lang="en-US" altLang="zh-CN" sz="2800" b="1">
              <a:solidFill>
                <a:srgbClr val="FF3300"/>
              </a:solidFill>
            </a:endParaRPr>
          </a:p>
        </p:txBody>
      </p:sp>
      <p:sp>
        <p:nvSpPr>
          <p:cNvPr id="258079" name="Text Box 18"/>
          <p:cNvSpPr txBox="1">
            <a:spLocks noChangeArrowheads="1"/>
          </p:cNvSpPr>
          <p:nvPr/>
        </p:nvSpPr>
        <p:spPr bwMode="auto">
          <a:xfrm>
            <a:off x="5257800" y="2859088"/>
            <a:ext cx="2554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(4) </a:t>
            </a:r>
            <a:r>
              <a:rPr lang="zh-CN" altLang="en-US" sz="2800" b="1"/>
              <a:t>求其他</a:t>
            </a:r>
          </a:p>
        </p:txBody>
      </p:sp>
      <p:graphicFrame>
        <p:nvGraphicFramePr>
          <p:cNvPr id="2" name="Object 32"/>
          <p:cNvGraphicFramePr>
            <a:graphicFrameLocks noChangeAspect="1"/>
          </p:cNvGraphicFramePr>
          <p:nvPr/>
        </p:nvGraphicFramePr>
        <p:xfrm>
          <a:off x="5751513" y="4011613"/>
          <a:ext cx="2133600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7" imgW="927000" imgH="444240" progId="Equation.3">
                  <p:embed/>
                </p:oleObj>
              </mc:Choice>
              <mc:Fallback>
                <p:oleObj name="公式" r:id="rId7" imgW="927000" imgH="44424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1513" y="4011613"/>
                        <a:ext cx="2133600" cy="1046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:a16="http://schemas.microsoft.com/office/drawing/2014/main" id="{96AEE064-794A-4121-B4DD-DD075043932A}"/>
              </a:ext>
            </a:extLst>
          </p:cNvPr>
          <p:cNvGrpSpPr/>
          <p:nvPr/>
        </p:nvGrpSpPr>
        <p:grpSpPr>
          <a:xfrm>
            <a:off x="6593630" y="1468310"/>
            <a:ext cx="519694" cy="461665"/>
            <a:chOff x="6593630" y="1468310"/>
            <a:chExt cx="519694" cy="461665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36598024-0B78-4BF7-A57A-1C99EB6C8336}"/>
                </a:ext>
              </a:extLst>
            </p:cNvPr>
            <p:cNvSpPr/>
            <p:nvPr/>
          </p:nvSpPr>
          <p:spPr>
            <a:xfrm>
              <a:off x="6593630" y="1468310"/>
              <a:ext cx="51969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>
                  <a:solidFill>
                    <a:srgbClr val="FF0000"/>
                  </a:solidFill>
                </a:rPr>
                <a:t>i</a:t>
              </a:r>
              <a:r>
                <a:rPr lang="en-US" altLang="zh-CN" b="1" baseline="-25000" dirty="0">
                  <a:solidFill>
                    <a:srgbClr val="FF0000"/>
                  </a:solidFill>
                </a:rPr>
                <a:t>R1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Line 36">
              <a:extLst>
                <a:ext uri="{FF2B5EF4-FFF2-40B4-BE49-F238E27FC236}">
                  <a16:creationId xmlns:a16="http://schemas.microsoft.com/office/drawing/2014/main" id="{A779CEA5-5783-430A-B5C0-96E306AAA2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2280" y="1635125"/>
              <a:ext cx="0" cy="23083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E1337DB7-3C44-499E-81CF-389EF44D1751}"/>
              </a:ext>
            </a:extLst>
          </p:cNvPr>
          <p:cNvGrpSpPr/>
          <p:nvPr/>
        </p:nvGrpSpPr>
        <p:grpSpPr>
          <a:xfrm>
            <a:off x="8602836" y="1406525"/>
            <a:ext cx="541164" cy="461665"/>
            <a:chOff x="7842599" y="1475730"/>
            <a:chExt cx="541164" cy="461665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C6B2087E-5588-4057-93AD-5FF059B5E6E2}"/>
                </a:ext>
              </a:extLst>
            </p:cNvPr>
            <p:cNvSpPr/>
            <p:nvPr/>
          </p:nvSpPr>
          <p:spPr>
            <a:xfrm>
              <a:off x="7864069" y="1475730"/>
              <a:ext cx="51969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>
                  <a:solidFill>
                    <a:srgbClr val="FF0000"/>
                  </a:solidFill>
                </a:rPr>
                <a:t>i</a:t>
              </a:r>
              <a:r>
                <a:rPr lang="en-US" altLang="zh-CN" b="1" baseline="-25000" dirty="0">
                  <a:solidFill>
                    <a:srgbClr val="FF0000"/>
                  </a:solidFill>
                </a:rPr>
                <a:t>R2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1" name="Line 36">
              <a:extLst>
                <a:ext uri="{FF2B5EF4-FFF2-40B4-BE49-F238E27FC236}">
                  <a16:creationId xmlns:a16="http://schemas.microsoft.com/office/drawing/2014/main" id="{1DE742BF-B3E1-4E2E-9FB9-9E84880038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2599" y="1635125"/>
              <a:ext cx="0" cy="23083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5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8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8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8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8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64" grpId="0" autoUpdateAnimBg="0"/>
      <p:bldP spid="258066" grpId="0" autoUpdateAnimBg="0"/>
      <p:bldP spid="258071" grpId="0"/>
      <p:bldP spid="4" grpId="0"/>
      <p:bldP spid="258073" grpId="0" autoUpdateAnimBg="0"/>
      <p:bldP spid="3" grpId="0" animBg="1"/>
      <p:bldP spid="258075" grpId="0"/>
      <p:bldP spid="258076" grpId="0" animBg="1"/>
      <p:bldP spid="25807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4C9E53A8-6F62-4C23-9091-F318434A34C5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1066800"/>
            <a:ext cx="4648200" cy="3049588"/>
            <a:chOff x="2544" y="720"/>
            <a:chExt cx="2928" cy="1921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id="{F764181F-6875-4D0F-B600-94973049C960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353" y="1681"/>
              <a:ext cx="1488" cy="432"/>
              <a:chOff x="1296" y="1728"/>
              <a:chExt cx="1488" cy="432"/>
            </a:xfrm>
          </p:grpSpPr>
          <p:sp>
            <p:nvSpPr>
              <p:cNvPr id="23" name="Oval 4">
                <a:extLst>
                  <a:ext uri="{FF2B5EF4-FFF2-40B4-BE49-F238E27FC236}">
                    <a16:creationId xmlns:a16="http://schemas.microsoft.com/office/drawing/2014/main" id="{DD65980F-E305-44FE-B1E1-822FFD2EF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" y="1728"/>
                <a:ext cx="432" cy="432"/>
              </a:xfrm>
              <a:prstGeom prst="ellipse">
                <a:avLst/>
              </a:prstGeom>
              <a:solidFill>
                <a:schemeClr val="accent1"/>
              </a:solidFill>
              <a:ln w="381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Char char="–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6600"/>
              </a:p>
            </p:txBody>
          </p:sp>
          <p:sp>
            <p:nvSpPr>
              <p:cNvPr id="24" name="Line 5">
                <a:extLst>
                  <a:ext uri="{FF2B5EF4-FFF2-40B4-BE49-F238E27FC236}">
                    <a16:creationId xmlns:a16="http://schemas.microsoft.com/office/drawing/2014/main" id="{55FD4D80-EEEF-4A44-8361-107B7FC96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968"/>
                <a:ext cx="1488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" name="Text Box 6">
              <a:extLst>
                <a:ext uri="{FF2B5EF4-FFF2-40B4-BE49-F238E27FC236}">
                  <a16:creationId xmlns:a16="http://schemas.microsoft.com/office/drawing/2014/main" id="{0BFCAD54-438C-4F8B-83D3-BDFFC9BFFD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4" y="1296"/>
              <a:ext cx="432" cy="1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dirty="0"/>
                <a:t>  +</a:t>
              </a:r>
            </a:p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dirty="0"/>
                <a:t>6V</a:t>
              </a:r>
            </a:p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dirty="0"/>
                <a:t>  -</a:t>
              </a:r>
            </a:p>
          </p:txBody>
        </p:sp>
        <p:sp>
          <p:nvSpPr>
            <p:cNvPr id="5" name="AutoShape 7">
              <a:extLst>
                <a:ext uri="{FF2B5EF4-FFF2-40B4-BE49-F238E27FC236}">
                  <a16:creationId xmlns:a16="http://schemas.microsoft.com/office/drawing/2014/main" id="{FC738A85-C871-4770-A2BF-A581E9148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1008"/>
              <a:ext cx="480" cy="336"/>
            </a:xfrm>
            <a:prstGeom prst="diamond">
              <a:avLst/>
            </a:prstGeom>
            <a:solidFill>
              <a:schemeClr val="accent1"/>
            </a:solidFill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zh-CN" altLang="en-US" sz="6600"/>
            </a:p>
          </p:txBody>
        </p:sp>
        <p:sp>
          <p:nvSpPr>
            <p:cNvPr id="6" name="Line 8">
              <a:extLst>
                <a:ext uri="{FF2B5EF4-FFF2-40B4-BE49-F238E27FC236}">
                  <a16:creationId xmlns:a16="http://schemas.microsoft.com/office/drawing/2014/main" id="{C465CC77-2B91-46A7-AD03-2F049102ED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1152"/>
              <a:ext cx="134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Text Box 9">
              <a:extLst>
                <a:ext uri="{FF2B5EF4-FFF2-40B4-BE49-F238E27FC236}">
                  <a16:creationId xmlns:a16="http://schemas.microsoft.com/office/drawing/2014/main" id="{CDEC9E7B-C877-4596-BCCA-B6351D106E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6" y="1296"/>
              <a:ext cx="100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/>
                <a:t>+  3U   -</a:t>
              </a: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CE38246-1B02-4EEF-BE37-EFA0FDF21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1104"/>
              <a:ext cx="528" cy="144"/>
            </a:xfrm>
            <a:prstGeom prst="rect">
              <a:avLst/>
            </a:prstGeom>
            <a:solidFill>
              <a:schemeClr val="accent1"/>
            </a:solidFill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zh-CN" altLang="en-US" sz="6600"/>
            </a:p>
          </p:txBody>
        </p:sp>
        <p:sp>
          <p:nvSpPr>
            <p:cNvPr id="9" name="Line 11">
              <a:extLst>
                <a:ext uri="{FF2B5EF4-FFF2-40B4-BE49-F238E27FC236}">
                  <a16:creationId xmlns:a16="http://schemas.microsoft.com/office/drawing/2014/main" id="{98A2C30E-C971-4932-BCED-AA74D48404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1152"/>
              <a:ext cx="38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Line 12">
              <a:extLst>
                <a:ext uri="{FF2B5EF4-FFF2-40B4-BE49-F238E27FC236}">
                  <a16:creationId xmlns:a16="http://schemas.microsoft.com/office/drawing/2014/main" id="{6FB31663-6334-4820-8B42-29F2C9D0AD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72" y="1152"/>
              <a:ext cx="43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Text Box 13">
              <a:extLst>
                <a:ext uri="{FF2B5EF4-FFF2-40B4-BE49-F238E27FC236}">
                  <a16:creationId xmlns:a16="http://schemas.microsoft.com/office/drawing/2014/main" id="{9E9B3078-02E2-4E24-B98B-929F0DC52C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720"/>
              <a:ext cx="768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dirty="0"/>
                <a:t>2</a:t>
              </a:r>
            </a:p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dirty="0"/>
                <a:t>- U +</a:t>
              </a:r>
            </a:p>
          </p:txBody>
        </p:sp>
        <p:sp>
          <p:nvSpPr>
            <p:cNvPr id="12" name="Rectangle 14">
              <a:extLst>
                <a:ext uri="{FF2B5EF4-FFF2-40B4-BE49-F238E27FC236}">
                  <a16:creationId xmlns:a16="http://schemas.microsoft.com/office/drawing/2014/main" id="{62BF0C7A-4599-4FA3-B3B1-2C102EDFD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" y="1584"/>
              <a:ext cx="144" cy="528"/>
            </a:xfrm>
            <a:prstGeom prst="rect">
              <a:avLst/>
            </a:prstGeom>
            <a:solidFill>
              <a:schemeClr val="accent1"/>
            </a:solidFill>
            <a:ln w="381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zh-CN" altLang="en-US" sz="6600"/>
            </a:p>
          </p:txBody>
        </p:sp>
        <p:sp>
          <p:nvSpPr>
            <p:cNvPr id="13" name="Line 15">
              <a:extLst>
                <a:ext uri="{FF2B5EF4-FFF2-40B4-BE49-F238E27FC236}">
                  <a16:creationId xmlns:a16="http://schemas.microsoft.com/office/drawing/2014/main" id="{D3C4AF34-FD97-4F15-992B-2DFFC08E2C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" y="2112"/>
              <a:ext cx="0" cy="43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Line 16">
              <a:extLst>
                <a:ext uri="{FF2B5EF4-FFF2-40B4-BE49-F238E27FC236}">
                  <a16:creationId xmlns:a16="http://schemas.microsoft.com/office/drawing/2014/main" id="{73483264-711D-44C0-8C4A-06623989CE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24" y="1152"/>
              <a:ext cx="0" cy="43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Text Box 17">
              <a:extLst>
                <a:ext uri="{FF2B5EF4-FFF2-40B4-BE49-F238E27FC236}">
                  <a16:creationId xmlns:a16="http://schemas.microsoft.com/office/drawing/2014/main" id="{E087C4E2-D456-4FA7-8A67-64556A11F6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1728"/>
              <a:ext cx="38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dirty="0"/>
                <a:t>6</a:t>
              </a:r>
            </a:p>
          </p:txBody>
        </p:sp>
        <p:graphicFrame>
          <p:nvGraphicFramePr>
            <p:cNvPr id="16" name="Object 18">
              <a:extLst>
                <a:ext uri="{FF2B5EF4-FFF2-40B4-BE49-F238E27FC236}">
                  <a16:creationId xmlns:a16="http://schemas.microsoft.com/office/drawing/2014/main" id="{482993E8-90F8-41D4-9A68-50098A05EDC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8117991"/>
                </p:ext>
              </p:extLst>
            </p:nvPr>
          </p:nvGraphicFramePr>
          <p:xfrm>
            <a:off x="5088" y="1776"/>
            <a:ext cx="276" cy="2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64880" imgH="164880" progId="Equation.DSMT4">
                    <p:embed/>
                  </p:oleObj>
                </mc:Choice>
                <mc:Fallback>
                  <p:oleObj name="Equation" r:id="rId2" imgW="164880" imgH="164880" progId="Equation.DSMT4">
                    <p:embed/>
                    <p:pic>
                      <p:nvPicPr>
                        <p:cNvPr id="82966" name="Object 18">
                          <a:extLst>
                            <a:ext uri="{FF2B5EF4-FFF2-40B4-BE49-F238E27FC236}">
                              <a16:creationId xmlns:a16="http://schemas.microsoft.com/office/drawing/2014/main" id="{0EB439AD-0134-4E9A-BF1F-001328F5D9E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88" y="1776"/>
                          <a:ext cx="276" cy="2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9">
              <a:extLst>
                <a:ext uri="{FF2B5EF4-FFF2-40B4-BE49-F238E27FC236}">
                  <a16:creationId xmlns:a16="http://schemas.microsoft.com/office/drawing/2014/main" id="{BDCDA8B3-2D1B-4560-B200-F98C6F4ED5B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37348683"/>
                </p:ext>
              </p:extLst>
            </p:nvPr>
          </p:nvGraphicFramePr>
          <p:xfrm>
            <a:off x="3568" y="736"/>
            <a:ext cx="312" cy="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4880" imgH="164880" progId="Equation.DSMT4">
                    <p:embed/>
                  </p:oleObj>
                </mc:Choice>
                <mc:Fallback>
                  <p:oleObj name="Equation" r:id="rId4" imgW="164880" imgH="164880" progId="Equation.DSMT4">
                    <p:embed/>
                    <p:pic>
                      <p:nvPicPr>
                        <p:cNvPr id="82967" name="Object 19">
                          <a:extLst>
                            <a:ext uri="{FF2B5EF4-FFF2-40B4-BE49-F238E27FC236}">
                              <a16:creationId xmlns:a16="http://schemas.microsoft.com/office/drawing/2014/main" id="{B69889CF-0E1D-4D8E-A24C-B17C08424AC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8" y="736"/>
                          <a:ext cx="312" cy="3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20">
              <a:extLst>
                <a:ext uri="{FF2B5EF4-FFF2-40B4-BE49-F238E27FC236}">
                  <a16:creationId xmlns:a16="http://schemas.microsoft.com/office/drawing/2014/main" id="{C962F018-9B4A-43AC-B5BF-0F77C6634C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36" y="1200"/>
              <a:ext cx="240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/>
                <a:t>I</a:t>
              </a:r>
            </a:p>
          </p:txBody>
        </p:sp>
        <p:sp>
          <p:nvSpPr>
            <p:cNvPr id="19" name="Line 21">
              <a:extLst>
                <a:ext uri="{FF2B5EF4-FFF2-40B4-BE49-F238E27FC236}">
                  <a16:creationId xmlns:a16="http://schemas.microsoft.com/office/drawing/2014/main" id="{823D55A5-FFDF-4944-9A2B-AF84C96EE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" y="1152"/>
              <a:ext cx="0" cy="19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Line 22">
              <a:extLst>
                <a:ext uri="{FF2B5EF4-FFF2-40B4-BE49-F238E27FC236}">
                  <a16:creationId xmlns:a16="http://schemas.microsoft.com/office/drawing/2014/main" id="{CA8EFD04-0F61-45B1-A1D6-634206A792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2640"/>
              <a:ext cx="2352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Line 23">
              <a:extLst>
                <a:ext uri="{FF2B5EF4-FFF2-40B4-BE49-F238E27FC236}">
                  <a16:creationId xmlns:a16="http://schemas.microsoft.com/office/drawing/2014/main" id="{ACAA8C22-C2D6-4299-A477-11246AD52C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" y="2496"/>
              <a:ext cx="0" cy="14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Line 24">
              <a:extLst>
                <a:ext uri="{FF2B5EF4-FFF2-40B4-BE49-F238E27FC236}">
                  <a16:creationId xmlns:a16="http://schemas.microsoft.com/office/drawing/2014/main" id="{FE89E5C7-655C-4A2A-8383-C64B15E1B8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" y="1152"/>
              <a:ext cx="144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5" name="Text Box 25">
            <a:extLst>
              <a:ext uri="{FF2B5EF4-FFF2-40B4-BE49-F238E27FC236}">
                <a16:creationId xmlns:a16="http://schemas.microsoft.com/office/drawing/2014/main" id="{EEE3BB20-4FD4-41CD-9BFC-98A9BA879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799" y="457200"/>
            <a:ext cx="73425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3600" b="1"/>
              <a:t>例</a:t>
            </a:r>
            <a:r>
              <a:rPr lang="en-US" altLang="zh-CN" sz="3600" b="1"/>
              <a:t>3</a:t>
            </a:r>
            <a:r>
              <a:rPr lang="en-US" altLang="zh-CN" b="1"/>
              <a:t> </a:t>
            </a:r>
            <a:r>
              <a:rPr lang="zh-CN" altLang="en-US" b="1"/>
              <a:t>求电流</a:t>
            </a:r>
            <a:r>
              <a:rPr lang="en-US" altLang="zh-CN" b="1"/>
              <a:t>I</a:t>
            </a:r>
            <a:r>
              <a:rPr lang="zh-CN" altLang="en-US" b="1"/>
              <a:t>及电源吸收的功率。</a:t>
            </a:r>
            <a:endParaRPr lang="zh-CN" altLang="en-US" b="1" dirty="0"/>
          </a:p>
        </p:txBody>
      </p:sp>
      <p:grpSp>
        <p:nvGrpSpPr>
          <p:cNvPr id="26" name="Group 26">
            <a:extLst>
              <a:ext uri="{FF2B5EF4-FFF2-40B4-BE49-F238E27FC236}">
                <a16:creationId xmlns:a16="http://schemas.microsoft.com/office/drawing/2014/main" id="{4AF12070-9D26-432F-93B5-1743A83FF3DE}"/>
              </a:ext>
            </a:extLst>
          </p:cNvPr>
          <p:cNvGrpSpPr>
            <a:grpSpLocks/>
          </p:cNvGrpSpPr>
          <p:nvPr/>
        </p:nvGrpSpPr>
        <p:grpSpPr bwMode="auto">
          <a:xfrm>
            <a:off x="511614" y="4100513"/>
            <a:ext cx="8610595" cy="609600"/>
            <a:chOff x="336" y="2832"/>
            <a:chExt cx="4704" cy="384"/>
          </a:xfrm>
        </p:grpSpPr>
        <p:sp>
          <p:nvSpPr>
            <p:cNvPr id="27" name="Text Box 27">
              <a:extLst>
                <a:ext uri="{FF2B5EF4-FFF2-40B4-BE49-F238E27FC236}">
                  <a16:creationId xmlns:a16="http://schemas.microsoft.com/office/drawing/2014/main" id="{11E54D0C-2CFA-4475-87F9-8D1B1F533B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" y="2832"/>
              <a:ext cx="470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b="1" dirty="0"/>
                <a:t>P</a:t>
              </a:r>
              <a:r>
                <a:rPr lang="en-US" altLang="zh-CN" b="1" baseline="-25000" dirty="0"/>
                <a:t>6V</a:t>
              </a:r>
              <a:r>
                <a:rPr lang="en-US" altLang="zh-CN" b="1" dirty="0"/>
                <a:t>= -6I= -18W;     P</a:t>
              </a:r>
              <a:r>
                <a:rPr lang="en-US" altLang="zh-CN" b="1" baseline="-25000" dirty="0"/>
                <a:t>3U</a:t>
              </a:r>
              <a:r>
                <a:rPr lang="en-US" altLang="zh-CN" b="1" dirty="0"/>
                <a:t>= 3IU= -54W</a:t>
              </a:r>
              <a:endParaRPr lang="zh-CN" altLang="en-US" dirty="0"/>
            </a:p>
          </p:txBody>
        </p:sp>
        <p:graphicFrame>
          <p:nvGraphicFramePr>
            <p:cNvPr id="28" name="Object 28">
              <a:extLst>
                <a:ext uri="{FF2B5EF4-FFF2-40B4-BE49-F238E27FC236}">
                  <a16:creationId xmlns:a16="http://schemas.microsoft.com/office/drawing/2014/main" id="{5CBFB8B4-3BFD-4102-A902-57AD4EE08EA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24" y="3024"/>
            <a:ext cx="192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6" imgW="127017" imgH="126971" progId="Equation.3">
                    <p:embed/>
                  </p:oleObj>
                </mc:Choice>
                <mc:Fallback>
                  <p:oleObj name="公式" r:id="rId6" imgW="127017" imgH="126971" progId="Equation.3">
                    <p:embed/>
                    <p:pic>
                      <p:nvPicPr>
                        <p:cNvPr id="82951" name="Object 28">
                          <a:extLst>
                            <a:ext uri="{FF2B5EF4-FFF2-40B4-BE49-F238E27FC236}">
                              <a16:creationId xmlns:a16="http://schemas.microsoft.com/office/drawing/2014/main" id="{E041526F-FA57-4C28-84DD-6002E114FB4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3024"/>
                          <a:ext cx="192" cy="1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" name="Text Box 30">
            <a:extLst>
              <a:ext uri="{FF2B5EF4-FFF2-40B4-BE49-F238E27FC236}">
                <a16:creationId xmlns:a16="http://schemas.microsoft.com/office/drawing/2014/main" id="{7636D5CF-4D74-4C9A-A42C-2E0B81A60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525" y="1172676"/>
            <a:ext cx="411558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b="1" dirty="0"/>
              <a:t>解：</a:t>
            </a:r>
            <a:endParaRPr lang="en-US" altLang="zh-CN" b="1" dirty="0"/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zh-CN" b="1" dirty="0"/>
              <a:t>-6-U+3U+ 6I =0     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DD57D1A9-C442-4724-B89E-B792F2CFE2DC}"/>
              </a:ext>
            </a:extLst>
          </p:cNvPr>
          <p:cNvSpPr/>
          <p:nvPr/>
        </p:nvSpPr>
        <p:spPr>
          <a:xfrm>
            <a:off x="734161" y="2518440"/>
            <a:ext cx="1987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/>
              <a:t>又  </a:t>
            </a:r>
            <a:r>
              <a:rPr lang="en-US" altLang="zh-CN" sz="3200" b="1" dirty="0"/>
              <a:t>U= -2I </a:t>
            </a:r>
            <a:endParaRPr lang="zh-CN" altLang="en-US" sz="3200" dirty="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4405113F-68DA-4910-B099-E5AEF2DBB302}"/>
              </a:ext>
            </a:extLst>
          </p:cNvPr>
          <p:cNvSpPr/>
          <p:nvPr/>
        </p:nvSpPr>
        <p:spPr>
          <a:xfrm>
            <a:off x="372774" y="3141420"/>
            <a:ext cx="3196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zh-CN" altLang="en-US" sz="3200" b="1" dirty="0"/>
              <a:t>故  </a:t>
            </a:r>
            <a:r>
              <a:rPr lang="en-US" altLang="zh-CN" sz="3200" b="1" dirty="0"/>
              <a:t>U= -6V,</a:t>
            </a:r>
            <a:r>
              <a:rPr lang="en-US" altLang="zh-CN" sz="3200" dirty="0"/>
              <a:t>  I=3A</a:t>
            </a:r>
          </a:p>
        </p:txBody>
      </p:sp>
    </p:spTree>
    <p:extLst>
      <p:ext uri="{BB962C8B-B14F-4D97-AF65-F5344CB8AC3E}">
        <p14:creationId xmlns:p14="http://schemas.microsoft.com/office/powerpoint/2010/main" val="1953971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utoUpdateAnimBg="0"/>
      <p:bldP spid="30" grpId="0" autoUpdateAnimBg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64" name="Text Box 16"/>
          <p:cNvSpPr txBox="1">
            <a:spLocks noChangeArrowheads="1"/>
          </p:cNvSpPr>
          <p:nvPr/>
        </p:nvSpPr>
        <p:spPr bwMode="auto">
          <a:xfrm>
            <a:off x="466725" y="915988"/>
            <a:ext cx="5400675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(1) </a:t>
            </a:r>
            <a:r>
              <a:rPr lang="zh-CN" altLang="en-US" sz="2800" b="1"/>
              <a:t>选分析变量；</a:t>
            </a:r>
          </a:p>
        </p:txBody>
      </p:sp>
      <p:sp>
        <p:nvSpPr>
          <p:cNvPr id="306180" name="Text Box 18"/>
          <p:cNvSpPr txBox="1">
            <a:spLocks noChangeArrowheads="1"/>
          </p:cNvSpPr>
          <p:nvPr/>
        </p:nvSpPr>
        <p:spPr bwMode="auto">
          <a:xfrm>
            <a:off x="468313" y="2211388"/>
            <a:ext cx="597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(3) </a:t>
            </a:r>
            <a:r>
              <a:rPr lang="zh-CN" altLang="en-US" sz="2800" b="1"/>
              <a:t>求解方程，得到分析变量的解；</a:t>
            </a:r>
          </a:p>
        </p:txBody>
      </p:sp>
      <p:sp>
        <p:nvSpPr>
          <p:cNvPr id="306183" name="Rectangle 21"/>
          <p:cNvSpPr>
            <a:spLocks noChangeArrowheads="1"/>
          </p:cNvSpPr>
          <p:nvPr/>
        </p:nvSpPr>
        <p:spPr bwMode="auto">
          <a:xfrm>
            <a:off x="468313" y="1563688"/>
            <a:ext cx="59039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(2) </a:t>
            </a:r>
            <a:r>
              <a:rPr lang="zh-CN" altLang="en-US" sz="2800" b="1"/>
              <a:t>按两类约束关系列方程；</a:t>
            </a:r>
            <a:r>
              <a:rPr lang="zh-CN" altLang="en-US"/>
              <a:t> </a:t>
            </a:r>
          </a:p>
        </p:txBody>
      </p:sp>
      <p:sp>
        <p:nvSpPr>
          <p:cNvPr id="308228" name="矩形 13"/>
          <p:cNvSpPr>
            <a:spLocks noChangeArrowheads="1"/>
          </p:cNvSpPr>
          <p:nvPr/>
        </p:nvSpPr>
        <p:spPr bwMode="auto">
          <a:xfrm>
            <a:off x="323850" y="396875"/>
            <a:ext cx="4824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</a:rPr>
              <a:t>四、电路的分析一般步骤</a:t>
            </a:r>
            <a:endParaRPr lang="en-US" altLang="zh-CN" sz="2800" b="1">
              <a:solidFill>
                <a:srgbClr val="FF3300"/>
              </a:solidFill>
            </a:endParaRPr>
          </a:p>
        </p:txBody>
      </p:sp>
      <p:sp>
        <p:nvSpPr>
          <p:cNvPr id="306190" name="Text Box 18"/>
          <p:cNvSpPr txBox="1">
            <a:spLocks noChangeArrowheads="1"/>
          </p:cNvSpPr>
          <p:nvPr/>
        </p:nvSpPr>
        <p:spPr bwMode="auto">
          <a:xfrm>
            <a:off x="468313" y="2859088"/>
            <a:ext cx="4175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(4) </a:t>
            </a:r>
            <a:r>
              <a:rPr lang="zh-CN" altLang="en-US" sz="2800" b="1"/>
              <a:t>求其他变量；</a:t>
            </a:r>
          </a:p>
        </p:txBody>
      </p:sp>
      <p:sp>
        <p:nvSpPr>
          <p:cNvPr id="306192" name="Text Box 18"/>
          <p:cNvSpPr txBox="1">
            <a:spLocks noChangeArrowheads="1"/>
          </p:cNvSpPr>
          <p:nvPr/>
        </p:nvSpPr>
        <p:spPr bwMode="auto">
          <a:xfrm>
            <a:off x="468313" y="3508375"/>
            <a:ext cx="4175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/>
              <a:t>(5) </a:t>
            </a:r>
            <a:r>
              <a:rPr lang="zh-CN" altLang="en-US" sz="2800" b="1"/>
              <a:t>对结果验证。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64" grpId="0" autoUpdateAnimBg="0"/>
      <p:bldP spid="306180" grpId="0"/>
      <p:bldP spid="306183" grpId="0"/>
      <p:bldP spid="306190" grpId="0"/>
      <p:bldP spid="3061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2756" y="1785932"/>
            <a:ext cx="454483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宋体" pitchFamily="2" charset="-122"/>
              </a:rPr>
              <a:t>THE  END</a:t>
            </a:r>
            <a:endParaRPr lang="zh-CN" altLang="en-US" sz="7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宋体" pitchFamily="2" charset="-122"/>
            </a:endParaRPr>
          </a:p>
        </p:txBody>
      </p: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1428750" y="285750"/>
            <a:ext cx="6286500" cy="4643438"/>
            <a:chOff x="1000100" y="357172"/>
            <a:chExt cx="6286519" cy="4643452"/>
          </a:xfrm>
        </p:grpSpPr>
        <p:pic>
          <p:nvPicPr>
            <p:cNvPr id="309251" name="Picture 2" descr="BJ_02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 5"/>
            <p:cNvSpPr/>
            <p:nvPr/>
          </p:nvSpPr>
          <p:spPr>
            <a:xfrm>
              <a:off x="1928794" y="1928808"/>
              <a:ext cx="4544835" cy="120032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ea typeface="宋体" pitchFamily="2" charset="-122"/>
                </a:rPr>
                <a:t>THE  END</a:t>
              </a:r>
              <a:endParaRPr lang="zh-CN" altLang="en-US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11669</TotalTime>
  <Words>453</Words>
  <Application>Microsoft Office PowerPoint</Application>
  <PresentationFormat>全屏显示(16:9)</PresentationFormat>
  <Paragraphs>58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楷体</vt:lpstr>
      <vt:lpstr>宋体</vt:lpstr>
      <vt:lpstr>Calibri</vt:lpstr>
      <vt:lpstr>Times New Roman</vt:lpstr>
      <vt:lpstr>Wingdings</vt:lpstr>
      <vt:lpstr>默认设计模板</vt:lpstr>
      <vt:lpstr>Equation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1175</cp:revision>
  <dcterms:created xsi:type="dcterms:W3CDTF">2004-09-16T03:31:17Z</dcterms:created>
  <dcterms:modified xsi:type="dcterms:W3CDTF">2022-02-28T07:29:19Z</dcterms:modified>
</cp:coreProperties>
</file>