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81" r:id="rId2"/>
    <p:sldMasterId id="2147484417" r:id="rId3"/>
  </p:sldMasterIdLst>
  <p:notesMasterIdLst>
    <p:notesMasterId r:id="rId28"/>
  </p:notesMasterIdLst>
  <p:handoutMasterIdLst>
    <p:handoutMasterId r:id="rId29"/>
  </p:handoutMasterIdLst>
  <p:sldIdLst>
    <p:sldId id="259" r:id="rId4"/>
    <p:sldId id="443" r:id="rId5"/>
    <p:sldId id="444" r:id="rId6"/>
    <p:sldId id="469" r:id="rId7"/>
    <p:sldId id="467" r:id="rId8"/>
    <p:sldId id="445" r:id="rId9"/>
    <p:sldId id="468" r:id="rId10"/>
    <p:sldId id="463" r:id="rId11"/>
    <p:sldId id="446" r:id="rId12"/>
    <p:sldId id="282" r:id="rId13"/>
    <p:sldId id="283" r:id="rId14"/>
    <p:sldId id="449" r:id="rId15"/>
    <p:sldId id="450" r:id="rId16"/>
    <p:sldId id="451" r:id="rId17"/>
    <p:sldId id="286" r:id="rId18"/>
    <p:sldId id="287" r:id="rId19"/>
    <p:sldId id="460" r:id="rId20"/>
    <p:sldId id="470" r:id="rId21"/>
    <p:sldId id="461" r:id="rId22"/>
    <p:sldId id="456" r:id="rId23"/>
    <p:sldId id="464" r:id="rId24"/>
    <p:sldId id="466" r:id="rId25"/>
    <p:sldId id="465" r:id="rId26"/>
    <p:sldId id="462" r:id="rId2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CC"/>
    <a:srgbClr val="FF66CC"/>
    <a:srgbClr val="3333FF"/>
    <a:srgbClr val="FFCC00"/>
    <a:srgbClr val="FF9900"/>
    <a:srgbClr val="FF3300"/>
    <a:srgbClr val="FF9933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208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52465257-031E-4DC9-B047-54FDD3E52B1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8EBFA851-0B24-4A1E-91B4-6542022102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26CE8860-7A1E-4054-818B-8390347029F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5F83BDD-B6D7-405E-A717-45CA85D2FA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单位时间内通过导体横截面积的电荷量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F83BDD-B6D7-405E-A717-45CA85D2FA27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86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95A4-962B-4A4E-ABD0-65337DF8D8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AFC3-3CCA-4E85-A0BE-9D6627F7D4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C888-B00C-46D1-B529-53D57BC6D2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5E9E4-A37E-403B-94BB-40CCA0CFE5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DBD8A-700D-40D9-B8C2-E0D0840A04AF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3469A-E972-4F0D-BB7F-24AA1F9C86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8C8E2-53CD-4C21-9779-59963722E02C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927EE-0ECC-4E38-B7ED-8E71D196B8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D5F67-D07A-4EE7-B45A-A7FB2DFD0E5E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00564-CAE2-4D36-B9EC-CED80784DE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6573D-C536-4B37-8014-4E220C8DEA91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37B43-4914-4423-997B-6C0D636D7C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1675B-35F1-4674-BC10-E374FD45B00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EAC8F-24C3-4AC9-BB75-453CC3A860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E816-9D4B-4BAB-A706-D1AB0962622C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BEF89-AA21-4D3E-8A05-A8AD88CC73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462D1-4897-426E-9D2B-43E226006BA9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74FA4-5297-4353-83FD-A6E2E170C1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电路分析中的变量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85704-BCCA-4463-AFA1-744B0E38B0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3DFAE-7C45-472E-AA4A-C8434C3366D1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E7A0-11A4-48CA-9460-6B8EE1274A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E725B-9C6D-40D2-BB14-338A238E95C0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D2A3D-8BDB-46DA-8858-9098AA2F17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AC048-A796-41AF-AAD8-24126B5AD577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0925-E1D0-4F00-B8C8-7C88B85239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3F130-9E7A-44B5-AFC1-AF511565661F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635B-2143-4CCC-A6A4-7008E2F826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1" y="0"/>
            <a:ext cx="2305051" cy="51435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9" y="841772"/>
            <a:ext cx="6593681" cy="179070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9" y="2701528"/>
            <a:ext cx="6593681" cy="1241822"/>
          </a:xfrm>
        </p:spPr>
        <p:txBody>
          <a:bodyPr>
            <a:normAutofit/>
          </a:bodyPr>
          <a:lstStyle>
            <a:lvl1pPr marL="0" indent="0" algn="l">
              <a:buNone/>
              <a:defRPr sz="1500" cap="all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4057652"/>
            <a:ext cx="2057400" cy="273844"/>
          </a:xfrm>
        </p:spPr>
        <p:txBody>
          <a:bodyPr/>
          <a:lstStyle/>
          <a:p>
            <a:fld id="{E1CA095D-E9D2-4426-A0FA-60F414087C80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4057652"/>
            <a:ext cx="3843665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4" y="4057650"/>
            <a:ext cx="578317" cy="273844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707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1" y="463888"/>
            <a:ext cx="7429499" cy="11089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1" y="1687115"/>
            <a:ext cx="7429499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4412458"/>
            <a:ext cx="2057400" cy="273844"/>
          </a:xfrm>
        </p:spPr>
        <p:txBody>
          <a:bodyPr/>
          <a:lstStyle/>
          <a:p>
            <a:fld id="{B1B45266-F7D4-4C9A-BBBB-481595146644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4412457"/>
            <a:ext cx="4679482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352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064421"/>
            <a:ext cx="7429500" cy="2139553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318272"/>
            <a:ext cx="7429500" cy="1031082"/>
          </a:xfrm>
        </p:spPr>
        <p:txBody>
          <a:bodyPr>
            <a:normAutofit/>
          </a:bodyPr>
          <a:lstStyle>
            <a:lvl1pPr marL="0" indent="0">
              <a:buNone/>
              <a:defRPr sz="135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DB51-29B9-4273-A036-61CEAE7AA9E7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2020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1687114"/>
            <a:ext cx="3658792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687114"/>
            <a:ext cx="3656408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2A2C-DCC7-4C2E-A27A-00E43F2289F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780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64346"/>
            <a:ext cx="7429500" cy="110847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3" y="1687115"/>
            <a:ext cx="3435949" cy="617934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18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9" y="2305049"/>
            <a:ext cx="3658793" cy="20383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3" y="1687114"/>
            <a:ext cx="3433565" cy="617934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18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05049"/>
            <a:ext cx="3656408" cy="20383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4C5E-A03C-4EFC-AE58-1A2780134961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721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045F-3F3E-4594-B355-A921EE973AC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70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971D5-4E0A-4B95-B53D-9617215FD5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A3B3-7977-49E2-89D2-20681B8C8C15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402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457201"/>
            <a:ext cx="2892028" cy="122991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1" y="444499"/>
            <a:ext cx="4418407" cy="3898901"/>
          </a:xfrm>
        </p:spPr>
        <p:txBody>
          <a:bodyPr anchor="ctr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1687114"/>
            <a:ext cx="2892028" cy="265628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A36-B682-4CC8-89B1-790A7C9D7DEF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545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457200"/>
            <a:ext cx="3753962" cy="122991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7" y="457200"/>
            <a:ext cx="3452693" cy="38862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4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1687114"/>
            <a:ext cx="3753964" cy="265628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B965-343E-4C43-A3BC-692D0194432B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22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3228499"/>
            <a:ext cx="7434266" cy="614516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454819"/>
            <a:ext cx="7434266" cy="2474834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4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3843015"/>
            <a:ext cx="7433144" cy="51185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FDD75-0B3D-4480-978D-C7221A555E4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11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457200"/>
            <a:ext cx="7429466" cy="2571750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3314701"/>
            <a:ext cx="7428344" cy="1028699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079-7537-4A2A-9FD5-A1D8AC078A3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6128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457200"/>
            <a:ext cx="6977064" cy="2061322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2524168"/>
            <a:ext cx="6564224" cy="411726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3232439"/>
            <a:ext cx="7429502" cy="1117122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11A4-BDDE-47F4-92FD-A01D17EB25B3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53884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073729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23565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600532"/>
            <a:ext cx="7429501" cy="1883876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3493241"/>
            <a:ext cx="7428379" cy="855483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310B-C7CA-4F87-8C66-C558D3A12AF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376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1" y="457200"/>
            <a:ext cx="7429499" cy="14287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005847"/>
            <a:ext cx="2397674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2520197"/>
            <a:ext cx="2396432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6" y="2008226"/>
            <a:ext cx="2388289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2522576"/>
            <a:ext cx="2388958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005847"/>
            <a:ext cx="2396226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2520197"/>
            <a:ext cx="2396226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6A88-E035-41C2-A5CA-C84A06469CC4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804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3303447"/>
            <a:ext cx="2396430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000249"/>
            <a:ext cx="2396430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3735645"/>
            <a:ext cx="2396430" cy="61338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3303447"/>
            <a:ext cx="2400300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1" y="2000249"/>
            <a:ext cx="2399205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3735643"/>
            <a:ext cx="2400300" cy="607757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3303446"/>
            <a:ext cx="2393056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3" y="2000249"/>
            <a:ext cx="2396227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3735642"/>
            <a:ext cx="2396226" cy="60775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0231-C8A3-4DB8-9F20-D4F0A0C4441F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3899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CCEA-B27B-4ED2-B24F-5B0F98D4A1A2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7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4B24-6ACB-40CB-9823-B475BFAD01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457200"/>
            <a:ext cx="1503758" cy="38862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457200"/>
            <a:ext cx="5811443" cy="3886201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311D-B361-4B1E-9B45-1DB8B19453C9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9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685BC-C7F0-4159-BB6F-6036B2940F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B40C3-D905-477C-B614-24DB43BEAC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电路分析的变量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C7F5B-3CA8-4B6B-8D71-CFAC74E5CC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93D15-8B4B-425C-876B-E39DA8A4AA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F259E-8A7C-4C3B-9FEE-9DD237D594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56B98A75-98E3-4C0B-82C0-B92F083666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  <p:sldLayoutId id="214748441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687144D5-6C99-4E46-9006-BC4C19AC445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1B7CD89A-49BD-4950-BCB2-EA51852948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3" r:id="rId2"/>
    <p:sldLayoutId id="2147484402" r:id="rId3"/>
    <p:sldLayoutId id="2147484401" r:id="rId4"/>
    <p:sldLayoutId id="2147484400" r:id="rId5"/>
    <p:sldLayoutId id="2147484399" r:id="rId6"/>
    <p:sldLayoutId id="2147484398" r:id="rId7"/>
    <p:sldLayoutId id="2147484397" r:id="rId8"/>
    <p:sldLayoutId id="2147484396" r:id="rId9"/>
    <p:sldLayoutId id="2147484395" r:id="rId10"/>
    <p:sldLayoutId id="21474843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51435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1" y="463888"/>
            <a:ext cx="7429499" cy="1108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1" y="1687115"/>
            <a:ext cx="7429499" cy="265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4412458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ECBDF-2680-4949-896E-D7E5A56F8AE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4412457"/>
            <a:ext cx="467948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2" y="4412457"/>
            <a:ext cx="5783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364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24" r:id="rId7"/>
    <p:sldLayoutId id="2147484425" r:id="rId8"/>
    <p:sldLayoutId id="2147484426" r:id="rId9"/>
    <p:sldLayoutId id="2147484427" r:id="rId10"/>
    <p:sldLayoutId id="2147484428" r:id="rId11"/>
    <p:sldLayoutId id="2147484429" r:id="rId12"/>
    <p:sldLayoutId id="2147484430" r:id="rId13"/>
    <p:sldLayoutId id="2147484431" r:id="rId14"/>
    <p:sldLayoutId id="2147484432" r:id="rId15"/>
    <p:sldLayoutId id="2147484433" r:id="rId16"/>
    <p:sldLayoutId id="2147484434" r:id="rId1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00338" y="1858963"/>
            <a:ext cx="3395662" cy="64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3600" b="1">
                <a:solidFill>
                  <a:srgbClr val="1616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电路分析的变量</a:t>
            </a:r>
            <a:endParaRPr lang="en-US" altLang="zh-CN" sz="3600" b="1">
              <a:solidFill>
                <a:srgbClr val="16165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0535688-88B0-4549-A062-6A4880FB0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823" y="240506"/>
            <a:ext cx="5183981" cy="122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复杂电路或交变电路中，两点间电压的实际方向往往不易判别，给实际电路问题的分析计算带来困难。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8D9C020-1260-4DE7-875C-EF1979DBF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102" y="1562115"/>
            <a:ext cx="2350323" cy="415498"/>
          </a:xfrm>
          <a:prstGeom prst="rect">
            <a:avLst/>
          </a:prstGeom>
          <a:noFill/>
          <a:ln w="28575" cap="sq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电压的参考方向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B8DE7102-15CC-4320-8824-9E8C8BC09EFD}"/>
              </a:ext>
            </a:extLst>
          </p:cNvPr>
          <p:cNvGrpSpPr>
            <a:grpSpLocks/>
          </p:cNvGrpSpPr>
          <p:nvPr/>
        </p:nvGrpSpPr>
        <p:grpSpPr bwMode="auto">
          <a:xfrm>
            <a:off x="2413398" y="4500565"/>
            <a:ext cx="914401" cy="461963"/>
            <a:chOff x="1090" y="3192"/>
            <a:chExt cx="768" cy="388"/>
          </a:xfrm>
        </p:grpSpPr>
        <p:sp>
          <p:nvSpPr>
            <p:cNvPr id="7" name="文本框 188430" descr="羊皮纸">
              <a:extLst>
                <a:ext uri="{FF2B5EF4-FFF2-40B4-BE49-F238E27FC236}">
                  <a16:creationId xmlns:a16="http://schemas.microsoft.com/office/drawing/2014/main" id="{02A31452-128A-4C4F-ABA0-553C41EA1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0" y="3192"/>
              <a:ext cx="342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i="1" kern="0">
                  <a:solidFill>
                    <a:prstClr val="black"/>
                  </a:solidFill>
                </a:rPr>
                <a:t>U</a:t>
              </a:r>
              <a:endParaRPr lang="en-US" altLang="zh-CN" sz="2400" b="1" kern="0">
                <a:solidFill>
                  <a:prstClr val="black"/>
                </a:solidFill>
              </a:endParaRPr>
            </a:p>
          </p:txBody>
        </p:sp>
        <p:sp>
          <p:nvSpPr>
            <p:cNvPr id="8" name="文本框 188434" descr="羊皮纸">
              <a:extLst>
                <a:ext uri="{FF2B5EF4-FFF2-40B4-BE49-F238E27FC236}">
                  <a16:creationId xmlns:a16="http://schemas.microsoft.com/office/drawing/2014/main" id="{B790FC51-5B2A-4771-90F2-480E9114C6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2" y="3192"/>
              <a:ext cx="496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&gt; 0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AAF62330-169C-4FCD-92C8-24B25E58D0FC}"/>
              </a:ext>
            </a:extLst>
          </p:cNvPr>
          <p:cNvGrpSpPr>
            <a:grpSpLocks/>
          </p:cNvGrpSpPr>
          <p:nvPr/>
        </p:nvGrpSpPr>
        <p:grpSpPr bwMode="auto">
          <a:xfrm>
            <a:off x="1304925" y="2769399"/>
            <a:ext cx="2970610" cy="883445"/>
            <a:chOff x="249" y="1920"/>
            <a:chExt cx="2495" cy="742"/>
          </a:xfrm>
        </p:grpSpPr>
        <p:sp>
          <p:nvSpPr>
            <p:cNvPr id="10" name="文本框 188436">
              <a:extLst>
                <a:ext uri="{FF2B5EF4-FFF2-40B4-BE49-F238E27FC236}">
                  <a16:creationId xmlns:a16="http://schemas.microsoft.com/office/drawing/2014/main" id="{DA51032F-3F8E-4A55-A07F-5BAB5DA484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1" y="1920"/>
              <a:ext cx="1126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>
                  <a:solidFill>
                    <a:prstClr val="black"/>
                  </a:solidFill>
                  <a:ea typeface="楷体_GB2312" pitchFamily="49" charset="-122"/>
                </a:rPr>
                <a:t>U</a:t>
              </a:r>
            </a:p>
          </p:txBody>
        </p:sp>
        <p:sp>
          <p:nvSpPr>
            <p:cNvPr id="11" name="文本框 188437">
              <a:extLst>
                <a:ext uri="{FF2B5EF4-FFF2-40B4-BE49-F238E27FC236}">
                  <a16:creationId xmlns:a16="http://schemas.microsoft.com/office/drawing/2014/main" id="{F1742B59-E75A-4AB4-937E-EBBC0F82ED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2274"/>
              <a:ext cx="53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+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  <p:sp>
          <p:nvSpPr>
            <p:cNvPr id="12" name="文本框 188438">
              <a:extLst>
                <a:ext uri="{FF2B5EF4-FFF2-40B4-BE49-F238E27FC236}">
                  <a16:creationId xmlns:a16="http://schemas.microsoft.com/office/drawing/2014/main" id="{A2DE4E21-FE90-462D-95C9-2D41717CB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2" y="2255"/>
              <a:ext cx="53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–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B70D2064-45C0-4FB4-930F-4665288455F2}"/>
              </a:ext>
            </a:extLst>
          </p:cNvPr>
          <p:cNvGrpSpPr>
            <a:grpSpLocks/>
          </p:cNvGrpSpPr>
          <p:nvPr/>
        </p:nvGrpSpPr>
        <p:grpSpPr bwMode="auto">
          <a:xfrm>
            <a:off x="4599385" y="2769398"/>
            <a:ext cx="2875359" cy="883445"/>
            <a:chOff x="3153" y="1718"/>
            <a:chExt cx="2415" cy="742"/>
          </a:xfrm>
        </p:grpSpPr>
        <p:sp>
          <p:nvSpPr>
            <p:cNvPr id="14" name="文本框 188448">
              <a:extLst>
                <a:ext uri="{FF2B5EF4-FFF2-40B4-BE49-F238E27FC236}">
                  <a16:creationId xmlns:a16="http://schemas.microsoft.com/office/drawing/2014/main" id="{ABBB17AA-FB7D-41A3-9359-50509CE804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3" y="1718"/>
              <a:ext cx="1060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>
                  <a:solidFill>
                    <a:prstClr val="black"/>
                  </a:solidFill>
                  <a:ea typeface="楷体_GB2312" pitchFamily="49" charset="-122"/>
                </a:rPr>
                <a:t>U</a:t>
              </a:r>
            </a:p>
          </p:txBody>
        </p:sp>
        <p:sp>
          <p:nvSpPr>
            <p:cNvPr id="15" name="文本框 188449">
              <a:extLst>
                <a:ext uri="{FF2B5EF4-FFF2-40B4-BE49-F238E27FC236}">
                  <a16:creationId xmlns:a16="http://schemas.microsoft.com/office/drawing/2014/main" id="{D920BF4F-AA05-4D23-A4FD-80140BC0E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3" y="2072"/>
              <a:ext cx="4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+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  <p:sp>
          <p:nvSpPr>
            <p:cNvPr id="16" name="文本框 188450">
              <a:extLst>
                <a:ext uri="{FF2B5EF4-FFF2-40B4-BE49-F238E27FC236}">
                  <a16:creationId xmlns:a16="http://schemas.microsoft.com/office/drawing/2014/main" id="{DFA38D51-BCF8-4CC5-A3B8-9EBBBFE7A2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8" y="2053"/>
              <a:ext cx="4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–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14D5C7EA-53AB-45CA-8CFD-765047E24DF8}"/>
              </a:ext>
            </a:extLst>
          </p:cNvPr>
          <p:cNvGrpSpPr>
            <a:grpSpLocks/>
          </p:cNvGrpSpPr>
          <p:nvPr/>
        </p:nvGrpSpPr>
        <p:grpSpPr bwMode="auto">
          <a:xfrm>
            <a:off x="5713810" y="4445796"/>
            <a:ext cx="908447" cy="461963"/>
            <a:chOff x="3790" y="3102"/>
            <a:chExt cx="763" cy="388"/>
          </a:xfrm>
        </p:grpSpPr>
        <p:sp>
          <p:nvSpPr>
            <p:cNvPr id="18" name="文本框 188431" descr="羊皮纸">
              <a:extLst>
                <a:ext uri="{FF2B5EF4-FFF2-40B4-BE49-F238E27FC236}">
                  <a16:creationId xmlns:a16="http://schemas.microsoft.com/office/drawing/2014/main" id="{9B974714-0434-48DD-AECE-11894CCDF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3" y="3102"/>
              <a:ext cx="560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 &lt; 0</a:t>
              </a:r>
            </a:p>
          </p:txBody>
        </p:sp>
        <p:sp>
          <p:nvSpPr>
            <p:cNvPr id="19" name="文本框 188451" descr="羊皮纸">
              <a:extLst>
                <a:ext uri="{FF2B5EF4-FFF2-40B4-BE49-F238E27FC236}">
                  <a16:creationId xmlns:a16="http://schemas.microsoft.com/office/drawing/2014/main" id="{9CFBE0EC-A62C-45E7-8C68-00FAAFB17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0" y="3102"/>
              <a:ext cx="342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i="1" kern="0">
                  <a:solidFill>
                    <a:prstClr val="black"/>
                  </a:solidFill>
                </a:rPr>
                <a:t>U</a:t>
              </a:r>
            </a:p>
          </p:txBody>
        </p:sp>
      </p:grpSp>
      <p:sp>
        <p:nvSpPr>
          <p:cNvPr id="20" name="右箭头 28">
            <a:extLst>
              <a:ext uri="{FF2B5EF4-FFF2-40B4-BE49-F238E27FC236}">
                <a16:creationId xmlns:a16="http://schemas.microsoft.com/office/drawing/2014/main" id="{D8C02056-761B-482E-9E2A-EB436AA95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760" y="1725217"/>
            <a:ext cx="485775" cy="144065"/>
          </a:xfrm>
          <a:prstGeom prst="rightArrow">
            <a:avLst>
              <a:gd name="adj1" fmla="val 50000"/>
              <a:gd name="adj2" fmla="val 227682"/>
            </a:avLst>
          </a:prstGeom>
          <a:solidFill>
            <a:srgbClr val="66FFFF"/>
          </a:solidFill>
          <a:ln w="38100" cap="sq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en-US" sz="2100" b="1" kern="0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A4B8387-1D03-431E-B652-A99BF2D40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6244" y="1372791"/>
            <a:ext cx="372189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任意假定</a:t>
            </a: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高电位指向低电位的方向</a:t>
            </a: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即为电压的参考方向。一经设定，不能改变。</a:t>
            </a:r>
            <a:endParaRPr lang="zh-CN" altLang="en-US" sz="2100" b="1">
              <a:solidFill>
                <a:prstClr val="black"/>
              </a:solidFill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3EF2C4F5-0A55-4578-BB29-FE9D4230D923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141685"/>
            <a:ext cx="1285875" cy="638175"/>
            <a:chOff x="385" y="3022"/>
            <a:chExt cx="1080" cy="536"/>
          </a:xfrm>
        </p:grpSpPr>
        <p:pic>
          <p:nvPicPr>
            <p:cNvPr id="23" name="图片 188482" descr="123">
              <a:extLst>
                <a:ext uri="{FF2B5EF4-FFF2-40B4-BE49-F238E27FC236}">
                  <a16:creationId xmlns:a16="http://schemas.microsoft.com/office/drawing/2014/main" id="{9665A21E-EF7D-49FA-B6BA-772C005AD2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文本框 188483">
              <a:extLst>
                <a:ext uri="{FF2B5EF4-FFF2-40B4-BE49-F238E27FC236}">
                  <a16:creationId xmlns:a16="http://schemas.microsoft.com/office/drawing/2014/main" id="{D623B2F3-71D3-45F9-9E0E-2CA4070F1A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问题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2E990270-A58E-41DF-BEFC-243ABBFBA8C1}"/>
              </a:ext>
            </a:extLst>
          </p:cNvPr>
          <p:cNvGrpSpPr>
            <a:grpSpLocks/>
          </p:cNvGrpSpPr>
          <p:nvPr/>
        </p:nvGrpSpPr>
        <p:grpSpPr bwMode="auto">
          <a:xfrm>
            <a:off x="1521619" y="3540919"/>
            <a:ext cx="2538413" cy="216694"/>
            <a:chOff x="2699" y="890"/>
            <a:chExt cx="2086" cy="182"/>
          </a:xfrm>
        </p:grpSpPr>
        <p:sp>
          <p:nvSpPr>
            <p:cNvPr id="26" name="直接连接符 188485">
              <a:extLst>
                <a:ext uri="{FF2B5EF4-FFF2-40B4-BE49-F238E27FC236}">
                  <a16:creationId xmlns:a16="http://schemas.microsoft.com/office/drawing/2014/main" id="{5D96CA55-3709-4C55-A231-78F3FB95A5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矩形 188486">
              <a:extLst>
                <a:ext uri="{FF2B5EF4-FFF2-40B4-BE49-F238E27FC236}">
                  <a16:creationId xmlns:a16="http://schemas.microsoft.com/office/drawing/2014/main" id="{A429EFE8-77D0-491B-B8C0-26A4F0345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28DDBAE-2E19-4E09-9C3E-048BD58C269E}"/>
              </a:ext>
            </a:extLst>
          </p:cNvPr>
          <p:cNvGrpSpPr>
            <a:grpSpLocks/>
          </p:cNvGrpSpPr>
          <p:nvPr/>
        </p:nvGrpSpPr>
        <p:grpSpPr bwMode="auto">
          <a:xfrm>
            <a:off x="4816079" y="3540919"/>
            <a:ext cx="2483644" cy="216694"/>
            <a:chOff x="2699" y="890"/>
            <a:chExt cx="2086" cy="182"/>
          </a:xfrm>
        </p:grpSpPr>
        <p:sp>
          <p:nvSpPr>
            <p:cNvPr id="29" name="直接连接符 188488">
              <a:extLst>
                <a:ext uri="{FF2B5EF4-FFF2-40B4-BE49-F238E27FC236}">
                  <a16:creationId xmlns:a16="http://schemas.microsoft.com/office/drawing/2014/main" id="{F5AAAFA6-102A-4C99-A1F5-00054C10FB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" name="矩形 188489">
              <a:extLst>
                <a:ext uri="{FF2B5EF4-FFF2-40B4-BE49-F238E27FC236}">
                  <a16:creationId xmlns:a16="http://schemas.microsoft.com/office/drawing/2014/main" id="{6C0A617E-77AC-4307-8B51-0BE9FDE10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CBA0BEB0-AA5F-4DBD-BC8D-C92E86BBD183}"/>
              </a:ext>
            </a:extLst>
          </p:cNvPr>
          <p:cNvGrpSpPr>
            <a:grpSpLocks/>
          </p:cNvGrpSpPr>
          <p:nvPr/>
        </p:nvGrpSpPr>
        <p:grpSpPr bwMode="auto">
          <a:xfrm>
            <a:off x="1196579" y="3688557"/>
            <a:ext cx="3174206" cy="622698"/>
            <a:chOff x="158" y="2692"/>
            <a:chExt cx="2666" cy="523"/>
          </a:xfrm>
        </p:grpSpPr>
        <p:sp>
          <p:nvSpPr>
            <p:cNvPr id="32" name="文本框 188440">
              <a:extLst>
                <a:ext uri="{FF2B5EF4-FFF2-40B4-BE49-F238E27FC236}">
                  <a16:creationId xmlns:a16="http://schemas.microsoft.com/office/drawing/2014/main" id="{22BCEB41-1185-4131-BFB1-102B1BFAA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2711"/>
              <a:ext cx="670" cy="5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sym typeface="CommonBullets"/>
                </a:rPr>
                <a:t>+</a:t>
              </a:r>
              <a:endParaRPr lang="en-US" altLang="zh-CN" sz="24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33" name="文本框 188442">
              <a:extLst>
                <a:ext uri="{FF2B5EF4-FFF2-40B4-BE49-F238E27FC236}">
                  <a16:creationId xmlns:a16="http://schemas.microsoft.com/office/drawing/2014/main" id="{0F0C5315-AE45-416C-ADB5-5AB475345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" y="2773"/>
              <a:ext cx="108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srgbClr val="C00000"/>
                  </a:solidFill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34" name="文本框 188493">
              <a:extLst>
                <a:ext uri="{FF2B5EF4-FFF2-40B4-BE49-F238E27FC236}">
                  <a16:creationId xmlns:a16="http://schemas.microsoft.com/office/drawing/2014/main" id="{43EAF18F-97D8-4E38-AC49-EAB6D565B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4" y="2692"/>
              <a:ext cx="670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ea typeface="楷体_GB2312" pitchFamily="49" charset="-122"/>
                </a:rPr>
                <a:t>–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9BC89AA7-1944-4351-A229-53ABD817C07C}"/>
              </a:ext>
            </a:extLst>
          </p:cNvPr>
          <p:cNvGrpSpPr>
            <a:grpSpLocks/>
          </p:cNvGrpSpPr>
          <p:nvPr/>
        </p:nvGrpSpPr>
        <p:grpSpPr bwMode="auto">
          <a:xfrm>
            <a:off x="4491037" y="3688557"/>
            <a:ext cx="3187304" cy="622698"/>
            <a:chOff x="2925" y="2692"/>
            <a:chExt cx="2677" cy="523"/>
          </a:xfrm>
        </p:grpSpPr>
        <p:sp>
          <p:nvSpPr>
            <p:cNvPr id="36" name="文本框 188444">
              <a:extLst>
                <a:ext uri="{FF2B5EF4-FFF2-40B4-BE49-F238E27FC236}">
                  <a16:creationId xmlns:a16="http://schemas.microsoft.com/office/drawing/2014/main" id="{B6966BA6-7403-4255-97CC-9EA97CEFFA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9" y="2711"/>
              <a:ext cx="633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sym typeface="CommonBullets"/>
                </a:rPr>
                <a:t>+</a:t>
              </a:r>
              <a:endParaRPr lang="en-US" altLang="zh-CN" sz="24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37" name="文本框 188446">
              <a:extLst>
                <a:ext uri="{FF2B5EF4-FFF2-40B4-BE49-F238E27FC236}">
                  <a16:creationId xmlns:a16="http://schemas.microsoft.com/office/drawing/2014/main" id="{550A16FC-625A-43AB-BF2C-0290CD54A6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7" y="2773"/>
              <a:ext cx="106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srgbClr val="C00000"/>
                  </a:solidFill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38" name="文本框 188494">
              <a:extLst>
                <a:ext uri="{FF2B5EF4-FFF2-40B4-BE49-F238E27FC236}">
                  <a16:creationId xmlns:a16="http://schemas.microsoft.com/office/drawing/2014/main" id="{F7BB255C-90D1-4AA8-953B-F40969952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" y="2692"/>
              <a:ext cx="670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ea typeface="楷体_GB2312" pitchFamily="49" charset="-122"/>
                </a:rPr>
                <a:t>–</a:t>
              </a:r>
            </a:p>
          </p:txBody>
        </p:sp>
      </p:grpSp>
      <p:sp>
        <p:nvSpPr>
          <p:cNvPr id="39" name="Text Box 49">
            <a:extLst>
              <a:ext uri="{FF2B5EF4-FFF2-40B4-BE49-F238E27FC236}">
                <a16:creationId xmlns:a16="http://schemas.microsoft.com/office/drawing/2014/main" id="{F6068EFE-2A73-4840-8F03-63184512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248" y="2377098"/>
            <a:ext cx="449353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8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7030A0"/>
                </a:solidFill>
                <a:ea typeface="楷体_GB2312" pitchFamily="49" charset="-122"/>
              </a:rPr>
              <a:t>电压的参考方向与实际方向的关系：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602445FA-D9E7-4033-994C-867E92D105A9}"/>
              </a:ext>
            </a:extLst>
          </p:cNvPr>
          <p:cNvGrpSpPr>
            <a:grpSpLocks/>
          </p:cNvGrpSpPr>
          <p:nvPr/>
        </p:nvGrpSpPr>
        <p:grpSpPr bwMode="auto">
          <a:xfrm>
            <a:off x="3745707" y="488157"/>
            <a:ext cx="4212431" cy="1835944"/>
            <a:chOff x="971600" y="1484784"/>
            <a:chExt cx="5616624" cy="2448272"/>
          </a:xfrm>
        </p:grpSpPr>
        <p:sp>
          <p:nvSpPr>
            <p:cNvPr id="41" name="矩形 49">
              <a:extLst>
                <a:ext uri="{FF2B5EF4-FFF2-40B4-BE49-F238E27FC236}">
                  <a16:creationId xmlns:a16="http://schemas.microsoft.com/office/drawing/2014/main" id="{E7E42994-041A-4F95-BF66-51A832768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600" y="1484784"/>
              <a:ext cx="5616624" cy="2448272"/>
            </a:xfrm>
            <a:prstGeom prst="rect">
              <a:avLst/>
            </a:prstGeom>
            <a:solidFill>
              <a:srgbClr val="C00000"/>
            </a:solidFill>
            <a:ln w="12700" cap="sq" algn="ctr">
              <a:solidFill>
                <a:srgbClr val="FFFFFF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endParaRPr lang="zh-CN" altLang="en-US" sz="4950" kern="0">
                <a:solidFill>
                  <a:prstClr val="black"/>
                </a:solidFill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02283D3F-B1CD-4D6F-8B0E-DD40B06FA4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3808" y="1971377"/>
              <a:ext cx="2547983" cy="1738313"/>
              <a:chOff x="357" y="592"/>
              <a:chExt cx="1455" cy="1095"/>
            </a:xfrm>
            <a:solidFill>
              <a:srgbClr val="C00000"/>
            </a:solidFill>
          </p:grpSpPr>
          <p:sp>
            <p:nvSpPr>
              <p:cNvPr id="46" name="文本框 183315">
                <a:extLst>
                  <a:ext uri="{FF2B5EF4-FFF2-40B4-BE49-F238E27FC236}">
                    <a16:creationId xmlns:a16="http://schemas.microsoft.com/office/drawing/2014/main" id="{170378F5-2BB9-41E6-8A85-11D2F7AE73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9" y="965"/>
                <a:ext cx="879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r>
                  <a:rPr lang="en-US" altLang="zh-CN" sz="2100" kern="0" dirty="0">
                    <a:solidFill>
                      <a:prstClr val="black"/>
                    </a:solidFill>
                    <a:latin typeface="Times New Roman" panose="02020603050405020304" pitchFamily="18" charset="0"/>
                  </a:rPr>
                  <a:t>  </a:t>
                </a:r>
                <a:r>
                  <a:rPr lang="zh-CN" altLang="en-US" sz="2100" kern="0" dirty="0">
                    <a:latin typeface="Times New Roman" panose="02020603050405020304" pitchFamily="18" charset="0"/>
                  </a:rPr>
                  <a:t>大小</a:t>
                </a:r>
              </a:p>
            </p:txBody>
          </p:sp>
          <p:sp>
            <p:nvSpPr>
              <p:cNvPr id="47" name="文本框 183316">
                <a:extLst>
                  <a:ext uri="{FF2B5EF4-FFF2-40B4-BE49-F238E27FC236}">
                    <a16:creationId xmlns:a16="http://schemas.microsoft.com/office/drawing/2014/main" id="{6A966E93-123C-4D2F-89B1-0A6D1AC290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6" y="1338"/>
                <a:ext cx="1316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lang="zh-CN" altLang="en-US" sz="2100" kern="0" dirty="0">
                    <a:latin typeface="楷体_GB2312" pitchFamily="49" charset="-122"/>
                  </a:rPr>
                  <a:t>方向</a:t>
                </a:r>
                <a:r>
                  <a:rPr lang="en-US" altLang="zh-CN" sz="2100" kern="0" dirty="0">
                    <a:latin typeface="楷体_GB2312" pitchFamily="49" charset="-122"/>
                  </a:rPr>
                  <a:t>(</a:t>
                </a:r>
                <a:r>
                  <a:rPr lang="zh-CN" altLang="en-US" sz="2100" kern="0" dirty="0">
                    <a:latin typeface="楷体_GB2312" pitchFamily="49" charset="-122"/>
                  </a:rPr>
                  <a:t>正负）</a:t>
                </a:r>
              </a:p>
            </p:txBody>
          </p:sp>
          <p:sp>
            <p:nvSpPr>
              <p:cNvPr id="48" name="文本框 183317">
                <a:extLst>
                  <a:ext uri="{FF2B5EF4-FFF2-40B4-BE49-F238E27FC236}">
                    <a16:creationId xmlns:a16="http://schemas.microsoft.com/office/drawing/2014/main" id="{1FD3AB40-0807-46E9-9108-65DB3998F4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" y="592"/>
                <a:ext cx="1452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lang="zh-CN" altLang="en-US" sz="2100" kern="0" dirty="0">
                    <a:latin typeface="楷体_GB2312" pitchFamily="49" charset="-122"/>
                  </a:rPr>
                  <a:t>电压</a:t>
                </a:r>
                <a:r>
                  <a:rPr lang="en-US" altLang="zh-CN" sz="2100" kern="0" dirty="0">
                    <a:latin typeface="楷体_GB2312" pitchFamily="49" charset="-122"/>
                  </a:rPr>
                  <a:t>(</a:t>
                </a:r>
                <a:r>
                  <a:rPr lang="zh-CN" altLang="en-US" sz="2100" kern="0" dirty="0">
                    <a:latin typeface="楷体_GB2312" pitchFamily="49" charset="-122"/>
                  </a:rPr>
                  <a:t>代数量</a:t>
                </a:r>
                <a:r>
                  <a:rPr lang="en-US" altLang="zh-CN" sz="2100" kern="0" dirty="0">
                    <a:latin typeface="楷体_GB2312" pitchFamily="49" charset="-122"/>
                  </a:rPr>
                  <a:t>)</a:t>
                </a:r>
              </a:p>
            </p:txBody>
          </p:sp>
          <p:sp>
            <p:nvSpPr>
              <p:cNvPr id="49" name="左大括号 183318">
                <a:extLst>
                  <a:ext uri="{FF2B5EF4-FFF2-40B4-BE49-F238E27FC236}">
                    <a16:creationId xmlns:a16="http://schemas.microsoft.com/office/drawing/2014/main" id="{A6968FE3-5426-4D6E-9313-8AD9F0F86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" y="1033"/>
                <a:ext cx="96" cy="576"/>
              </a:xfrm>
              <a:prstGeom prst="leftBrace">
                <a:avLst>
                  <a:gd name="adj1" fmla="val 50000"/>
                  <a:gd name="adj2" fmla="val 50000"/>
                </a:avLst>
              </a:prstGeom>
              <a:grpFill/>
              <a:ln w="3810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endParaRPr lang="zh-CN" altLang="en-US" sz="2100" ker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C8F4399D-9804-424E-8323-B785DD8D35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3332" y="1793578"/>
              <a:ext cx="1714500" cy="850900"/>
              <a:chOff x="385" y="3022"/>
              <a:chExt cx="1080" cy="536"/>
            </a:xfrm>
            <a:solidFill>
              <a:srgbClr val="C00000"/>
            </a:solidFill>
          </p:grpSpPr>
          <p:pic>
            <p:nvPicPr>
              <p:cNvPr id="44" name="图片 183403" descr="123">
                <a:extLst>
                  <a:ext uri="{FF2B5EF4-FFF2-40B4-BE49-F238E27FC236}">
                    <a16:creationId xmlns:a16="http://schemas.microsoft.com/office/drawing/2014/main" id="{D6C542CC-C634-4F9D-8E26-4B0BEC3ACB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3022"/>
                <a:ext cx="590" cy="5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5" name="文本框 183404">
                <a:extLst>
                  <a:ext uri="{FF2B5EF4-FFF2-40B4-BE49-F238E27FC236}">
                    <a16:creationId xmlns:a16="http://schemas.microsoft.com/office/drawing/2014/main" id="{76213E54-9BAD-415C-9548-9B41A5EDCD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3" y="3125"/>
                <a:ext cx="672" cy="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r>
                  <a:rPr lang="zh-CN" altLang="en-US" sz="2400" b="0" kern="0" dirty="0">
                    <a:ea typeface="华文行楷" panose="02010800040101010101" pitchFamily="2" charset="-122"/>
                  </a:rPr>
                  <a:t>表明</a:t>
                </a:r>
              </a:p>
            </p:txBody>
          </p:sp>
        </p:grp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8761583-E04B-BFDC-BD2C-1CF325472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633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1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89443">
            <a:extLst>
              <a:ext uri="{FF2B5EF4-FFF2-40B4-BE49-F238E27FC236}">
                <a16:creationId xmlns:a16="http://schemas.microsoft.com/office/drawing/2014/main" id="{0B33A1CC-F8AC-4492-85E0-29DC1469E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4308" y="1141363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zh-CN" sz="2400" b="1" kern="0">
              <a:solidFill>
                <a:prstClr val="black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7DEDF6-085C-4F11-8D05-5E67F1BC5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639" y="452453"/>
            <a:ext cx="395493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C00000"/>
                </a:solidFill>
                <a:ea typeface="楷体_GB2312" pitchFamily="49" charset="-122"/>
                <a:sym typeface="Wingdings 2" panose="05020102010507070707" pitchFamily="18" charset="2"/>
              </a:rPr>
              <a:t>电压参考方向的三种表示方式：</a:t>
            </a:r>
          </a:p>
        </p:txBody>
      </p:sp>
      <p:sp>
        <p:nvSpPr>
          <p:cNvPr id="6" name="文本框 189445">
            <a:extLst>
              <a:ext uri="{FF2B5EF4-FFF2-40B4-BE49-F238E27FC236}">
                <a16:creationId xmlns:a16="http://schemas.microsoft.com/office/drawing/2014/main" id="{4E016A64-A633-40DA-A798-6A9A21CC6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558" y="1484263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zh-CN" sz="2400" b="1" kern="0">
              <a:solidFill>
                <a:prstClr val="black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A08AAB-3358-4C2B-A1F6-40610D1E4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7" y="938228"/>
            <a:ext cx="232171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r>
              <a:rPr lang="en-US" altLang="zh-CN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(1) </a:t>
            </a:r>
            <a:r>
              <a:rPr lang="zh-CN" altLang="en-US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用箭头表示：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651D4EB-92D5-47C5-82A1-6574901DA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656" y="2126472"/>
            <a:ext cx="388739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476250" indent="-4762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57188" indent="-357188" algn="just" defTabSz="685800" eaLnBrk="0" hangingPunct="0">
              <a:spcBef>
                <a:spcPct val="0"/>
              </a:spcBef>
              <a:buClrTx/>
              <a:buNone/>
            </a:pPr>
            <a:r>
              <a:rPr lang="en-US" altLang="zh-CN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(2)</a:t>
            </a:r>
            <a:r>
              <a:rPr lang="zh-CN" altLang="en-US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用正负极性表示</a:t>
            </a:r>
            <a:r>
              <a:rPr lang="en-US" altLang="zh-CN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(</a:t>
            </a:r>
            <a:r>
              <a:rPr lang="zh-CN" altLang="en-US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最常用</a:t>
            </a:r>
            <a:r>
              <a:rPr lang="en-US" altLang="zh-CN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661F301-D35C-4903-B11F-AD6B22B08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235" y="3584987"/>
            <a:ext cx="323968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85750" indent="-285750" algn="just" defTabSz="685800" eaLnBrk="0" hangingPunct="0">
              <a:spcBef>
                <a:spcPct val="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(3)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用双下标表示</a:t>
            </a: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(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也重要</a:t>
            </a: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)</a:t>
            </a:r>
            <a:endParaRPr lang="zh-CN" altLang="en-US" sz="21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2F871ED-E3DA-4600-98FC-00053CB1CC92}"/>
              </a:ext>
            </a:extLst>
          </p:cNvPr>
          <p:cNvGrpSpPr>
            <a:grpSpLocks/>
          </p:cNvGrpSpPr>
          <p:nvPr/>
        </p:nvGrpSpPr>
        <p:grpSpPr bwMode="auto">
          <a:xfrm>
            <a:off x="2844404" y="1653779"/>
            <a:ext cx="2971800" cy="342900"/>
            <a:chOff x="3072" y="1488"/>
            <a:chExt cx="2496" cy="288"/>
          </a:xfrm>
        </p:grpSpPr>
        <p:sp>
          <p:nvSpPr>
            <p:cNvPr id="11" name="矩形 189450">
              <a:extLst>
                <a:ext uri="{FF2B5EF4-FFF2-40B4-BE49-F238E27FC236}">
                  <a16:creationId xmlns:a16="http://schemas.microsoft.com/office/drawing/2014/main" id="{A9C333CD-63F6-4685-8624-A3432E5EC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" y="1584"/>
              <a:ext cx="433" cy="19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2" name="直接连接符 189451">
              <a:extLst>
                <a:ext uri="{FF2B5EF4-FFF2-40B4-BE49-F238E27FC236}">
                  <a16:creationId xmlns:a16="http://schemas.microsoft.com/office/drawing/2014/main" id="{82D92FD0-5E29-49DF-9EBB-42EC3E2451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72" y="1681"/>
              <a:ext cx="1009" cy="1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3" name="直接连接符 189452">
              <a:extLst>
                <a:ext uri="{FF2B5EF4-FFF2-40B4-BE49-F238E27FC236}">
                  <a16:creationId xmlns:a16="http://schemas.microsoft.com/office/drawing/2014/main" id="{0AEE3EC7-4010-4FA4-8847-BE86E746DE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9" y="1690"/>
              <a:ext cx="1009" cy="1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" name="直接连接符 189453">
              <a:extLst>
                <a:ext uri="{FF2B5EF4-FFF2-40B4-BE49-F238E27FC236}">
                  <a16:creationId xmlns:a16="http://schemas.microsoft.com/office/drawing/2014/main" id="{9E9B9CC2-1191-4672-BACB-306F7D81B8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488"/>
              <a:ext cx="1248" cy="0"/>
            </a:xfrm>
            <a:prstGeom prst="line">
              <a:avLst/>
            </a:prstGeom>
            <a:noFill/>
            <a:ln w="28575" cap="sq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436A84DA-9313-4C01-A28B-7BCCBE728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1672" y="1099692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r>
              <a:rPr lang="en-US" altLang="zh-CN" sz="2400" i="1" kern="0">
                <a:solidFill>
                  <a:prstClr val="black"/>
                </a:solidFill>
              </a:rPr>
              <a:t>U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727E4BB-B8DB-4D3B-B976-C8DC38A8841D}"/>
              </a:ext>
            </a:extLst>
          </p:cNvPr>
          <p:cNvGrpSpPr>
            <a:grpSpLocks/>
          </p:cNvGrpSpPr>
          <p:nvPr/>
        </p:nvGrpSpPr>
        <p:grpSpPr bwMode="auto">
          <a:xfrm>
            <a:off x="2897981" y="3165872"/>
            <a:ext cx="2971800" cy="228600"/>
            <a:chOff x="3024" y="2592"/>
            <a:chExt cx="2496" cy="192"/>
          </a:xfrm>
        </p:grpSpPr>
        <p:sp>
          <p:nvSpPr>
            <p:cNvPr id="17" name="矩形 189456">
              <a:extLst>
                <a:ext uri="{FF2B5EF4-FFF2-40B4-BE49-F238E27FC236}">
                  <a16:creationId xmlns:a16="http://schemas.microsoft.com/office/drawing/2014/main" id="{DFEB0E36-76F0-430E-8CD1-E3B352D2C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1" y="2592"/>
              <a:ext cx="433" cy="19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8" name="直接连接符 189457">
              <a:extLst>
                <a:ext uri="{FF2B5EF4-FFF2-40B4-BE49-F238E27FC236}">
                  <a16:creationId xmlns:a16="http://schemas.microsoft.com/office/drawing/2014/main" id="{C43E5898-E6DE-432E-BCC8-4E8120A9CB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4" y="2689"/>
              <a:ext cx="1009" cy="1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" name="直接连接符 189458">
              <a:extLst>
                <a:ext uri="{FF2B5EF4-FFF2-40B4-BE49-F238E27FC236}">
                  <a16:creationId xmlns:a16="http://schemas.microsoft.com/office/drawing/2014/main" id="{15109EBD-9F11-4FDD-94F8-A9383FBDC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1" y="2698"/>
              <a:ext cx="1009" cy="1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C21C3412-4C59-4593-B5B9-100D4BA08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020" y="2720132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r>
              <a:rPr lang="en-US" altLang="zh-CN" sz="2400" i="1" kern="0">
                <a:solidFill>
                  <a:prstClr val="black"/>
                </a:solidFill>
              </a:rPr>
              <a:t>U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4298B89-7C40-4876-B5B6-51F2C81D0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366" y="2787210"/>
            <a:ext cx="42511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r>
              <a:rPr lang="en-US" altLang="zh-CN" sz="3300" b="1" kern="0" dirty="0">
                <a:solidFill>
                  <a:srgbClr val="C00000"/>
                </a:solidFill>
                <a:sym typeface="CommonBullets"/>
              </a:rPr>
              <a:t>+</a:t>
            </a:r>
          </a:p>
        </p:txBody>
      </p:sp>
      <p:sp>
        <p:nvSpPr>
          <p:cNvPr id="22" name="直接连接符 21">
            <a:extLst>
              <a:ext uri="{FF2B5EF4-FFF2-40B4-BE49-F238E27FC236}">
                <a16:creationId xmlns:a16="http://schemas.microsoft.com/office/drawing/2014/main" id="{CF3CCA15-CDEE-485E-9A31-5A0F92BEE2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6179" y="3087291"/>
            <a:ext cx="228600" cy="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eaLnBrk="0" hangingPunct="0"/>
            <a:endParaRPr lang="zh-CN" altLang="en-US" sz="495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026A01A-65AC-48D6-A165-85E4617470F2}"/>
              </a:ext>
            </a:extLst>
          </p:cNvPr>
          <p:cNvGrpSpPr>
            <a:grpSpLocks/>
          </p:cNvGrpSpPr>
          <p:nvPr/>
        </p:nvGrpSpPr>
        <p:grpSpPr bwMode="auto">
          <a:xfrm>
            <a:off x="2808684" y="4017172"/>
            <a:ext cx="3252787" cy="619125"/>
            <a:chOff x="1534" y="3446"/>
            <a:chExt cx="2732" cy="520"/>
          </a:xfrm>
        </p:grpSpPr>
        <p:grpSp>
          <p:nvGrpSpPr>
            <p:cNvPr id="24" name="组合 189459">
              <a:extLst>
                <a:ext uri="{FF2B5EF4-FFF2-40B4-BE49-F238E27FC236}">
                  <a16:creationId xmlns:a16="http://schemas.microsoft.com/office/drawing/2014/main" id="{A7ABBC7E-318C-4E37-AF47-3C95B37FF9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4" y="3774"/>
              <a:ext cx="2496" cy="192"/>
              <a:chOff x="3024" y="3648"/>
              <a:chExt cx="2496" cy="192"/>
            </a:xfrm>
          </p:grpSpPr>
          <p:sp>
            <p:nvSpPr>
              <p:cNvPr id="27" name="矩形 189460">
                <a:extLst>
                  <a:ext uri="{FF2B5EF4-FFF2-40B4-BE49-F238E27FC236}">
                    <a16:creationId xmlns:a16="http://schemas.microsoft.com/office/drawing/2014/main" id="{05C792A3-3F7D-48C8-9B90-D75E423C9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1" y="3648"/>
                <a:ext cx="433" cy="192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 eaLnBrk="0" hangingPunct="0">
                  <a:spcBef>
                    <a:spcPct val="0"/>
                  </a:spcBef>
                  <a:buClrTx/>
                  <a:buNone/>
                  <a:defRPr/>
                </a:pPr>
                <a:endParaRPr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28" name="直接连接符 189461">
                <a:extLst>
                  <a:ext uri="{FF2B5EF4-FFF2-40B4-BE49-F238E27FC236}">
                    <a16:creationId xmlns:a16="http://schemas.microsoft.com/office/drawing/2014/main" id="{63EA9164-2B8A-4656-8BA2-233CF8637E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24" y="3745"/>
                <a:ext cx="1009" cy="1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 eaLnBrk="0" hangingPunct="0">
                  <a:defRPr/>
                </a:pPr>
                <a:endParaRPr lang="zh-CN" altLang="en-US" sz="4950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29" name="直接连接符 189462">
                <a:extLst>
                  <a:ext uri="{FF2B5EF4-FFF2-40B4-BE49-F238E27FC236}">
                    <a16:creationId xmlns:a16="http://schemas.microsoft.com/office/drawing/2014/main" id="{344E0DAF-9562-40A2-ADD6-6234136B80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1" y="3754"/>
                <a:ext cx="1009" cy="1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 eaLnBrk="0" hangingPunct="0">
                  <a:defRPr/>
                </a:pPr>
                <a:endParaRPr lang="zh-CN" altLang="en-US" sz="4950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5" name="文本框 189466">
              <a:extLst>
                <a:ext uri="{FF2B5EF4-FFF2-40B4-BE49-F238E27FC236}">
                  <a16:creationId xmlns:a16="http://schemas.microsoft.com/office/drawing/2014/main" id="{A4A42220-0C37-480C-8354-E09E87FC3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4" y="3475"/>
              <a:ext cx="27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</a:rPr>
                <a:t>a</a:t>
              </a:r>
            </a:p>
          </p:txBody>
        </p:sp>
        <p:sp>
          <p:nvSpPr>
            <p:cNvPr id="26" name="文本框 189467">
              <a:extLst>
                <a:ext uri="{FF2B5EF4-FFF2-40B4-BE49-F238E27FC236}">
                  <a16:creationId xmlns:a16="http://schemas.microsoft.com/office/drawing/2014/main" id="{04B6474D-8C9F-4FB1-9D83-10817D97AE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2" y="3446"/>
              <a:ext cx="284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</a:rPr>
                <a:t>b</a:t>
              </a: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C97E2935-89E3-483E-A954-61AD3DB32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862" y="3908376"/>
            <a:ext cx="6912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  <a:defRPr/>
            </a:pPr>
            <a:r>
              <a:rPr lang="en-US" altLang="zh-CN" sz="2400" i="1" kern="0">
                <a:solidFill>
                  <a:prstClr val="black"/>
                </a:solidFill>
              </a:rPr>
              <a:t>U</a:t>
            </a:r>
            <a:r>
              <a:rPr lang="en-US" altLang="zh-CN" sz="2400" kern="0" baseline="-25000">
                <a:solidFill>
                  <a:prstClr val="black"/>
                </a:solidFill>
              </a:rPr>
              <a:t>AB</a:t>
            </a:r>
            <a:endParaRPr lang="en-US" altLang="zh-CN" sz="2400" kern="0">
              <a:solidFill>
                <a:prstClr val="black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9F451FD-8E05-5CE7-5522-A87A5F80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11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105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5" grpId="0"/>
      <p:bldP spid="20" grpId="0"/>
      <p:bldP spid="21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60747" y="207298"/>
            <a:ext cx="80772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a typeface="宋体" pitchFamily="2" charset="-122"/>
              </a:rPr>
              <a:t>二、</a:t>
            </a: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电压及其参考方向</a:t>
            </a: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E3D83BC-64EF-4DFE-BEF3-FB562D168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310" y="1385307"/>
            <a:ext cx="1297781" cy="41549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85750" indent="-285750" defTabSz="685800" eaLnBrk="0" hangingPunct="0">
              <a:spcBef>
                <a:spcPct val="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电压</a:t>
            </a:r>
            <a:r>
              <a:rPr lang="en-US" altLang="zh-CN" sz="1800" i="1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</a:rPr>
              <a:t>U</a:t>
            </a:r>
          </a:p>
        </p:txBody>
      </p:sp>
      <p:graphicFrame>
        <p:nvGraphicFramePr>
          <p:cNvPr id="23" name="对象 22">
            <a:extLst>
              <a:ext uri="{FF2B5EF4-FFF2-40B4-BE49-F238E27FC236}">
                <a16:creationId xmlns:a16="http://schemas.microsoft.com/office/drawing/2014/main" id="{08D99840-D527-4839-8F54-A089BF859B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704537"/>
              </p:ext>
            </p:extLst>
          </p:nvPr>
        </p:nvGraphicFramePr>
        <p:xfrm>
          <a:off x="3684282" y="2215041"/>
          <a:ext cx="1354931" cy="1026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580913" imgH="428655" progId="Equation.3">
                  <p:embed/>
                </p:oleObj>
              </mc:Choice>
              <mc:Fallback>
                <p:oleObj r:id="rId2" imgW="580913" imgH="428655" progId="Equation.3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6E62B83D-B28A-46B5-AA26-8467C07124B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4282" y="2215041"/>
                        <a:ext cx="1354931" cy="1026319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CC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prstShdw prst="shdw17" dist="17961" dir="2700000">
                          <a:srgbClr val="997A7A"/>
                        </a:prstShdw>
                      </a:effectLst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文本框 23">
            <a:extLst>
              <a:ext uri="{FF2B5EF4-FFF2-40B4-BE49-F238E27FC236}">
                <a16:creationId xmlns:a16="http://schemas.microsoft.com/office/drawing/2014/main" id="{8D2E3127-D031-42B5-BD70-D8691D1C1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4216" y="4081478"/>
            <a:ext cx="1133475" cy="41549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  <a:defRPr/>
            </a:pPr>
            <a:r>
              <a:rPr lang="en-US" altLang="zh-CN" sz="2100" b="1" kern="0" dirty="0">
                <a:solidFill>
                  <a:prstClr val="black"/>
                </a:solidFill>
              </a:rPr>
              <a:t>  </a:t>
            </a:r>
            <a:r>
              <a:rPr lang="zh-CN" altLang="en-US" sz="2100" b="1" kern="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单位</a:t>
            </a:r>
            <a:endParaRPr lang="zh-CN" altLang="en-US" sz="2100" kern="0" dirty="0">
              <a:solidFill>
                <a:srgbClr val="B258D3">
                  <a:lumMod val="50000"/>
                </a:srgbClr>
              </a:solidFill>
              <a:ea typeface="仿宋_GB2312" pitchFamily="49" charset="-122"/>
              <a:sym typeface="Symbol" panose="05050102010706020507" pitchFamily="18" charset="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D66F807-3FDC-41F5-85EE-DB12CBC5F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832" y="1328738"/>
            <a:ext cx="5526632" cy="89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lnSpc>
                <a:spcPct val="120000"/>
              </a:lnSpc>
              <a:spcBef>
                <a:spcPct val="50000"/>
              </a:spcBef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单位正电荷</a:t>
            </a:r>
            <a:r>
              <a:rPr lang="en-US" altLang="zh-CN" sz="2400" i="1" dirty="0">
                <a:solidFill>
                  <a:prstClr val="black"/>
                </a:solidFill>
                <a:ea typeface="楷体_GB2312" pitchFamily="49" charset="-122"/>
              </a:rPr>
              <a:t>q</a:t>
            </a:r>
            <a:r>
              <a:rPr lang="en-US" altLang="zh-CN" sz="2100" b="1" i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从电路中一点移至另一点时电场力做功</a:t>
            </a:r>
            <a:r>
              <a:rPr lang="zh-CN" altLang="en-US" sz="2100" dirty="0">
                <a:solidFill>
                  <a:prstClr val="black"/>
                </a:solidFill>
                <a:ea typeface="楷体_GB2312" pitchFamily="49" charset="-122"/>
              </a:rPr>
              <a:t>（</a:t>
            </a:r>
            <a:r>
              <a:rPr lang="en-US" altLang="zh-CN" sz="2100" i="1" dirty="0">
                <a:solidFill>
                  <a:prstClr val="black"/>
                </a:solidFill>
                <a:ea typeface="楷体_GB2312" pitchFamily="49" charset="-122"/>
              </a:rPr>
              <a:t>W</a:t>
            </a:r>
            <a:r>
              <a:rPr lang="zh-CN" altLang="en-US" sz="2100" dirty="0">
                <a:solidFill>
                  <a:prstClr val="black"/>
                </a:solidFill>
                <a:ea typeface="楷体_GB2312" pitchFamily="49" charset="-122"/>
              </a:rPr>
              <a:t>）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的大小。</a:t>
            </a:r>
            <a:endParaRPr lang="zh-CN" altLang="en-US" sz="21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26" name="右箭头 7">
            <a:extLst>
              <a:ext uri="{FF2B5EF4-FFF2-40B4-BE49-F238E27FC236}">
                <a16:creationId xmlns:a16="http://schemas.microsoft.com/office/drawing/2014/main" id="{1DFE1A07-9DB0-413E-BCD9-4D35580ED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6057" y="1545432"/>
            <a:ext cx="432197" cy="107156"/>
          </a:xfrm>
          <a:prstGeom prst="rightArrow">
            <a:avLst>
              <a:gd name="adj1" fmla="val 50000"/>
              <a:gd name="adj2" fmla="val 100815"/>
            </a:avLst>
          </a:prstGeom>
          <a:solidFill>
            <a:srgbClr val="C00000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BC9780F-790F-455B-B5E8-DF19802B7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140" y="675116"/>
            <a:ext cx="1674540" cy="41549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0"/>
              </a:spcBef>
              <a:buClr>
                <a:srgbClr val="FFFFFF"/>
              </a:buClr>
              <a:buSzPct val="86000"/>
              <a:buFont typeface="Wingdings" panose="05000000000000000000" pitchFamily="2" charset="2"/>
              <a:buChar char="l"/>
              <a:defRPr/>
            </a:pPr>
            <a:r>
              <a:rPr lang="en-US" altLang="zh-CN" sz="2100" b="1" kern="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zh-CN" altLang="en-US" sz="2100" b="1" kern="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电位</a:t>
            </a:r>
            <a:r>
              <a:rPr lang="en-US" altLang="zh-CN" sz="2100" i="1" kern="0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V</a:t>
            </a:r>
            <a:r>
              <a:rPr lang="zh-CN" altLang="en-US" sz="2100" kern="0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或</a:t>
            </a:r>
            <a:r>
              <a:rPr lang="el-GR" altLang="zh-CN" sz="2100" i="1" kern="0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</a:rPr>
              <a:t>φ</a:t>
            </a:r>
            <a:endParaRPr lang="en-US" altLang="zh-CN" sz="2100" i="1" kern="0" dirty="0">
              <a:solidFill>
                <a:srgbClr val="B258D3">
                  <a:lumMod val="50000"/>
                </a:srgbClr>
              </a:solidFill>
              <a:ea typeface="仿宋_GB2312" pitchFamily="49" charset="-122"/>
              <a:sym typeface="Symbol" panose="05050102010706020507" pitchFamily="18" charset="2"/>
            </a:endParaRPr>
          </a:p>
        </p:txBody>
      </p:sp>
      <p:sp>
        <p:nvSpPr>
          <p:cNvPr id="28" name="右箭头 9">
            <a:extLst>
              <a:ext uri="{FF2B5EF4-FFF2-40B4-BE49-F238E27FC236}">
                <a16:creationId xmlns:a16="http://schemas.microsoft.com/office/drawing/2014/main" id="{D9E0EC69-84A9-4D34-B13D-8E750C899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2478" y="789385"/>
            <a:ext cx="432197" cy="107156"/>
          </a:xfrm>
          <a:prstGeom prst="rightArrow">
            <a:avLst>
              <a:gd name="adj1" fmla="val 50000"/>
              <a:gd name="adj2" fmla="val 100815"/>
            </a:avLst>
          </a:prstGeom>
          <a:solidFill>
            <a:srgbClr val="C00000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90EFB56-7027-4D33-9DD9-7B856C621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982" y="519880"/>
            <a:ext cx="6138514" cy="89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81000" indent="-3810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85750" indent="-285750" defTabSz="685800" eaLnBrk="0" hangingPunct="0">
              <a:lnSpc>
                <a:spcPct val="120000"/>
              </a:lnSpc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单位正电荷</a:t>
            </a:r>
            <a:r>
              <a:rPr lang="en-US" altLang="zh-CN" sz="2400" i="1" dirty="0">
                <a:solidFill>
                  <a:prstClr val="black"/>
                </a:solidFill>
                <a:ea typeface="楷体_GB2312" pitchFamily="49" charset="-122"/>
              </a:rPr>
              <a:t>q</a:t>
            </a:r>
            <a:r>
              <a:rPr lang="en-US" altLang="zh-CN" sz="2100" b="1" i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从电路中一点移至参考点（</a:t>
            </a:r>
            <a:r>
              <a:rPr lang="en-US" altLang="zh-CN" sz="2100" i="1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V</a:t>
            </a:r>
            <a:r>
              <a:rPr lang="zh-CN" altLang="en-US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＝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0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）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时电场力做功的大小。</a:t>
            </a:r>
            <a:endParaRPr lang="zh-CN" altLang="en-US" sz="2100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372AA679-C538-4A1C-968D-8C0EDA0FC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310" y="3273028"/>
            <a:ext cx="2214563" cy="415498"/>
          </a:xfrm>
          <a:prstGeom prst="rect">
            <a:avLst/>
          </a:prstGeom>
          <a:noFill/>
          <a:ln w="28575" cap="sq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en-US" altLang="zh-CN" sz="1800" b="1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  </a:t>
            </a: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实际电压方向</a:t>
            </a:r>
            <a:r>
              <a:rPr lang="zh-CN" altLang="en-US" sz="1800" b="1" dirty="0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     </a:t>
            </a:r>
          </a:p>
        </p:txBody>
      </p:sp>
      <p:sp>
        <p:nvSpPr>
          <p:cNvPr id="31" name="右箭头 12">
            <a:extLst>
              <a:ext uri="{FF2B5EF4-FFF2-40B4-BE49-F238E27FC236}">
                <a16:creationId xmlns:a16="http://schemas.microsoft.com/office/drawing/2014/main" id="{6668B01A-EB37-4422-AAC7-A92EA632F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219" y="3434954"/>
            <a:ext cx="485775" cy="161925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00000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9697306-393C-4778-BAED-6AAF8B785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3327797"/>
            <a:ext cx="5057775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电位真正降低的方向。</a:t>
            </a:r>
            <a:r>
              <a:rPr lang="zh-CN" altLang="en-US" sz="21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高电位端标</a:t>
            </a:r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en-US" altLang="zh-CN" sz="21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+</a:t>
            </a:r>
            <a:r>
              <a:rPr lang="en-US" altLang="zh-CN" sz="2100" b="1" dirty="0">
                <a:solidFill>
                  <a:srgbClr val="FF0000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1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，低电位端标</a:t>
            </a:r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仿宋_GB2312" pitchFamily="49" charset="-122"/>
              </a:rPr>
              <a:t>“</a:t>
            </a:r>
            <a:r>
              <a:rPr lang="en-US" altLang="zh-CN" sz="21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-</a:t>
            </a:r>
            <a:r>
              <a:rPr lang="en-US" altLang="zh-CN" sz="2100" b="1" dirty="0">
                <a:solidFill>
                  <a:srgbClr val="FF0000"/>
                </a:solidFill>
                <a:latin typeface="Arial" panose="020B0604020202020204" pitchFamily="34" charset="0"/>
                <a:ea typeface="仿宋_GB2312" pitchFamily="49" charset="-122"/>
              </a:rPr>
              <a:t>”</a:t>
            </a:r>
            <a:r>
              <a:rPr lang="zh-CN" altLang="en-US" sz="21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。</a:t>
            </a:r>
          </a:p>
          <a:p>
            <a:pPr algn="ctr" defTabSz="685800" eaLnBrk="0" hangingPunct="0">
              <a:spcBef>
                <a:spcPct val="50000"/>
              </a:spcBef>
              <a:buClrTx/>
              <a:buNone/>
            </a:pPr>
            <a:endParaRPr lang="zh-CN" altLang="en-US" sz="2100" b="1" dirty="0">
              <a:solidFill>
                <a:prstClr val="black"/>
              </a:solidFill>
              <a:ea typeface="楷体_GB2312" pitchFamily="49" charset="-122"/>
              <a:sym typeface="Symbol" panose="05050102010706020507" pitchFamily="18" charset="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176A6D30-886E-4B2E-8CD7-3FC42F2AC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4070762"/>
            <a:ext cx="297061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00"/>
              </a:buClr>
              <a:buNone/>
            </a:pPr>
            <a:r>
              <a:rPr lang="en-US" altLang="zh-CN" sz="2100" b="1" dirty="0">
                <a:solidFill>
                  <a:prstClr val="black"/>
                </a:solidFill>
                <a:ea typeface="仿宋_GB2312" pitchFamily="49" charset="-122"/>
              </a:rPr>
              <a:t>V (</a:t>
            </a:r>
            <a:r>
              <a:rPr lang="zh-CN" altLang="en-US" sz="2100" b="1" dirty="0">
                <a:solidFill>
                  <a:prstClr val="black"/>
                </a:solidFill>
                <a:ea typeface="仿宋_GB2312" pitchFamily="49" charset="-122"/>
              </a:rPr>
              <a:t>伏</a:t>
            </a:r>
            <a:r>
              <a:rPr lang="en-US" altLang="en-US" sz="2100" b="1" dirty="0">
                <a:solidFill>
                  <a:prstClr val="black"/>
                </a:solidFill>
                <a:ea typeface="仿宋_GB2312" pitchFamily="49" charset="-122"/>
              </a:rPr>
              <a:t>)</a:t>
            </a:r>
            <a:r>
              <a:rPr lang="zh-CN" altLang="en-US" sz="2100" b="1" dirty="0">
                <a:solidFill>
                  <a:prstClr val="black"/>
                </a:solidFill>
                <a:ea typeface="仿宋_GB2312" pitchFamily="49" charset="-122"/>
              </a:rPr>
              <a:t>、</a:t>
            </a:r>
            <a:r>
              <a:rPr lang="en-US" altLang="zh-CN" sz="2100" b="1" dirty="0">
                <a:solidFill>
                  <a:prstClr val="black"/>
                </a:solidFill>
                <a:ea typeface="仿宋_GB2312" pitchFamily="49" charset="-122"/>
              </a:rPr>
              <a:t>kV</a:t>
            </a:r>
            <a:r>
              <a:rPr lang="zh-CN" altLang="en-US" sz="2100" b="1" dirty="0">
                <a:solidFill>
                  <a:prstClr val="black"/>
                </a:solidFill>
                <a:ea typeface="仿宋_GB2312" pitchFamily="49" charset="-122"/>
              </a:rPr>
              <a:t>、</a:t>
            </a:r>
            <a:r>
              <a:rPr lang="en-US" altLang="zh-CN" sz="2100" b="1" dirty="0">
                <a:solidFill>
                  <a:prstClr val="black"/>
                </a:solidFill>
                <a:ea typeface="仿宋_GB2312" pitchFamily="49" charset="-122"/>
              </a:rPr>
              <a:t>mV</a:t>
            </a:r>
            <a:r>
              <a:rPr lang="zh-CN" altLang="en-US" sz="2100" b="1" dirty="0">
                <a:solidFill>
                  <a:prstClr val="black"/>
                </a:solidFill>
                <a:ea typeface="仿宋_GB2312" pitchFamily="49" charset="-122"/>
              </a:rPr>
              <a:t>、</a:t>
            </a:r>
            <a:r>
              <a:rPr lang="en-US" altLang="zh-CN" sz="2100" b="1" dirty="0">
                <a:solidFill>
                  <a:prstClr val="black"/>
                </a:solidFill>
                <a:ea typeface="仿宋_GB2312" pitchFamily="49" charset="-122"/>
                <a:sym typeface="Symbol" panose="05050102010706020507" pitchFamily="18" charset="2"/>
              </a:rPr>
              <a:t>V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9DB47E1A-906B-4142-BA58-F3A09791F097}"/>
              </a:ext>
            </a:extLst>
          </p:cNvPr>
          <p:cNvSpPr/>
          <p:nvPr/>
        </p:nvSpPr>
        <p:spPr>
          <a:xfrm>
            <a:off x="806053" y="4642714"/>
            <a:ext cx="7531894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lvl="2" algn="just" defTabSz="685800" eaLnBrk="0" hangingPunct="0"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宋体"/>
                <a:ea typeface="宋体" panose="02010600030101010101" pitchFamily="2" charset="-122"/>
              </a:rPr>
              <a:t>直流电压</a:t>
            </a:r>
            <a:r>
              <a:rPr lang="en-US" altLang="zh-CN" sz="2100" b="1" dirty="0">
                <a:solidFill>
                  <a:prstClr val="black"/>
                </a:solidFill>
                <a:latin typeface="宋体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prstClr val="black"/>
                </a:solidFill>
                <a:latin typeface="宋体"/>
                <a:ea typeface="宋体" panose="02010600030101010101" pitchFamily="2" charset="-122"/>
              </a:rPr>
              <a:t>大小、方向恒定，用大写字母</a:t>
            </a:r>
            <a:r>
              <a:rPr lang="en-US" altLang="zh-CN" sz="2100" b="1" dirty="0">
                <a:solidFill>
                  <a:prstClr val="black"/>
                </a:solidFill>
                <a:latin typeface="宋体"/>
                <a:ea typeface="宋体" panose="02010600030101010101" pitchFamily="2" charset="-122"/>
              </a:rPr>
              <a:t>U</a:t>
            </a:r>
            <a:r>
              <a:rPr lang="zh-CN" altLang="en-US" sz="2100" b="1" dirty="0">
                <a:solidFill>
                  <a:prstClr val="black"/>
                </a:solidFill>
                <a:latin typeface="宋体"/>
                <a:ea typeface="宋体" panose="02010600030101010101" pitchFamily="2" charset="-122"/>
              </a:rPr>
              <a:t>表示</a:t>
            </a:r>
            <a:endParaRPr lang="zh-CN" altLang="en-US" sz="2100" b="1" dirty="0">
              <a:solidFill>
                <a:prstClr val="black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5" name="灯片编号占位符 1">
            <a:extLst>
              <a:ext uri="{FF2B5EF4-FFF2-40B4-BE49-F238E27FC236}">
                <a16:creationId xmlns:a16="http://schemas.microsoft.com/office/drawing/2014/main" id="{A4D97B30-35D8-477F-8A24-5E2A41495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8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8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22" grpId="0" animBg="1"/>
      <p:bldP spid="24" grpId="0" animBg="1"/>
      <p:bldP spid="25" grpId="0"/>
      <p:bldP spid="27" grpId="0" animBg="1"/>
      <p:bldP spid="29" grpId="0"/>
      <p:bldP spid="30" grpId="0" animBg="1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C3794A47-5D69-4A7D-9A63-25285D334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823" y="240506"/>
            <a:ext cx="5183981" cy="122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复杂电路或交变电路中，两点间电压的实际方向往往不易判别，给实际电路问题的分析计算带来困难。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32C53D8-816E-4C51-AE12-620C5A8F7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102" y="1562115"/>
            <a:ext cx="2350323" cy="415498"/>
          </a:xfrm>
          <a:prstGeom prst="rect">
            <a:avLst/>
          </a:prstGeom>
          <a:noFill/>
          <a:ln w="28575" cap="sq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电压的参考方向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D004ED76-8923-4F6C-8335-DB029CEA5D0C}"/>
              </a:ext>
            </a:extLst>
          </p:cNvPr>
          <p:cNvGrpSpPr>
            <a:grpSpLocks/>
          </p:cNvGrpSpPr>
          <p:nvPr/>
        </p:nvGrpSpPr>
        <p:grpSpPr bwMode="auto">
          <a:xfrm>
            <a:off x="2413398" y="4500565"/>
            <a:ext cx="914401" cy="461963"/>
            <a:chOff x="1090" y="3192"/>
            <a:chExt cx="768" cy="388"/>
          </a:xfrm>
        </p:grpSpPr>
        <p:sp>
          <p:nvSpPr>
            <p:cNvPr id="19" name="文本框 188430" descr="羊皮纸">
              <a:extLst>
                <a:ext uri="{FF2B5EF4-FFF2-40B4-BE49-F238E27FC236}">
                  <a16:creationId xmlns:a16="http://schemas.microsoft.com/office/drawing/2014/main" id="{A5F48B97-8FDA-468F-8B1E-53B729F27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0" y="3192"/>
              <a:ext cx="342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i="1" kern="0">
                  <a:solidFill>
                    <a:prstClr val="black"/>
                  </a:solidFill>
                </a:rPr>
                <a:t>U</a:t>
              </a:r>
              <a:endParaRPr lang="en-US" altLang="zh-CN" sz="2400" b="1" kern="0">
                <a:solidFill>
                  <a:prstClr val="black"/>
                </a:solidFill>
              </a:endParaRPr>
            </a:p>
          </p:txBody>
        </p:sp>
        <p:sp>
          <p:nvSpPr>
            <p:cNvPr id="20" name="文本框 188434" descr="羊皮纸">
              <a:extLst>
                <a:ext uri="{FF2B5EF4-FFF2-40B4-BE49-F238E27FC236}">
                  <a16:creationId xmlns:a16="http://schemas.microsoft.com/office/drawing/2014/main" id="{FAD88CB1-028D-4799-A1F7-3AE737385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2" y="3192"/>
              <a:ext cx="496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&gt; 0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5D2A8D6E-28CA-4196-BC76-68DF63B976C4}"/>
              </a:ext>
            </a:extLst>
          </p:cNvPr>
          <p:cNvGrpSpPr>
            <a:grpSpLocks/>
          </p:cNvGrpSpPr>
          <p:nvPr/>
        </p:nvGrpSpPr>
        <p:grpSpPr bwMode="auto">
          <a:xfrm>
            <a:off x="1304925" y="2769399"/>
            <a:ext cx="2970610" cy="883445"/>
            <a:chOff x="249" y="1920"/>
            <a:chExt cx="2495" cy="742"/>
          </a:xfrm>
        </p:grpSpPr>
        <p:sp>
          <p:nvSpPr>
            <p:cNvPr id="22" name="文本框 188436">
              <a:extLst>
                <a:ext uri="{FF2B5EF4-FFF2-40B4-BE49-F238E27FC236}">
                  <a16:creationId xmlns:a16="http://schemas.microsoft.com/office/drawing/2014/main" id="{5D92DD6B-DA18-4519-A85D-7BB87F9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1" y="1920"/>
              <a:ext cx="1126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>
                  <a:solidFill>
                    <a:prstClr val="black"/>
                  </a:solidFill>
                  <a:ea typeface="楷体_GB2312" pitchFamily="49" charset="-122"/>
                </a:rPr>
                <a:t>U</a:t>
              </a:r>
            </a:p>
          </p:txBody>
        </p:sp>
        <p:sp>
          <p:nvSpPr>
            <p:cNvPr id="23" name="文本框 188437">
              <a:extLst>
                <a:ext uri="{FF2B5EF4-FFF2-40B4-BE49-F238E27FC236}">
                  <a16:creationId xmlns:a16="http://schemas.microsoft.com/office/drawing/2014/main" id="{B8F74897-FC41-4649-8A8E-3F2FA1CAE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2274"/>
              <a:ext cx="53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+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  <p:sp>
          <p:nvSpPr>
            <p:cNvPr id="24" name="文本框 188438">
              <a:extLst>
                <a:ext uri="{FF2B5EF4-FFF2-40B4-BE49-F238E27FC236}">
                  <a16:creationId xmlns:a16="http://schemas.microsoft.com/office/drawing/2014/main" id="{D1768FCA-CF64-44DC-BBA1-8F16190604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2" y="2255"/>
              <a:ext cx="53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–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98C155F2-C60C-4C37-800C-6A5059622BE1}"/>
              </a:ext>
            </a:extLst>
          </p:cNvPr>
          <p:cNvGrpSpPr>
            <a:grpSpLocks/>
          </p:cNvGrpSpPr>
          <p:nvPr/>
        </p:nvGrpSpPr>
        <p:grpSpPr bwMode="auto">
          <a:xfrm>
            <a:off x="4599385" y="2769398"/>
            <a:ext cx="2875359" cy="883445"/>
            <a:chOff x="3153" y="1718"/>
            <a:chExt cx="2415" cy="742"/>
          </a:xfrm>
        </p:grpSpPr>
        <p:sp>
          <p:nvSpPr>
            <p:cNvPr id="26" name="文本框 188448">
              <a:extLst>
                <a:ext uri="{FF2B5EF4-FFF2-40B4-BE49-F238E27FC236}">
                  <a16:creationId xmlns:a16="http://schemas.microsoft.com/office/drawing/2014/main" id="{694400C7-4F2E-4E81-9032-A2F5BFC85E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3" y="1718"/>
              <a:ext cx="1060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>
                  <a:solidFill>
                    <a:prstClr val="black"/>
                  </a:solidFill>
                  <a:ea typeface="楷体_GB2312" pitchFamily="49" charset="-122"/>
                </a:rPr>
                <a:t>U</a:t>
              </a:r>
            </a:p>
          </p:txBody>
        </p:sp>
        <p:sp>
          <p:nvSpPr>
            <p:cNvPr id="27" name="文本框 188449">
              <a:extLst>
                <a:ext uri="{FF2B5EF4-FFF2-40B4-BE49-F238E27FC236}">
                  <a16:creationId xmlns:a16="http://schemas.microsoft.com/office/drawing/2014/main" id="{76C8E57F-D2C1-43EB-99F0-C20CF8BA4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3" y="2072"/>
              <a:ext cx="4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+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  <p:sp>
          <p:nvSpPr>
            <p:cNvPr id="28" name="文本框 188450">
              <a:extLst>
                <a:ext uri="{FF2B5EF4-FFF2-40B4-BE49-F238E27FC236}">
                  <a16:creationId xmlns:a16="http://schemas.microsoft.com/office/drawing/2014/main" id="{4017DD41-9FDE-4979-BF8E-009F76681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8" y="2053"/>
              <a:ext cx="48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–</a:t>
              </a:r>
              <a:endParaRPr lang="en-US" altLang="zh-CN" sz="1800" b="1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F9004FA-08B7-40ED-B2D4-AC8A556D1780}"/>
              </a:ext>
            </a:extLst>
          </p:cNvPr>
          <p:cNvGrpSpPr>
            <a:grpSpLocks/>
          </p:cNvGrpSpPr>
          <p:nvPr/>
        </p:nvGrpSpPr>
        <p:grpSpPr bwMode="auto">
          <a:xfrm>
            <a:off x="5713810" y="4445796"/>
            <a:ext cx="908447" cy="461963"/>
            <a:chOff x="3790" y="3102"/>
            <a:chExt cx="763" cy="388"/>
          </a:xfrm>
        </p:grpSpPr>
        <p:sp>
          <p:nvSpPr>
            <p:cNvPr id="30" name="文本框 188431" descr="羊皮纸">
              <a:extLst>
                <a:ext uri="{FF2B5EF4-FFF2-40B4-BE49-F238E27FC236}">
                  <a16:creationId xmlns:a16="http://schemas.microsoft.com/office/drawing/2014/main" id="{73B88FED-1163-4BF4-8075-44AF6A612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3" y="3102"/>
              <a:ext cx="560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b="1" kern="0">
                  <a:solidFill>
                    <a:prstClr val="black"/>
                  </a:solidFill>
                </a:rPr>
                <a:t> &lt; 0</a:t>
              </a:r>
            </a:p>
          </p:txBody>
        </p:sp>
        <p:sp>
          <p:nvSpPr>
            <p:cNvPr id="31" name="文本框 188451" descr="羊皮纸">
              <a:extLst>
                <a:ext uri="{FF2B5EF4-FFF2-40B4-BE49-F238E27FC236}">
                  <a16:creationId xmlns:a16="http://schemas.microsoft.com/office/drawing/2014/main" id="{F9F83F6F-6538-4617-A29A-EF47AA62D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0" y="3102"/>
              <a:ext cx="342" cy="38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400" b="1" i="1" kern="0">
                  <a:solidFill>
                    <a:prstClr val="black"/>
                  </a:solidFill>
                </a:rPr>
                <a:t>U</a:t>
              </a:r>
            </a:p>
          </p:txBody>
        </p:sp>
      </p:grpSp>
      <p:sp>
        <p:nvSpPr>
          <p:cNvPr id="32" name="右箭头 28">
            <a:extLst>
              <a:ext uri="{FF2B5EF4-FFF2-40B4-BE49-F238E27FC236}">
                <a16:creationId xmlns:a16="http://schemas.microsoft.com/office/drawing/2014/main" id="{97395080-70AD-4D04-8BF1-63A56F649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760" y="1725217"/>
            <a:ext cx="485775" cy="144065"/>
          </a:xfrm>
          <a:prstGeom prst="rightArrow">
            <a:avLst>
              <a:gd name="adj1" fmla="val 50000"/>
              <a:gd name="adj2" fmla="val 227682"/>
            </a:avLst>
          </a:prstGeom>
          <a:solidFill>
            <a:srgbClr val="66FFFF"/>
          </a:solidFill>
          <a:ln w="38100" cap="sq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en-US" sz="2100" b="1" kern="0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E39F6B9-F351-47BC-9B8D-67712E45E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6244" y="1372791"/>
            <a:ext cx="372189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任意假定</a:t>
            </a: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高电位指向低电位的方向</a:t>
            </a: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即为电压的参考方向。一经设定，不能改变。</a:t>
            </a:r>
            <a:endParaRPr lang="zh-CN" altLang="en-US" sz="2100" b="1">
              <a:solidFill>
                <a:prstClr val="black"/>
              </a:solidFill>
              <a:ea typeface="楷体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BA0F2CA1-453F-4BCB-880E-75D70D324210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141685"/>
            <a:ext cx="1285875" cy="638175"/>
            <a:chOff x="385" y="3022"/>
            <a:chExt cx="1080" cy="536"/>
          </a:xfrm>
        </p:grpSpPr>
        <p:pic>
          <p:nvPicPr>
            <p:cNvPr id="35" name="图片 188482" descr="123">
              <a:extLst>
                <a:ext uri="{FF2B5EF4-FFF2-40B4-BE49-F238E27FC236}">
                  <a16:creationId xmlns:a16="http://schemas.microsoft.com/office/drawing/2014/main" id="{AD0F2860-566C-4E2A-9008-C13005126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文本框 188483">
              <a:extLst>
                <a:ext uri="{FF2B5EF4-FFF2-40B4-BE49-F238E27FC236}">
                  <a16:creationId xmlns:a16="http://schemas.microsoft.com/office/drawing/2014/main" id="{C45E7680-EA5C-485A-92F2-4B7A83789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问题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5AFC00B7-1F8B-4C1E-86A2-29CD52936DA9}"/>
              </a:ext>
            </a:extLst>
          </p:cNvPr>
          <p:cNvGrpSpPr>
            <a:grpSpLocks/>
          </p:cNvGrpSpPr>
          <p:nvPr/>
        </p:nvGrpSpPr>
        <p:grpSpPr bwMode="auto">
          <a:xfrm>
            <a:off x="1521619" y="3540919"/>
            <a:ext cx="2538413" cy="216694"/>
            <a:chOff x="2699" y="890"/>
            <a:chExt cx="2086" cy="182"/>
          </a:xfrm>
        </p:grpSpPr>
        <p:sp>
          <p:nvSpPr>
            <p:cNvPr id="38" name="直接连接符 188485">
              <a:extLst>
                <a:ext uri="{FF2B5EF4-FFF2-40B4-BE49-F238E27FC236}">
                  <a16:creationId xmlns:a16="http://schemas.microsoft.com/office/drawing/2014/main" id="{FC3AB4EE-1FEB-4209-A9E2-8C76920B97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9" name="矩形 188486">
              <a:extLst>
                <a:ext uri="{FF2B5EF4-FFF2-40B4-BE49-F238E27FC236}">
                  <a16:creationId xmlns:a16="http://schemas.microsoft.com/office/drawing/2014/main" id="{D390B37E-51E8-4036-BA88-464C9CA0E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39F8DE9-4619-4C40-A546-4F5D1A488DD9}"/>
              </a:ext>
            </a:extLst>
          </p:cNvPr>
          <p:cNvGrpSpPr>
            <a:grpSpLocks/>
          </p:cNvGrpSpPr>
          <p:nvPr/>
        </p:nvGrpSpPr>
        <p:grpSpPr bwMode="auto">
          <a:xfrm>
            <a:off x="4816079" y="3540919"/>
            <a:ext cx="2483644" cy="216694"/>
            <a:chOff x="2699" y="890"/>
            <a:chExt cx="2086" cy="182"/>
          </a:xfrm>
        </p:grpSpPr>
        <p:sp>
          <p:nvSpPr>
            <p:cNvPr id="41" name="直接连接符 188488">
              <a:extLst>
                <a:ext uri="{FF2B5EF4-FFF2-40B4-BE49-F238E27FC236}">
                  <a16:creationId xmlns:a16="http://schemas.microsoft.com/office/drawing/2014/main" id="{84ABBD3D-5AD6-4D81-998D-BDEA0EC521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2" name="矩形 188489">
              <a:extLst>
                <a:ext uri="{FF2B5EF4-FFF2-40B4-BE49-F238E27FC236}">
                  <a16:creationId xmlns:a16="http://schemas.microsoft.com/office/drawing/2014/main" id="{159EA783-6EAF-4602-AC10-62C739AD1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endParaRPr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231FFF25-FBF6-4A41-86CC-FFBDB7C5116B}"/>
              </a:ext>
            </a:extLst>
          </p:cNvPr>
          <p:cNvGrpSpPr>
            <a:grpSpLocks/>
          </p:cNvGrpSpPr>
          <p:nvPr/>
        </p:nvGrpSpPr>
        <p:grpSpPr bwMode="auto">
          <a:xfrm>
            <a:off x="1196579" y="3688557"/>
            <a:ext cx="3174206" cy="622698"/>
            <a:chOff x="158" y="2692"/>
            <a:chExt cx="2666" cy="523"/>
          </a:xfrm>
        </p:grpSpPr>
        <p:sp>
          <p:nvSpPr>
            <p:cNvPr id="44" name="文本框 188440">
              <a:extLst>
                <a:ext uri="{FF2B5EF4-FFF2-40B4-BE49-F238E27FC236}">
                  <a16:creationId xmlns:a16="http://schemas.microsoft.com/office/drawing/2014/main" id="{23608328-F3AB-49F8-932D-3BDC27697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" y="2711"/>
              <a:ext cx="670" cy="5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sym typeface="CommonBullets"/>
                </a:rPr>
                <a:t>+</a:t>
              </a:r>
              <a:endParaRPr lang="en-US" altLang="zh-CN" sz="24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45" name="文本框 188442">
              <a:extLst>
                <a:ext uri="{FF2B5EF4-FFF2-40B4-BE49-F238E27FC236}">
                  <a16:creationId xmlns:a16="http://schemas.microsoft.com/office/drawing/2014/main" id="{A0BFF771-C5F0-417D-93CB-AABFD1C7A4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5" y="2773"/>
              <a:ext cx="108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srgbClr val="C00000"/>
                  </a:solidFill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46" name="文本框 188493">
              <a:extLst>
                <a:ext uri="{FF2B5EF4-FFF2-40B4-BE49-F238E27FC236}">
                  <a16:creationId xmlns:a16="http://schemas.microsoft.com/office/drawing/2014/main" id="{B170115A-7B04-4743-B0D6-6777AD1E72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4" y="2692"/>
              <a:ext cx="670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ea typeface="楷体_GB2312" pitchFamily="49" charset="-122"/>
                </a:rPr>
                <a:t>–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F3F33F19-F910-4AAA-B017-E69782FD31FF}"/>
              </a:ext>
            </a:extLst>
          </p:cNvPr>
          <p:cNvGrpSpPr>
            <a:grpSpLocks/>
          </p:cNvGrpSpPr>
          <p:nvPr/>
        </p:nvGrpSpPr>
        <p:grpSpPr bwMode="auto">
          <a:xfrm>
            <a:off x="4491037" y="3688557"/>
            <a:ext cx="3187304" cy="622698"/>
            <a:chOff x="2925" y="2692"/>
            <a:chExt cx="2677" cy="523"/>
          </a:xfrm>
        </p:grpSpPr>
        <p:sp>
          <p:nvSpPr>
            <p:cNvPr id="48" name="文本框 188444">
              <a:extLst>
                <a:ext uri="{FF2B5EF4-FFF2-40B4-BE49-F238E27FC236}">
                  <a16:creationId xmlns:a16="http://schemas.microsoft.com/office/drawing/2014/main" id="{188668A2-C681-4D23-89A2-A7C3B1847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9" y="2711"/>
              <a:ext cx="633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sym typeface="CommonBullets"/>
                </a:rPr>
                <a:t>+</a:t>
              </a:r>
              <a:endParaRPr lang="en-US" altLang="zh-CN" sz="24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49" name="文本框 188446">
              <a:extLst>
                <a:ext uri="{FF2B5EF4-FFF2-40B4-BE49-F238E27FC236}">
                  <a16:creationId xmlns:a16="http://schemas.microsoft.com/office/drawing/2014/main" id="{A150C3A7-EEED-4D23-A7BE-13B8493B6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7" y="2773"/>
              <a:ext cx="106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srgbClr val="C00000"/>
                  </a:solidFill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50" name="文本框 188494">
              <a:extLst>
                <a:ext uri="{FF2B5EF4-FFF2-40B4-BE49-F238E27FC236}">
                  <a16:creationId xmlns:a16="http://schemas.microsoft.com/office/drawing/2014/main" id="{61BFAD72-AB89-428D-BFB5-BCDA25C91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" y="2692"/>
              <a:ext cx="670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3300" b="1" kern="0" dirty="0">
                  <a:solidFill>
                    <a:srgbClr val="C00000"/>
                  </a:solidFill>
                  <a:ea typeface="楷体_GB2312" pitchFamily="49" charset="-122"/>
                </a:rPr>
                <a:t>–</a:t>
              </a:r>
            </a:p>
          </p:txBody>
        </p:sp>
      </p:grpSp>
      <p:sp>
        <p:nvSpPr>
          <p:cNvPr id="51" name="Text Box 49">
            <a:extLst>
              <a:ext uri="{FF2B5EF4-FFF2-40B4-BE49-F238E27FC236}">
                <a16:creationId xmlns:a16="http://schemas.microsoft.com/office/drawing/2014/main" id="{6D1FC697-F0CE-4B23-895D-A036B5699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248" y="2377098"/>
            <a:ext cx="449353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8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7030A0"/>
                </a:solidFill>
                <a:ea typeface="楷体_GB2312" pitchFamily="49" charset="-122"/>
              </a:rPr>
              <a:t>电压的参考方向与实际方向的关系：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E72850D6-5468-45D4-ACE3-CD8974FA83F6}"/>
              </a:ext>
            </a:extLst>
          </p:cNvPr>
          <p:cNvGrpSpPr>
            <a:grpSpLocks/>
          </p:cNvGrpSpPr>
          <p:nvPr/>
        </p:nvGrpSpPr>
        <p:grpSpPr bwMode="auto">
          <a:xfrm>
            <a:off x="3745707" y="488157"/>
            <a:ext cx="4212431" cy="1835944"/>
            <a:chOff x="971600" y="1484784"/>
            <a:chExt cx="5616624" cy="2448272"/>
          </a:xfrm>
        </p:grpSpPr>
        <p:sp>
          <p:nvSpPr>
            <p:cNvPr id="53" name="矩形 49">
              <a:extLst>
                <a:ext uri="{FF2B5EF4-FFF2-40B4-BE49-F238E27FC236}">
                  <a16:creationId xmlns:a16="http://schemas.microsoft.com/office/drawing/2014/main" id="{CCFF42B4-AF50-484B-B485-01E852227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600" y="1484784"/>
              <a:ext cx="5616624" cy="2448272"/>
            </a:xfrm>
            <a:prstGeom prst="rect">
              <a:avLst/>
            </a:prstGeom>
            <a:solidFill>
              <a:srgbClr val="C00000"/>
            </a:solidFill>
            <a:ln w="12700" cap="sq" algn="ctr">
              <a:solidFill>
                <a:srgbClr val="FFFFFF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endParaRPr lang="zh-CN" altLang="en-US" sz="4950" kern="0">
                <a:solidFill>
                  <a:prstClr val="black"/>
                </a:solidFill>
              </a:endParaRPr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B87844E5-8232-4254-8253-D4D98725D8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3808" y="1971377"/>
              <a:ext cx="2547983" cy="1738313"/>
              <a:chOff x="357" y="592"/>
              <a:chExt cx="1455" cy="1095"/>
            </a:xfrm>
            <a:solidFill>
              <a:srgbClr val="C00000"/>
            </a:solidFill>
          </p:grpSpPr>
          <p:sp>
            <p:nvSpPr>
              <p:cNvPr id="58" name="文本框 183315">
                <a:extLst>
                  <a:ext uri="{FF2B5EF4-FFF2-40B4-BE49-F238E27FC236}">
                    <a16:creationId xmlns:a16="http://schemas.microsoft.com/office/drawing/2014/main" id="{4D435A17-2701-41DC-8164-0264BC7F7F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9" y="965"/>
                <a:ext cx="879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r>
                  <a:rPr lang="en-US" altLang="zh-CN" sz="2100" kern="0" dirty="0">
                    <a:solidFill>
                      <a:prstClr val="black"/>
                    </a:solidFill>
                    <a:latin typeface="Times New Roman" panose="02020603050405020304" pitchFamily="18" charset="0"/>
                  </a:rPr>
                  <a:t>  </a:t>
                </a:r>
                <a:r>
                  <a:rPr lang="zh-CN" altLang="en-US" sz="2100" kern="0" dirty="0">
                    <a:latin typeface="Times New Roman" panose="02020603050405020304" pitchFamily="18" charset="0"/>
                  </a:rPr>
                  <a:t>大小</a:t>
                </a:r>
              </a:p>
            </p:txBody>
          </p:sp>
          <p:sp>
            <p:nvSpPr>
              <p:cNvPr id="59" name="文本框 183316">
                <a:extLst>
                  <a:ext uri="{FF2B5EF4-FFF2-40B4-BE49-F238E27FC236}">
                    <a16:creationId xmlns:a16="http://schemas.microsoft.com/office/drawing/2014/main" id="{A3AE3823-6CF0-4186-AFFB-40D22DA053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6" y="1338"/>
                <a:ext cx="1316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lang="zh-CN" altLang="en-US" sz="2100" kern="0" dirty="0">
                    <a:latin typeface="楷体_GB2312" pitchFamily="49" charset="-122"/>
                  </a:rPr>
                  <a:t>方向</a:t>
                </a:r>
                <a:r>
                  <a:rPr lang="en-US" altLang="zh-CN" sz="2100" kern="0" dirty="0">
                    <a:latin typeface="楷体_GB2312" pitchFamily="49" charset="-122"/>
                  </a:rPr>
                  <a:t>(</a:t>
                </a:r>
                <a:r>
                  <a:rPr lang="zh-CN" altLang="en-US" sz="2100" kern="0" dirty="0">
                    <a:latin typeface="楷体_GB2312" pitchFamily="49" charset="-122"/>
                  </a:rPr>
                  <a:t>正负）</a:t>
                </a:r>
              </a:p>
            </p:txBody>
          </p:sp>
          <p:sp>
            <p:nvSpPr>
              <p:cNvPr id="60" name="文本框 183317">
                <a:extLst>
                  <a:ext uri="{FF2B5EF4-FFF2-40B4-BE49-F238E27FC236}">
                    <a16:creationId xmlns:a16="http://schemas.microsoft.com/office/drawing/2014/main" id="{DC79BA10-B680-4A3B-8BBF-1B73B1274C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" y="592"/>
                <a:ext cx="1452" cy="34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lang="zh-CN" altLang="en-US" sz="2100" kern="0" dirty="0">
                    <a:latin typeface="楷体_GB2312" pitchFamily="49" charset="-122"/>
                  </a:rPr>
                  <a:t>电压</a:t>
                </a:r>
                <a:r>
                  <a:rPr lang="en-US" altLang="zh-CN" sz="2100" kern="0" dirty="0">
                    <a:latin typeface="楷体_GB2312" pitchFamily="49" charset="-122"/>
                  </a:rPr>
                  <a:t>(</a:t>
                </a:r>
                <a:r>
                  <a:rPr lang="zh-CN" altLang="en-US" sz="2100" kern="0" dirty="0">
                    <a:latin typeface="楷体_GB2312" pitchFamily="49" charset="-122"/>
                  </a:rPr>
                  <a:t>代数量</a:t>
                </a:r>
                <a:r>
                  <a:rPr lang="en-US" altLang="zh-CN" sz="2100" kern="0" dirty="0">
                    <a:latin typeface="楷体_GB2312" pitchFamily="49" charset="-122"/>
                  </a:rPr>
                  <a:t>)</a:t>
                </a:r>
              </a:p>
            </p:txBody>
          </p:sp>
          <p:sp>
            <p:nvSpPr>
              <p:cNvPr id="61" name="左大括号 183318">
                <a:extLst>
                  <a:ext uri="{FF2B5EF4-FFF2-40B4-BE49-F238E27FC236}">
                    <a16:creationId xmlns:a16="http://schemas.microsoft.com/office/drawing/2014/main" id="{D0707EC6-B2C5-4677-92F3-011528385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" y="1033"/>
                <a:ext cx="96" cy="576"/>
              </a:xfrm>
              <a:prstGeom prst="leftBrace">
                <a:avLst>
                  <a:gd name="adj1" fmla="val 50000"/>
                  <a:gd name="adj2" fmla="val 50000"/>
                </a:avLst>
              </a:prstGeom>
              <a:grpFill/>
              <a:ln w="3810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endParaRPr lang="zh-CN" altLang="en-US" sz="2100" ker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82036B83-7B7B-4502-970A-22A43B3B51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3332" y="1793578"/>
              <a:ext cx="1714500" cy="850900"/>
              <a:chOff x="385" y="3022"/>
              <a:chExt cx="1080" cy="536"/>
            </a:xfrm>
            <a:solidFill>
              <a:srgbClr val="C00000"/>
            </a:solidFill>
          </p:grpSpPr>
          <p:pic>
            <p:nvPicPr>
              <p:cNvPr id="56" name="图片 183403" descr="123">
                <a:extLst>
                  <a:ext uri="{FF2B5EF4-FFF2-40B4-BE49-F238E27FC236}">
                    <a16:creationId xmlns:a16="http://schemas.microsoft.com/office/drawing/2014/main" id="{EE8799AA-8546-4D38-A62E-5D903F4B4A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3022"/>
                <a:ext cx="590" cy="53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文本框 183404">
                <a:extLst>
                  <a:ext uri="{FF2B5EF4-FFF2-40B4-BE49-F238E27FC236}">
                    <a16:creationId xmlns:a16="http://schemas.microsoft.com/office/drawing/2014/main" id="{12BF7640-4CBB-49DC-9091-EFD39D9553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3" y="3125"/>
                <a:ext cx="672" cy="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 eaLnBrk="0" hangingPunct="0">
                  <a:defRPr/>
                </a:pPr>
                <a:r>
                  <a:rPr lang="zh-CN" altLang="en-US" sz="2400" b="0" kern="0" dirty="0">
                    <a:ea typeface="华文行楷" panose="02010800040101010101" pitchFamily="2" charset="-122"/>
                  </a:rPr>
                  <a:t>表明</a:t>
                </a:r>
              </a:p>
            </p:txBody>
          </p:sp>
        </p:grpSp>
      </p:grpSp>
      <p:sp>
        <p:nvSpPr>
          <p:cNvPr id="62" name="灯片编号占位符 1">
            <a:extLst>
              <a:ext uri="{FF2B5EF4-FFF2-40B4-BE49-F238E27FC236}">
                <a16:creationId xmlns:a16="http://schemas.microsoft.com/office/drawing/2014/main" id="{F9A947A3-EA3E-40EF-AA0B-9C89C0292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13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33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9512" y="483518"/>
            <a:ext cx="8955095" cy="2455919"/>
            <a:chOff x="214282" y="1643056"/>
            <a:chExt cx="8955095" cy="2455919"/>
          </a:xfrm>
        </p:grpSpPr>
        <p:sp>
          <p:nvSpPr>
            <p:cNvPr id="5" name="十二角星 4"/>
            <p:cNvSpPr/>
            <p:nvPr/>
          </p:nvSpPr>
          <p:spPr bwMode="auto">
            <a:xfrm>
              <a:off x="214282" y="1643056"/>
              <a:ext cx="1143008" cy="1071570"/>
            </a:xfrm>
            <a:prstGeom prst="star1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1842" name="Text Box 3"/>
            <p:cNvSpPr txBox="1">
              <a:spLocks noChangeArrowheads="1"/>
            </p:cNvSpPr>
            <p:nvPr/>
          </p:nvSpPr>
          <p:spPr bwMode="auto">
            <a:xfrm>
              <a:off x="318898" y="1857370"/>
              <a:ext cx="8713788" cy="18018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宋体" charset="-122"/>
                </a:rPr>
                <a:t>注意</a:t>
              </a:r>
              <a:r>
                <a:rPr lang="zh-CN" altLang="en-US" sz="2800" b="1" dirty="0">
                  <a:latin typeface="宋体" charset="-122"/>
                </a:rPr>
                <a:t>  </a:t>
              </a:r>
              <a:r>
                <a:rPr lang="en-US" altLang="zh-CN" sz="2800" b="1" dirty="0">
                  <a:latin typeface="宋体" charset="-122"/>
                </a:rPr>
                <a:t>1.</a:t>
              </a:r>
              <a:r>
                <a:rPr lang="zh-CN" altLang="en-US" sz="2800" b="1" dirty="0">
                  <a:latin typeface="宋体" charset="-122"/>
                </a:rPr>
                <a:t>计算前，一定要标明电压极性；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宋体" charset="-122"/>
                </a:rPr>
                <a:t>	 参考方向可任意选定，但一旦选定，便不再  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宋体" charset="-122"/>
                </a:rPr>
                <a:t>      改变。</a:t>
              </a:r>
              <a:endParaRPr lang="zh-CN" altLang="en-US" sz="2800" dirty="0">
                <a:latin typeface="宋体" charset="-122"/>
              </a:endParaRPr>
            </a:p>
          </p:txBody>
        </p:sp>
        <p:sp>
          <p:nvSpPr>
            <p:cNvPr id="291843" name="Text Box 4"/>
            <p:cNvSpPr txBox="1">
              <a:spLocks noChangeArrowheads="1"/>
            </p:cNvSpPr>
            <p:nvPr/>
          </p:nvSpPr>
          <p:spPr bwMode="auto">
            <a:xfrm>
              <a:off x="1357290" y="3579862"/>
              <a:ext cx="7812087" cy="5191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latin typeface="宋体" charset="-122"/>
                </a:rPr>
                <a:t>若没有确定参考方向，计算结果是没有意义的。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E1DB76EE-7EE1-4A90-8D98-261185C47A44}"/>
              </a:ext>
            </a:extLst>
          </p:cNvPr>
          <p:cNvSpPr/>
          <p:nvPr/>
        </p:nvSpPr>
        <p:spPr>
          <a:xfrm>
            <a:off x="1010073" y="2939437"/>
            <a:ext cx="79878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/>
              <a:t>2.</a:t>
            </a:r>
            <a:r>
              <a:rPr lang="zh-CN" altLang="en-US" sz="2800" b="1" dirty="0"/>
              <a:t>之后课程中我们不</a:t>
            </a:r>
            <a:r>
              <a:rPr lang="zh-CN" altLang="en-US" sz="2800" b="1" dirty="0">
                <a:solidFill>
                  <a:srgbClr val="FF0000"/>
                </a:solidFill>
              </a:rPr>
              <a:t>需要写出电压真实方向</a:t>
            </a:r>
            <a:r>
              <a:rPr lang="zh-CN" altLang="en-US" sz="2800" b="1" dirty="0"/>
              <a:t>，所有电压都以</a:t>
            </a:r>
            <a:r>
              <a:rPr lang="zh-CN" altLang="en-US" sz="2800" b="1" dirty="0">
                <a:solidFill>
                  <a:srgbClr val="FF0000"/>
                </a:solidFill>
              </a:rPr>
              <a:t>参考方向</a:t>
            </a:r>
            <a:r>
              <a:rPr lang="zh-CN" altLang="en-US" sz="2800" b="1" dirty="0"/>
              <a:t>表示，即以</a:t>
            </a:r>
            <a:r>
              <a:rPr lang="zh-CN" altLang="en-US" sz="2800" b="1" u="sng" dirty="0">
                <a:solidFill>
                  <a:srgbClr val="FF0000"/>
                </a:solidFill>
              </a:rPr>
              <a:t>正负号</a:t>
            </a:r>
            <a:r>
              <a:rPr lang="zh-CN" altLang="en-US" sz="2800" b="1" dirty="0"/>
              <a:t>表示即可。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9BECEAB-0723-43BC-BA93-47F10AEB5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1847" y="-34528"/>
            <a:ext cx="58293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9056" tIns="34529" rIns="69056" bIns="34529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defTabSz="685800" eaLnBrk="1" hangingPunct="1">
              <a:defRPr/>
            </a:pPr>
            <a:r>
              <a:rPr lang="en-US" altLang="zh-CN" sz="2700" b="1" kern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1-2-3 </a:t>
            </a:r>
            <a:r>
              <a:rPr lang="zh-CN" altLang="en-US" sz="2700" b="1" kern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关联参考方向</a:t>
            </a:r>
            <a:endParaRPr lang="zh-CN" altLang="en-US" sz="2700" kern="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Group 97">
            <a:extLst>
              <a:ext uri="{FF2B5EF4-FFF2-40B4-BE49-F238E27FC236}">
                <a16:creationId xmlns:a16="http://schemas.microsoft.com/office/drawing/2014/main" id="{EA76E997-5BF3-44F2-91F8-60003325A578}"/>
              </a:ext>
            </a:extLst>
          </p:cNvPr>
          <p:cNvGrpSpPr>
            <a:grpSpLocks/>
          </p:cNvGrpSpPr>
          <p:nvPr/>
        </p:nvGrpSpPr>
        <p:grpSpPr bwMode="auto">
          <a:xfrm>
            <a:off x="4860089" y="2422922"/>
            <a:ext cx="2538413" cy="216694"/>
            <a:chOff x="2699" y="890"/>
            <a:chExt cx="2086" cy="182"/>
          </a:xfrm>
        </p:grpSpPr>
        <p:sp>
          <p:nvSpPr>
            <p:cNvPr id="7" name="Line 98">
              <a:extLst>
                <a:ext uri="{FF2B5EF4-FFF2-40B4-BE49-F238E27FC236}">
                  <a16:creationId xmlns:a16="http://schemas.microsoft.com/office/drawing/2014/main" id="{A7B7B37B-3C3A-4418-8531-B8983C34CC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srgbClr val="B258D3">
                    <a:lumMod val="50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" name="Rectangle 99">
              <a:extLst>
                <a:ext uri="{FF2B5EF4-FFF2-40B4-BE49-F238E27FC236}">
                  <a16:creationId xmlns:a16="http://schemas.microsoft.com/office/drawing/2014/main" id="{3A5A7FF0-7B73-4066-86DD-B1543D365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srgbClr val="B258D3">
                    <a:lumMod val="50000"/>
                  </a:srgbClr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9" name="Group 94">
            <a:extLst>
              <a:ext uri="{FF2B5EF4-FFF2-40B4-BE49-F238E27FC236}">
                <a16:creationId xmlns:a16="http://schemas.microsoft.com/office/drawing/2014/main" id="{C3972CBE-BDFC-4D69-A6D2-E2CDA8F5E36F}"/>
              </a:ext>
            </a:extLst>
          </p:cNvPr>
          <p:cNvGrpSpPr>
            <a:grpSpLocks/>
          </p:cNvGrpSpPr>
          <p:nvPr/>
        </p:nvGrpSpPr>
        <p:grpSpPr bwMode="auto">
          <a:xfrm>
            <a:off x="1745498" y="2452688"/>
            <a:ext cx="2538413" cy="216694"/>
            <a:chOff x="2699" y="890"/>
            <a:chExt cx="2086" cy="182"/>
          </a:xfrm>
        </p:grpSpPr>
        <p:sp>
          <p:nvSpPr>
            <p:cNvPr id="10" name="Line 95">
              <a:extLst>
                <a:ext uri="{FF2B5EF4-FFF2-40B4-BE49-F238E27FC236}">
                  <a16:creationId xmlns:a16="http://schemas.microsoft.com/office/drawing/2014/main" id="{E0A30EF4-1004-4516-BD3C-F2AA9EFFB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srgbClr val="B258D3">
                    <a:lumMod val="50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" name="Rectangle 96">
              <a:extLst>
                <a:ext uri="{FF2B5EF4-FFF2-40B4-BE49-F238E27FC236}">
                  <a16:creationId xmlns:a16="http://schemas.microsoft.com/office/drawing/2014/main" id="{E9F48B8A-C48D-4566-B801-D0A6EBB31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srgbClr val="B258D3">
                    <a:lumMod val="50000"/>
                  </a:srgbClr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12" name="Text Box 32" descr="羊皮纸">
            <a:extLst>
              <a:ext uri="{FF2B5EF4-FFF2-40B4-BE49-F238E27FC236}">
                <a16:creationId xmlns:a16="http://schemas.microsoft.com/office/drawing/2014/main" id="{079069B9-327D-4D16-9FA7-A0C2CE5A24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655" y="3302808"/>
            <a:ext cx="1837135" cy="41549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zh-CN" sz="2100" b="1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关联参考方向</a:t>
            </a:r>
            <a:endParaRPr lang="zh-CN" altLang="en-US" sz="2100" b="1">
              <a:solidFill>
                <a:srgbClr val="B258D3">
                  <a:lumMod val="50000"/>
                </a:srgbClr>
              </a:solidFill>
              <a:ea typeface="楷体_GB2312" pitchFamily="49" charset="-122"/>
            </a:endParaRPr>
          </a:p>
        </p:txBody>
      </p:sp>
      <p:sp>
        <p:nvSpPr>
          <p:cNvPr id="13" name="Text Box 33" descr="羊皮纸">
            <a:extLst>
              <a:ext uri="{FF2B5EF4-FFF2-40B4-BE49-F238E27FC236}">
                <a16:creationId xmlns:a16="http://schemas.microsoft.com/office/drawing/2014/main" id="{6887BDC4-48E6-4407-8490-25FF69B7F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5131" y="3273042"/>
            <a:ext cx="2106215" cy="41549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zh-CN" sz="2100" b="1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非关联参考方向</a:t>
            </a:r>
            <a:endParaRPr lang="zh-CN" altLang="en-US" sz="2100" b="1">
              <a:solidFill>
                <a:srgbClr val="B258D3">
                  <a:lumMod val="50000"/>
                </a:srgbClr>
              </a:solidFill>
              <a:ea typeface="楷体_GB2312" pitchFamily="49" charset="-122"/>
            </a:endParaRPr>
          </a:p>
        </p:txBody>
      </p:sp>
      <p:sp>
        <p:nvSpPr>
          <p:cNvPr id="14" name="AutoShape 43">
            <a:extLst>
              <a:ext uri="{FF2B5EF4-FFF2-40B4-BE49-F238E27FC236}">
                <a16:creationId xmlns:a16="http://schemas.microsoft.com/office/drawing/2014/main" id="{3337AA48-C1B9-441E-9722-DAA18A006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095" y="2531269"/>
            <a:ext cx="594122" cy="54769"/>
          </a:xfrm>
          <a:prstGeom prst="rightArrow">
            <a:avLst>
              <a:gd name="adj1" fmla="val 50000"/>
              <a:gd name="adj2" fmla="val 271195"/>
            </a:avLst>
          </a:prstGeom>
          <a:solidFill>
            <a:srgbClr val="FF0000"/>
          </a:solidFill>
          <a:ln w="38100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srgbClr val="B258D3">
                  <a:lumMod val="50000"/>
                </a:srgbClr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" name="Text Box 44">
            <a:extLst>
              <a:ext uri="{FF2B5EF4-FFF2-40B4-BE49-F238E27FC236}">
                <a16:creationId xmlns:a16="http://schemas.microsoft.com/office/drawing/2014/main" id="{531E30F1-F528-45B2-8F98-37D09C885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0374" y="1912144"/>
            <a:ext cx="37861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7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i</a:t>
            </a:r>
          </a:p>
        </p:txBody>
      </p:sp>
      <p:sp>
        <p:nvSpPr>
          <p:cNvPr id="16" name="Text Box 45">
            <a:extLst>
              <a:ext uri="{FF2B5EF4-FFF2-40B4-BE49-F238E27FC236}">
                <a16:creationId xmlns:a16="http://schemas.microsoft.com/office/drawing/2014/main" id="{56363034-71AD-4F1B-8369-CB470D9C7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805" y="2721769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+</a:t>
            </a:r>
          </a:p>
        </p:txBody>
      </p:sp>
      <p:sp>
        <p:nvSpPr>
          <p:cNvPr id="17" name="Text Box 76">
            <a:extLst>
              <a:ext uri="{FF2B5EF4-FFF2-40B4-BE49-F238E27FC236}">
                <a16:creationId xmlns:a16="http://schemas.microsoft.com/office/drawing/2014/main" id="{93ACBD4B-9274-45B4-9A68-1F177F4F3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136" y="2721769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18" name="Text Box 77">
            <a:extLst>
              <a:ext uri="{FF2B5EF4-FFF2-40B4-BE49-F238E27FC236}">
                <a16:creationId xmlns:a16="http://schemas.microsoft.com/office/drawing/2014/main" id="{3C75DBBA-3616-44F1-8AAD-32210CB1A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8230" y="2636043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+</a:t>
            </a:r>
          </a:p>
        </p:txBody>
      </p:sp>
      <p:sp>
        <p:nvSpPr>
          <p:cNvPr id="19" name="Text Box 78">
            <a:extLst>
              <a:ext uri="{FF2B5EF4-FFF2-40B4-BE49-F238E27FC236}">
                <a16:creationId xmlns:a16="http://schemas.microsoft.com/office/drawing/2014/main" id="{E46A69D3-27C6-4210-AA8F-DB3C14469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8164" y="2689622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0" name="AutoShape 79">
            <a:extLst>
              <a:ext uri="{FF2B5EF4-FFF2-40B4-BE49-F238E27FC236}">
                <a16:creationId xmlns:a16="http://schemas.microsoft.com/office/drawing/2014/main" id="{E1E39530-BBB0-4C08-AA05-9FCE5E805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6555" y="2501503"/>
            <a:ext cx="594122" cy="53578"/>
          </a:xfrm>
          <a:prstGeom prst="rightArrow">
            <a:avLst>
              <a:gd name="adj1" fmla="val 50000"/>
              <a:gd name="adj2" fmla="val 277224"/>
            </a:avLst>
          </a:prstGeom>
          <a:solidFill>
            <a:srgbClr val="00FFFF"/>
          </a:solidFill>
          <a:ln w="38100" cap="sq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srgbClr val="B258D3">
                  <a:lumMod val="50000"/>
                </a:srgbClr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1" name="Text Box 80">
            <a:extLst>
              <a:ext uri="{FF2B5EF4-FFF2-40B4-BE49-F238E27FC236}">
                <a16:creationId xmlns:a16="http://schemas.microsoft.com/office/drawing/2014/main" id="{E9ED56EE-4FD5-49CD-9529-F6091576E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6408" y="1825228"/>
            <a:ext cx="37861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7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i</a:t>
            </a:r>
          </a:p>
        </p:txBody>
      </p:sp>
      <p:sp>
        <p:nvSpPr>
          <p:cNvPr id="22" name="Text Box 82">
            <a:extLst>
              <a:ext uri="{FF2B5EF4-FFF2-40B4-BE49-F238E27FC236}">
                <a16:creationId xmlns:a16="http://schemas.microsoft.com/office/drawing/2014/main" id="{D1AFE8D0-1133-4785-955F-107E139B0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7048" y="2776538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u</a:t>
            </a:r>
          </a:p>
        </p:txBody>
      </p:sp>
      <p:sp>
        <p:nvSpPr>
          <p:cNvPr id="23" name="Text Box 83">
            <a:extLst>
              <a:ext uri="{FF2B5EF4-FFF2-40B4-BE49-F238E27FC236}">
                <a16:creationId xmlns:a16="http://schemas.microsoft.com/office/drawing/2014/main" id="{BCA81161-522C-4E08-BE3D-87FEE4AD9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1639" y="2797968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u</a:t>
            </a:r>
          </a:p>
        </p:txBody>
      </p:sp>
      <p:sp>
        <p:nvSpPr>
          <p:cNvPr id="24" name="Text Box 3">
            <a:extLst>
              <a:ext uri="{FF2B5EF4-FFF2-40B4-BE49-F238E27FC236}">
                <a16:creationId xmlns:a16="http://schemas.microsoft.com/office/drawing/2014/main" id="{339538BD-0F1B-40AE-AF48-7D9C71CB8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055" y="943616"/>
            <a:ext cx="64318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571500" indent="-5715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marL="428625" indent="-428625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</a:rPr>
              <a:t>二端电路上电压参考方向和电流参考方向之间的</a:t>
            </a:r>
            <a:r>
              <a:rPr lang="zh-CN" altLang="en-US" sz="2400" kern="0" dirty="0">
                <a:solidFill>
                  <a:srgbClr val="0000F0"/>
                </a:solidFill>
              </a:rPr>
              <a:t>关系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53B9FAC-F444-C32F-60B3-A96E13BDD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15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732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  <p:bldP spid="13" grpId="0" animBg="1" autoUpdateAnimBg="0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2">
            <a:extLst>
              <a:ext uri="{FF2B5EF4-FFF2-40B4-BE49-F238E27FC236}">
                <a16:creationId xmlns:a16="http://schemas.microsoft.com/office/drawing/2014/main" id="{17484574-F867-4C6B-BBEC-8BBBA0D3A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798" y="2740523"/>
            <a:ext cx="6426994" cy="205263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prstShdw prst="shdw17" dist="17961" dir="2700000">
              <a:srgbClr val="000080"/>
            </a:prstShdw>
          </a:effec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15D485E6-5B6F-4202-87C7-5B8D5BC81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760" y="2715521"/>
            <a:ext cx="6156722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76250" indent="-4762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57188" indent="-357188" algn="just" defTabSz="685800" eaLnBrk="0" hangingPunct="0">
              <a:spcBef>
                <a:spcPct val="0"/>
              </a:spcBef>
              <a:buClrTx/>
              <a:buFontTx/>
              <a:buAutoNum type="circleNumDbPlain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分析电路前必须选定</a:t>
            </a:r>
            <a:r>
              <a:rPr lang="zh-CN" altLang="en-US" sz="2100" b="1" dirty="0">
                <a:solidFill>
                  <a:prstClr val="white"/>
                </a:solidFill>
                <a:ea typeface="楷体_GB2312" pitchFamily="49" charset="-122"/>
              </a:rPr>
              <a:t>电压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2100" b="1" dirty="0">
                <a:solidFill>
                  <a:prstClr val="white"/>
                </a:solidFill>
                <a:ea typeface="楷体_GB2312" pitchFamily="49" charset="-122"/>
              </a:rPr>
              <a:t>电流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的参考方向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D7973587-41B9-4AC9-9230-22DB389E8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144" y="3087292"/>
            <a:ext cx="6291263" cy="8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76250" indent="-4762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57188" indent="-357188" defTabSz="685800" eaLnBrk="0" hangingPunct="0">
              <a:lnSpc>
                <a:spcPct val="120000"/>
              </a:lnSpc>
              <a:spcBef>
                <a:spcPct val="0"/>
              </a:spcBef>
              <a:buClrTx/>
              <a:buFontTx/>
              <a:buAutoNum type="circleNumDbPlain" startAt="2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参考方向一经选定，必须在图中相应位置标注   </a:t>
            </a:r>
            <a:r>
              <a:rPr lang="en-US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包括方向和</a:t>
            </a:r>
            <a:r>
              <a:rPr lang="zh-CN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符号</a:t>
            </a:r>
            <a:r>
              <a:rPr lang="en-US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，在计算过程中不得任意改变</a:t>
            </a:r>
          </a:p>
        </p:txBody>
      </p:sp>
      <p:sp>
        <p:nvSpPr>
          <p:cNvPr id="7" name="Text Box 36">
            <a:extLst>
              <a:ext uri="{FF2B5EF4-FFF2-40B4-BE49-F238E27FC236}">
                <a16:creationId xmlns:a16="http://schemas.microsoft.com/office/drawing/2014/main" id="{C2A6F20C-A768-4B59-9B6C-49C12CC97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144" y="3844920"/>
            <a:ext cx="6101954" cy="8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eaLnBrk="0" hangingPunct="0">
              <a:lnSpc>
                <a:spcPct val="120000"/>
              </a:lnSpc>
              <a:spcBef>
                <a:spcPct val="0"/>
              </a:spcBef>
              <a:buClrTx/>
              <a:buFontTx/>
              <a:buAutoNum type="circleNumDbPlain" startAt="3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参考方向不同时，其表达式相差一负号，但电压、电流的实际方向不变。</a:t>
            </a:r>
          </a:p>
        </p:txBody>
      </p:sp>
      <p:sp>
        <p:nvSpPr>
          <p:cNvPr id="8" name="Text Box 93">
            <a:extLst>
              <a:ext uri="{FF2B5EF4-FFF2-40B4-BE49-F238E27FC236}">
                <a16:creationId xmlns:a16="http://schemas.microsoft.com/office/drawing/2014/main" id="{CC937997-9F45-4A4F-946C-2B174256C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798" y="440532"/>
            <a:ext cx="3786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3366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b="1" kern="0" dirty="0">
                <a:solidFill>
                  <a:srgbClr val="FF0000"/>
                </a:solidFill>
                <a:ea typeface="宋体" panose="02010600030101010101" pitchFamily="2" charset="-122"/>
                <a:sym typeface="Symbol" pitchFamily="18" charset="2"/>
              </a:rPr>
              <a:t>例</a:t>
            </a:r>
          </a:p>
        </p:txBody>
      </p:sp>
      <p:sp>
        <p:nvSpPr>
          <p:cNvPr id="9" name="Text Box 97">
            <a:extLst>
              <a:ext uri="{FF2B5EF4-FFF2-40B4-BE49-F238E27FC236}">
                <a16:creationId xmlns:a16="http://schemas.microsoft.com/office/drawing/2014/main" id="{6C374B1F-C872-456E-A180-F99C90DE7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938" y="386954"/>
            <a:ext cx="3888581" cy="122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电压电流参考方向如图中所标，问：对</a:t>
            </a:r>
            <a:r>
              <a:rPr lang="en-US" altLang="zh-CN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A</a:t>
            </a:r>
            <a:r>
              <a:rPr lang="zh-CN" altLang="en-US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、</a:t>
            </a:r>
            <a:r>
              <a:rPr lang="en-US" altLang="zh-CN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B</a:t>
            </a: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两部分电路电压电流参考方向关联否？</a:t>
            </a:r>
          </a:p>
        </p:txBody>
      </p:sp>
      <p:sp>
        <p:nvSpPr>
          <p:cNvPr id="10" name="Text Box 98">
            <a:extLst>
              <a:ext uri="{FF2B5EF4-FFF2-40B4-BE49-F238E27FC236}">
                <a16:creationId xmlns:a16="http://schemas.microsoft.com/office/drawing/2014/main" id="{3829FFB4-DCFB-4A70-8DAE-52087F53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667" y="1628775"/>
            <a:ext cx="4563665" cy="80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buClrTx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答：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A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电压、电流参考方向非关联；</a:t>
            </a:r>
          </a:p>
          <a:p>
            <a:pPr algn="ctr" defTabSz="685800" eaLnBrk="0" hangingPunct="0"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  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B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电压、电流参考方向关联。</a:t>
            </a:r>
          </a:p>
        </p:txBody>
      </p:sp>
      <p:grpSp>
        <p:nvGrpSpPr>
          <p:cNvPr id="11" name="Group 121">
            <a:extLst>
              <a:ext uri="{FF2B5EF4-FFF2-40B4-BE49-F238E27FC236}">
                <a16:creationId xmlns:a16="http://schemas.microsoft.com/office/drawing/2014/main" id="{4A1A67A8-062C-4E6A-94FE-3EFA1D76D880}"/>
              </a:ext>
            </a:extLst>
          </p:cNvPr>
          <p:cNvGrpSpPr>
            <a:grpSpLocks/>
          </p:cNvGrpSpPr>
          <p:nvPr/>
        </p:nvGrpSpPr>
        <p:grpSpPr bwMode="auto">
          <a:xfrm>
            <a:off x="1422797" y="2222897"/>
            <a:ext cx="1285875" cy="638175"/>
            <a:chOff x="385" y="3022"/>
            <a:chExt cx="1080" cy="536"/>
          </a:xfrm>
        </p:grpSpPr>
        <p:pic>
          <p:nvPicPr>
            <p:cNvPr id="12" name="Picture 122" descr="123">
              <a:extLst>
                <a:ext uri="{FF2B5EF4-FFF2-40B4-BE49-F238E27FC236}">
                  <a16:creationId xmlns:a16="http://schemas.microsoft.com/office/drawing/2014/main" id="{743D3F4A-32AD-4E9E-BBFF-70A377198F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123">
              <a:extLst>
                <a:ext uri="{FF2B5EF4-FFF2-40B4-BE49-F238E27FC236}">
                  <a16:creationId xmlns:a16="http://schemas.microsoft.com/office/drawing/2014/main" id="{08702837-68A2-4AAE-8661-04ADE19CB6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r>
                <a:rPr lang="zh-CN" altLang="en-US" sz="2400" dirty="0">
                  <a:solidFill>
                    <a:srgbClr val="B258D3">
                      <a:lumMod val="50000"/>
                    </a:srgbClr>
                  </a:solidFill>
                  <a:ea typeface="华文行楷" panose="02010800040101010101" pitchFamily="2" charset="-122"/>
                </a:rPr>
                <a:t>注意</a:t>
              </a:r>
            </a:p>
          </p:txBody>
        </p:sp>
      </p:grpSp>
      <p:grpSp>
        <p:nvGrpSpPr>
          <p:cNvPr id="14" name="Group 124">
            <a:extLst>
              <a:ext uri="{FF2B5EF4-FFF2-40B4-BE49-F238E27FC236}">
                <a16:creationId xmlns:a16="http://schemas.microsoft.com/office/drawing/2014/main" id="{55D58244-3B56-44F2-B381-664486D347DB}"/>
              </a:ext>
            </a:extLst>
          </p:cNvPr>
          <p:cNvGrpSpPr>
            <a:grpSpLocks/>
          </p:cNvGrpSpPr>
          <p:nvPr/>
        </p:nvGrpSpPr>
        <p:grpSpPr bwMode="auto">
          <a:xfrm>
            <a:off x="1639491" y="332185"/>
            <a:ext cx="1727597" cy="1835944"/>
            <a:chOff x="1973" y="1979"/>
            <a:chExt cx="1451" cy="1542"/>
          </a:xfrm>
        </p:grpSpPr>
        <p:sp>
          <p:nvSpPr>
            <p:cNvPr id="15" name="Text Box 125">
              <a:extLst>
                <a:ext uri="{FF2B5EF4-FFF2-40B4-BE49-F238E27FC236}">
                  <a16:creationId xmlns:a16="http://schemas.microsoft.com/office/drawing/2014/main" id="{80570D13-36FF-482A-BA69-7ED2F03EF9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" y="2251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zh-CN" altLang="en-US" sz="1800" kern="0">
                  <a:solidFill>
                    <a:prstClr val="black"/>
                  </a:solidFill>
                  <a:ea typeface="宋体" panose="02010600030101010101" pitchFamily="2" charset="-122"/>
                  <a:sym typeface="Symbol" pitchFamily="18" charset="2"/>
                </a:rPr>
                <a:t>＋</a:t>
              </a:r>
            </a:p>
          </p:txBody>
        </p:sp>
        <p:sp>
          <p:nvSpPr>
            <p:cNvPr id="16" name="Text Box 126">
              <a:extLst>
                <a:ext uri="{FF2B5EF4-FFF2-40B4-BE49-F238E27FC236}">
                  <a16:creationId xmlns:a16="http://schemas.microsoft.com/office/drawing/2014/main" id="{1730E868-3763-49BC-8019-89A4D8AE3A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" y="3158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zh-CN" altLang="en-US" sz="1800" b="1" kern="0">
                  <a:solidFill>
                    <a:prstClr val="black"/>
                  </a:solidFill>
                  <a:ea typeface="宋体" panose="02010600030101010101" pitchFamily="2" charset="-122"/>
                  <a:sym typeface="Symbol" pitchFamily="18" charset="2"/>
                </a:rPr>
                <a:t>－</a:t>
              </a:r>
            </a:p>
          </p:txBody>
        </p:sp>
        <p:sp>
          <p:nvSpPr>
            <p:cNvPr id="17" name="Text Box 127">
              <a:extLst>
                <a:ext uri="{FF2B5EF4-FFF2-40B4-BE49-F238E27FC236}">
                  <a16:creationId xmlns:a16="http://schemas.microsoft.com/office/drawing/2014/main" id="{C14651DF-B7EC-41DF-90F4-64654A673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7" y="2659"/>
              <a:ext cx="363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i="1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u</a:t>
              </a:r>
            </a:p>
          </p:txBody>
        </p:sp>
        <p:sp>
          <p:nvSpPr>
            <p:cNvPr id="18" name="Rectangle 128" descr="斜纹布">
              <a:extLst>
                <a:ext uri="{FF2B5EF4-FFF2-40B4-BE49-F238E27FC236}">
                  <a16:creationId xmlns:a16="http://schemas.microsoft.com/office/drawing/2014/main" id="{1AAE9BFC-6471-4178-9C2E-A38F4A197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296"/>
              <a:ext cx="953" cy="1225"/>
            </a:xfrm>
            <a:prstGeom prst="rect">
              <a:avLst/>
            </a:prstGeom>
            <a:noFill/>
            <a:ln w="28575" cap="sq" algn="ctr">
              <a:solidFill>
                <a:schemeClr val="accent3">
                  <a:lumMod val="50000"/>
                </a:schemeClr>
              </a:solidFill>
              <a:miter lim="800000"/>
              <a:headEnd/>
              <a:tailEnd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tile tx="0" ty="0" sx="100000" sy="100000" flip="none" algn="tl"/>
                  </a:blipFill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 dirty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9" name="Text Box 129">
              <a:extLst>
                <a:ext uri="{FF2B5EF4-FFF2-40B4-BE49-F238E27FC236}">
                  <a16:creationId xmlns:a16="http://schemas.microsoft.com/office/drawing/2014/main" id="{E0EFEB1C-3EE8-4272-B250-760BCFE8C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" y="2704"/>
              <a:ext cx="499" cy="349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sq" algn="ctr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B</a:t>
              </a:r>
            </a:p>
          </p:txBody>
        </p:sp>
        <p:sp>
          <p:nvSpPr>
            <p:cNvPr id="20" name="Text Box 130">
              <a:extLst>
                <a:ext uri="{FF2B5EF4-FFF2-40B4-BE49-F238E27FC236}">
                  <a16:creationId xmlns:a16="http://schemas.microsoft.com/office/drawing/2014/main" id="{0C184B54-510C-42C6-BC6C-461934389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3" y="2704"/>
              <a:ext cx="498" cy="349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sq" algn="ctr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A</a:t>
              </a:r>
            </a:p>
          </p:txBody>
        </p:sp>
        <p:sp>
          <p:nvSpPr>
            <p:cNvPr id="21" name="Line 131">
              <a:extLst>
                <a:ext uri="{FF2B5EF4-FFF2-40B4-BE49-F238E27FC236}">
                  <a16:creationId xmlns:a16="http://schemas.microsoft.com/office/drawing/2014/main" id="{27030CFC-A79E-401F-97FE-2CA97586D4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205"/>
              <a:ext cx="408" cy="0"/>
            </a:xfrm>
            <a:prstGeom prst="line">
              <a:avLst/>
            </a:prstGeom>
            <a:noFill/>
            <a:ln w="38100" cap="sq">
              <a:solidFill>
                <a:srgbClr val="C00000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2" name="Text Box 132">
              <a:extLst>
                <a:ext uri="{FF2B5EF4-FFF2-40B4-BE49-F238E27FC236}">
                  <a16:creationId xmlns:a16="http://schemas.microsoft.com/office/drawing/2014/main" id="{B73C8DCE-2E4C-41CC-8C60-9A9704240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979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i="1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i</a:t>
              </a:r>
            </a:p>
          </p:txBody>
        </p: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9733800B-417F-F87D-0980-F570534CB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16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3293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8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8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utoUpdateAnimBg="0"/>
      <p:bldP spid="6" grpId="0" autoUpdateAnimBg="0"/>
      <p:bldP spid="7" grpId="0" autoUpdateAnimBg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6" name="Rectangle 2"/>
          <p:cNvSpPr>
            <a:spLocks noChangeArrowheads="1"/>
          </p:cNvSpPr>
          <p:nvPr/>
        </p:nvSpPr>
        <p:spPr bwMode="auto">
          <a:xfrm>
            <a:off x="34925" y="201613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800" b="1" dirty="0">
                <a:solidFill>
                  <a:srgbClr val="16165D"/>
                </a:solidFill>
              </a:rPr>
              <a:t>   </a:t>
            </a:r>
            <a:r>
              <a:rPr lang="zh-CN" altLang="en-US" sz="2800" b="1" dirty="0">
                <a:solidFill>
                  <a:srgbClr val="161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</a:t>
            </a:r>
            <a:r>
              <a:rPr lang="en-US" altLang="zh-CN" sz="2800" b="1" dirty="0">
                <a:solidFill>
                  <a:srgbClr val="161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2800" b="1" dirty="0">
                <a:solidFill>
                  <a:srgbClr val="1616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关联参考方向</a:t>
            </a:r>
            <a:endParaRPr lang="zh-CN" altLang="en-US" sz="2800" dirty="0">
              <a:solidFill>
                <a:srgbClr val="1616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oup 97">
            <a:extLst>
              <a:ext uri="{FF2B5EF4-FFF2-40B4-BE49-F238E27FC236}">
                <a16:creationId xmlns:a16="http://schemas.microsoft.com/office/drawing/2014/main" id="{2C769560-4E9F-4A2F-B331-B6B0B22590F9}"/>
              </a:ext>
            </a:extLst>
          </p:cNvPr>
          <p:cNvGrpSpPr>
            <a:grpSpLocks/>
          </p:cNvGrpSpPr>
          <p:nvPr/>
        </p:nvGrpSpPr>
        <p:grpSpPr bwMode="auto">
          <a:xfrm>
            <a:off x="4547642" y="2538169"/>
            <a:ext cx="2538413" cy="216694"/>
            <a:chOff x="2699" y="890"/>
            <a:chExt cx="2086" cy="182"/>
          </a:xfrm>
        </p:grpSpPr>
        <p:sp>
          <p:nvSpPr>
            <p:cNvPr id="15" name="Line 98">
              <a:extLst>
                <a:ext uri="{FF2B5EF4-FFF2-40B4-BE49-F238E27FC236}">
                  <a16:creationId xmlns:a16="http://schemas.microsoft.com/office/drawing/2014/main" id="{430A5D6E-E659-46DE-BE66-60E006F43F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srgbClr val="B258D3">
                    <a:lumMod val="50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Rectangle 99">
              <a:extLst>
                <a:ext uri="{FF2B5EF4-FFF2-40B4-BE49-F238E27FC236}">
                  <a16:creationId xmlns:a16="http://schemas.microsoft.com/office/drawing/2014/main" id="{FC482302-097B-4FB3-9728-2913E9C84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srgbClr val="B258D3">
                    <a:lumMod val="50000"/>
                  </a:srgbClr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7" name="Group 94">
            <a:extLst>
              <a:ext uri="{FF2B5EF4-FFF2-40B4-BE49-F238E27FC236}">
                <a16:creationId xmlns:a16="http://schemas.microsoft.com/office/drawing/2014/main" id="{1D0BC745-8A3E-47D1-A88B-886DD434E584}"/>
              </a:ext>
            </a:extLst>
          </p:cNvPr>
          <p:cNvGrpSpPr>
            <a:grpSpLocks/>
          </p:cNvGrpSpPr>
          <p:nvPr/>
        </p:nvGrpSpPr>
        <p:grpSpPr bwMode="auto">
          <a:xfrm>
            <a:off x="1433051" y="2567935"/>
            <a:ext cx="2538413" cy="216694"/>
            <a:chOff x="2699" y="890"/>
            <a:chExt cx="2086" cy="182"/>
          </a:xfrm>
        </p:grpSpPr>
        <p:sp>
          <p:nvSpPr>
            <p:cNvPr id="18" name="Line 95">
              <a:extLst>
                <a:ext uri="{FF2B5EF4-FFF2-40B4-BE49-F238E27FC236}">
                  <a16:creationId xmlns:a16="http://schemas.microsoft.com/office/drawing/2014/main" id="{4E97C8ED-69E9-4A88-A7EC-F0B9914F09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99" y="981"/>
              <a:ext cx="2086" cy="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srgbClr val="B258D3">
                    <a:lumMod val="50000"/>
                  </a:srgbClr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" name="Rectangle 96">
              <a:extLst>
                <a:ext uri="{FF2B5EF4-FFF2-40B4-BE49-F238E27FC236}">
                  <a16:creationId xmlns:a16="http://schemas.microsoft.com/office/drawing/2014/main" id="{CB42601D-65BB-4090-A49A-D85258C5E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890"/>
              <a:ext cx="408" cy="182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srgbClr val="B258D3">
                    <a:lumMod val="50000"/>
                  </a:srgbClr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20" name="Text Box 32" descr="羊皮纸">
            <a:extLst>
              <a:ext uri="{FF2B5EF4-FFF2-40B4-BE49-F238E27FC236}">
                <a16:creationId xmlns:a16="http://schemas.microsoft.com/office/drawing/2014/main" id="{4D19B2CB-0B44-4658-B370-DB5A75E23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0208" y="3418055"/>
            <a:ext cx="1837135" cy="41549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zh-CN" sz="2100" b="1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关联参考方向</a:t>
            </a:r>
            <a:endParaRPr lang="zh-CN" altLang="en-US" sz="2100" b="1">
              <a:solidFill>
                <a:srgbClr val="B258D3">
                  <a:lumMod val="50000"/>
                </a:srgbClr>
              </a:solidFill>
              <a:ea typeface="楷体_GB2312" pitchFamily="49" charset="-122"/>
            </a:endParaRPr>
          </a:p>
        </p:txBody>
      </p:sp>
      <p:sp>
        <p:nvSpPr>
          <p:cNvPr id="21" name="Text Box 33" descr="羊皮纸">
            <a:extLst>
              <a:ext uri="{FF2B5EF4-FFF2-40B4-BE49-F238E27FC236}">
                <a16:creationId xmlns:a16="http://schemas.microsoft.com/office/drawing/2014/main" id="{07B929EE-47D6-47A7-995C-D5156CB91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684" y="3388289"/>
            <a:ext cx="2106215" cy="415498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zh-CN" sz="2100" b="1">
                <a:solidFill>
                  <a:srgbClr val="B258D3">
                    <a:lumMod val="50000"/>
                  </a:srgbClr>
                </a:solidFill>
                <a:ea typeface="楷体_GB2312" pitchFamily="49" charset="-122"/>
              </a:rPr>
              <a:t>非关联参考方向</a:t>
            </a:r>
            <a:endParaRPr lang="zh-CN" altLang="en-US" sz="2100" b="1">
              <a:solidFill>
                <a:srgbClr val="B258D3">
                  <a:lumMod val="50000"/>
                </a:srgbClr>
              </a:solidFill>
              <a:ea typeface="楷体_GB2312" pitchFamily="49" charset="-122"/>
            </a:endParaRPr>
          </a:p>
        </p:txBody>
      </p:sp>
      <p:sp>
        <p:nvSpPr>
          <p:cNvPr id="22" name="AutoShape 43">
            <a:extLst>
              <a:ext uri="{FF2B5EF4-FFF2-40B4-BE49-F238E27FC236}">
                <a16:creationId xmlns:a16="http://schemas.microsoft.com/office/drawing/2014/main" id="{03BEEBA1-5784-4FA1-8519-6A4E3C2A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648" y="2646516"/>
            <a:ext cx="594122" cy="54769"/>
          </a:xfrm>
          <a:prstGeom prst="rightArrow">
            <a:avLst>
              <a:gd name="adj1" fmla="val 50000"/>
              <a:gd name="adj2" fmla="val 271195"/>
            </a:avLst>
          </a:prstGeom>
          <a:solidFill>
            <a:srgbClr val="FF0000"/>
          </a:solidFill>
          <a:ln w="38100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srgbClr val="B258D3">
                  <a:lumMod val="50000"/>
                </a:srgbClr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3" name="Text Box 44">
            <a:extLst>
              <a:ext uri="{FF2B5EF4-FFF2-40B4-BE49-F238E27FC236}">
                <a16:creationId xmlns:a16="http://schemas.microsoft.com/office/drawing/2014/main" id="{BA0AC378-9140-47AF-AB95-24CC5D045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7927" y="2027391"/>
            <a:ext cx="37861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7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i</a:t>
            </a:r>
          </a:p>
        </p:txBody>
      </p:sp>
      <p:sp>
        <p:nvSpPr>
          <p:cNvPr id="24" name="Text Box 45">
            <a:extLst>
              <a:ext uri="{FF2B5EF4-FFF2-40B4-BE49-F238E27FC236}">
                <a16:creationId xmlns:a16="http://schemas.microsoft.com/office/drawing/2014/main" id="{A3FC3E6B-054B-4E6C-AD11-46AD5AE24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6358" y="2837016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+</a:t>
            </a:r>
          </a:p>
        </p:txBody>
      </p:sp>
      <p:sp>
        <p:nvSpPr>
          <p:cNvPr id="25" name="Text Box 76">
            <a:extLst>
              <a:ext uri="{FF2B5EF4-FFF2-40B4-BE49-F238E27FC236}">
                <a16:creationId xmlns:a16="http://schemas.microsoft.com/office/drawing/2014/main" id="{58BEDEB6-AED5-49A1-8C4E-708BF2B00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5689" y="2837016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6" name="Text Box 77">
            <a:extLst>
              <a:ext uri="{FF2B5EF4-FFF2-40B4-BE49-F238E27FC236}">
                <a16:creationId xmlns:a16="http://schemas.microsoft.com/office/drawing/2014/main" id="{68487397-33B2-4A37-A5D0-1EDE76DE7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5783" y="2751290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+</a:t>
            </a:r>
          </a:p>
        </p:txBody>
      </p:sp>
      <p:sp>
        <p:nvSpPr>
          <p:cNvPr id="27" name="Text Box 78">
            <a:extLst>
              <a:ext uri="{FF2B5EF4-FFF2-40B4-BE49-F238E27FC236}">
                <a16:creationId xmlns:a16="http://schemas.microsoft.com/office/drawing/2014/main" id="{A3384511-4076-4E26-8C6B-1BAD34601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5717" y="2804869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>
                <a:solidFill>
                  <a:srgbClr val="B258D3">
                    <a:lumMod val="50000"/>
                  </a:srgbClr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-</a:t>
            </a:r>
          </a:p>
        </p:txBody>
      </p:sp>
      <p:sp>
        <p:nvSpPr>
          <p:cNvPr id="28" name="AutoShape 79">
            <a:extLst>
              <a:ext uri="{FF2B5EF4-FFF2-40B4-BE49-F238E27FC236}">
                <a16:creationId xmlns:a16="http://schemas.microsoft.com/office/drawing/2014/main" id="{A7DFF18F-2985-4C5D-A173-A6FEC47D5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4108" y="2616750"/>
            <a:ext cx="594122" cy="53578"/>
          </a:xfrm>
          <a:prstGeom prst="rightArrow">
            <a:avLst>
              <a:gd name="adj1" fmla="val 50000"/>
              <a:gd name="adj2" fmla="val 277224"/>
            </a:avLst>
          </a:prstGeom>
          <a:solidFill>
            <a:srgbClr val="00FFFF"/>
          </a:solidFill>
          <a:ln w="38100" cap="sq" algn="ctr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srgbClr val="B258D3">
                  <a:lumMod val="50000"/>
                </a:srgbClr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9" name="Text Box 80">
            <a:extLst>
              <a:ext uri="{FF2B5EF4-FFF2-40B4-BE49-F238E27FC236}">
                <a16:creationId xmlns:a16="http://schemas.microsoft.com/office/drawing/2014/main" id="{34CE4D58-429A-47B0-8261-51924BB2A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3961" y="1940475"/>
            <a:ext cx="37861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7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i</a:t>
            </a:r>
          </a:p>
        </p:txBody>
      </p:sp>
      <p:sp>
        <p:nvSpPr>
          <p:cNvPr id="30" name="Text Box 82">
            <a:extLst>
              <a:ext uri="{FF2B5EF4-FFF2-40B4-BE49-F238E27FC236}">
                <a16:creationId xmlns:a16="http://schemas.microsoft.com/office/drawing/2014/main" id="{923B2CBE-DF71-4FFC-96F5-CE381B80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601" y="2891785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u</a:t>
            </a:r>
          </a:p>
        </p:txBody>
      </p:sp>
      <p:sp>
        <p:nvSpPr>
          <p:cNvPr id="31" name="Text Box 83">
            <a:extLst>
              <a:ext uri="{FF2B5EF4-FFF2-40B4-BE49-F238E27FC236}">
                <a16:creationId xmlns:a16="http://schemas.microsoft.com/office/drawing/2014/main" id="{669C681B-681C-42FD-9A11-903644547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9192" y="2913215"/>
            <a:ext cx="485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i="1">
                <a:solidFill>
                  <a:srgbClr val="B258D3">
                    <a:lumMod val="50000"/>
                  </a:srgbClr>
                </a:solidFill>
                <a:ea typeface="仿宋_GB2312" pitchFamily="49" charset="-122"/>
                <a:sym typeface="Symbol" panose="05050102010706020507" pitchFamily="18" charset="2"/>
              </a:rPr>
              <a:t>u</a:t>
            </a:r>
          </a:p>
        </p:txBody>
      </p:sp>
      <p:sp>
        <p:nvSpPr>
          <p:cNvPr id="32" name="Text Box 3">
            <a:extLst>
              <a:ext uri="{FF2B5EF4-FFF2-40B4-BE49-F238E27FC236}">
                <a16:creationId xmlns:a16="http://schemas.microsoft.com/office/drawing/2014/main" id="{AAE3E202-7017-4699-92C7-87A08A12B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1243529"/>
            <a:ext cx="73448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571500" indent="-5715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marL="428625" indent="-428625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</a:rPr>
              <a:t>二端电路上电压参考方向和电流参考方向之间的</a:t>
            </a:r>
            <a:r>
              <a:rPr lang="zh-CN" altLang="en-US" sz="2400" kern="0" dirty="0">
                <a:solidFill>
                  <a:srgbClr val="0000F0"/>
                </a:solidFill>
              </a:rPr>
              <a:t>关系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6" grpId="0" autoUpdateAnimBg="0"/>
      <p:bldP spid="20" grpId="0" animBg="1" autoUpdateAnimBg="0"/>
      <p:bldP spid="21" grpId="0" animBg="1" autoUpdateAnimBg="0"/>
      <p:bldP spid="22" grpId="0" animBg="1"/>
      <p:bldP spid="23" grpId="0"/>
      <p:bldP spid="24" grpId="0"/>
      <p:bldP spid="25" grpId="0"/>
      <p:bldP spid="26" grpId="0"/>
      <p:bldP spid="27" grpId="0"/>
      <p:bldP spid="28" grpId="0" animBg="1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142">
            <a:extLst>
              <a:ext uri="{FF2B5EF4-FFF2-40B4-BE49-F238E27FC236}">
                <a16:creationId xmlns:a16="http://schemas.microsoft.com/office/drawing/2014/main" id="{7FBC9DEF-218E-4CA5-A0F1-BC5CB1D7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798" y="2740523"/>
            <a:ext cx="6426994" cy="205263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prstShdw prst="shdw17" dist="17961" dir="2700000">
              <a:srgbClr val="000080"/>
            </a:prstShdw>
          </a:effec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35" name="Text Box 6">
            <a:extLst>
              <a:ext uri="{FF2B5EF4-FFF2-40B4-BE49-F238E27FC236}">
                <a16:creationId xmlns:a16="http://schemas.microsoft.com/office/drawing/2014/main" id="{C2F494CD-06F9-465C-9D39-CBD18A874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760" y="2715521"/>
            <a:ext cx="6156722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76250" indent="-4762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57188" indent="-357188" algn="just" defTabSz="685800" eaLnBrk="0" hangingPunct="0">
              <a:spcBef>
                <a:spcPct val="0"/>
              </a:spcBef>
              <a:buClrTx/>
              <a:buFontTx/>
              <a:buAutoNum type="circleNumDbPlain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分析电路前必须选定</a:t>
            </a:r>
            <a:r>
              <a:rPr lang="zh-CN" altLang="en-US" sz="2100" b="1" dirty="0">
                <a:solidFill>
                  <a:prstClr val="white"/>
                </a:solidFill>
                <a:ea typeface="楷体_GB2312" pitchFamily="49" charset="-122"/>
              </a:rPr>
              <a:t>电压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2100" b="1" dirty="0">
                <a:solidFill>
                  <a:prstClr val="white"/>
                </a:solidFill>
                <a:ea typeface="楷体_GB2312" pitchFamily="49" charset="-122"/>
              </a:rPr>
              <a:t>电流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的参考方向</a:t>
            </a:r>
          </a:p>
        </p:txBody>
      </p:sp>
      <p:sp>
        <p:nvSpPr>
          <p:cNvPr id="36" name="Text Box 7">
            <a:extLst>
              <a:ext uri="{FF2B5EF4-FFF2-40B4-BE49-F238E27FC236}">
                <a16:creationId xmlns:a16="http://schemas.microsoft.com/office/drawing/2014/main" id="{9D69699F-8026-4BC9-B76E-E96861542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144" y="3087292"/>
            <a:ext cx="6291263" cy="81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476250" indent="-4762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57188" indent="-357188" defTabSz="685800" eaLnBrk="0" hangingPunct="0">
              <a:lnSpc>
                <a:spcPct val="120000"/>
              </a:lnSpc>
              <a:spcBef>
                <a:spcPct val="0"/>
              </a:spcBef>
              <a:buClrTx/>
              <a:buFontTx/>
              <a:buAutoNum type="circleNumDbPlain" startAt="2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参考方向一经选定，必须在图中相应位置标注   </a:t>
            </a:r>
            <a:r>
              <a:rPr lang="en-US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包括方向和</a:t>
            </a:r>
            <a:r>
              <a:rPr lang="zh-CN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符号</a:t>
            </a:r>
            <a:r>
              <a:rPr lang="en-US" altLang="zh-CN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，在计算过程中不得任意改变</a:t>
            </a:r>
          </a:p>
        </p:txBody>
      </p:sp>
      <p:sp>
        <p:nvSpPr>
          <p:cNvPr id="37" name="Text Box 36">
            <a:extLst>
              <a:ext uri="{FF2B5EF4-FFF2-40B4-BE49-F238E27FC236}">
                <a16:creationId xmlns:a16="http://schemas.microsoft.com/office/drawing/2014/main" id="{5C0426F0-FB40-4AB8-A84F-64B4B9174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144" y="3844920"/>
            <a:ext cx="6101954" cy="8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eaLnBrk="0" hangingPunct="0">
              <a:lnSpc>
                <a:spcPct val="120000"/>
              </a:lnSpc>
              <a:spcBef>
                <a:spcPct val="0"/>
              </a:spcBef>
              <a:buClrTx/>
              <a:buFontTx/>
              <a:buAutoNum type="circleNumDbPlain" startAt="3"/>
            </a:pPr>
            <a:r>
              <a:rPr lang="zh-CN" altLang="en-US" sz="2100" b="1" dirty="0">
                <a:solidFill>
                  <a:prstClr val="white"/>
                </a:solidFill>
                <a:latin typeface="楷体_GB2312" pitchFamily="49" charset="-122"/>
                <a:ea typeface="楷体_GB2312" pitchFamily="49" charset="-122"/>
              </a:rPr>
              <a:t>参考方向不同时，其表达式相差一负号，但电压、电流的实际方向不变。</a:t>
            </a:r>
          </a:p>
        </p:txBody>
      </p:sp>
      <p:sp>
        <p:nvSpPr>
          <p:cNvPr id="38" name="Text Box 93">
            <a:extLst>
              <a:ext uri="{FF2B5EF4-FFF2-40B4-BE49-F238E27FC236}">
                <a16:creationId xmlns:a16="http://schemas.microsoft.com/office/drawing/2014/main" id="{7D40E57E-015A-4214-8B15-63529DE5E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798" y="440532"/>
            <a:ext cx="3786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3366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b="1" kern="0" dirty="0">
                <a:solidFill>
                  <a:srgbClr val="FF0000"/>
                </a:solidFill>
                <a:ea typeface="宋体" panose="02010600030101010101" pitchFamily="2" charset="-122"/>
                <a:sym typeface="Symbol" pitchFamily="18" charset="2"/>
              </a:rPr>
              <a:t>例</a:t>
            </a:r>
          </a:p>
        </p:txBody>
      </p:sp>
      <p:sp>
        <p:nvSpPr>
          <p:cNvPr id="39" name="Text Box 97">
            <a:extLst>
              <a:ext uri="{FF2B5EF4-FFF2-40B4-BE49-F238E27FC236}">
                <a16:creationId xmlns:a16="http://schemas.microsoft.com/office/drawing/2014/main" id="{A66E407B-63E8-46D1-9790-421D1E12F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0938" y="386954"/>
            <a:ext cx="3888581" cy="122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电压电流参考方向如图中所标，问：对</a:t>
            </a:r>
            <a:r>
              <a:rPr lang="en-US" altLang="zh-CN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A</a:t>
            </a:r>
            <a:r>
              <a:rPr lang="zh-CN" altLang="en-US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、</a:t>
            </a:r>
            <a:r>
              <a:rPr lang="en-US" altLang="zh-CN" sz="2100" dirty="0">
                <a:solidFill>
                  <a:srgbClr val="B258D3">
                    <a:lumMod val="50000"/>
                  </a:srgbClr>
                </a:solidFill>
                <a:ea typeface="楷体_GB2312" pitchFamily="49" charset="-122"/>
                <a:sym typeface="Symbol" panose="05050102010706020507" pitchFamily="18" charset="2"/>
              </a:rPr>
              <a:t>B</a:t>
            </a: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两部分电路电压电流参考方向关联否？</a:t>
            </a:r>
          </a:p>
        </p:txBody>
      </p:sp>
      <p:sp>
        <p:nvSpPr>
          <p:cNvPr id="40" name="Text Box 98">
            <a:extLst>
              <a:ext uri="{FF2B5EF4-FFF2-40B4-BE49-F238E27FC236}">
                <a16:creationId xmlns:a16="http://schemas.microsoft.com/office/drawing/2014/main" id="{6CFA28C9-086E-4DFC-BA3E-E39F1F547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0667" y="1628775"/>
            <a:ext cx="4563665" cy="80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38100" cap="sq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buClrTx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答：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A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电压、电流参考方向非关联；</a:t>
            </a:r>
          </a:p>
          <a:p>
            <a:pPr algn="ctr" defTabSz="685800" eaLnBrk="0" hangingPunct="0"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  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B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电压、电流参考方向关联。</a:t>
            </a:r>
          </a:p>
        </p:txBody>
      </p:sp>
      <p:grpSp>
        <p:nvGrpSpPr>
          <p:cNvPr id="41" name="Group 121">
            <a:extLst>
              <a:ext uri="{FF2B5EF4-FFF2-40B4-BE49-F238E27FC236}">
                <a16:creationId xmlns:a16="http://schemas.microsoft.com/office/drawing/2014/main" id="{E38902D3-0933-4BBB-8825-37C91280094D}"/>
              </a:ext>
            </a:extLst>
          </p:cNvPr>
          <p:cNvGrpSpPr>
            <a:grpSpLocks/>
          </p:cNvGrpSpPr>
          <p:nvPr/>
        </p:nvGrpSpPr>
        <p:grpSpPr bwMode="auto">
          <a:xfrm>
            <a:off x="1422797" y="2222897"/>
            <a:ext cx="1285875" cy="638175"/>
            <a:chOff x="385" y="3022"/>
            <a:chExt cx="1080" cy="536"/>
          </a:xfrm>
        </p:grpSpPr>
        <p:pic>
          <p:nvPicPr>
            <p:cNvPr id="42" name="Picture 122" descr="123">
              <a:extLst>
                <a:ext uri="{FF2B5EF4-FFF2-40B4-BE49-F238E27FC236}">
                  <a16:creationId xmlns:a16="http://schemas.microsoft.com/office/drawing/2014/main" id="{0A6B6768-8CE1-4ACA-94F1-DFD2B165A7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123">
              <a:extLst>
                <a:ext uri="{FF2B5EF4-FFF2-40B4-BE49-F238E27FC236}">
                  <a16:creationId xmlns:a16="http://schemas.microsoft.com/office/drawing/2014/main" id="{6B141B66-5FEB-422E-B878-860B4A8F85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r>
                <a:rPr lang="zh-CN" altLang="en-US" sz="2400" dirty="0">
                  <a:solidFill>
                    <a:srgbClr val="B258D3">
                      <a:lumMod val="50000"/>
                    </a:srgbClr>
                  </a:solidFill>
                  <a:ea typeface="华文行楷" panose="02010800040101010101" pitchFamily="2" charset="-122"/>
                </a:rPr>
                <a:t>注意</a:t>
              </a:r>
            </a:p>
          </p:txBody>
        </p:sp>
      </p:grpSp>
      <p:grpSp>
        <p:nvGrpSpPr>
          <p:cNvPr id="44" name="Group 124">
            <a:extLst>
              <a:ext uri="{FF2B5EF4-FFF2-40B4-BE49-F238E27FC236}">
                <a16:creationId xmlns:a16="http://schemas.microsoft.com/office/drawing/2014/main" id="{687C73C2-608A-4817-A8AB-53C2E0E29DDE}"/>
              </a:ext>
            </a:extLst>
          </p:cNvPr>
          <p:cNvGrpSpPr>
            <a:grpSpLocks/>
          </p:cNvGrpSpPr>
          <p:nvPr/>
        </p:nvGrpSpPr>
        <p:grpSpPr bwMode="auto">
          <a:xfrm>
            <a:off x="1639491" y="332185"/>
            <a:ext cx="1727597" cy="1835944"/>
            <a:chOff x="1973" y="1979"/>
            <a:chExt cx="1451" cy="1542"/>
          </a:xfrm>
        </p:grpSpPr>
        <p:sp>
          <p:nvSpPr>
            <p:cNvPr id="45" name="Text Box 125">
              <a:extLst>
                <a:ext uri="{FF2B5EF4-FFF2-40B4-BE49-F238E27FC236}">
                  <a16:creationId xmlns:a16="http://schemas.microsoft.com/office/drawing/2014/main" id="{8B775C48-8BBF-4DA2-85CE-075E2492F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" y="2251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zh-CN" altLang="en-US" sz="1800" kern="0">
                  <a:solidFill>
                    <a:prstClr val="black"/>
                  </a:solidFill>
                  <a:ea typeface="宋体" panose="02010600030101010101" pitchFamily="2" charset="-122"/>
                  <a:sym typeface="Symbol" pitchFamily="18" charset="2"/>
                </a:rPr>
                <a:t>＋</a:t>
              </a:r>
            </a:p>
          </p:txBody>
        </p:sp>
        <p:sp>
          <p:nvSpPr>
            <p:cNvPr id="46" name="Text Box 126">
              <a:extLst>
                <a:ext uri="{FF2B5EF4-FFF2-40B4-BE49-F238E27FC236}">
                  <a16:creationId xmlns:a16="http://schemas.microsoft.com/office/drawing/2014/main" id="{36A54E9D-38B4-43CD-B2A5-DACF88B06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" y="3158"/>
              <a:ext cx="40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zh-CN" altLang="en-US" sz="1800" b="1" kern="0">
                  <a:solidFill>
                    <a:prstClr val="black"/>
                  </a:solidFill>
                  <a:ea typeface="宋体" panose="02010600030101010101" pitchFamily="2" charset="-122"/>
                  <a:sym typeface="Symbol" pitchFamily="18" charset="2"/>
                </a:rPr>
                <a:t>－</a:t>
              </a:r>
            </a:p>
          </p:txBody>
        </p:sp>
        <p:sp>
          <p:nvSpPr>
            <p:cNvPr id="47" name="Text Box 127">
              <a:extLst>
                <a:ext uri="{FF2B5EF4-FFF2-40B4-BE49-F238E27FC236}">
                  <a16:creationId xmlns:a16="http://schemas.microsoft.com/office/drawing/2014/main" id="{2C8CA241-80F0-47B1-9E4C-2AD06A176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7" y="2659"/>
              <a:ext cx="363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i="1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u</a:t>
              </a:r>
            </a:p>
          </p:txBody>
        </p:sp>
        <p:sp>
          <p:nvSpPr>
            <p:cNvPr id="48" name="Rectangle 128" descr="斜纹布">
              <a:extLst>
                <a:ext uri="{FF2B5EF4-FFF2-40B4-BE49-F238E27FC236}">
                  <a16:creationId xmlns:a16="http://schemas.microsoft.com/office/drawing/2014/main" id="{F3952BE8-3C8B-4B59-B504-E31B3C9A2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2296"/>
              <a:ext cx="953" cy="1225"/>
            </a:xfrm>
            <a:prstGeom prst="rect">
              <a:avLst/>
            </a:prstGeom>
            <a:noFill/>
            <a:ln w="28575" cap="sq" algn="ctr">
              <a:solidFill>
                <a:schemeClr val="accent3">
                  <a:lumMod val="50000"/>
                </a:schemeClr>
              </a:solidFill>
              <a:miter lim="800000"/>
              <a:headEnd/>
              <a:tailEnd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tile tx="0" ty="0" sx="100000" sy="100000" flip="none" algn="tl"/>
                  </a:blipFill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 dirty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49" name="Text Box 129">
              <a:extLst>
                <a:ext uri="{FF2B5EF4-FFF2-40B4-BE49-F238E27FC236}">
                  <a16:creationId xmlns:a16="http://schemas.microsoft.com/office/drawing/2014/main" id="{3D47F130-E01E-4B4A-B2A4-521ED74090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" y="2704"/>
              <a:ext cx="499" cy="349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sq" algn="ctr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B</a:t>
              </a:r>
            </a:p>
          </p:txBody>
        </p:sp>
        <p:sp>
          <p:nvSpPr>
            <p:cNvPr id="50" name="Text Box 130">
              <a:extLst>
                <a:ext uri="{FF2B5EF4-FFF2-40B4-BE49-F238E27FC236}">
                  <a16:creationId xmlns:a16="http://schemas.microsoft.com/office/drawing/2014/main" id="{B075E394-C8C9-4329-8A3D-DC510C7DA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3" y="2704"/>
              <a:ext cx="498" cy="349"/>
            </a:xfrm>
            <a:prstGeom prst="rect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sq" algn="ctr">
                  <a:solidFill>
                    <a:srgbClr val="FFCC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A</a:t>
              </a:r>
            </a:p>
          </p:txBody>
        </p:sp>
        <p:sp>
          <p:nvSpPr>
            <p:cNvPr id="51" name="Line 131">
              <a:extLst>
                <a:ext uri="{FF2B5EF4-FFF2-40B4-BE49-F238E27FC236}">
                  <a16:creationId xmlns:a16="http://schemas.microsoft.com/office/drawing/2014/main" id="{B2911E38-8EE8-4688-9DB2-95669BF45A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205"/>
              <a:ext cx="408" cy="0"/>
            </a:xfrm>
            <a:prstGeom prst="line">
              <a:avLst/>
            </a:prstGeom>
            <a:noFill/>
            <a:ln w="38100" cap="sq">
              <a:solidFill>
                <a:srgbClr val="C00000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2" name="Text Box 132">
              <a:extLst>
                <a:ext uri="{FF2B5EF4-FFF2-40B4-BE49-F238E27FC236}">
                  <a16:creationId xmlns:a16="http://schemas.microsoft.com/office/drawing/2014/main" id="{A36744C2-C95F-4698-BA3D-F394CDA172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979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i="1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i</a:t>
              </a:r>
            </a:p>
          </p:txBody>
        </p:sp>
      </p:grpSp>
      <p:sp>
        <p:nvSpPr>
          <p:cNvPr id="53" name="灯片编号占位符 1">
            <a:extLst>
              <a:ext uri="{FF2B5EF4-FFF2-40B4-BE49-F238E27FC236}">
                <a16:creationId xmlns:a16="http://schemas.microsoft.com/office/drawing/2014/main" id="{637856BF-1F75-4DF2-9498-9704F336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1402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8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8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utoUpdateAnimBg="0"/>
      <p:bldP spid="36" grpId="0" autoUpdateAnimBg="0"/>
      <p:bldP spid="37" grpId="0" autoUpdateAnimBg="0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20" name="Rectangle 2"/>
          <p:cNvSpPr>
            <a:spLocks noChangeArrowheads="1"/>
          </p:cNvSpPr>
          <p:nvPr/>
        </p:nvSpPr>
        <p:spPr bwMode="auto">
          <a:xfrm>
            <a:off x="123825" y="63433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800" b="1" dirty="0">
                <a:solidFill>
                  <a:srgbClr val="FFFF00"/>
                </a:solidFill>
              </a:rPr>
              <a:t>  </a:t>
            </a:r>
            <a:r>
              <a:rPr lang="zh-CN" altLang="en-US" sz="2800" b="1" dirty="0">
                <a:solidFill>
                  <a:srgbClr val="16165D"/>
                </a:solidFill>
              </a:rPr>
              <a:t>四、</a:t>
            </a:r>
            <a:r>
              <a:rPr lang="en-US" altLang="zh-CN" sz="2800" b="1" dirty="0">
                <a:solidFill>
                  <a:srgbClr val="16165D"/>
                </a:solidFill>
              </a:rPr>
              <a:t> </a:t>
            </a:r>
            <a:r>
              <a:rPr lang="zh-CN" altLang="en-US" sz="2800" b="1" dirty="0">
                <a:solidFill>
                  <a:srgbClr val="16165D"/>
                </a:solidFill>
              </a:rPr>
              <a:t>功率与能量</a:t>
            </a:r>
            <a:endParaRPr lang="zh-CN" altLang="en-US" sz="2800" dirty="0">
              <a:solidFill>
                <a:srgbClr val="16165D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A693FFE-823D-4AFA-94D7-4DB3A3762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691307"/>
            <a:ext cx="1519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 功率</a:t>
            </a:r>
          </a:p>
        </p:txBody>
      </p:sp>
      <p:sp>
        <p:nvSpPr>
          <p:cNvPr id="9" name="右箭头 12">
            <a:extLst>
              <a:ext uri="{FF2B5EF4-FFF2-40B4-BE49-F238E27FC236}">
                <a16:creationId xmlns:a16="http://schemas.microsoft.com/office/drawing/2014/main" id="{1D198DAA-D221-4316-84E2-C5BC9B2AB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181" y="897732"/>
            <a:ext cx="485775" cy="54769"/>
          </a:xfrm>
          <a:prstGeom prst="rightArrow">
            <a:avLst>
              <a:gd name="adj1" fmla="val 50000"/>
              <a:gd name="adj2" fmla="val 221698"/>
            </a:avLst>
          </a:prstGeom>
          <a:solidFill>
            <a:srgbClr val="0000FF"/>
          </a:solidFill>
          <a:ln w="38100" cap="sq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A3D994C-DA06-48D9-9DF5-A37AA075B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4269" y="704850"/>
            <a:ext cx="378023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</a:rPr>
              <a:t>单位时间内电场力所做的功。</a:t>
            </a:r>
            <a:endParaRPr lang="zh-CN" altLang="en-US" sz="2100" b="1">
              <a:solidFill>
                <a:prstClr val="black"/>
              </a:solidFill>
              <a:ea typeface="楷体_GB2312" pitchFamily="49" charset="-122"/>
              <a:sym typeface="Symbol" panose="05050102010706020507" pitchFamily="18" charset="2"/>
            </a:endParaRPr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38C04E4C-5874-4357-BC83-FEBEECB35E1F}"/>
              </a:ext>
            </a:extLst>
          </p:cNvPr>
          <p:cNvGraphicFramePr>
            <a:graphicFrameLocks/>
          </p:cNvGraphicFramePr>
          <p:nvPr/>
        </p:nvGraphicFramePr>
        <p:xfrm>
          <a:off x="2000250" y="1498997"/>
          <a:ext cx="976313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9040" imgH="393480" progId="Equation.DSMT4">
                  <p:embed/>
                </p:oleObj>
              </mc:Choice>
              <mc:Fallback>
                <p:oleObj name="Equation" r:id="rId2" imgW="419040" imgH="39348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A59514C4-2D63-4EF0-BE06-1EA75CC5FE0A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1498997"/>
                        <a:ext cx="976313" cy="909638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1">
            <a:extLst>
              <a:ext uri="{FF2B5EF4-FFF2-40B4-BE49-F238E27FC236}">
                <a16:creationId xmlns:a16="http://schemas.microsoft.com/office/drawing/2014/main" id="{1DE45FD5-1597-4949-B034-C540F475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9956" y="1160860"/>
            <a:ext cx="37898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 dirty="0">
                <a:solidFill>
                  <a:srgbClr val="0000FF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单位时间内从</a:t>
            </a:r>
            <a:r>
              <a:rPr lang="en-US" altLang="zh-CN" sz="2100" b="1" dirty="0">
                <a:solidFill>
                  <a:srgbClr val="0000FF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A</a:t>
            </a:r>
            <a:r>
              <a:rPr lang="zh-CN" altLang="en-US" sz="2100" b="1" dirty="0">
                <a:solidFill>
                  <a:srgbClr val="0000FF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到</a:t>
            </a:r>
            <a:r>
              <a:rPr lang="en-US" altLang="zh-CN" sz="2100" b="1" dirty="0">
                <a:solidFill>
                  <a:srgbClr val="0000FF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B</a:t>
            </a:r>
            <a:r>
              <a:rPr lang="zh-CN" altLang="en-US" sz="2100" b="1" dirty="0">
                <a:solidFill>
                  <a:srgbClr val="0000FF"/>
                </a:solidFill>
                <a:ea typeface="华文楷体" panose="02010600040101010101" pitchFamily="2" charset="-122"/>
                <a:sym typeface="Symbol" panose="05050102010706020507" pitchFamily="18" charset="2"/>
              </a:rPr>
              <a:t>的正电荷量</a:t>
            </a:r>
          </a:p>
        </p:txBody>
      </p:sp>
      <p:sp>
        <p:nvSpPr>
          <p:cNvPr id="13" name="Line 20">
            <a:extLst>
              <a:ext uri="{FF2B5EF4-FFF2-40B4-BE49-F238E27FC236}">
                <a16:creationId xmlns:a16="http://schemas.microsoft.com/office/drawing/2014/main" id="{39863842-BEC1-476A-A767-EC7F7A5ED7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7760" y="1421607"/>
            <a:ext cx="485775" cy="27027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defTabSz="685800" eaLnBrk="0" hangingPunct="0"/>
            <a:endParaRPr lang="zh-CN" altLang="en-US" sz="495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EB841B8C-8135-4D20-852B-1B1B8584940B}"/>
              </a:ext>
            </a:extLst>
          </p:cNvPr>
          <p:cNvGraphicFramePr>
            <a:graphicFrameLocks/>
          </p:cNvGraphicFramePr>
          <p:nvPr/>
        </p:nvGraphicFramePr>
        <p:xfrm>
          <a:off x="3524250" y="1628775"/>
          <a:ext cx="959644" cy="853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69800" imgH="419040" progId="Equation.DSMT4">
                  <p:embed/>
                </p:oleObj>
              </mc:Choice>
              <mc:Fallback>
                <p:oleObj name="Equation" r:id="rId4" imgW="469800" imgH="419040" progId="Equation.DSMT4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049DA599-440E-4225-B25F-ACCE73AC6C0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0" y="1628775"/>
                        <a:ext cx="959644" cy="853679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0">
            <a:extLst>
              <a:ext uri="{FF2B5EF4-FFF2-40B4-BE49-F238E27FC236}">
                <a16:creationId xmlns:a16="http://schemas.microsoft.com/office/drawing/2014/main" id="{F7795284-FB54-452A-8239-3617A891B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9166" y="2730103"/>
            <a:ext cx="5136342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kern="0" dirty="0">
                <a:solidFill>
                  <a:srgbClr val="0000FF"/>
                </a:solidFill>
                <a:sym typeface="Symbol" pitchFamily="18" charset="2"/>
              </a:rPr>
              <a:t>电场力将单位正电荷从</a:t>
            </a:r>
            <a:r>
              <a:rPr kumimoji="0" lang="en-US" altLang="zh-CN" sz="2100" kern="0" dirty="0">
                <a:solidFill>
                  <a:srgbClr val="0000FF"/>
                </a:solidFill>
                <a:sym typeface="Symbol" pitchFamily="18" charset="2"/>
              </a:rPr>
              <a:t>A</a:t>
            </a:r>
            <a:r>
              <a:rPr kumimoji="0" lang="zh-CN" altLang="en-US" sz="2100" kern="0" dirty="0">
                <a:solidFill>
                  <a:srgbClr val="0000FF"/>
                </a:solidFill>
                <a:sym typeface="Symbol" pitchFamily="18" charset="2"/>
              </a:rPr>
              <a:t>移动到</a:t>
            </a:r>
            <a:r>
              <a:rPr kumimoji="0" lang="en-US" altLang="zh-CN" sz="2100" kern="0" dirty="0">
                <a:solidFill>
                  <a:srgbClr val="0000FF"/>
                </a:solidFill>
                <a:sym typeface="Symbol" pitchFamily="18" charset="2"/>
              </a:rPr>
              <a:t>B</a:t>
            </a:r>
            <a:r>
              <a:rPr kumimoji="0" lang="zh-CN" altLang="en-US" sz="2100" kern="0" dirty="0">
                <a:solidFill>
                  <a:srgbClr val="0000FF"/>
                </a:solidFill>
                <a:sym typeface="Symbol" pitchFamily="18" charset="2"/>
              </a:rPr>
              <a:t>所作的功</a:t>
            </a:r>
          </a:p>
        </p:txBody>
      </p:sp>
      <p:sp>
        <p:nvSpPr>
          <p:cNvPr id="16" name="Line 19">
            <a:extLst>
              <a:ext uri="{FF2B5EF4-FFF2-40B4-BE49-F238E27FC236}">
                <a16:creationId xmlns:a16="http://schemas.microsoft.com/office/drawing/2014/main" id="{9A4FCD41-CE0E-4F16-B40B-CE2ECE6BD65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64844" y="2331244"/>
            <a:ext cx="432197" cy="32385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defTabSz="685800" eaLnBrk="0" hangingPunct="0"/>
            <a:endParaRPr lang="zh-CN" altLang="en-US" sz="495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17" name="AutoShape 14">
            <a:extLst>
              <a:ext uri="{FF2B5EF4-FFF2-40B4-BE49-F238E27FC236}">
                <a16:creationId xmlns:a16="http://schemas.microsoft.com/office/drawing/2014/main" id="{5B6E139A-43B6-44E1-87B7-320019F73FF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08270" y="1751151"/>
            <a:ext cx="1044394" cy="825371"/>
          </a:xfrm>
          <a:prstGeom prst="leftRightArrow">
            <a:avLst>
              <a:gd name="adj1" fmla="val 50000"/>
              <a:gd name="adj2" fmla="val 51982"/>
            </a:avLst>
          </a:prstGeom>
          <a:solidFill>
            <a:srgbClr val="66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ea typeface="华文楷体" pitchFamily="2" charset="-122"/>
            </a:endParaRPr>
          </a:p>
        </p:txBody>
      </p:sp>
      <p:sp>
        <p:nvSpPr>
          <p:cNvPr id="18" name="Text Box 15">
            <a:extLst>
              <a:ext uri="{FF2B5EF4-FFF2-40B4-BE49-F238E27FC236}">
                <a16:creationId xmlns:a16="http://schemas.microsoft.com/office/drawing/2014/main" id="{BE5737CF-9813-44B4-8C0B-3D86B65C1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169" y="1969294"/>
            <a:ext cx="869156" cy="41549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关联</a:t>
            </a:r>
          </a:p>
        </p:txBody>
      </p:sp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68070B15-1D0B-4CA5-BC9B-6974BB10E5C6}"/>
              </a:ext>
            </a:extLst>
          </p:cNvPr>
          <p:cNvGraphicFramePr>
            <a:graphicFrameLocks/>
          </p:cNvGraphicFramePr>
          <p:nvPr/>
        </p:nvGraphicFramePr>
        <p:xfrm>
          <a:off x="4229100" y="3270648"/>
          <a:ext cx="3456385" cy="1107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497950" imgH="482391" progId="Equation.3">
                  <p:embed/>
                </p:oleObj>
              </mc:Choice>
              <mc:Fallback>
                <p:oleObj r:id="rId6" imgW="1497950" imgH="482391" progId="Equation.3">
                  <p:embed/>
                  <p:pic>
                    <p:nvPicPr>
                      <p:cNvPr id="16" name="对象 15">
                        <a:extLst>
                          <a:ext uri="{FF2B5EF4-FFF2-40B4-BE49-F238E27FC236}">
                            <a16:creationId xmlns:a16="http://schemas.microsoft.com/office/drawing/2014/main" id="{D85E0288-45D6-4C77-BE3F-07B02721E03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100" y="3270648"/>
                        <a:ext cx="3456385" cy="110728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100000">
                            <a:srgbClr val="86D1EC"/>
                          </a:gs>
                        </a:gsLst>
                        <a:lin ang="2700000" scaled="1"/>
                      </a:gra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3">
            <a:extLst>
              <a:ext uri="{FF2B5EF4-FFF2-40B4-BE49-F238E27FC236}">
                <a16:creationId xmlns:a16="http://schemas.microsoft.com/office/drawing/2014/main" id="{649B4920-2A20-4270-A045-FA8A9A8CC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187" y="3073003"/>
            <a:ext cx="2339102" cy="900246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单位时间内电场力</a:t>
            </a:r>
            <a:endParaRPr kumimoji="0" lang="en-US" altLang="zh-CN" sz="2100" kern="0" dirty="0">
              <a:solidFill>
                <a:prstClr val="black"/>
              </a:solidFill>
              <a:sym typeface="Symbol" pitchFamily="18" charset="2"/>
            </a:endParaRP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从</a:t>
            </a:r>
            <a:r>
              <a:rPr kumimoji="0" lang="en-US" altLang="zh-CN" sz="2100" kern="0" dirty="0">
                <a:solidFill>
                  <a:prstClr val="black"/>
                </a:solidFill>
                <a:sym typeface="Symbol" pitchFamily="18" charset="2"/>
              </a:rPr>
              <a:t>A</a:t>
            </a: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到</a:t>
            </a:r>
            <a:r>
              <a:rPr kumimoji="0" lang="en-US" altLang="zh-CN" sz="2100" kern="0" dirty="0">
                <a:solidFill>
                  <a:prstClr val="black"/>
                </a:solidFill>
                <a:sym typeface="Symbol" pitchFamily="18" charset="2"/>
              </a:rPr>
              <a:t>B</a:t>
            </a: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所作的功</a:t>
            </a:r>
          </a:p>
        </p:txBody>
      </p:sp>
      <p:sp>
        <p:nvSpPr>
          <p:cNvPr id="21" name="Text Box 18">
            <a:extLst>
              <a:ext uri="{FF2B5EF4-FFF2-40B4-BE49-F238E27FC236}">
                <a16:creationId xmlns:a16="http://schemas.microsoft.com/office/drawing/2014/main" id="{11E96684-5D6D-435F-BEFE-A4B4356E8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860" y="4012406"/>
            <a:ext cx="2069797" cy="41549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kern="0" dirty="0">
                <a:solidFill>
                  <a:prstClr val="black"/>
                </a:solidFill>
                <a:sym typeface="Symbol" pitchFamily="18" charset="2"/>
              </a:rPr>
              <a:t>电路吸收的功率</a:t>
            </a:r>
          </a:p>
        </p:txBody>
      </p:sp>
      <p:sp>
        <p:nvSpPr>
          <p:cNvPr id="22" name="Line 21">
            <a:extLst>
              <a:ext uri="{FF2B5EF4-FFF2-40B4-BE49-F238E27FC236}">
                <a16:creationId xmlns:a16="http://schemas.microsoft.com/office/drawing/2014/main" id="{5B5A27F4-3A1D-4A8C-83E5-83A3D5C210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9488" y="3413523"/>
            <a:ext cx="702469" cy="269081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 defTabSz="685800" eaLnBrk="0" hangingPunct="0"/>
            <a:endParaRPr lang="zh-CN" altLang="en-US" sz="495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93F683B6-F7F2-4B38-8EEF-25E2A406B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462" y="4083844"/>
            <a:ext cx="68627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85750" lvl="2" indent="0" algn="just" defTabSz="685800" eaLnBrk="1" hangingPunct="1">
              <a:buClr>
                <a:srgbClr val="FFFFFF"/>
              </a:buClr>
              <a:buNone/>
              <a:defRPr/>
            </a:pPr>
            <a:endParaRPr lang="en-US" altLang="zh-CN" sz="2700" b="1" kern="0" dirty="0">
              <a:solidFill>
                <a:prstClr val="black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285750" lvl="2" indent="0" algn="just" defTabSz="685800" eaLnBrk="1" hangingPunct="1">
              <a:buClr>
                <a:srgbClr val="FFFFFF"/>
              </a:buClr>
              <a:buNone/>
              <a:defRPr/>
            </a:pPr>
            <a:r>
              <a:rPr lang="zh-CN" altLang="en-US" sz="2700" b="1" kern="0" dirty="0">
                <a:solidFill>
                  <a:srgbClr val="C00000"/>
                </a:solidFill>
                <a:latin typeface="Times New Roman"/>
                <a:ea typeface="宋体"/>
              </a:rPr>
              <a:t>功率单位</a:t>
            </a:r>
            <a:r>
              <a:rPr lang="zh-CN" altLang="en-US" sz="2700" b="1" kern="0" dirty="0">
                <a:solidFill>
                  <a:prstClr val="black"/>
                </a:solidFill>
                <a:latin typeface="Times New Roman"/>
                <a:ea typeface="宋体"/>
              </a:rPr>
              <a:t>：瓦（</a:t>
            </a:r>
            <a:r>
              <a:rPr lang="en-US" altLang="zh-CN" sz="2700" b="1" kern="0" dirty="0">
                <a:solidFill>
                  <a:prstClr val="black"/>
                </a:solidFill>
                <a:latin typeface="Times New Roman"/>
                <a:ea typeface="宋体"/>
              </a:rPr>
              <a:t>W</a:t>
            </a:r>
            <a:r>
              <a:rPr lang="zh-CN" altLang="en-US" sz="2700" b="1" kern="0" dirty="0">
                <a:solidFill>
                  <a:prstClr val="black"/>
                </a:solidFill>
                <a:latin typeface="Times New Roman"/>
                <a:ea typeface="宋体"/>
              </a:rPr>
              <a:t>），</a:t>
            </a:r>
            <a:r>
              <a:rPr lang="en-US" altLang="zh-CN" sz="2700" b="1" kern="0" dirty="0">
                <a:solidFill>
                  <a:prstClr val="black"/>
                </a:solidFill>
                <a:latin typeface="Times New Roman"/>
                <a:ea typeface="宋体"/>
              </a:rPr>
              <a:t>1W = 1 J/S = 1VA</a:t>
            </a:r>
          </a:p>
        </p:txBody>
      </p:sp>
      <p:sp>
        <p:nvSpPr>
          <p:cNvPr id="24" name="灯片编号占位符 1">
            <a:extLst>
              <a:ext uri="{FF2B5EF4-FFF2-40B4-BE49-F238E27FC236}">
                <a16:creationId xmlns:a16="http://schemas.microsoft.com/office/drawing/2014/main" id="{E6539BA2-E3AC-4E2F-BF92-B332732F0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19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0" grpId="0" autoUpdateAnimBg="0"/>
      <p:bldP spid="8" grpId="0"/>
      <p:bldP spid="10" grpId="0"/>
      <p:bldP spid="12" grpId="0"/>
      <p:bldP spid="15" grpId="0"/>
      <p:bldP spid="17" grpId="0" animBg="1"/>
      <p:bldP spid="18" grpId="0" animBg="1"/>
      <p:bldP spid="18" grpId="1" animBg="1"/>
      <p:bldP spid="18" grpId="2" animBg="1"/>
      <p:bldP spid="20" grpId="0" animBg="1"/>
      <p:bldP spid="21" grpId="0" animBg="1"/>
      <p:bldP spid="21" grpId="1" animBg="1"/>
      <p:bldP spid="21" grpId="2" animBg="1"/>
      <p:bldP spid="2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3924300" y="3328988"/>
            <a:ext cx="1295400" cy="3603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395288" y="555625"/>
            <a:ext cx="79248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FF0000"/>
                </a:solidFill>
              </a:rPr>
              <a:t>电路变量</a:t>
            </a:r>
            <a:r>
              <a:rPr lang="zh-CN" altLang="en-US" sz="2800" b="1"/>
              <a:t>：  描述电路工作状态或元件工作特性的物理量。</a:t>
            </a:r>
            <a:endParaRPr lang="zh-CN" altLang="en-US" sz="2800"/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2051050" y="1563688"/>
            <a:ext cx="50292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/>
            <a:r>
              <a:rPr lang="zh-CN" altLang="en-US" sz="2800" b="1"/>
              <a:t>电流  </a:t>
            </a:r>
            <a:r>
              <a:rPr lang="en-US" altLang="zh-CN" sz="2800" b="1" i="1">
                <a:ea typeface="仿宋_GB2312" pitchFamily="49" charset="-122"/>
              </a:rPr>
              <a:t>i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/>
              <a:t>与    电压  </a:t>
            </a:r>
            <a:r>
              <a:rPr lang="en-US" altLang="zh-CN" sz="2800" b="1" i="1">
                <a:ea typeface="仿宋_GB2312" pitchFamily="49" charset="-122"/>
              </a:rPr>
              <a:t>u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；</a:t>
            </a: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112963" y="2116138"/>
            <a:ext cx="5122862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/>
            <a:r>
              <a:rPr lang="zh-CN" altLang="en-US" sz="2800" b="1"/>
              <a:t>电荷 </a:t>
            </a:r>
            <a:r>
              <a:rPr lang="en-US" altLang="zh-CN" sz="2800" b="1" i="1">
                <a:ea typeface="仿宋_GB2312" pitchFamily="49" charset="-122"/>
              </a:rPr>
              <a:t>q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/>
              <a:t>与   磁链 </a:t>
            </a:r>
            <a:r>
              <a:rPr lang="en-US" altLang="zh-CN" sz="2800" b="1" i="1"/>
              <a:t>ψ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；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112963" y="2687638"/>
            <a:ext cx="4657725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/>
            <a:r>
              <a:rPr lang="zh-CN" altLang="en-US" sz="2800" b="1"/>
              <a:t>功率 </a:t>
            </a:r>
            <a:r>
              <a:rPr lang="en-US" altLang="zh-CN" sz="2800" b="1" i="1">
                <a:ea typeface="仿宋_GB2312" pitchFamily="49" charset="-122"/>
              </a:rPr>
              <a:t>p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/>
              <a:t>与  能量   </a:t>
            </a:r>
            <a:r>
              <a:rPr lang="en-US" altLang="zh-CN" sz="2800" b="1" i="1">
                <a:ea typeface="仿宋_GB2312" pitchFamily="49" charset="-122"/>
              </a:rPr>
              <a:t>w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(</a:t>
            </a:r>
            <a:r>
              <a:rPr lang="en-US" altLang="zh-CN" sz="2800" b="1" i="1">
                <a:ea typeface="仿宋_GB2312" pitchFamily="49" charset="-122"/>
              </a:rPr>
              <a:t>t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) 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。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2195513" y="3282950"/>
            <a:ext cx="47498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/>
            <a:r>
              <a:rPr lang="en-US" altLang="zh-CN" sz="2800" b="1" i="1" dirty="0" err="1"/>
              <a:t>i</a:t>
            </a:r>
            <a:r>
              <a:rPr lang="en-US" altLang="zh-CN" sz="2800" b="1" dirty="0" err="1">
                <a:latin typeface="宋体" charset="-122"/>
              </a:rPr>
              <a:t>,</a:t>
            </a:r>
            <a:r>
              <a:rPr lang="en-US" altLang="zh-CN" sz="2800" b="1" i="1" dirty="0" err="1"/>
              <a:t>u</a:t>
            </a:r>
            <a:r>
              <a:rPr lang="zh-CN" altLang="en-US" sz="2800" b="1" dirty="0">
                <a:latin typeface="宋体" charset="-122"/>
              </a:rPr>
              <a:t>为常用基本变量，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 animBg="1"/>
      <p:bldP spid="29697" grpId="0"/>
      <p:bldP spid="29698" grpId="0"/>
      <p:bldP spid="29699" grpId="0"/>
      <p:bldP spid="29700" grpId="0"/>
      <p:bldP spid="297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>
            <a:extLst>
              <a:ext uri="{FF2B5EF4-FFF2-40B4-BE49-F238E27FC236}">
                <a16:creationId xmlns:a16="http://schemas.microsoft.com/office/drawing/2014/main" id="{8DD6840A-7F50-4344-9711-AA9ED31DA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64" y="752871"/>
            <a:ext cx="3840673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>
                <a:srgbClr val="FFFF00"/>
              </a:buClr>
              <a:buFont typeface="Wingdings" panose="05000000000000000000" pitchFamily="2" charset="2"/>
              <a:buChar char="l"/>
            </a:pPr>
            <a:r>
              <a:rPr lang="en-US" altLang="zh-CN" sz="1800" b="1" i="1" dirty="0">
                <a:solidFill>
                  <a:srgbClr val="0000FF"/>
                </a:solidFill>
                <a:ea typeface="仿宋_GB2312" pitchFamily="49" charset="-122"/>
              </a:rPr>
              <a:t>    </a:t>
            </a:r>
            <a:r>
              <a:rPr lang="en-US" altLang="zh-CN" sz="2100" b="1" i="1" dirty="0">
                <a:solidFill>
                  <a:srgbClr val="0000FF"/>
                </a:solidFill>
                <a:ea typeface="仿宋_GB2312" pitchFamily="49" charset="-122"/>
              </a:rPr>
              <a:t>u</a:t>
            </a:r>
            <a:r>
              <a:rPr lang="en-US" altLang="zh-CN" sz="2100" b="1" dirty="0">
                <a:solidFill>
                  <a:srgbClr val="0000FF"/>
                </a:solidFill>
                <a:ea typeface="仿宋_GB2312" pitchFamily="49" charset="-122"/>
              </a:rPr>
              <a:t>, </a:t>
            </a:r>
            <a:r>
              <a:rPr lang="en-US" altLang="zh-CN" sz="2100" b="1" i="1" dirty="0" err="1">
                <a:solidFill>
                  <a:srgbClr val="0000FF"/>
                </a:solidFill>
                <a:ea typeface="仿宋_GB2312" pitchFamily="49" charset="-122"/>
              </a:rPr>
              <a:t>i</a:t>
            </a:r>
            <a:r>
              <a:rPr lang="en-US" altLang="zh-CN" sz="2100" b="1" dirty="0">
                <a:solidFill>
                  <a:srgbClr val="0000FF"/>
                </a:solidFill>
                <a:ea typeface="仿宋_GB2312" pitchFamily="49" charset="-122"/>
              </a:rPr>
              <a:t> </a:t>
            </a:r>
            <a:r>
              <a:rPr lang="zh-CN" altLang="en-US" sz="2100" b="1" dirty="0">
                <a:solidFill>
                  <a:srgbClr val="0000FF"/>
                </a:solidFill>
                <a:ea typeface="楷体_GB2312" pitchFamily="49" charset="-122"/>
              </a:rPr>
              <a:t>取</a:t>
            </a:r>
            <a:r>
              <a:rPr lang="zh-CN" altLang="zh-CN" sz="2100" b="1" dirty="0">
                <a:solidFill>
                  <a:srgbClr val="0000FF"/>
                </a:solidFill>
                <a:ea typeface="楷体_GB2312" pitchFamily="49" charset="-122"/>
              </a:rPr>
              <a:t>关联参考方向</a:t>
            </a:r>
            <a:endParaRPr lang="zh-CN" altLang="en-US" sz="210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BC8921E2-59F0-4EBE-87CE-4F1F42F64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340" y="1160794"/>
            <a:ext cx="47332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i="1" kern="0" dirty="0">
                <a:solidFill>
                  <a:prstClr val="black"/>
                </a:solidFill>
                <a:ea typeface="宋体" panose="02010600030101010101" pitchFamily="2" charset="-122"/>
              </a:rPr>
              <a:t>P=</a:t>
            </a:r>
            <a:r>
              <a:rPr kumimoji="0" lang="en-US" altLang="zh-CN" i="1" kern="0" dirty="0" err="1">
                <a:solidFill>
                  <a:prstClr val="black"/>
                </a:solidFill>
                <a:ea typeface="宋体" panose="02010600030101010101" pitchFamily="2" charset="-122"/>
              </a:rPr>
              <a:t>ui</a:t>
            </a:r>
            <a:r>
              <a:rPr kumimoji="0" lang="en-US" altLang="zh-CN" sz="2100" i="1" kern="0" dirty="0">
                <a:solidFill>
                  <a:prstClr val="black"/>
                </a:solidFill>
                <a:ea typeface="宋体" panose="02010600030101010101" pitchFamily="2" charset="-122"/>
              </a:rPr>
              <a:t> </a:t>
            </a:r>
            <a:r>
              <a:rPr kumimoji="0" lang="en-US" altLang="zh-CN" sz="2100" b="1" i="1" kern="0" dirty="0">
                <a:solidFill>
                  <a:prstClr val="black"/>
                </a:solidFill>
                <a:ea typeface="宋体" panose="02010600030101010101" pitchFamily="2" charset="-122"/>
              </a:rPr>
              <a:t>     </a:t>
            </a:r>
            <a:r>
              <a:rPr kumimoji="0" lang="zh-CN" altLang="en-US" sz="2100" b="1" kern="0" dirty="0">
                <a:solidFill>
                  <a:prstClr val="black"/>
                </a:solidFill>
                <a:ea typeface="楷体_GB2312" pitchFamily="49" charset="-122"/>
              </a:rPr>
              <a:t>表</a:t>
            </a:r>
            <a:r>
              <a:rPr kumimoji="0" lang="zh-CN" altLang="zh-CN" sz="2100" b="1" kern="0" dirty="0">
                <a:solidFill>
                  <a:prstClr val="black"/>
                </a:solidFill>
                <a:ea typeface="楷体_GB2312" pitchFamily="49" charset="-122"/>
              </a:rPr>
              <a:t>示</a:t>
            </a:r>
            <a:r>
              <a:rPr kumimoji="0" lang="zh-CN" altLang="en-US" sz="2100" b="1" kern="0" dirty="0">
                <a:solidFill>
                  <a:prstClr val="black"/>
                </a:solidFill>
                <a:ea typeface="楷体_GB2312" pitchFamily="49" charset="-122"/>
              </a:rPr>
              <a:t>电路</a:t>
            </a:r>
            <a:r>
              <a:rPr kumimoji="0" lang="zh-CN" altLang="zh-CN" sz="2100" b="1" kern="0" dirty="0">
                <a:solidFill>
                  <a:srgbClr val="FF0000"/>
                </a:solidFill>
                <a:ea typeface="楷体_GB2312" pitchFamily="49" charset="-122"/>
              </a:rPr>
              <a:t>吸收的功率</a:t>
            </a:r>
            <a:r>
              <a:rPr kumimoji="0" lang="zh-CN" altLang="en-US" sz="2100" b="1" kern="0" dirty="0">
                <a:solidFill>
                  <a:prstClr val="black"/>
                </a:solidFill>
                <a:ea typeface="楷体_GB2312" pitchFamily="49" charset="-122"/>
              </a:rPr>
              <a:t>表达式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DF1ECAE5-249F-4462-8978-D66DF145A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9687" y="1647759"/>
            <a:ext cx="40957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i="1" dirty="0">
                <a:solidFill>
                  <a:prstClr val="black"/>
                </a:solidFill>
                <a:ea typeface="仿宋_GB2312" pitchFamily="49" charset="-122"/>
              </a:rPr>
              <a:t>P</a:t>
            </a:r>
            <a:r>
              <a:rPr lang="en-US" altLang="zh-CN" sz="2400" dirty="0">
                <a:solidFill>
                  <a:prstClr val="black"/>
                </a:solidFill>
                <a:ea typeface="仿宋_GB2312" pitchFamily="49" charset="-122"/>
              </a:rPr>
              <a:t>&gt;0 </a:t>
            </a:r>
            <a:r>
              <a:rPr lang="en-US" altLang="zh-CN" sz="1800" b="1" dirty="0">
                <a:solidFill>
                  <a:prstClr val="black"/>
                </a:solidFill>
                <a:ea typeface="仿宋_GB2312" pitchFamily="49" charset="-122"/>
              </a:rPr>
              <a:t>   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吸收正功率  </a:t>
            </a: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实际吸收</a:t>
            </a: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D1F00E93-FE14-4226-A6DD-BD38D173B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9687" y="2133534"/>
            <a:ext cx="42124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i="1" kern="0" dirty="0">
                <a:solidFill>
                  <a:prstClr val="black"/>
                </a:solidFill>
                <a:ea typeface="宋体" panose="02010600030101010101" pitchFamily="2" charset="-122"/>
              </a:rPr>
              <a:t>P</a:t>
            </a:r>
            <a:r>
              <a:rPr kumimoji="0" lang="en-US" altLang="zh-CN" kern="0" dirty="0">
                <a:solidFill>
                  <a:prstClr val="black"/>
                </a:solidFill>
                <a:ea typeface="宋体" panose="02010600030101010101" pitchFamily="2" charset="-122"/>
              </a:rPr>
              <a:t>&lt;0</a:t>
            </a:r>
            <a:r>
              <a:rPr kumimoji="0" lang="en-US" altLang="zh-CN" sz="2100" kern="0" dirty="0">
                <a:solidFill>
                  <a:prstClr val="black"/>
                </a:solidFill>
                <a:ea typeface="宋体" panose="02010600030101010101" pitchFamily="2" charset="-122"/>
              </a:rPr>
              <a:t> </a:t>
            </a:r>
            <a:r>
              <a:rPr kumimoji="0" lang="en-US" altLang="zh-CN" sz="2100" b="1" kern="0" dirty="0">
                <a:solidFill>
                  <a:prstClr val="black"/>
                </a:solidFill>
                <a:ea typeface="宋体" panose="02010600030101010101" pitchFamily="2" charset="-122"/>
              </a:rPr>
              <a:t>    </a:t>
            </a:r>
            <a:r>
              <a:rPr kumimoji="0" lang="zh-CN" altLang="en-US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吸收负功率  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kumimoji="0" lang="zh-CN" altLang="en-US" sz="2100" b="1" kern="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实际发出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16" name="Text Box 20">
            <a:extLst>
              <a:ext uri="{FF2B5EF4-FFF2-40B4-BE49-F238E27FC236}">
                <a16:creationId xmlns:a16="http://schemas.microsoft.com/office/drawing/2014/main" id="{F1B4AB6B-4294-4209-AAC4-B3A42F7FD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6572" y="3090752"/>
            <a:ext cx="47332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i="1" kern="0" dirty="0">
                <a:solidFill>
                  <a:prstClr val="black"/>
                </a:solidFill>
                <a:ea typeface="宋体" panose="02010600030101010101" pitchFamily="2" charset="-122"/>
              </a:rPr>
              <a:t>P </a:t>
            </a:r>
            <a:r>
              <a:rPr kumimoji="0" lang="en-US" altLang="zh-CN" kern="0" dirty="0">
                <a:solidFill>
                  <a:prstClr val="black"/>
                </a:solidFill>
                <a:ea typeface="宋体" panose="02010600030101010101" pitchFamily="2" charset="-122"/>
              </a:rPr>
              <a:t>=</a:t>
            </a:r>
            <a:r>
              <a:rPr kumimoji="0" lang="en-US" altLang="zh-CN" kern="0" dirty="0">
                <a:solidFill>
                  <a:srgbClr val="FF0000"/>
                </a:solidFill>
                <a:ea typeface="宋体" panose="02010600030101010101" pitchFamily="2" charset="-122"/>
              </a:rPr>
              <a:t>-</a:t>
            </a:r>
            <a:r>
              <a:rPr kumimoji="0" lang="en-US" altLang="zh-CN" kern="0" dirty="0">
                <a:solidFill>
                  <a:prstClr val="black"/>
                </a:solidFill>
                <a:ea typeface="宋体" panose="02010600030101010101" pitchFamily="2" charset="-122"/>
              </a:rPr>
              <a:t> </a:t>
            </a:r>
            <a:r>
              <a:rPr kumimoji="0" lang="en-US" altLang="zh-CN" i="1" kern="0" dirty="0" err="1">
                <a:solidFill>
                  <a:prstClr val="black"/>
                </a:solidFill>
                <a:ea typeface="宋体" panose="02010600030101010101" pitchFamily="2" charset="-122"/>
              </a:rPr>
              <a:t>ui</a:t>
            </a:r>
            <a:r>
              <a:rPr kumimoji="0" lang="en-US" altLang="zh-CN" sz="2100" b="1" kern="0" dirty="0">
                <a:solidFill>
                  <a:prstClr val="black"/>
                </a:solidFill>
                <a:ea typeface="宋体" panose="02010600030101010101" pitchFamily="2" charset="-122"/>
              </a:rPr>
              <a:t>     </a:t>
            </a:r>
            <a:r>
              <a:rPr kumimoji="0" lang="zh-CN" altLang="zh-CN" sz="2100" b="1" kern="0" dirty="0">
                <a:solidFill>
                  <a:prstClr val="black"/>
                </a:solidFill>
                <a:ea typeface="楷体_GB2312" pitchFamily="49" charset="-122"/>
              </a:rPr>
              <a:t>表示</a:t>
            </a:r>
            <a:r>
              <a:rPr kumimoji="0" lang="zh-CN" altLang="en-US" sz="2100" b="1" kern="0" dirty="0">
                <a:solidFill>
                  <a:prstClr val="black"/>
                </a:solidFill>
                <a:ea typeface="楷体_GB2312" pitchFamily="49" charset="-122"/>
              </a:rPr>
              <a:t>电路吸收</a:t>
            </a:r>
            <a:r>
              <a:rPr kumimoji="0" lang="zh-CN" altLang="zh-CN" sz="2100" b="1" kern="0" dirty="0">
                <a:solidFill>
                  <a:prstClr val="black"/>
                </a:solidFill>
                <a:ea typeface="楷体_GB2312" pitchFamily="49" charset="-122"/>
              </a:rPr>
              <a:t>的功率</a:t>
            </a:r>
            <a:r>
              <a:rPr kumimoji="0" lang="zh-CN" altLang="en-US" sz="2100" b="1" kern="0" dirty="0">
                <a:solidFill>
                  <a:prstClr val="black"/>
                </a:solidFill>
                <a:ea typeface="楷体_GB2312" pitchFamily="49" charset="-122"/>
              </a:rPr>
              <a:t>表达式</a:t>
            </a:r>
          </a:p>
        </p:txBody>
      </p:sp>
      <p:sp>
        <p:nvSpPr>
          <p:cNvPr id="17" name="Text Box 21">
            <a:extLst>
              <a:ext uri="{FF2B5EF4-FFF2-40B4-BE49-F238E27FC236}">
                <a16:creationId xmlns:a16="http://schemas.microsoft.com/office/drawing/2014/main" id="{5BDB0CF8-E781-461A-810B-42886DAE1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65" y="3614672"/>
            <a:ext cx="41588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i="1" kern="0" dirty="0">
                <a:solidFill>
                  <a:prstClr val="black"/>
                </a:solidFill>
                <a:ea typeface="宋体" panose="02010600030101010101" pitchFamily="2" charset="-122"/>
              </a:rPr>
              <a:t>P</a:t>
            </a:r>
            <a:r>
              <a:rPr kumimoji="0" lang="en-US" altLang="zh-CN" kern="0" dirty="0">
                <a:solidFill>
                  <a:prstClr val="black"/>
                </a:solidFill>
                <a:ea typeface="宋体" panose="02010600030101010101" pitchFamily="2" charset="-122"/>
              </a:rPr>
              <a:t>&gt;0</a:t>
            </a:r>
            <a:r>
              <a:rPr kumimoji="0" lang="en-US" altLang="zh-CN" sz="1800" b="1" kern="0" dirty="0">
                <a:solidFill>
                  <a:prstClr val="black"/>
                </a:solidFill>
                <a:ea typeface="宋体" panose="02010600030101010101" pitchFamily="2" charset="-122"/>
              </a:rPr>
              <a:t>     </a:t>
            </a:r>
            <a:r>
              <a:rPr kumimoji="0" lang="zh-CN" altLang="en-US" sz="1800" b="1" kern="0" dirty="0">
                <a:solidFill>
                  <a:prstClr val="black"/>
                </a:solidFill>
                <a:ea typeface="宋体" panose="02010600030101010101" pitchFamily="2" charset="-122"/>
              </a:rPr>
              <a:t>吸收</a:t>
            </a:r>
            <a:r>
              <a:rPr kumimoji="0" lang="zh-CN" altLang="en-US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正功率  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kumimoji="0" lang="zh-CN" altLang="en-US" sz="2100" b="1" kern="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实际吸收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18" name="Text Box 22">
            <a:extLst>
              <a:ext uri="{FF2B5EF4-FFF2-40B4-BE49-F238E27FC236}">
                <a16:creationId xmlns:a16="http://schemas.microsoft.com/office/drawing/2014/main" id="{894C49FE-321C-48F0-AB7A-61113ADC7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265" y="4101042"/>
            <a:ext cx="41588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i="1" kern="0" dirty="0">
                <a:solidFill>
                  <a:prstClr val="black"/>
                </a:solidFill>
                <a:ea typeface="宋体" panose="02010600030101010101" pitchFamily="2" charset="-122"/>
              </a:rPr>
              <a:t>P</a:t>
            </a:r>
            <a:r>
              <a:rPr kumimoji="0" lang="en-US" altLang="zh-CN" kern="0" dirty="0">
                <a:solidFill>
                  <a:prstClr val="black"/>
                </a:solidFill>
                <a:ea typeface="宋体" panose="02010600030101010101" pitchFamily="2" charset="-122"/>
              </a:rPr>
              <a:t>&lt;0</a:t>
            </a:r>
            <a:r>
              <a:rPr kumimoji="0" lang="en-US" altLang="zh-CN" sz="2100" b="1" kern="0" dirty="0">
                <a:solidFill>
                  <a:prstClr val="black"/>
                </a:solidFill>
                <a:ea typeface="宋体" panose="02010600030101010101" pitchFamily="2" charset="-122"/>
              </a:rPr>
              <a:t>  </a:t>
            </a:r>
            <a:r>
              <a:rPr kumimoji="0" lang="en-US" altLang="zh-CN" sz="1800" b="1" kern="0" dirty="0">
                <a:solidFill>
                  <a:prstClr val="black"/>
                </a:solidFill>
                <a:ea typeface="宋体" panose="02010600030101010101" pitchFamily="2" charset="-122"/>
              </a:rPr>
              <a:t>   </a:t>
            </a:r>
            <a:r>
              <a:rPr kumimoji="0" lang="zh-CN" altLang="en-US" sz="1800" b="1" kern="0" dirty="0">
                <a:solidFill>
                  <a:prstClr val="black"/>
                </a:solidFill>
                <a:ea typeface="宋体" panose="02010600030101010101" pitchFamily="2" charset="-122"/>
              </a:rPr>
              <a:t>吸收</a:t>
            </a:r>
            <a:r>
              <a:rPr kumimoji="0" lang="zh-CN" altLang="en-US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负功率  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kumimoji="0" lang="zh-CN" altLang="en-US" sz="2100" b="1" kern="0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实际发出</a:t>
            </a:r>
            <a:r>
              <a:rPr kumimoji="0" lang="en-US" altLang="zh-CN" sz="2100" b="1" kern="0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19" name="Text Box 34">
            <a:extLst>
              <a:ext uri="{FF2B5EF4-FFF2-40B4-BE49-F238E27FC236}">
                <a16:creationId xmlns:a16="http://schemas.microsoft.com/office/drawing/2014/main" id="{3F75C637-37F8-4F80-A335-CA0D4489C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9687" y="2642393"/>
            <a:ext cx="329446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buClr>
                <a:srgbClr val="FFFF00"/>
              </a:buClr>
              <a:buFont typeface="Wingdings" pitchFamily="2" charset="2"/>
              <a:buChar char="l"/>
              <a:defRPr/>
            </a:pPr>
            <a:r>
              <a:rPr kumimoji="0" lang="en-US" altLang="zh-CN" sz="1800" b="1" kern="0" dirty="0">
                <a:solidFill>
                  <a:srgbClr val="0000FF"/>
                </a:solidFill>
                <a:ea typeface="宋体" panose="02010600030101010101" pitchFamily="2" charset="-122"/>
              </a:rPr>
              <a:t>    </a:t>
            </a:r>
            <a:r>
              <a:rPr kumimoji="0" lang="en-US" altLang="zh-CN" sz="2100" b="1" i="1" kern="0" dirty="0">
                <a:solidFill>
                  <a:srgbClr val="0000FF"/>
                </a:solidFill>
                <a:ea typeface="仿宋_GB2312" pitchFamily="49" charset="-122"/>
              </a:rPr>
              <a:t>u</a:t>
            </a:r>
            <a:r>
              <a:rPr kumimoji="0" lang="en-US" altLang="zh-CN" sz="2100" b="1" kern="0" dirty="0">
                <a:solidFill>
                  <a:srgbClr val="0000FF"/>
                </a:solidFill>
                <a:ea typeface="仿宋_GB2312" pitchFamily="49" charset="-122"/>
              </a:rPr>
              <a:t>, </a:t>
            </a:r>
            <a:r>
              <a:rPr kumimoji="0" lang="en-US" altLang="zh-CN" sz="2100" b="1" i="1" kern="0" dirty="0" err="1">
                <a:solidFill>
                  <a:srgbClr val="0000FF"/>
                </a:solidFill>
                <a:ea typeface="仿宋_GB2312" pitchFamily="49" charset="-122"/>
              </a:rPr>
              <a:t>i</a:t>
            </a:r>
            <a:r>
              <a:rPr kumimoji="0" lang="en-US" altLang="zh-CN" sz="2100" b="1" kern="0" dirty="0">
                <a:solidFill>
                  <a:srgbClr val="0000FF"/>
                </a:solidFill>
                <a:ea typeface="仿宋_GB2312" pitchFamily="49" charset="-122"/>
              </a:rPr>
              <a:t> </a:t>
            </a:r>
            <a:r>
              <a:rPr kumimoji="0" lang="zh-CN" altLang="en-US" sz="2100" b="1" kern="0" dirty="0">
                <a:solidFill>
                  <a:srgbClr val="0000FF"/>
                </a:solidFill>
                <a:ea typeface="楷体_GB2312" pitchFamily="49" charset="-122"/>
              </a:rPr>
              <a:t>取非</a:t>
            </a:r>
            <a:r>
              <a:rPr kumimoji="0" lang="zh-CN" altLang="zh-CN" sz="2100" b="1" kern="0" dirty="0">
                <a:solidFill>
                  <a:srgbClr val="0000FF"/>
                </a:solidFill>
                <a:ea typeface="楷体_GB2312" pitchFamily="49" charset="-122"/>
              </a:rPr>
              <a:t>关联参考方向</a:t>
            </a:r>
            <a:endParaRPr kumimoji="0" lang="zh-CN" altLang="en-US" sz="2100" b="1" kern="0" dirty="0">
              <a:solidFill>
                <a:srgbClr val="0000FF"/>
              </a:solidFill>
              <a:ea typeface="楷体_GB2312" pitchFamily="49" charset="-122"/>
            </a:endParaRPr>
          </a:p>
        </p:txBody>
      </p:sp>
      <p:grpSp>
        <p:nvGrpSpPr>
          <p:cNvPr id="20" name="Group 66">
            <a:extLst>
              <a:ext uri="{FF2B5EF4-FFF2-40B4-BE49-F238E27FC236}">
                <a16:creationId xmlns:a16="http://schemas.microsoft.com/office/drawing/2014/main" id="{2A47201C-531B-4C8F-8C9B-CF3D79196A25}"/>
              </a:ext>
            </a:extLst>
          </p:cNvPr>
          <p:cNvGrpSpPr>
            <a:grpSpLocks/>
          </p:cNvGrpSpPr>
          <p:nvPr/>
        </p:nvGrpSpPr>
        <p:grpSpPr bwMode="auto">
          <a:xfrm>
            <a:off x="1517593" y="981456"/>
            <a:ext cx="1348979" cy="1512094"/>
            <a:chOff x="2880" y="1117"/>
            <a:chExt cx="1133" cy="1270"/>
          </a:xfrm>
        </p:grpSpPr>
        <p:sp>
          <p:nvSpPr>
            <p:cNvPr id="21" name="Line 67">
              <a:extLst>
                <a:ext uri="{FF2B5EF4-FFF2-40B4-BE49-F238E27FC236}">
                  <a16:creationId xmlns:a16="http://schemas.microsoft.com/office/drawing/2014/main" id="{AF636C08-8D66-4EC4-B4CF-88C042FDD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9" y="1117"/>
              <a:ext cx="0" cy="127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2" name="AutoShape 68">
              <a:extLst>
                <a:ext uri="{FF2B5EF4-FFF2-40B4-BE49-F238E27FC236}">
                  <a16:creationId xmlns:a16="http://schemas.microsoft.com/office/drawing/2014/main" id="{06F92C33-6503-49E4-84F1-14C8D82D0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1" y="1253"/>
              <a:ext cx="46" cy="726"/>
            </a:xfrm>
            <a:prstGeom prst="downArrow">
              <a:avLst>
                <a:gd name="adj1" fmla="val 50000"/>
                <a:gd name="adj2" fmla="val 394565"/>
              </a:avLst>
            </a:prstGeom>
            <a:solidFill>
              <a:srgbClr val="00CCFF"/>
            </a:solidFill>
            <a:ln w="38100" cap="sq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3" name="Text Box 69">
              <a:extLst>
                <a:ext uri="{FF2B5EF4-FFF2-40B4-BE49-F238E27FC236}">
                  <a16:creationId xmlns:a16="http://schemas.microsoft.com/office/drawing/2014/main" id="{3F315BDE-6B0E-4C10-A6E7-DC2FABC53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70" y="1162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</a:pPr>
              <a:r>
                <a:rPr lang="en-US" altLang="zh-CN" sz="2400" b="1">
                  <a:solidFill>
                    <a:prstClr val="black"/>
                  </a:solidFill>
                  <a:latin typeface="宋体" panose="02010600030101010101" pitchFamily="2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24" name="Text Box 70">
              <a:extLst>
                <a:ext uri="{FF2B5EF4-FFF2-40B4-BE49-F238E27FC236}">
                  <a16:creationId xmlns:a16="http://schemas.microsoft.com/office/drawing/2014/main" id="{066CB9C2-3D5D-407C-AD83-CA18F8572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5" y="1979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</a:pPr>
              <a:r>
                <a:rPr lang="en-US" altLang="zh-CN" sz="2400" b="1">
                  <a:solidFill>
                    <a:prstClr val="black"/>
                  </a:solidFill>
                  <a:latin typeface="宋体" panose="02010600030101010101" pitchFamily="2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25" name="Text Box 71">
              <a:extLst>
                <a:ext uri="{FF2B5EF4-FFF2-40B4-BE49-F238E27FC236}">
                  <a16:creationId xmlns:a16="http://schemas.microsoft.com/office/drawing/2014/main" id="{03967925-DA36-4DC8-85F3-59A6E5190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1979"/>
              <a:ext cx="36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</a:pPr>
              <a:r>
                <a:rPr lang="en-US" altLang="zh-CN" sz="2400" i="1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lang="en-US" altLang="zh-CN" sz="2400">
                <a:solidFill>
                  <a:prstClr val="black"/>
                </a:solidFill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26" name="Text Box 72">
              <a:extLst>
                <a:ext uri="{FF2B5EF4-FFF2-40B4-BE49-F238E27FC236}">
                  <a16:creationId xmlns:a16="http://schemas.microsoft.com/office/drawing/2014/main" id="{8AAAE750-0345-42C0-8C85-AE3C1994DB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1" y="1571"/>
              <a:ext cx="36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</a:pPr>
              <a:r>
                <a:rPr lang="en-US" altLang="zh-CN" sz="2400" i="1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u</a:t>
              </a:r>
              <a:endParaRPr lang="en-US" altLang="zh-CN" sz="2400">
                <a:solidFill>
                  <a:prstClr val="black"/>
                </a:solidFill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27" name="Rectangle 73">
              <a:extLst>
                <a:ext uri="{FF2B5EF4-FFF2-40B4-BE49-F238E27FC236}">
                  <a16:creationId xmlns:a16="http://schemas.microsoft.com/office/drawing/2014/main" id="{B8CF4ACE-1F9E-4C63-B4ED-0829DD342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3" y="1525"/>
              <a:ext cx="271" cy="454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28" name="Group 82">
            <a:extLst>
              <a:ext uri="{FF2B5EF4-FFF2-40B4-BE49-F238E27FC236}">
                <a16:creationId xmlns:a16="http://schemas.microsoft.com/office/drawing/2014/main" id="{238EE70B-C655-4F71-B3CE-D0644931B28F}"/>
              </a:ext>
            </a:extLst>
          </p:cNvPr>
          <p:cNvGrpSpPr>
            <a:grpSpLocks/>
          </p:cNvGrpSpPr>
          <p:nvPr/>
        </p:nvGrpSpPr>
        <p:grpSpPr bwMode="auto">
          <a:xfrm>
            <a:off x="1517593" y="2747377"/>
            <a:ext cx="1240631" cy="1650207"/>
            <a:chOff x="476" y="2296"/>
            <a:chExt cx="1042" cy="1386"/>
          </a:xfrm>
        </p:grpSpPr>
        <p:sp>
          <p:nvSpPr>
            <p:cNvPr id="29" name="Line 75">
              <a:extLst>
                <a:ext uri="{FF2B5EF4-FFF2-40B4-BE49-F238E27FC236}">
                  <a16:creationId xmlns:a16="http://schemas.microsoft.com/office/drawing/2014/main" id="{19C5630B-5A78-4CCD-86CE-A6DAC49472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5" y="2387"/>
              <a:ext cx="0" cy="1270"/>
            </a:xfrm>
            <a:prstGeom prst="line">
              <a:avLst/>
            </a:prstGeom>
            <a:noFill/>
            <a:ln w="38100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495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" name="AutoShape 76">
              <a:extLst>
                <a:ext uri="{FF2B5EF4-FFF2-40B4-BE49-F238E27FC236}">
                  <a16:creationId xmlns:a16="http://schemas.microsoft.com/office/drawing/2014/main" id="{3B52CE9E-BE7D-4296-95E9-1025B8D9F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" y="2523"/>
              <a:ext cx="46" cy="726"/>
            </a:xfrm>
            <a:prstGeom prst="downArrow">
              <a:avLst>
                <a:gd name="adj1" fmla="val 50000"/>
                <a:gd name="adj2" fmla="val 394565"/>
              </a:avLst>
            </a:prstGeom>
            <a:solidFill>
              <a:srgbClr val="00CCFF"/>
            </a:solidFill>
            <a:ln w="38100" cap="sq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1" name="Text Box 77">
              <a:extLst>
                <a:ext uri="{FF2B5EF4-FFF2-40B4-BE49-F238E27FC236}">
                  <a16:creationId xmlns:a16="http://schemas.microsoft.com/office/drawing/2014/main" id="{1BB09D97-D63B-4CD7-97C0-986A338F6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3294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</a:pPr>
              <a:r>
                <a:rPr lang="en-US" altLang="zh-CN" sz="2400" b="1">
                  <a:solidFill>
                    <a:prstClr val="black"/>
                  </a:solidFill>
                  <a:latin typeface="宋体" panose="02010600030101010101" pitchFamily="2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32" name="Text Box 78">
              <a:extLst>
                <a:ext uri="{FF2B5EF4-FFF2-40B4-BE49-F238E27FC236}">
                  <a16:creationId xmlns:a16="http://schemas.microsoft.com/office/drawing/2014/main" id="{E7B25D28-4224-4653-846F-EF6AA2120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296"/>
              <a:ext cx="363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</a:pPr>
              <a:r>
                <a:rPr lang="en-US" altLang="zh-CN" sz="2400" b="1">
                  <a:solidFill>
                    <a:prstClr val="black"/>
                  </a:solidFill>
                  <a:latin typeface="宋体" panose="02010600030101010101" pitchFamily="2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33" name="Text Box 79">
              <a:extLst>
                <a:ext uri="{FF2B5EF4-FFF2-40B4-BE49-F238E27FC236}">
                  <a16:creationId xmlns:a16="http://schemas.microsoft.com/office/drawing/2014/main" id="{E47EC920-68CA-4311-B2FD-80390409DE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3249"/>
              <a:ext cx="36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</a:pPr>
              <a:r>
                <a:rPr lang="en-US" altLang="zh-CN" sz="2400" i="1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lang="en-US" altLang="zh-CN" sz="2400">
                <a:solidFill>
                  <a:prstClr val="black"/>
                </a:solidFill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4" name="Text Box 80">
              <a:extLst>
                <a:ext uri="{FF2B5EF4-FFF2-40B4-BE49-F238E27FC236}">
                  <a16:creationId xmlns:a16="http://schemas.microsoft.com/office/drawing/2014/main" id="{807BC883-76CC-4959-A283-A27285CEA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362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</a:pPr>
              <a:r>
                <a:rPr lang="en-US" altLang="zh-CN" sz="2400" i="1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u</a:t>
              </a:r>
              <a:endParaRPr lang="en-US" altLang="zh-CN" sz="2400">
                <a:solidFill>
                  <a:prstClr val="black"/>
                </a:solidFill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5" name="Rectangle 81">
              <a:extLst>
                <a:ext uri="{FF2B5EF4-FFF2-40B4-BE49-F238E27FC236}">
                  <a16:creationId xmlns:a16="http://schemas.microsoft.com/office/drawing/2014/main" id="{03B3AAD8-381B-4551-A69A-5DDC378D4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795"/>
              <a:ext cx="271" cy="454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0"/>
                </a:spcBef>
                <a:buClrTx/>
                <a:buNone/>
              </a:pPr>
              <a:endParaRPr kumimoji="0" lang="zh-CN" altLang="en-US" sz="2100" b="1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36" name="灯片编号占位符 1">
            <a:extLst>
              <a:ext uri="{FF2B5EF4-FFF2-40B4-BE49-F238E27FC236}">
                <a16:creationId xmlns:a16="http://schemas.microsoft.com/office/drawing/2014/main" id="{466FC4B4-7BB0-4C9D-986F-7E617099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20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  <p:sp>
        <p:nvSpPr>
          <p:cNvPr id="37" name="Text Box 4">
            <a:extLst>
              <a:ext uri="{FF2B5EF4-FFF2-40B4-BE49-F238E27FC236}">
                <a16:creationId xmlns:a16="http://schemas.microsoft.com/office/drawing/2014/main" id="{7AB34EEE-A9E8-400C-BF7D-9553A686C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303246"/>
            <a:ext cx="4644629" cy="461665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000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b="1" kern="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2. </a:t>
            </a:r>
            <a:r>
              <a:rPr kumimoji="0" lang="zh-CN" altLang="en-US" b="1" kern="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电路吸收或发出功率的判断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5A604B2-B3AF-4059-B1F2-9B895B134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35746"/>
            <a:ext cx="79994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800" b="1" dirty="0"/>
              <a:t>例</a:t>
            </a:r>
            <a:r>
              <a:rPr lang="en-US" altLang="zh-CN" sz="2800" b="1" dirty="0"/>
              <a:t>    </a:t>
            </a:r>
            <a:r>
              <a:rPr lang="zh-CN" altLang="en-US" sz="2800" b="1" dirty="0"/>
              <a:t>已知图</a:t>
            </a:r>
            <a:r>
              <a:rPr lang="en-US" altLang="zh-CN" sz="2800" b="1" dirty="0"/>
              <a:t>1-7</a:t>
            </a:r>
            <a:r>
              <a:rPr lang="zh-CN" altLang="en-US" sz="2800" b="1" dirty="0"/>
              <a:t>端子上的电压和电流，求</a:t>
            </a:r>
            <a:r>
              <a:rPr lang="en-US" altLang="zh-CN" sz="2800" b="1" dirty="0" err="1"/>
              <a:t>a,b</a:t>
            </a:r>
            <a:r>
              <a:rPr lang="zh-CN" altLang="en-US" sz="2800" b="1" dirty="0"/>
              <a:t>电路吸收的功率。</a:t>
            </a:r>
          </a:p>
        </p:txBody>
      </p:sp>
      <p:sp>
        <p:nvSpPr>
          <p:cNvPr id="3" name="Text Box 26">
            <a:extLst>
              <a:ext uri="{FF2B5EF4-FFF2-40B4-BE49-F238E27FC236}">
                <a16:creationId xmlns:a16="http://schemas.microsoft.com/office/drawing/2014/main" id="{978E2F2E-999C-4BCD-9051-ADCC643D0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843" y="2588253"/>
            <a:ext cx="67684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600" b="1" dirty="0"/>
              <a:t>解</a:t>
            </a:r>
            <a:r>
              <a:rPr lang="en-US" altLang="zh-CN" sz="1600" b="1" dirty="0">
                <a:sym typeface="Wingdings" panose="05000000000000000000" pitchFamily="2" charset="2"/>
              </a:rPr>
              <a:t>: (a)</a:t>
            </a:r>
            <a:r>
              <a:rPr lang="zh-CN" altLang="en-US" sz="1600" b="1" dirty="0"/>
              <a:t>，</a:t>
            </a:r>
            <a:r>
              <a:rPr lang="en-US" altLang="zh-CN" sz="1600" b="1" i="1" dirty="0"/>
              <a:t>u</a:t>
            </a:r>
            <a:r>
              <a:rPr lang="en-US" altLang="zh-CN" sz="1600" b="1" baseline="-25000" dirty="0"/>
              <a:t> </a:t>
            </a:r>
            <a:r>
              <a:rPr lang="zh-CN" altLang="en-US" sz="1600" b="1" i="1" dirty="0"/>
              <a:t>、</a:t>
            </a:r>
            <a:r>
              <a:rPr lang="en-US" altLang="zh-CN" sz="1600" b="1" i="1" dirty="0" err="1"/>
              <a:t>i</a:t>
            </a:r>
            <a:r>
              <a:rPr lang="zh-CN" altLang="en-US" sz="1600" b="1" dirty="0"/>
              <a:t>非关联，</a:t>
            </a:r>
            <a:r>
              <a:rPr lang="en-US" altLang="zh-CN" sz="1600" b="1" i="1" dirty="0"/>
              <a:t>P</a:t>
            </a:r>
            <a:r>
              <a:rPr lang="en-US" altLang="zh-CN" sz="1600" b="1" dirty="0"/>
              <a:t>=-</a:t>
            </a:r>
            <a:r>
              <a:rPr lang="en-US" altLang="zh-CN" sz="1600" b="1" i="1" dirty="0" err="1"/>
              <a:t>ui</a:t>
            </a:r>
            <a:r>
              <a:rPr lang="en-US" altLang="zh-CN" sz="1600" b="1" dirty="0"/>
              <a:t> =-(-2)•(-5)=-10W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600" b="1" dirty="0"/>
              <a:t>图</a:t>
            </a:r>
            <a:r>
              <a:rPr lang="en-US" altLang="zh-CN" sz="1600" b="1" dirty="0"/>
              <a:t>(a)</a:t>
            </a:r>
            <a:r>
              <a:rPr lang="zh-CN" altLang="en-US" sz="1600" b="1" dirty="0"/>
              <a:t>电路吸收</a:t>
            </a:r>
            <a:r>
              <a:rPr lang="en-US" altLang="zh-CN" sz="1600" b="1" dirty="0"/>
              <a:t>-10W,</a:t>
            </a:r>
            <a:r>
              <a:rPr lang="zh-CN" altLang="en-US" sz="1600" b="1" dirty="0"/>
              <a:t>或者说，图</a:t>
            </a:r>
            <a:r>
              <a:rPr lang="en-US" altLang="zh-CN" sz="1600" b="1" dirty="0"/>
              <a:t>(a)</a:t>
            </a:r>
            <a:r>
              <a:rPr lang="zh-CN" altLang="en-US" sz="1600" b="1" dirty="0"/>
              <a:t>产生</a:t>
            </a:r>
            <a:r>
              <a:rPr lang="en-US" altLang="zh-CN" sz="1600" b="1" dirty="0"/>
              <a:t>10W</a:t>
            </a:r>
          </a:p>
        </p:txBody>
      </p:sp>
      <p:sp>
        <p:nvSpPr>
          <p:cNvPr id="5" name="Text Box 30">
            <a:extLst>
              <a:ext uri="{FF2B5EF4-FFF2-40B4-BE49-F238E27FC236}">
                <a16:creationId xmlns:a16="http://schemas.microsoft.com/office/drawing/2014/main" id="{38421F07-F846-4940-9784-CD2B54166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3138479"/>
            <a:ext cx="86407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 b="1" dirty="0">
                <a:sym typeface="Wingdings" panose="05000000000000000000" pitchFamily="2" charset="2"/>
              </a:rPr>
              <a:t> </a:t>
            </a:r>
            <a:r>
              <a:rPr lang="en-US" altLang="zh-CN" sz="1600" b="1" dirty="0">
                <a:sym typeface="Wingdings" panose="05000000000000000000" pitchFamily="2" charset="2"/>
              </a:rPr>
              <a:t>(b)</a:t>
            </a:r>
            <a:r>
              <a:rPr lang="zh-CN" altLang="en-US" sz="1600" b="1" dirty="0"/>
              <a:t>，</a:t>
            </a:r>
            <a:r>
              <a:rPr lang="en-US" altLang="zh-CN" sz="1600" b="1" i="1" dirty="0"/>
              <a:t>u</a:t>
            </a:r>
            <a:r>
              <a:rPr lang="en-US" altLang="zh-CN" sz="1600" b="1" baseline="-25000" dirty="0"/>
              <a:t> </a:t>
            </a:r>
            <a:r>
              <a:rPr lang="zh-CN" altLang="en-US" sz="1600" b="1" i="1" dirty="0"/>
              <a:t>、</a:t>
            </a:r>
            <a:r>
              <a:rPr lang="en-US" altLang="zh-CN" sz="1600" b="1" i="1" dirty="0" err="1"/>
              <a:t>i</a:t>
            </a:r>
            <a:r>
              <a:rPr lang="zh-CN" altLang="en-US" sz="1600" b="1" dirty="0"/>
              <a:t>关联，</a:t>
            </a:r>
            <a:r>
              <a:rPr lang="en-US" altLang="zh-CN" sz="1600" b="1" i="1" dirty="0"/>
              <a:t>P</a:t>
            </a:r>
            <a:r>
              <a:rPr lang="en-US" altLang="zh-CN" sz="1600" b="1" dirty="0"/>
              <a:t>=</a:t>
            </a:r>
            <a:r>
              <a:rPr lang="en-US" altLang="zh-CN" sz="1600" b="1" i="1" dirty="0" err="1"/>
              <a:t>ui</a:t>
            </a:r>
            <a:r>
              <a:rPr lang="en-US" altLang="zh-CN" sz="1600" b="1" dirty="0"/>
              <a:t> =(-8)•2=-16W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600" b="1" dirty="0"/>
              <a:t>图</a:t>
            </a:r>
            <a:r>
              <a:rPr lang="en-US" altLang="zh-CN" sz="1600" b="1" dirty="0"/>
              <a:t>(b)</a:t>
            </a:r>
            <a:r>
              <a:rPr lang="zh-CN" altLang="en-US" sz="1600" b="1" dirty="0"/>
              <a:t>电路吸收</a:t>
            </a:r>
            <a:r>
              <a:rPr lang="en-US" altLang="zh-CN" sz="1600" b="1" dirty="0"/>
              <a:t>-16W,</a:t>
            </a:r>
            <a:r>
              <a:rPr lang="zh-CN" altLang="en-US" sz="1600" b="1" dirty="0"/>
              <a:t>或者说，图</a:t>
            </a:r>
            <a:r>
              <a:rPr lang="en-US" altLang="zh-CN" sz="1600" b="1" dirty="0"/>
              <a:t>(b)</a:t>
            </a:r>
            <a:r>
              <a:rPr lang="zh-CN" altLang="en-US" sz="1600" b="1" dirty="0"/>
              <a:t>产生</a:t>
            </a:r>
            <a:r>
              <a:rPr lang="en-US" altLang="zh-CN" sz="1600" b="1" dirty="0"/>
              <a:t>16W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AD4B3B52-AEF3-4FDE-814D-2CF5351F6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3" y="3698215"/>
            <a:ext cx="3024336" cy="10772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altLang="zh-CN" sz="1600" dirty="0">
                <a:solidFill>
                  <a:srgbClr val="FF0000"/>
                </a:solidFill>
              </a:rPr>
              <a:t>1.</a:t>
            </a:r>
            <a:r>
              <a:rPr lang="zh-CN" altLang="en-US" sz="1600" dirty="0">
                <a:solidFill>
                  <a:srgbClr val="FF0000"/>
                </a:solidFill>
              </a:rPr>
              <a:t>判断关联，非关联，选取公式</a:t>
            </a:r>
          </a:p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altLang="zh-CN" sz="1600" dirty="0">
                <a:solidFill>
                  <a:srgbClr val="FF0000"/>
                </a:solidFill>
              </a:rPr>
              <a:t>2.</a:t>
            </a:r>
            <a:r>
              <a:rPr lang="zh-CN" altLang="en-US" sz="1600" dirty="0">
                <a:solidFill>
                  <a:srgbClr val="FF0000"/>
                </a:solidFill>
              </a:rPr>
              <a:t>计算出</a:t>
            </a:r>
            <a:r>
              <a:rPr lang="en-US" altLang="zh-CN" sz="1600" dirty="0">
                <a:solidFill>
                  <a:srgbClr val="FF0000"/>
                </a:solidFill>
              </a:rPr>
              <a:t>P(</a:t>
            </a:r>
            <a:r>
              <a:rPr lang="zh-CN" altLang="en-US" sz="1600" dirty="0">
                <a:solidFill>
                  <a:srgbClr val="FF0000"/>
                </a:solidFill>
              </a:rPr>
              <a:t>永远是吸收功率</a:t>
            </a:r>
            <a:r>
              <a:rPr lang="en-US" altLang="zh-CN" sz="1600" dirty="0">
                <a:solidFill>
                  <a:srgbClr val="FF0000"/>
                </a:solidFill>
              </a:rPr>
              <a:t>).</a:t>
            </a:r>
          </a:p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altLang="zh-CN" sz="1600" dirty="0">
                <a:solidFill>
                  <a:srgbClr val="FF0000"/>
                </a:solidFill>
              </a:rPr>
              <a:t>3.</a:t>
            </a:r>
            <a:r>
              <a:rPr lang="zh-CN" altLang="en-US" sz="1600" dirty="0">
                <a:solidFill>
                  <a:srgbClr val="FF0000"/>
                </a:solidFill>
              </a:rPr>
              <a:t>根据</a:t>
            </a:r>
            <a:r>
              <a:rPr lang="en-US" altLang="zh-CN" sz="1600" dirty="0">
                <a:solidFill>
                  <a:srgbClr val="FF0000"/>
                </a:solidFill>
              </a:rPr>
              <a:t>P</a:t>
            </a:r>
            <a:r>
              <a:rPr lang="zh-CN" altLang="en-US" sz="1600" dirty="0">
                <a:solidFill>
                  <a:srgbClr val="FF0000"/>
                </a:solidFill>
              </a:rPr>
              <a:t>正负，判断吸收还是产生。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33C7F069-DF70-43D8-BF85-D51A32F98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87607"/>
            <a:ext cx="2520280" cy="13676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742C9A72-1C35-46CA-B275-644674CC6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50271"/>
            <a:ext cx="3362325" cy="47625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4EF818FA-76FD-4355-B5A3-AB3FF2643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86991"/>
            <a:ext cx="1779152" cy="15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945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654AE7A9-5312-4EF9-AE68-3AC27FA48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1509"/>
            <a:ext cx="4585674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1725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F5626C76-8623-42C8-82BE-2B5B4C4CC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095375"/>
            <a:ext cx="7696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3600" b="1" dirty="0">
                <a:solidFill>
                  <a:srgbClr val="FFFF00"/>
                </a:solidFill>
              </a:rPr>
              <a:t>能量</a:t>
            </a:r>
            <a:r>
              <a:rPr lang="zh-CN" altLang="en-US" sz="3600" b="1" dirty="0"/>
              <a:t>：从 </a:t>
            </a:r>
            <a:r>
              <a:rPr lang="en-US" altLang="zh-CN" sz="3600" b="1" dirty="0"/>
              <a:t>-∞</a:t>
            </a:r>
            <a:r>
              <a:rPr lang="zh-CN" altLang="en-US" sz="3600" b="1" dirty="0"/>
              <a:t>到 </a:t>
            </a:r>
            <a:r>
              <a:rPr lang="en-US" altLang="zh-CN" sz="3600" b="1" dirty="0"/>
              <a:t>t </a:t>
            </a:r>
            <a:r>
              <a:rPr lang="zh-CN" altLang="en-US" sz="3600" b="1" dirty="0"/>
              <a:t>时间内电路吸收的总能量。</a:t>
            </a:r>
          </a:p>
        </p:txBody>
      </p:sp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124CE0AB-AFD8-4535-AFCD-512AF82AD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694349"/>
              </p:ext>
            </p:extLst>
          </p:nvPr>
        </p:nvGraphicFramePr>
        <p:xfrm>
          <a:off x="755576" y="2427734"/>
          <a:ext cx="7269931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47840" imgH="330120" progId="Equation.DSMT4">
                  <p:embed/>
                </p:oleObj>
              </mc:Choice>
              <mc:Fallback>
                <p:oleObj name="Equation" r:id="rId2" imgW="2247840" imgH="330120" progId="Equation.DSMT4">
                  <p:embed/>
                  <p:pic>
                    <p:nvPicPr>
                      <p:cNvPr id="51204" name="Object 4">
                        <a:extLst>
                          <a:ext uri="{FF2B5EF4-FFF2-40B4-BE49-F238E27FC236}">
                            <a16:creationId xmlns:a16="http://schemas.microsoft.com/office/drawing/2014/main" id="{7A7DDEAE-C81A-46C6-9351-1C9DF0D5F6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427734"/>
                        <a:ext cx="7269931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81902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1428750" y="555625"/>
            <a:ext cx="6286500" cy="4373563"/>
            <a:chOff x="1000100" y="357172"/>
            <a:chExt cx="6286519" cy="4643452"/>
          </a:xfrm>
        </p:grpSpPr>
        <p:pic>
          <p:nvPicPr>
            <p:cNvPr id="322562" name="Picture 2" descr="BJ_0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95536" y="276226"/>
            <a:ext cx="79248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zh-CN" sz="2800" b="1" dirty="0">
                <a:solidFill>
                  <a:srgbClr val="FFFF00"/>
                </a:solidFill>
                <a:ea typeface="宋体" pitchFamily="2" charset="-122"/>
              </a:rPr>
              <a:t>   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ea typeface="宋体" pitchFamily="2" charset="-122"/>
              </a:rPr>
              <a:t>一、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电流及其参考方向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		</a:t>
            </a:r>
          </a:p>
        </p:txBody>
      </p:sp>
      <p:graphicFrame>
        <p:nvGraphicFramePr>
          <p:cNvPr id="27" name="对象 26">
            <a:extLst>
              <a:ext uri="{FF2B5EF4-FFF2-40B4-BE49-F238E27FC236}">
                <a16:creationId xmlns:a16="http://schemas.microsoft.com/office/drawing/2014/main" id="{0F631505-5051-4FBB-974D-25992C474B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546428"/>
              </p:ext>
            </p:extLst>
          </p:nvPr>
        </p:nvGraphicFramePr>
        <p:xfrm>
          <a:off x="2753371" y="2135982"/>
          <a:ext cx="2431256" cy="845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308100" imgH="457200" progId="Equation.3">
                  <p:embed/>
                </p:oleObj>
              </mc:Choice>
              <mc:Fallback>
                <p:oleObj r:id="rId3" imgW="1308100" imgH="457200" progId="Equation.3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CBE4B837-CD99-4AAE-BF6A-AA01EF84B45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3371" y="2135982"/>
                        <a:ext cx="2431256" cy="84534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CC99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prstShdw prst="shdw17" dist="17961" dir="2700000">
                          <a:srgbClr val="997A5C"/>
                        </a:prstShdw>
                      </a:effectLst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右箭头 166923">
            <a:extLst>
              <a:ext uri="{FF2B5EF4-FFF2-40B4-BE49-F238E27FC236}">
                <a16:creationId xmlns:a16="http://schemas.microsoft.com/office/drawing/2014/main" id="{62C53AB1-C7E7-4866-A779-E11B804A2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3436" y="1919288"/>
            <a:ext cx="432197" cy="161925"/>
          </a:xfrm>
          <a:prstGeom prst="rightArrow">
            <a:avLst>
              <a:gd name="adj1" fmla="val 50000"/>
              <a:gd name="adj2" fmla="val 6671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右箭头 5">
            <a:extLst>
              <a:ext uri="{FF2B5EF4-FFF2-40B4-BE49-F238E27FC236}">
                <a16:creationId xmlns:a16="http://schemas.microsoft.com/office/drawing/2014/main" id="{55502227-E8F3-4B46-B120-64AEC9EE1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1446" y="1812132"/>
            <a:ext cx="377428" cy="107156"/>
          </a:xfrm>
          <a:prstGeom prst="rightArrow">
            <a:avLst>
              <a:gd name="adj1" fmla="val 50000"/>
              <a:gd name="adj2" fmla="val 88039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535D551-E523-4DD8-8204-AA0675220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352" y="947738"/>
            <a:ext cx="1026319" cy="415498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电流</a:t>
            </a:r>
          </a:p>
        </p:txBody>
      </p:sp>
      <p:sp>
        <p:nvSpPr>
          <p:cNvPr id="31" name="右箭头 7">
            <a:extLst>
              <a:ext uri="{FF2B5EF4-FFF2-40B4-BE49-F238E27FC236}">
                <a16:creationId xmlns:a16="http://schemas.microsoft.com/office/drawing/2014/main" id="{083F2540-F326-42A1-B8DE-877FD6C17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1174" y="1109663"/>
            <a:ext cx="432197" cy="108347"/>
          </a:xfrm>
          <a:prstGeom prst="rightArrow">
            <a:avLst>
              <a:gd name="adj1" fmla="val 50000"/>
              <a:gd name="adj2" fmla="val 99707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1687C41-8647-4186-8793-110C1182D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352" y="1649015"/>
            <a:ext cx="1458515" cy="415498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solidFill>
                  <a:srgbClr val="B258D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电流强度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3B2C526-E138-4579-BA6C-65D5AF7FC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947738"/>
            <a:ext cx="36195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带电粒子有规则的定向运动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569F276-5ED3-425E-9A2D-0F21D4422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671" y="1649015"/>
            <a:ext cx="623783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>
                <a:srgbClr val="FFFF00"/>
              </a:buClr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单位时间内通过导体横截面的电荷量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0E333AB0-4CE8-4E1A-A454-3326D0E4F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587" y="4341696"/>
            <a:ext cx="1025128" cy="415498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</a:p>
        </p:txBody>
      </p:sp>
      <p:sp>
        <p:nvSpPr>
          <p:cNvPr id="36" name="右箭头 21">
            <a:extLst>
              <a:ext uri="{FF2B5EF4-FFF2-40B4-BE49-F238E27FC236}">
                <a16:creationId xmlns:a16="http://schemas.microsoft.com/office/drawing/2014/main" id="{213A6F9A-FE10-4F23-9434-DBDED4589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1408" y="3393281"/>
            <a:ext cx="485775" cy="108347"/>
          </a:xfrm>
          <a:prstGeom prst="rightArrow">
            <a:avLst>
              <a:gd name="adj1" fmla="val 50000"/>
              <a:gd name="adj2" fmla="val 112068"/>
            </a:avLst>
          </a:prstGeom>
          <a:solidFill>
            <a:srgbClr val="66FF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en-US" sz="21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5209630-1194-4A93-B011-14F31B584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164" y="3231356"/>
            <a:ext cx="971550" cy="415498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>
                <a:srgbClr val="FFFFFF"/>
              </a:buClr>
              <a:buFont typeface="Wingdings" panose="05000000000000000000" pitchFamily="2" charset="2"/>
              <a:buChar char="l"/>
            </a:pP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单位</a:t>
            </a:r>
          </a:p>
        </p:txBody>
      </p:sp>
      <p:sp>
        <p:nvSpPr>
          <p:cNvPr id="38" name="文本框 37" descr="羊皮纸">
            <a:extLst>
              <a:ext uri="{FF2B5EF4-FFF2-40B4-BE49-F238E27FC236}">
                <a16:creationId xmlns:a16="http://schemas.microsoft.com/office/drawing/2014/main" id="{E5E52AE6-32D4-46C7-AD21-739ABDE21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018" y="3036095"/>
            <a:ext cx="1728788" cy="138499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1kA=10</a:t>
            </a:r>
            <a:r>
              <a:rPr lang="en-US" altLang="zh-CN" sz="2100" b="1" baseline="30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1mA=10</a:t>
            </a:r>
            <a:r>
              <a:rPr lang="en-US" altLang="zh-CN" sz="2100" b="1" baseline="30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Symbol" panose="05050102010706020507" pitchFamily="18" charset="2"/>
              </a:rPr>
              <a:t>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A=10</a:t>
            </a:r>
            <a:r>
              <a:rPr lang="en-US" altLang="zh-CN" sz="2100" b="1" baseline="30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-6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4A54928-40AC-4F21-86BE-34D758425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183" y="3231357"/>
            <a:ext cx="220169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（安培）、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kA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Symbol" panose="05050102010706020507" pitchFamily="18" charset="2"/>
              </a:rPr>
              <a:t>A</a:t>
            </a:r>
            <a:endParaRPr lang="en-US" altLang="zh-CN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右箭头 25">
            <a:extLst>
              <a:ext uri="{FF2B5EF4-FFF2-40B4-BE49-F238E27FC236}">
                <a16:creationId xmlns:a16="http://schemas.microsoft.com/office/drawing/2014/main" id="{B42A63CA-80F8-4DBF-94DD-ACE71C862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1408" y="4557200"/>
            <a:ext cx="485775" cy="108347"/>
          </a:xfrm>
          <a:prstGeom prst="rightArrow">
            <a:avLst>
              <a:gd name="adj1" fmla="val 50000"/>
              <a:gd name="adj2" fmla="val 112068"/>
            </a:avLst>
          </a:prstGeom>
          <a:solidFill>
            <a:srgbClr val="66FF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  <a:defRPr/>
            </a:pPr>
            <a:endParaRPr lang="zh-CN" altLang="en-US" sz="2100" b="1" ker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E84DFBA2-AF24-4A43-897C-E92C25FB7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7077" y="4441017"/>
            <a:ext cx="38322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规定正电荷的运动方向为电流的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8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0" grpId="0" animBg="1"/>
      <p:bldP spid="32" grpId="0" animBg="1"/>
      <p:bldP spid="33" grpId="0"/>
      <p:bldP spid="34" grpId="0"/>
      <p:bldP spid="35" grpId="0" animBg="1"/>
      <p:bldP spid="37" grpId="0" animBg="1"/>
      <p:bldP spid="38" grpId="0" animBg="1"/>
      <p:bldP spid="39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FB701BF-6031-4E72-9FA3-B97D6AC8C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59" y="407873"/>
            <a:ext cx="77724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/>
                <a:ea typeface="宋体"/>
                <a:cs typeface="+mj-cs"/>
              </a:rPr>
              <a:t>直流电流与时变电流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EB7723C-FFF0-4773-8474-799CC72A2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1403760"/>
            <a:ext cx="8424862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直流电流</a:t>
            </a:r>
            <a:r>
              <a:rPr kumimoji="1" lang="en-US" altLang="zh-CN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大小、方向恒定，不随时</a:t>
            </a: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　　　　　　间而变化；用大写字母</a:t>
            </a:r>
            <a:r>
              <a:rPr kumimoji="1" lang="en-US" altLang="zh-CN" sz="36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　　　　　　</a:t>
            </a: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表示。</a:t>
            </a: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时变电流</a:t>
            </a:r>
            <a:r>
              <a:rPr kumimoji="1" lang="en-US" altLang="zh-CN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大小、方向随时间而变</a:t>
            </a:r>
          </a:p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化，用小写字母</a:t>
            </a:r>
            <a:r>
              <a:rPr kumimoji="1" lang="zh-CN" altLang="en-US" sz="36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1" lang="en-US" altLang="zh-CN" sz="3600" b="1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1" lang="en-US" altLang="zh-CN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(t) </a:t>
            </a:r>
            <a:r>
              <a: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表示。</a:t>
            </a:r>
          </a:p>
        </p:txBody>
      </p:sp>
    </p:spTree>
    <p:extLst>
      <p:ext uri="{BB962C8B-B14F-4D97-AF65-F5344CB8AC3E}">
        <p14:creationId xmlns:p14="http://schemas.microsoft.com/office/powerpoint/2010/main" val="20463401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1E9AD37-894D-4033-AED9-2E3823D10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18" y="1095843"/>
            <a:ext cx="3462088" cy="252960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9BCDE59-96D6-45B7-9B0D-FDFB14FA00F3}"/>
              </a:ext>
            </a:extLst>
          </p:cNvPr>
          <p:cNvSpPr txBox="1"/>
          <p:nvPr/>
        </p:nvSpPr>
        <p:spPr>
          <a:xfrm>
            <a:off x="6722059" y="4327079"/>
            <a:ext cx="1731564" cy="461665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参考方向！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4D38309-E5CC-4FD6-8F8E-044BA84F72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30" y="1323538"/>
            <a:ext cx="4075117" cy="220426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F41A24E-982D-4562-8152-CFC2DEFF4366}"/>
              </a:ext>
            </a:extLst>
          </p:cNvPr>
          <p:cNvSpPr txBox="1"/>
          <p:nvPr/>
        </p:nvSpPr>
        <p:spPr>
          <a:xfrm>
            <a:off x="157033" y="3579013"/>
            <a:ext cx="4705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一眼看出</a:t>
            </a:r>
            <a:r>
              <a:rPr lang="en-US" altLang="zh-CN" dirty="0"/>
              <a:t>2Ω</a:t>
            </a:r>
            <a:r>
              <a:rPr lang="zh-CN" altLang="en-US" dirty="0"/>
              <a:t>电阻的真实电流方向</a:t>
            </a:r>
            <a:r>
              <a:rPr lang="en-US" altLang="zh-CN" dirty="0"/>
              <a:t>?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23D0553-342C-4105-9339-83D22FBA558F}"/>
              </a:ext>
            </a:extLst>
          </p:cNvPr>
          <p:cNvSpPr txBox="1"/>
          <p:nvPr/>
        </p:nvSpPr>
        <p:spPr>
          <a:xfrm>
            <a:off x="4995390" y="3598799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交流电的电流方向固定吗？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54DD8E2-7E8E-4102-ACEE-9606A7F22673}"/>
              </a:ext>
            </a:extLst>
          </p:cNvPr>
          <p:cNvSpPr txBox="1"/>
          <p:nvPr/>
        </p:nvSpPr>
        <p:spPr>
          <a:xfrm>
            <a:off x="131433" y="4046468"/>
            <a:ext cx="6462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高中电学学习误区：</a:t>
            </a:r>
            <a:r>
              <a:rPr lang="zh-CN" altLang="en-US" sz="1600" b="1" dirty="0">
                <a:solidFill>
                  <a:schemeClr val="accent2"/>
                </a:solidFill>
              </a:rPr>
              <a:t>电流并</a:t>
            </a:r>
            <a:r>
              <a:rPr lang="zh-CN" altLang="en-US" sz="1600" b="1" dirty="0">
                <a:solidFill>
                  <a:srgbClr val="FF0000"/>
                </a:solidFill>
              </a:rPr>
              <a:t>不一定</a:t>
            </a:r>
            <a:r>
              <a:rPr lang="zh-CN" altLang="en-US" sz="1600" b="1" dirty="0">
                <a:solidFill>
                  <a:schemeClr val="accent2"/>
                </a:solidFill>
              </a:rPr>
              <a:t>从电压源正极流出，负极流入。</a:t>
            </a:r>
            <a:endParaRPr lang="en-US" altLang="zh-CN" sz="1600" b="1" dirty="0">
              <a:solidFill>
                <a:schemeClr val="accent2"/>
              </a:solidFill>
            </a:endParaRPr>
          </a:p>
          <a:p>
            <a:r>
              <a:rPr lang="zh-CN" altLang="en-US" sz="1600" b="1" dirty="0">
                <a:solidFill>
                  <a:schemeClr val="accent2"/>
                </a:solidFill>
              </a:rPr>
              <a:t>条件：只有</a:t>
            </a:r>
            <a:r>
              <a:rPr lang="en-US" altLang="zh-CN" sz="1600" b="1" dirty="0">
                <a:solidFill>
                  <a:schemeClr val="accent2"/>
                </a:solidFill>
              </a:rPr>
              <a:t>1</a:t>
            </a:r>
            <a:r>
              <a:rPr lang="zh-CN" altLang="en-US" sz="1600" b="1" dirty="0">
                <a:solidFill>
                  <a:schemeClr val="accent2"/>
                </a:solidFill>
              </a:rPr>
              <a:t>个电压源情况成立。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B787E5CE-81B0-442E-B4E4-7B0AEFAADF76}"/>
              </a:ext>
            </a:extLst>
          </p:cNvPr>
          <p:cNvSpPr/>
          <p:nvPr/>
        </p:nvSpPr>
        <p:spPr bwMode="auto">
          <a:xfrm>
            <a:off x="2267744" y="2139702"/>
            <a:ext cx="457880" cy="40096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noFill/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D3B1708D-E737-439E-B621-D0CFA9DE3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146" y="172373"/>
            <a:ext cx="4568879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zh-CN" altLang="en-US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元件</a:t>
            </a:r>
            <a:r>
              <a:rPr lang="en-US" altLang="zh-CN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导线</a:t>
            </a:r>
            <a:r>
              <a:rPr lang="en-US" altLang="zh-CN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中电流流动的实际方向只有两种可能</a:t>
            </a:r>
            <a:r>
              <a:rPr lang="en-US" altLang="zh-CN" sz="1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: 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8077DDA5-7CED-4CBB-889F-BBA982EC1590}"/>
              </a:ext>
            </a:extLst>
          </p:cNvPr>
          <p:cNvGrpSpPr>
            <a:grpSpLocks/>
          </p:cNvGrpSpPr>
          <p:nvPr/>
        </p:nvGrpSpPr>
        <p:grpSpPr bwMode="auto">
          <a:xfrm>
            <a:off x="4523161" y="656477"/>
            <a:ext cx="4141972" cy="519081"/>
            <a:chOff x="1190" y="2749"/>
            <a:chExt cx="3550" cy="784"/>
          </a:xfrm>
        </p:grpSpPr>
        <p:sp>
          <p:nvSpPr>
            <p:cNvPr id="33" name="直接连接符 182287">
              <a:extLst>
                <a:ext uri="{FF2B5EF4-FFF2-40B4-BE49-F238E27FC236}">
                  <a16:creationId xmlns:a16="http://schemas.microsoft.com/office/drawing/2014/main" id="{F566963A-F19B-448A-825F-D374CDAEC3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65" y="3158"/>
              <a:ext cx="2767" cy="0"/>
            </a:xfrm>
            <a:prstGeom prst="line">
              <a:avLst/>
            </a:prstGeom>
            <a:noFill/>
            <a:ln w="38100" cap="sq">
              <a:solidFill>
                <a:srgbClr val="C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66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4" name="右箭头 182288">
              <a:extLst>
                <a:ext uri="{FF2B5EF4-FFF2-40B4-BE49-F238E27FC236}">
                  <a16:creationId xmlns:a16="http://schemas.microsoft.com/office/drawing/2014/main" id="{4F875905-0FAD-4C8D-98CD-7899D11ABC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560" y="2976"/>
              <a:ext cx="492" cy="79"/>
            </a:xfrm>
            <a:prstGeom prst="rightArrow">
              <a:avLst>
                <a:gd name="adj1" fmla="val 50000"/>
                <a:gd name="adj2" fmla="val 155667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5" name="文本框 182289">
              <a:extLst>
                <a:ext uri="{FF2B5EF4-FFF2-40B4-BE49-F238E27FC236}">
                  <a16:creationId xmlns:a16="http://schemas.microsoft.com/office/drawing/2014/main" id="{B0EDFC3B-44FD-482E-8177-345616B539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" y="2749"/>
              <a:ext cx="99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zh-CN" altLang="en-US" sz="1200" b="1" dirty="0"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36" name="矩形 182294">
              <a:extLst>
                <a:ext uri="{FF2B5EF4-FFF2-40B4-BE49-F238E27FC236}">
                  <a16:creationId xmlns:a16="http://schemas.microsoft.com/office/drawing/2014/main" id="{14E1B483-2E9C-48DC-A9D7-170275293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3067"/>
              <a:ext cx="544" cy="22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7" name="文本框 182296">
              <a:extLst>
                <a:ext uri="{FF2B5EF4-FFF2-40B4-BE49-F238E27FC236}">
                  <a16:creationId xmlns:a16="http://schemas.microsoft.com/office/drawing/2014/main" id="{7775967A-3A50-4A3D-955E-548DBB2FA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0" y="2942"/>
              <a:ext cx="408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zh-CN" sz="1600" dirty="0">
                  <a:ea typeface="仿宋_GB2312" pitchFamily="49" charset="-122"/>
                </a:rPr>
                <a:t>a</a:t>
              </a:r>
            </a:p>
          </p:txBody>
        </p:sp>
        <p:sp>
          <p:nvSpPr>
            <p:cNvPr id="38" name="文本框 182297">
              <a:extLst>
                <a:ext uri="{FF2B5EF4-FFF2-40B4-BE49-F238E27FC236}">
                  <a16:creationId xmlns:a16="http://schemas.microsoft.com/office/drawing/2014/main" id="{4D3CC9A9-1432-4D61-8FC8-CDFF89EE6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2" y="3022"/>
              <a:ext cx="408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zh-CN" sz="1600" dirty="0">
                  <a:ea typeface="仿宋_GB2312" pitchFamily="49" charset="-122"/>
                </a:rPr>
                <a:t>b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00411C34-435E-44E3-98E9-5441BAC1AE8A}"/>
              </a:ext>
            </a:extLst>
          </p:cNvPr>
          <p:cNvGrpSpPr>
            <a:grpSpLocks/>
          </p:cNvGrpSpPr>
          <p:nvPr/>
        </p:nvGrpSpPr>
        <p:grpSpPr bwMode="auto">
          <a:xfrm>
            <a:off x="289684" y="631190"/>
            <a:ext cx="3744862" cy="527617"/>
            <a:chOff x="1020" y="2115"/>
            <a:chExt cx="3629" cy="632"/>
          </a:xfrm>
        </p:grpSpPr>
        <p:sp>
          <p:nvSpPr>
            <p:cNvPr id="40" name="直接连接符 182283">
              <a:extLst>
                <a:ext uri="{FF2B5EF4-FFF2-40B4-BE49-F238E27FC236}">
                  <a16:creationId xmlns:a16="http://schemas.microsoft.com/office/drawing/2014/main" id="{86A14B46-E077-4434-9CFA-6E60ADE4A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2478"/>
              <a:ext cx="2765" cy="1"/>
            </a:xfrm>
            <a:prstGeom prst="line">
              <a:avLst/>
            </a:prstGeom>
            <a:noFill/>
            <a:ln w="38100" cap="sq">
              <a:solidFill>
                <a:srgbClr val="C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66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1" name="右箭头 182284">
              <a:extLst>
                <a:ext uri="{FF2B5EF4-FFF2-40B4-BE49-F238E27FC236}">
                  <a16:creationId xmlns:a16="http://schemas.microsoft.com/office/drawing/2014/main" id="{03390199-BF5C-4370-8758-470C380FD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2296"/>
              <a:ext cx="492" cy="91"/>
            </a:xfrm>
            <a:prstGeom prst="rightArrow">
              <a:avLst>
                <a:gd name="adj1" fmla="val 50000"/>
                <a:gd name="adj2" fmla="val 13514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2" name="文本框 182286">
              <a:extLst>
                <a:ext uri="{FF2B5EF4-FFF2-40B4-BE49-F238E27FC236}">
                  <a16:creationId xmlns:a16="http://schemas.microsoft.com/office/drawing/2014/main" id="{BAE7C4C7-791D-41A3-BD48-F6DBCECD8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" y="2115"/>
              <a:ext cx="997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zh-CN" altLang="en-US" sz="1200" b="1" dirty="0">
                  <a:ea typeface="楷体_GB2312" pitchFamily="49" charset="-122"/>
                </a:rPr>
                <a:t>实际方向</a:t>
              </a:r>
            </a:p>
          </p:txBody>
        </p:sp>
        <p:sp>
          <p:nvSpPr>
            <p:cNvPr id="43" name="矩形 182291">
              <a:extLst>
                <a:ext uri="{FF2B5EF4-FFF2-40B4-BE49-F238E27FC236}">
                  <a16:creationId xmlns:a16="http://schemas.microsoft.com/office/drawing/2014/main" id="{4AABC7DA-4E70-4933-8FA6-F67BD9E24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387"/>
              <a:ext cx="59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4" name="矩形 182292">
              <a:extLst>
                <a:ext uri="{FF2B5EF4-FFF2-40B4-BE49-F238E27FC236}">
                  <a16:creationId xmlns:a16="http://schemas.microsoft.com/office/drawing/2014/main" id="{55F64BD7-6903-464E-BADB-D6D6B05FC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387"/>
              <a:ext cx="680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5" name="矩形 182293">
              <a:extLst>
                <a:ext uri="{FF2B5EF4-FFF2-40B4-BE49-F238E27FC236}">
                  <a16:creationId xmlns:a16="http://schemas.microsoft.com/office/drawing/2014/main" id="{79A3EC87-2D93-474D-868F-68B8F6020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387"/>
              <a:ext cx="544" cy="22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zh-CN" altLang="en-US" sz="2800" b="1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6" name="文本框 182295">
              <a:extLst>
                <a:ext uri="{FF2B5EF4-FFF2-40B4-BE49-F238E27FC236}">
                  <a16:creationId xmlns:a16="http://schemas.microsoft.com/office/drawing/2014/main" id="{FDBD6909-E240-4CBF-9195-7A191DF265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" y="2296"/>
              <a:ext cx="408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zh-CN" sz="1600" dirty="0">
                  <a:ea typeface="仿宋_GB2312" pitchFamily="49" charset="-122"/>
                </a:rPr>
                <a:t>a</a:t>
              </a:r>
            </a:p>
          </p:txBody>
        </p:sp>
        <p:sp>
          <p:nvSpPr>
            <p:cNvPr id="47" name="文本框 182298">
              <a:extLst>
                <a:ext uri="{FF2B5EF4-FFF2-40B4-BE49-F238E27FC236}">
                  <a16:creationId xmlns:a16="http://schemas.microsoft.com/office/drawing/2014/main" id="{CFE164A8-E46E-4AA4-BC9D-AF96EF788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2341"/>
              <a:ext cx="408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914400" eaLnBrk="0" fontAlgn="base" hangingPunct="0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zh-CN" sz="1600" dirty="0">
                  <a:ea typeface="仿宋_GB2312" pitchFamily="49" charset="-122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7960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2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>
            <a:extLst>
              <a:ext uri="{FF2B5EF4-FFF2-40B4-BE49-F238E27FC236}">
                <a16:creationId xmlns:a16="http://schemas.microsoft.com/office/drawing/2014/main" id="{256F66D5-0A88-452E-8544-036061D89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742" y="408889"/>
            <a:ext cx="1620441" cy="415498"/>
          </a:xfrm>
          <a:prstGeom prst="rect">
            <a:avLst/>
          </a:prstGeom>
          <a:noFill/>
          <a:ln w="38100" cap="sq">
            <a:solidFill>
              <a:srgbClr val="CC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>
                <a:srgbClr val="FFFFCC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100" b="1" kern="0" dirty="0">
                <a:solidFill>
                  <a:srgbClr val="D35940"/>
                </a:solidFill>
                <a:ea typeface="楷体_GB2312" pitchFamily="49" charset="-122"/>
              </a:rPr>
              <a:t>参考方向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41947400-A40E-401F-9F5A-A91E619B9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6143" y="236714"/>
            <a:ext cx="5519044" cy="83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lnSpc>
                <a:spcPct val="120000"/>
              </a:lnSpc>
              <a:spcBef>
                <a:spcPct val="50000"/>
              </a:spcBef>
              <a:buClrTx/>
              <a:buNone/>
            </a:pPr>
            <a:r>
              <a:rPr lang="zh-CN" altLang="en-US" sz="2100" b="1" dirty="0">
                <a:solidFill>
                  <a:prstClr val="black"/>
                </a:solidFill>
                <a:ea typeface="楷体_GB2312" pitchFamily="49" charset="-122"/>
              </a:rPr>
              <a:t>任意假定一个正电荷运动的方向即为电流的参考方向。一经设定，不能改变。</a:t>
            </a:r>
          </a:p>
        </p:txBody>
      </p:sp>
      <p:sp>
        <p:nvSpPr>
          <p:cNvPr id="46" name="右箭头 16">
            <a:extLst>
              <a:ext uri="{FF2B5EF4-FFF2-40B4-BE49-F238E27FC236}">
                <a16:creationId xmlns:a16="http://schemas.microsoft.com/office/drawing/2014/main" id="{1F344BA7-32A4-4EB9-B689-C098B1AAB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890" y="558815"/>
            <a:ext cx="485775" cy="108347"/>
          </a:xfrm>
          <a:prstGeom prst="rightArrow">
            <a:avLst>
              <a:gd name="adj1" fmla="val 50000"/>
              <a:gd name="adj2" fmla="val 112067"/>
            </a:avLst>
          </a:prstGeom>
          <a:solidFill>
            <a:srgbClr val="C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endParaRPr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3E264F79-99CD-4497-9DDC-E9C81D3FFFC2}"/>
              </a:ext>
            </a:extLst>
          </p:cNvPr>
          <p:cNvGrpSpPr>
            <a:grpSpLocks/>
          </p:cNvGrpSpPr>
          <p:nvPr/>
        </p:nvGrpSpPr>
        <p:grpSpPr bwMode="auto">
          <a:xfrm>
            <a:off x="1062037" y="1036454"/>
            <a:ext cx="3509963" cy="837010"/>
            <a:chOff x="2472" y="944"/>
            <a:chExt cx="2948" cy="703"/>
          </a:xfrm>
        </p:grpSpPr>
        <p:sp>
          <p:nvSpPr>
            <p:cNvPr id="48" name="文本框 183313">
              <a:extLst>
                <a:ext uri="{FF2B5EF4-FFF2-40B4-BE49-F238E27FC236}">
                  <a16:creationId xmlns:a16="http://schemas.microsoft.com/office/drawing/2014/main" id="{05686DB0-8857-43D1-8CF2-7A1A3994D9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0" y="944"/>
              <a:ext cx="213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 dirty="0" err="1">
                  <a:solidFill>
                    <a:prstClr val="black"/>
                  </a:solidFill>
                </a:rPr>
                <a:t>i</a:t>
              </a:r>
              <a:r>
                <a:rPr lang="en-US" altLang="zh-CN" sz="2100" i="1" kern="0" dirty="0">
                  <a:solidFill>
                    <a:prstClr val="black"/>
                  </a:solidFill>
                </a:rPr>
                <a:t>  </a:t>
              </a:r>
              <a:r>
                <a:rPr lang="en-US" altLang="zh-CN" sz="2100" b="1" kern="0" dirty="0">
                  <a:solidFill>
                    <a:prstClr val="black"/>
                  </a:solidFill>
                </a:rPr>
                <a:t>       </a:t>
              </a:r>
              <a:r>
                <a:rPr lang="zh-CN" altLang="en-US" sz="2100" b="1" kern="0" dirty="0">
                  <a:solidFill>
                    <a:srgbClr val="63A0CC">
                      <a:lumMod val="50000"/>
                    </a:srgbClr>
                  </a:solidFill>
                  <a:ea typeface="楷体_GB2312" pitchFamily="49" charset="-122"/>
                </a:rPr>
                <a:t>参考方向</a:t>
              </a:r>
            </a:p>
          </p:txBody>
        </p:sp>
        <p:sp>
          <p:nvSpPr>
            <p:cNvPr id="49" name="右箭头 183314">
              <a:extLst>
                <a:ext uri="{FF2B5EF4-FFF2-40B4-BE49-F238E27FC236}">
                  <a16:creationId xmlns:a16="http://schemas.microsoft.com/office/drawing/2014/main" id="{01A4CFDD-F960-4812-82B9-6AAD9133F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1253"/>
              <a:ext cx="499" cy="91"/>
            </a:xfrm>
            <a:prstGeom prst="rightArrow">
              <a:avLst>
                <a:gd name="adj1" fmla="val 50000"/>
                <a:gd name="adj2" fmla="val 137063"/>
              </a:avLst>
            </a:prstGeom>
            <a:solidFill>
              <a:srgbClr val="C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endParaRPr lang="zh-CN" altLang="en-US" sz="2100" b="1" kern="0" dirty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" name="文本框 183329">
              <a:extLst>
                <a:ext uri="{FF2B5EF4-FFF2-40B4-BE49-F238E27FC236}">
                  <a16:creationId xmlns:a16="http://schemas.microsoft.com/office/drawing/2014/main" id="{CF8E4A22-CC6F-482D-B8C1-B2B66EDF80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1253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a</a:t>
              </a:r>
            </a:p>
          </p:txBody>
        </p:sp>
        <p:sp>
          <p:nvSpPr>
            <p:cNvPr id="51" name="文本框 183330">
              <a:extLst>
                <a:ext uri="{FF2B5EF4-FFF2-40B4-BE49-F238E27FC236}">
                  <a16:creationId xmlns:a16="http://schemas.microsoft.com/office/drawing/2014/main" id="{1B2F488D-8D06-4CCB-A417-E8EE80A329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2" y="1298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b</a:t>
              </a:r>
            </a:p>
          </p:txBody>
        </p:sp>
        <p:sp>
          <p:nvSpPr>
            <p:cNvPr id="52" name="直接连接符 183384">
              <a:extLst>
                <a:ext uri="{FF2B5EF4-FFF2-40B4-BE49-F238E27FC236}">
                  <a16:creationId xmlns:a16="http://schemas.microsoft.com/office/drawing/2014/main" id="{F1131AD3-103F-4223-BD08-D444F0C86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0" y="1434"/>
              <a:ext cx="2177" cy="0"/>
            </a:xfrm>
            <a:prstGeom prst="line">
              <a:avLst/>
            </a:prstGeom>
            <a:noFill/>
            <a:ln w="28575" cap="sq">
              <a:solidFill>
                <a:srgbClr val="C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>
                <a:defRPr/>
              </a:pPr>
              <a:endParaRPr lang="zh-CN" altLang="en-US" sz="49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3" name="矩形 183320">
              <a:extLst>
                <a:ext uri="{FF2B5EF4-FFF2-40B4-BE49-F238E27FC236}">
                  <a16:creationId xmlns:a16="http://schemas.microsoft.com/office/drawing/2014/main" id="{24E47BBA-464B-4C28-8B3B-E9281CB78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1344"/>
              <a:ext cx="545" cy="181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endParaRPr lang="zh-CN" altLang="zh-CN" sz="1800" b="1" kern="0">
                <a:solidFill>
                  <a:prstClr val="black"/>
                </a:solidFill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id="{9050CF25-00E9-4EBC-9DA9-E39E0E32C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963" y="1790715"/>
            <a:ext cx="3581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电流参考方向的两种表示：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EFF5A7E3-0925-4078-AABA-CA7B7C9AD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398" y="2308637"/>
            <a:ext cx="661912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en-US" altLang="zh-CN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 </a:t>
            </a:r>
            <a:r>
              <a:rPr lang="zh-CN" altLang="en-US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用箭头表示</a:t>
            </a:r>
            <a:r>
              <a:rPr lang="zh-CN" altLang="en-US" sz="1500" b="1" dirty="0">
                <a:solidFill>
                  <a:srgbClr val="7030A0"/>
                </a:solidFill>
                <a:latin typeface="Arial" panose="020B0604020202020204" pitchFamily="34" charset="0"/>
                <a:ea typeface="楷体_GB2312" pitchFamily="49" charset="-122"/>
              </a:rPr>
              <a:t>（常用）</a:t>
            </a:r>
            <a:r>
              <a:rPr lang="zh-CN" altLang="en-US" sz="2100" b="1" dirty="0">
                <a:solidFill>
                  <a:srgbClr val="7030A0"/>
                </a:solidFill>
                <a:latin typeface="Arial" panose="020B0604020202020204" pitchFamily="34" charset="0"/>
                <a:ea typeface="楷体_GB2312" pitchFamily="49" charset="-122"/>
                <a:sym typeface="Monotype Sorts" pitchFamily="2" charset="2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：箭头的指向为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电流的参考方向。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974C0D9D-CA63-4D2D-A30B-71CE44C81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435" y="3745224"/>
            <a:ext cx="6615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85750" indent="-28575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14313" indent="-214313" defTabSz="685800" eaLnBrk="0" hangingPunct="0">
              <a:spcBef>
                <a:spcPct val="0"/>
              </a:spcBef>
              <a:buClrTx/>
              <a:buNone/>
            </a:pPr>
            <a:r>
              <a:rPr lang="en-US" altLang="zh-CN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 </a:t>
            </a:r>
            <a:r>
              <a:rPr lang="zh-CN" altLang="en-US" sz="21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用双下标表示：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如 </a:t>
            </a:r>
            <a:r>
              <a:rPr lang="en-US" altLang="zh-CN" sz="2400" i="1" dirty="0" err="1">
                <a:solidFill>
                  <a:prstClr val="black"/>
                </a:solidFill>
                <a:ea typeface="楷体_GB2312" pitchFamily="49" charset="-122"/>
                <a:sym typeface="Monotype Sorts" pitchFamily="2" charset="2"/>
              </a:rPr>
              <a:t>i</a:t>
            </a:r>
            <a:r>
              <a:rPr lang="en-US" altLang="zh-CN" sz="2400" baseline="-25000" dirty="0" err="1">
                <a:solidFill>
                  <a:prstClr val="black"/>
                </a:solidFill>
                <a:ea typeface="楷体_GB2312" pitchFamily="49" charset="-122"/>
                <a:sym typeface="Monotype Sorts" pitchFamily="2" charset="2"/>
              </a:rPr>
              <a:t>ab</a:t>
            </a:r>
            <a:r>
              <a:rPr lang="en-US" altLang="zh-CN" sz="2400" b="1" dirty="0">
                <a:solidFill>
                  <a:prstClr val="black"/>
                </a:solidFill>
                <a:ea typeface="楷体_GB2312" pitchFamily="49" charset="-122"/>
                <a:sym typeface="Monotype Sorts" pitchFamily="2" charset="2"/>
              </a:rPr>
              <a:t> </a:t>
            </a:r>
            <a:r>
              <a:rPr lang="en-US" altLang="zh-CN" sz="2100" b="1" dirty="0">
                <a:solidFill>
                  <a:prstClr val="black"/>
                </a:solidFill>
                <a:ea typeface="楷体_GB2312" pitchFamily="49" charset="-122"/>
                <a:sym typeface="Monotype Sorts" pitchFamily="2" charset="2"/>
              </a:rPr>
              <a:t>,</a:t>
            </a:r>
            <a:r>
              <a:rPr lang="en-US" altLang="zh-CN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Monotype Sorts" pitchFamily="2" charset="2"/>
              </a:rPr>
              <a:t> 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电流的参考方向由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</a:rPr>
              <a:t>a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指向</a:t>
            </a:r>
            <a:r>
              <a:rPr lang="en-US" altLang="zh-CN" sz="2100" dirty="0">
                <a:solidFill>
                  <a:prstClr val="black"/>
                </a:solidFill>
                <a:ea typeface="楷体_GB2312" pitchFamily="49" charset="-122"/>
              </a:rPr>
              <a:t>b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57C74FF8-52CA-43C7-B2BB-0CBAABD1E71B}"/>
              </a:ext>
            </a:extLst>
          </p:cNvPr>
          <p:cNvGrpSpPr>
            <a:grpSpLocks/>
          </p:cNvGrpSpPr>
          <p:nvPr/>
        </p:nvGrpSpPr>
        <p:grpSpPr bwMode="auto">
          <a:xfrm>
            <a:off x="2389585" y="4252913"/>
            <a:ext cx="3509963" cy="806053"/>
            <a:chOff x="1020" y="2693"/>
            <a:chExt cx="2948" cy="677"/>
          </a:xfrm>
        </p:grpSpPr>
        <p:sp>
          <p:nvSpPr>
            <p:cNvPr id="58" name="文本框 184364">
              <a:extLst>
                <a:ext uri="{FF2B5EF4-FFF2-40B4-BE49-F238E27FC236}">
                  <a16:creationId xmlns:a16="http://schemas.microsoft.com/office/drawing/2014/main" id="{935CC82B-850C-4534-A13E-6FDFAC586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4" y="2693"/>
              <a:ext cx="635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400" i="1" kern="0" dirty="0" err="1">
                  <a:solidFill>
                    <a:prstClr val="black"/>
                  </a:solidFill>
                </a:rPr>
                <a:t>i</a:t>
              </a:r>
              <a:r>
                <a:rPr lang="en-US" altLang="zh-CN" sz="2400" kern="0" baseline="-25000" dirty="0" err="1">
                  <a:solidFill>
                    <a:prstClr val="black"/>
                  </a:solidFill>
                </a:rPr>
                <a:t>ab</a:t>
              </a:r>
              <a:endParaRPr lang="en-US" altLang="zh-CN" sz="2400" kern="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59" name="文本框 184395">
              <a:extLst>
                <a:ext uri="{FF2B5EF4-FFF2-40B4-BE49-F238E27FC236}">
                  <a16:creationId xmlns:a16="http://schemas.microsoft.com/office/drawing/2014/main" id="{7273D471-5DED-407A-9C26-3C3B60585C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" y="2976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a</a:t>
              </a:r>
            </a:p>
          </p:txBody>
        </p:sp>
        <p:sp>
          <p:nvSpPr>
            <p:cNvPr id="60" name="文本框 184396">
              <a:extLst>
                <a:ext uri="{FF2B5EF4-FFF2-40B4-BE49-F238E27FC236}">
                  <a16:creationId xmlns:a16="http://schemas.microsoft.com/office/drawing/2014/main" id="{56ED8ED6-7034-4FD5-8068-E4A0D8A61B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" y="3021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b</a:t>
              </a:r>
            </a:p>
          </p:txBody>
        </p:sp>
        <p:sp>
          <p:nvSpPr>
            <p:cNvPr id="61" name="直接连接符 184397">
              <a:extLst>
                <a:ext uri="{FF2B5EF4-FFF2-40B4-BE49-F238E27FC236}">
                  <a16:creationId xmlns:a16="http://schemas.microsoft.com/office/drawing/2014/main" id="{F9E9645F-96C9-4B41-A73B-2512B93204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8" y="3157"/>
              <a:ext cx="2177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>
                <a:defRPr/>
              </a:pPr>
              <a:endParaRPr lang="zh-CN" altLang="en-US" sz="49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" name="矩形 184398">
              <a:extLst>
                <a:ext uri="{FF2B5EF4-FFF2-40B4-BE49-F238E27FC236}">
                  <a16:creationId xmlns:a16="http://schemas.microsoft.com/office/drawing/2014/main" id="{AAD62547-D1C6-44BC-8437-6399CD379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3067"/>
              <a:ext cx="545" cy="181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endParaRPr lang="zh-CN" altLang="zh-CN" sz="1800" b="1" kern="0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2673EC18-CF9E-422E-A51A-F34E0BEA9886}"/>
              </a:ext>
            </a:extLst>
          </p:cNvPr>
          <p:cNvGrpSpPr>
            <a:grpSpLocks/>
          </p:cNvGrpSpPr>
          <p:nvPr/>
        </p:nvGrpSpPr>
        <p:grpSpPr bwMode="auto">
          <a:xfrm>
            <a:off x="2281237" y="2796778"/>
            <a:ext cx="3509963" cy="804862"/>
            <a:chOff x="1111" y="1334"/>
            <a:chExt cx="2948" cy="676"/>
          </a:xfrm>
        </p:grpSpPr>
        <p:sp>
          <p:nvSpPr>
            <p:cNvPr id="64" name="文本框 184386">
              <a:extLst>
                <a:ext uri="{FF2B5EF4-FFF2-40B4-BE49-F238E27FC236}">
                  <a16:creationId xmlns:a16="http://schemas.microsoft.com/office/drawing/2014/main" id="{54556AE6-8EA1-4F6A-B765-768EC268F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8" y="1334"/>
              <a:ext cx="213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i="1" kern="0">
                  <a:solidFill>
                    <a:prstClr val="black"/>
                  </a:solidFill>
                </a:rPr>
                <a:t>i</a:t>
              </a:r>
              <a:r>
                <a:rPr lang="en-US" altLang="zh-CN" sz="2100" i="1" kern="0">
                  <a:solidFill>
                    <a:prstClr val="black"/>
                  </a:solidFill>
                </a:rPr>
                <a:t>  </a:t>
              </a:r>
              <a:r>
                <a:rPr lang="en-US" altLang="zh-CN" sz="2100" b="1" kern="0">
                  <a:solidFill>
                    <a:prstClr val="black"/>
                  </a:solidFill>
                </a:rPr>
                <a:t>       </a:t>
              </a:r>
              <a:r>
                <a:rPr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</p:txBody>
        </p:sp>
        <p:sp>
          <p:nvSpPr>
            <p:cNvPr id="65" name="文本框 184388">
              <a:extLst>
                <a:ext uri="{FF2B5EF4-FFF2-40B4-BE49-F238E27FC236}">
                  <a16:creationId xmlns:a16="http://schemas.microsoft.com/office/drawing/2014/main" id="{64AB63DC-001A-44E9-9B69-59D0D18423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1616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a</a:t>
              </a:r>
            </a:p>
          </p:txBody>
        </p:sp>
        <p:sp>
          <p:nvSpPr>
            <p:cNvPr id="66" name="文本框 184389">
              <a:extLst>
                <a:ext uri="{FF2B5EF4-FFF2-40B4-BE49-F238E27FC236}">
                  <a16:creationId xmlns:a16="http://schemas.microsoft.com/office/drawing/2014/main" id="{9E02D76A-BC84-4C27-92F9-A03B748F21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1" y="1661"/>
              <a:ext cx="4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r>
                <a:rPr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anose="05050102010706020507" pitchFamily="18" charset="2"/>
                </a:rPr>
                <a:t>b</a:t>
              </a:r>
            </a:p>
          </p:txBody>
        </p:sp>
        <p:sp>
          <p:nvSpPr>
            <p:cNvPr id="67" name="直接连接符 184390">
              <a:extLst>
                <a:ext uri="{FF2B5EF4-FFF2-40B4-BE49-F238E27FC236}">
                  <a16:creationId xmlns:a16="http://schemas.microsoft.com/office/drawing/2014/main" id="{92D13FE5-AFCF-4852-AC02-4C0C3F146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1797"/>
              <a:ext cx="2177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eaLnBrk="0" hangingPunct="0">
                <a:defRPr/>
              </a:pPr>
              <a:endParaRPr lang="zh-CN" altLang="en-US" sz="49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8" name="矩形 184391">
              <a:extLst>
                <a:ext uri="{FF2B5EF4-FFF2-40B4-BE49-F238E27FC236}">
                  <a16:creationId xmlns:a16="http://schemas.microsoft.com/office/drawing/2014/main" id="{F739362E-6774-4D8B-8EBE-3F2CD1E6D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" y="1707"/>
              <a:ext cx="545" cy="181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buClrTx/>
                <a:buNone/>
                <a:defRPr/>
              </a:pPr>
              <a:endParaRPr lang="zh-CN" altLang="zh-CN" sz="1800" b="1" kern="0">
                <a:solidFill>
                  <a:prstClr val="black"/>
                </a:solidFill>
              </a:endParaRPr>
            </a:p>
          </p:txBody>
        </p:sp>
        <p:sp>
          <p:nvSpPr>
            <p:cNvPr id="69" name="右箭头 184387">
              <a:extLst>
                <a:ext uri="{FF2B5EF4-FFF2-40B4-BE49-F238E27FC236}">
                  <a16:creationId xmlns:a16="http://schemas.microsoft.com/office/drawing/2014/main" id="{04113BEC-FA9F-45F4-A01E-83E629560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752"/>
              <a:ext cx="499" cy="91"/>
            </a:xfrm>
            <a:prstGeom prst="rightArrow">
              <a:avLst>
                <a:gd name="adj1" fmla="val 50000"/>
                <a:gd name="adj2" fmla="val 13706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endParaRPr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70" name="灯片编号占位符 1">
            <a:extLst>
              <a:ext uri="{FF2B5EF4-FFF2-40B4-BE49-F238E27FC236}">
                <a16:creationId xmlns:a16="http://schemas.microsoft.com/office/drawing/2014/main" id="{46A17C22-1842-441B-B87E-0124DDC2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Box 45" descr="羊皮纸">
            <a:extLst>
              <a:ext uri="{FF2B5EF4-FFF2-40B4-BE49-F238E27FC236}">
                <a16:creationId xmlns:a16="http://schemas.microsoft.com/office/drawing/2014/main" id="{B22E1EEB-88DF-4F92-9CFA-DA0C44D07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9802" y="2503439"/>
            <a:ext cx="752130" cy="46166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b="1" i="1" kern="0">
                <a:solidFill>
                  <a:prstClr val="black"/>
                </a:solidFill>
                <a:ea typeface="宋体" panose="02010600030101010101" pitchFamily="2" charset="-122"/>
              </a:rPr>
              <a:t>i</a:t>
            </a:r>
            <a:r>
              <a:rPr kumimoji="0" lang="en-US" altLang="zh-CN" b="1" kern="0">
                <a:solidFill>
                  <a:prstClr val="black"/>
                </a:solidFill>
                <a:ea typeface="宋体" panose="02010600030101010101" pitchFamily="2" charset="-122"/>
              </a:rPr>
              <a:t> &gt; 0</a:t>
            </a:r>
          </a:p>
        </p:txBody>
      </p:sp>
      <p:sp>
        <p:nvSpPr>
          <p:cNvPr id="87" name="Text Box 46" descr="羊皮纸">
            <a:extLst>
              <a:ext uri="{FF2B5EF4-FFF2-40B4-BE49-F238E27FC236}">
                <a16:creationId xmlns:a16="http://schemas.microsoft.com/office/drawing/2014/main" id="{0B9A60BB-C072-4883-9DF3-12102B624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3990" y="2449860"/>
            <a:ext cx="752130" cy="46166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b="1" i="1" kern="0">
                <a:solidFill>
                  <a:prstClr val="black"/>
                </a:solidFill>
                <a:ea typeface="宋体" panose="02010600030101010101" pitchFamily="2" charset="-122"/>
              </a:rPr>
              <a:t>i</a:t>
            </a:r>
            <a:r>
              <a:rPr kumimoji="0" lang="en-US" altLang="zh-CN" b="1" kern="0">
                <a:solidFill>
                  <a:prstClr val="black"/>
                </a:solidFill>
                <a:ea typeface="宋体" panose="02010600030101010101" pitchFamily="2" charset="-122"/>
              </a:rPr>
              <a:t> &lt; 0</a:t>
            </a:r>
          </a:p>
        </p:txBody>
      </p:sp>
      <p:sp>
        <p:nvSpPr>
          <p:cNvPr id="88" name="Text Box 47">
            <a:extLst>
              <a:ext uri="{FF2B5EF4-FFF2-40B4-BE49-F238E27FC236}">
                <a16:creationId xmlns:a16="http://schemas.microsoft.com/office/drawing/2014/main" id="{45B45C0F-3114-4A9E-AD40-191250420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4385" y="2018124"/>
            <a:ext cx="126188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002060"/>
                </a:solidFill>
                <a:ea typeface="楷体_GB2312" pitchFamily="49" charset="-122"/>
              </a:rPr>
              <a:t>实际方向</a:t>
            </a:r>
          </a:p>
        </p:txBody>
      </p:sp>
      <p:sp>
        <p:nvSpPr>
          <p:cNvPr id="89" name="Text Box 48">
            <a:extLst>
              <a:ext uri="{FF2B5EF4-FFF2-40B4-BE49-F238E27FC236}">
                <a16:creationId xmlns:a16="http://schemas.microsoft.com/office/drawing/2014/main" id="{376768C1-8280-43B2-9792-B6001A0EB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8085" y="1963356"/>
            <a:ext cx="126188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002060"/>
                </a:solidFill>
                <a:ea typeface="楷体_GB2312" pitchFamily="49" charset="-122"/>
              </a:rPr>
              <a:t>实际方向</a:t>
            </a:r>
          </a:p>
        </p:txBody>
      </p:sp>
      <p:sp>
        <p:nvSpPr>
          <p:cNvPr id="90" name="Text Box 49">
            <a:extLst>
              <a:ext uri="{FF2B5EF4-FFF2-40B4-BE49-F238E27FC236}">
                <a16:creationId xmlns:a16="http://schemas.microsoft.com/office/drawing/2014/main" id="{D4DF723E-2A9E-47F8-8680-297F56D6B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060" y="399470"/>
            <a:ext cx="4493538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808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 dirty="0">
                <a:solidFill>
                  <a:srgbClr val="FF0000"/>
                </a:solidFill>
                <a:ea typeface="楷体_GB2312" pitchFamily="49" charset="-122"/>
              </a:rPr>
              <a:t>电流的参考方向与实际方向的关系：</a:t>
            </a:r>
          </a:p>
        </p:txBody>
      </p:sp>
      <p:sp>
        <p:nvSpPr>
          <p:cNvPr id="91" name="AutoShape 70">
            <a:extLst>
              <a:ext uri="{FF2B5EF4-FFF2-40B4-BE49-F238E27FC236}">
                <a16:creationId xmlns:a16="http://schemas.microsoft.com/office/drawing/2014/main" id="{DD011623-A38F-473E-B9AB-7E7DF0F84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197" y="2193132"/>
            <a:ext cx="538163" cy="107156"/>
          </a:xfrm>
          <a:prstGeom prst="rightArrow">
            <a:avLst>
              <a:gd name="adj1" fmla="val 50000"/>
              <a:gd name="adj2" fmla="val 125556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2" name="AutoShape 77">
            <a:extLst>
              <a:ext uri="{FF2B5EF4-FFF2-40B4-BE49-F238E27FC236}">
                <a16:creationId xmlns:a16="http://schemas.microsoft.com/office/drawing/2014/main" id="{7C5F1CCA-23C5-4C75-8473-1A15A0D35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0385" y="2138363"/>
            <a:ext cx="538163" cy="108347"/>
          </a:xfrm>
          <a:prstGeom prst="leftArrow">
            <a:avLst>
              <a:gd name="adj1" fmla="val 50000"/>
              <a:gd name="adj2" fmla="val 124175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ClrTx/>
              <a:buNone/>
            </a:pPr>
            <a:endParaRPr kumimoji="0" lang="zh-CN" altLang="en-US" sz="2100" b="1">
              <a:solidFill>
                <a:prstClr val="blac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93" name="Group 105">
            <a:extLst>
              <a:ext uri="{FF2B5EF4-FFF2-40B4-BE49-F238E27FC236}">
                <a16:creationId xmlns:a16="http://schemas.microsoft.com/office/drawing/2014/main" id="{5820DB27-00D8-4753-8AB0-6D584CFC9490}"/>
              </a:ext>
            </a:extLst>
          </p:cNvPr>
          <p:cNvGrpSpPr>
            <a:grpSpLocks/>
          </p:cNvGrpSpPr>
          <p:nvPr/>
        </p:nvGrpSpPr>
        <p:grpSpPr bwMode="auto">
          <a:xfrm>
            <a:off x="1577578" y="1316831"/>
            <a:ext cx="3024188" cy="1021556"/>
            <a:chOff x="385" y="2513"/>
            <a:chExt cx="2540" cy="858"/>
          </a:xfrm>
        </p:grpSpPr>
        <p:sp>
          <p:nvSpPr>
            <p:cNvPr id="94" name="Text Box 92">
              <a:extLst>
                <a:ext uri="{FF2B5EF4-FFF2-40B4-BE49-F238E27FC236}">
                  <a16:creationId xmlns:a16="http://schemas.microsoft.com/office/drawing/2014/main" id="{2DC22E2A-5524-4118-AABE-D529853386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" y="2513"/>
              <a:ext cx="2131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2100" b="1" i="1" kern="0">
                  <a:solidFill>
                    <a:prstClr val="black"/>
                  </a:solidFill>
                  <a:ea typeface="宋体" panose="02010600030101010101" pitchFamily="2" charset="-122"/>
                </a:rPr>
                <a:t>i</a:t>
              </a:r>
              <a:r>
                <a:rPr kumimoji="0" lang="en-US" altLang="zh-CN" sz="2100" i="1" kern="0">
                  <a:solidFill>
                    <a:prstClr val="black"/>
                  </a:solidFill>
                  <a:ea typeface="宋体" panose="02010600030101010101" pitchFamily="2" charset="-122"/>
                </a:rPr>
                <a:t>  </a:t>
              </a:r>
              <a:r>
                <a:rPr kumimoji="0" lang="en-US" altLang="zh-CN" sz="2100" b="1" kern="0">
                  <a:solidFill>
                    <a:prstClr val="black"/>
                  </a:solidFill>
                  <a:ea typeface="宋体" panose="02010600030101010101" pitchFamily="2" charset="-122"/>
                </a:rPr>
                <a:t>       </a:t>
              </a:r>
              <a:r>
                <a:rPr kumimoji="0" lang="zh-CN" altLang="en-US" sz="2100" b="1" kern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</p:txBody>
        </p:sp>
        <p:sp>
          <p:nvSpPr>
            <p:cNvPr id="95" name="AutoShape 93">
              <a:extLst>
                <a:ext uri="{FF2B5EF4-FFF2-40B4-BE49-F238E27FC236}">
                  <a16:creationId xmlns:a16="http://schemas.microsoft.com/office/drawing/2014/main" id="{8B9B02C6-E293-4EFD-B81B-5BB728464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" y="2795"/>
              <a:ext cx="499" cy="91"/>
            </a:xfrm>
            <a:prstGeom prst="rightArrow">
              <a:avLst>
                <a:gd name="adj1" fmla="val 50000"/>
                <a:gd name="adj2" fmla="val 1370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96" name="Text Box 94">
              <a:extLst>
                <a:ext uri="{FF2B5EF4-FFF2-40B4-BE49-F238E27FC236}">
                  <a16:creationId xmlns:a16="http://schemas.microsoft.com/office/drawing/2014/main" id="{03B02D06-3B64-4444-ACD5-655DAC032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3022"/>
              <a:ext cx="408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a</a:t>
              </a:r>
            </a:p>
          </p:txBody>
        </p:sp>
        <p:sp>
          <p:nvSpPr>
            <p:cNvPr id="97" name="Text Box 95">
              <a:extLst>
                <a:ext uri="{FF2B5EF4-FFF2-40B4-BE49-F238E27FC236}">
                  <a16:creationId xmlns:a16="http://schemas.microsoft.com/office/drawing/2014/main" id="{83286A1C-3B0E-4874-9EB3-B8B5D420A6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7" y="3022"/>
              <a:ext cx="408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b</a:t>
              </a:r>
            </a:p>
          </p:txBody>
        </p:sp>
        <p:sp>
          <p:nvSpPr>
            <p:cNvPr id="98" name="Line 96">
              <a:extLst>
                <a:ext uri="{FF2B5EF4-FFF2-40B4-BE49-F238E27FC236}">
                  <a16:creationId xmlns:a16="http://schemas.microsoft.com/office/drawing/2014/main" id="{6BBCB1BE-C172-40F9-93C3-C9AB7A4F07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" y="2976"/>
              <a:ext cx="2177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99" name="Rectangle 97">
              <a:extLst>
                <a:ext uri="{FF2B5EF4-FFF2-40B4-BE49-F238E27FC236}">
                  <a16:creationId xmlns:a16="http://schemas.microsoft.com/office/drawing/2014/main" id="{EAB994D9-3957-462F-975E-977851024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2" y="2886"/>
              <a:ext cx="545" cy="181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sq">
                  <a:solidFill>
                    <a:srgbClr val="FFCC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kumimoji="0" lang="zh-CN" altLang="zh-CN" sz="1800" b="1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0" name="Group 106">
            <a:extLst>
              <a:ext uri="{FF2B5EF4-FFF2-40B4-BE49-F238E27FC236}">
                <a16:creationId xmlns:a16="http://schemas.microsoft.com/office/drawing/2014/main" id="{BFE67247-B75C-43A3-BF5A-8FDAEC0EF9FF}"/>
              </a:ext>
            </a:extLst>
          </p:cNvPr>
          <p:cNvGrpSpPr>
            <a:grpSpLocks/>
          </p:cNvGrpSpPr>
          <p:nvPr/>
        </p:nvGrpSpPr>
        <p:grpSpPr bwMode="auto">
          <a:xfrm>
            <a:off x="4601766" y="1316831"/>
            <a:ext cx="2969419" cy="1021556"/>
            <a:chOff x="2925" y="2513"/>
            <a:chExt cx="2495" cy="858"/>
          </a:xfrm>
        </p:grpSpPr>
        <p:sp>
          <p:nvSpPr>
            <p:cNvPr id="101" name="Text Box 99">
              <a:extLst>
                <a:ext uri="{FF2B5EF4-FFF2-40B4-BE49-F238E27FC236}">
                  <a16:creationId xmlns:a16="http://schemas.microsoft.com/office/drawing/2014/main" id="{DB8D6A69-E78F-4654-B392-5922665559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0" y="2513"/>
              <a:ext cx="2131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2100" b="1" i="1" kern="0" dirty="0" err="1">
                  <a:solidFill>
                    <a:prstClr val="black"/>
                  </a:solidFill>
                  <a:ea typeface="宋体" panose="02010600030101010101" pitchFamily="2" charset="-122"/>
                </a:rPr>
                <a:t>i</a:t>
              </a:r>
              <a:r>
                <a:rPr kumimoji="0" lang="en-US" altLang="zh-CN" sz="2100" i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  </a:t>
              </a:r>
              <a:r>
                <a:rPr kumimoji="0" lang="en-US" altLang="zh-CN" sz="21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       </a:t>
              </a:r>
              <a:r>
                <a:rPr kumimoji="0" lang="zh-CN" altLang="en-US" sz="2100" b="1" kern="0" dirty="0">
                  <a:solidFill>
                    <a:prstClr val="black"/>
                  </a:solidFill>
                  <a:ea typeface="楷体_GB2312" pitchFamily="49" charset="-122"/>
                </a:rPr>
                <a:t>参考方向</a:t>
              </a:r>
            </a:p>
          </p:txBody>
        </p:sp>
        <p:sp>
          <p:nvSpPr>
            <p:cNvPr id="102" name="AutoShape 100">
              <a:extLst>
                <a:ext uri="{FF2B5EF4-FFF2-40B4-BE49-F238E27FC236}">
                  <a16:creationId xmlns:a16="http://schemas.microsoft.com/office/drawing/2014/main" id="{8E824F63-6D9E-4E6C-B829-165776AC2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" y="2795"/>
              <a:ext cx="499" cy="91"/>
            </a:xfrm>
            <a:prstGeom prst="rightArrow">
              <a:avLst>
                <a:gd name="adj1" fmla="val 50000"/>
                <a:gd name="adj2" fmla="val 13708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03" name="Text Box 101">
              <a:extLst>
                <a:ext uri="{FF2B5EF4-FFF2-40B4-BE49-F238E27FC236}">
                  <a16:creationId xmlns:a16="http://schemas.microsoft.com/office/drawing/2014/main" id="{2E6269AD-4F5A-423A-9682-4DF6F0188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" y="3022"/>
              <a:ext cx="408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a</a:t>
              </a:r>
            </a:p>
          </p:txBody>
        </p:sp>
        <p:sp>
          <p:nvSpPr>
            <p:cNvPr id="104" name="Text Box 102">
              <a:extLst>
                <a:ext uri="{FF2B5EF4-FFF2-40B4-BE49-F238E27FC236}">
                  <a16:creationId xmlns:a16="http://schemas.microsoft.com/office/drawing/2014/main" id="{C7A65E1D-EB71-4FC9-90C8-CAE21B482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2" y="3022"/>
              <a:ext cx="408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38100" cap="sq" algn="ctr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kern="0" dirty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b</a:t>
              </a:r>
            </a:p>
          </p:txBody>
        </p:sp>
        <p:sp>
          <p:nvSpPr>
            <p:cNvPr id="105" name="Line 103">
              <a:extLst>
                <a:ext uri="{FF2B5EF4-FFF2-40B4-BE49-F238E27FC236}">
                  <a16:creationId xmlns:a16="http://schemas.microsoft.com/office/drawing/2014/main" id="{A0B7B055-8F2B-4D42-B7D8-9409A0B1F0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61" y="2976"/>
              <a:ext cx="2177" cy="0"/>
            </a:xfrm>
            <a:prstGeom prst="line">
              <a:avLst/>
            </a:prstGeom>
            <a:noFill/>
            <a:ln w="28575" cap="sq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06" name="Rectangle 104">
              <a:extLst>
                <a:ext uri="{FF2B5EF4-FFF2-40B4-BE49-F238E27FC236}">
                  <a16:creationId xmlns:a16="http://schemas.microsoft.com/office/drawing/2014/main" id="{57F09C65-D92B-4971-AAA9-0EE8397DC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7" y="2886"/>
              <a:ext cx="535" cy="181"/>
            </a:xfrm>
            <a:prstGeom prst="rect">
              <a:avLst/>
            </a:prstGeom>
            <a:gradFill rotWithShape="1"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sq">
                  <a:solidFill>
                    <a:srgbClr val="FFCC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endParaRPr kumimoji="0" lang="zh-CN" altLang="zh-CN" sz="1800" b="1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E65C2A08-8948-4D6C-AB1F-B22A8B79F1AD}"/>
              </a:ext>
            </a:extLst>
          </p:cNvPr>
          <p:cNvGrpSpPr>
            <a:grpSpLocks/>
          </p:cNvGrpSpPr>
          <p:nvPr/>
        </p:nvGrpSpPr>
        <p:grpSpPr bwMode="auto">
          <a:xfrm>
            <a:off x="2512219" y="3318273"/>
            <a:ext cx="1910954" cy="1303735"/>
            <a:chOff x="357" y="593"/>
            <a:chExt cx="1455" cy="1095"/>
          </a:xfrm>
        </p:grpSpPr>
        <p:sp>
          <p:nvSpPr>
            <p:cNvPr id="108" name="文本框 183315">
              <a:extLst>
                <a:ext uri="{FF2B5EF4-FFF2-40B4-BE49-F238E27FC236}">
                  <a16:creationId xmlns:a16="http://schemas.microsoft.com/office/drawing/2014/main" id="{0128E5F2-3E44-4263-9452-0339BEAC93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" y="966"/>
              <a:ext cx="87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en-US" altLang="zh-CN" sz="2100" b="1" kern="0" dirty="0">
                  <a:solidFill>
                    <a:prstClr val="black"/>
                  </a:solidFill>
                  <a:ea typeface="楷体_GB2312" pitchFamily="49" charset="-122"/>
                </a:rPr>
                <a:t>  </a:t>
              </a:r>
              <a:r>
                <a:rPr lang="zh-CN" altLang="en-US" sz="2100" b="1" kern="0" dirty="0">
                  <a:solidFill>
                    <a:prstClr val="black"/>
                  </a:solidFill>
                  <a:ea typeface="楷体_GB2312" pitchFamily="49" charset="-122"/>
                </a:rPr>
                <a:t>大小</a:t>
              </a:r>
            </a:p>
          </p:txBody>
        </p:sp>
        <p:sp>
          <p:nvSpPr>
            <p:cNvPr id="109" name="文本框 183316">
              <a:extLst>
                <a:ext uri="{FF2B5EF4-FFF2-40B4-BE49-F238E27FC236}">
                  <a16:creationId xmlns:a16="http://schemas.microsoft.com/office/drawing/2014/main" id="{ADAF88DB-A06F-44D9-A461-82789A60F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" y="1339"/>
              <a:ext cx="131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prstClr val="black"/>
                  </a:solidFill>
                  <a:latin typeface="楷体_GB2312" pitchFamily="49" charset="-122"/>
                  <a:ea typeface="楷体_GB2312" pitchFamily="49" charset="-122"/>
                </a:rPr>
                <a:t>方向</a:t>
              </a:r>
              <a:r>
                <a:rPr lang="en-US" altLang="zh-CN" sz="2100" b="1" kern="0" dirty="0">
                  <a:solidFill>
                    <a:prstClr val="black"/>
                  </a:solidFill>
                  <a:latin typeface="楷体_GB2312" pitchFamily="49" charset="-122"/>
                  <a:ea typeface="楷体_GB2312" pitchFamily="49" charset="-122"/>
                </a:rPr>
                <a:t>(</a:t>
              </a:r>
              <a:r>
                <a:rPr lang="zh-CN" altLang="en-US" sz="2100" b="1" kern="0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正负</a:t>
              </a:r>
              <a:r>
                <a:rPr lang="zh-CN" altLang="en-US" sz="2100" b="1" kern="0" dirty="0">
                  <a:solidFill>
                    <a:prstClr val="black"/>
                  </a:solidFill>
                  <a:latin typeface="楷体_GB2312" pitchFamily="49" charset="-122"/>
                  <a:ea typeface="楷体_GB2312" pitchFamily="49" charset="-122"/>
                </a:rPr>
                <a:t>）</a:t>
              </a:r>
            </a:p>
          </p:txBody>
        </p:sp>
        <p:sp>
          <p:nvSpPr>
            <p:cNvPr id="110" name="文本框 183317">
              <a:extLst>
                <a:ext uri="{FF2B5EF4-FFF2-40B4-BE49-F238E27FC236}">
                  <a16:creationId xmlns:a16="http://schemas.microsoft.com/office/drawing/2014/main" id="{E28CAED0-8BBD-4307-BDBE-80B14A1127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" y="593"/>
              <a:ext cx="145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0" hangingPunct="0">
                <a:spcBef>
                  <a:spcPct val="0"/>
                </a:spcBef>
                <a:buClrTx/>
                <a:buNone/>
                <a:defRPr/>
              </a:pPr>
              <a:r>
                <a:rPr lang="zh-CN" altLang="en-US" sz="2100" b="1" kern="0" dirty="0">
                  <a:solidFill>
                    <a:srgbClr val="B258D3">
                      <a:lumMod val="50000"/>
                    </a:srgbClr>
                  </a:solidFill>
                  <a:latin typeface="楷体_GB2312" pitchFamily="49" charset="-122"/>
                  <a:ea typeface="楷体_GB2312" pitchFamily="49" charset="-122"/>
                </a:rPr>
                <a:t>电流</a:t>
              </a:r>
              <a:r>
                <a:rPr lang="en-US" altLang="zh-CN" sz="2100" b="1" kern="0" dirty="0">
                  <a:solidFill>
                    <a:srgbClr val="B258D3">
                      <a:lumMod val="50000"/>
                    </a:srgbClr>
                  </a:solidFill>
                  <a:latin typeface="楷体_GB2312" pitchFamily="49" charset="-122"/>
                  <a:ea typeface="楷体_GB2312" pitchFamily="49" charset="-122"/>
                </a:rPr>
                <a:t>(</a:t>
              </a:r>
              <a:r>
                <a:rPr lang="zh-CN" altLang="en-US" sz="2100" b="1" kern="0" dirty="0">
                  <a:solidFill>
                    <a:srgbClr val="B258D3">
                      <a:lumMod val="50000"/>
                    </a:srgbClr>
                  </a:solidFill>
                  <a:latin typeface="楷体_GB2312" pitchFamily="49" charset="-122"/>
                  <a:ea typeface="楷体_GB2312" pitchFamily="49" charset="-122"/>
                </a:rPr>
                <a:t>代数量</a:t>
              </a:r>
              <a:r>
                <a:rPr lang="en-US" altLang="zh-CN" sz="2100" b="1" kern="0" dirty="0">
                  <a:solidFill>
                    <a:srgbClr val="B258D3">
                      <a:lumMod val="50000"/>
                    </a:srgbClr>
                  </a:solidFill>
                  <a:latin typeface="楷体_GB2312" pitchFamily="49" charset="-122"/>
                  <a:ea typeface="楷体_GB2312" pitchFamily="49" charset="-122"/>
                </a:rPr>
                <a:t>)</a:t>
              </a:r>
            </a:p>
          </p:txBody>
        </p:sp>
        <p:sp>
          <p:nvSpPr>
            <p:cNvPr id="111" name="左大括号 183318">
              <a:extLst>
                <a:ext uri="{FF2B5EF4-FFF2-40B4-BE49-F238E27FC236}">
                  <a16:creationId xmlns:a16="http://schemas.microsoft.com/office/drawing/2014/main" id="{5DC1F684-D842-496A-AB22-BCA26D1CE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" y="1033"/>
              <a:ext cx="96" cy="576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38100" cap="sq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  <a:defRPr/>
              </a:pPr>
              <a:endParaRPr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id="{ADCE91C9-9108-497E-B930-52A50125811A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3183731"/>
            <a:ext cx="1285875" cy="638175"/>
            <a:chOff x="385" y="3022"/>
            <a:chExt cx="1080" cy="536"/>
          </a:xfrm>
        </p:grpSpPr>
        <p:pic>
          <p:nvPicPr>
            <p:cNvPr id="113" name="图片 183403" descr="123">
              <a:extLst>
                <a:ext uri="{FF2B5EF4-FFF2-40B4-BE49-F238E27FC236}">
                  <a16:creationId xmlns:a16="http://schemas.microsoft.com/office/drawing/2014/main" id="{A9C34B50-D1E5-4F86-8D30-E2414298B7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文本框 183404">
              <a:extLst>
                <a:ext uri="{FF2B5EF4-FFF2-40B4-BE49-F238E27FC236}">
                  <a16:creationId xmlns:a16="http://schemas.microsoft.com/office/drawing/2014/main" id="{5C408027-BBE3-480C-8E71-61142CC1E0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0"/>
                </a:spcBef>
                <a:buClrTx/>
                <a:buNone/>
              </a:pP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表明</a:t>
              </a:r>
            </a:p>
          </p:txBody>
        </p:sp>
      </p:grpSp>
      <p:sp>
        <p:nvSpPr>
          <p:cNvPr id="115" name="灯片编号占位符 1">
            <a:extLst>
              <a:ext uri="{FF2B5EF4-FFF2-40B4-BE49-F238E27FC236}">
                <a16:creationId xmlns:a16="http://schemas.microsoft.com/office/drawing/2014/main" id="{1672135A-5B52-42B1-9567-E2E2ADC74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54924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 autoUpdateAnimBg="0"/>
      <p:bldP spid="87" grpId="0" animBg="1" autoUpdateAnimBg="0"/>
      <p:bldP spid="88" grpId="0" autoUpdateAnimBg="0"/>
      <p:bldP spid="89" grpId="0" autoUpdateAnimBg="0"/>
      <p:bldP spid="90" grpId="0"/>
      <p:bldP spid="91" grpId="0" animBg="1"/>
      <p:bldP spid="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E04A7868-5415-47FD-91DD-81863A16CBD6}"/>
              </a:ext>
            </a:extLst>
          </p:cNvPr>
          <p:cNvGrpSpPr/>
          <p:nvPr/>
        </p:nvGrpSpPr>
        <p:grpSpPr>
          <a:xfrm>
            <a:off x="394124" y="382706"/>
            <a:ext cx="7563390" cy="1276921"/>
            <a:chOff x="386239" y="388342"/>
            <a:chExt cx="7563390" cy="1276921"/>
          </a:xfrm>
        </p:grpSpPr>
        <p:graphicFrame>
          <p:nvGraphicFramePr>
            <p:cNvPr id="2" name="Object 0">
              <a:extLst>
                <a:ext uri="{FF2B5EF4-FFF2-40B4-BE49-F238E27FC236}">
                  <a16:creationId xmlns:a16="http://schemas.microsoft.com/office/drawing/2014/main" id="{9650170D-EDD0-42C9-8C9A-10646D74583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1037884"/>
                </p:ext>
              </p:extLst>
            </p:nvPr>
          </p:nvGraphicFramePr>
          <p:xfrm>
            <a:off x="4499992" y="388342"/>
            <a:ext cx="3449637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87240" imgH="203040" progId="Equation.DSMT4">
                    <p:embed/>
                  </p:oleObj>
                </mc:Choice>
                <mc:Fallback>
                  <p:oleObj name="Equation" r:id="rId2" imgW="1587240" imgH="203040" progId="Equation.DSMT4">
                    <p:embed/>
                    <p:pic>
                      <p:nvPicPr>
                        <p:cNvPr id="173056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9992" y="388342"/>
                          <a:ext cx="3449637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175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3E655D9F-93BD-4A20-8DE9-E00B5493A781}"/>
                </a:ext>
              </a:extLst>
            </p:cNvPr>
            <p:cNvSpPr txBox="1"/>
            <p:nvPr/>
          </p:nvSpPr>
          <p:spPr>
            <a:xfrm>
              <a:off x="386239" y="411510"/>
              <a:ext cx="4185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/>
                <a:t>例：</a:t>
              </a:r>
              <a:r>
                <a:rPr lang="zh-CN" altLang="en-US" b="1" dirty="0"/>
                <a:t>在图示</a:t>
              </a:r>
              <a:r>
                <a:rPr lang="zh-CN" altLang="en-US" b="1" dirty="0">
                  <a:solidFill>
                    <a:srgbClr val="FF0000"/>
                  </a:solidFill>
                </a:rPr>
                <a:t>参考方向</a:t>
              </a:r>
              <a:r>
                <a:rPr lang="zh-CN" altLang="en-US" b="1" dirty="0"/>
                <a:t>下，已知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489814BC-B77E-425E-99F9-79B78C612914}"/>
                </a:ext>
              </a:extLst>
            </p:cNvPr>
            <p:cNvSpPr txBox="1"/>
            <p:nvPr/>
          </p:nvSpPr>
          <p:spPr>
            <a:xfrm>
              <a:off x="611560" y="1203598"/>
              <a:ext cx="33041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求</a:t>
              </a:r>
              <a:r>
                <a:rPr lang="en-US" altLang="zh-CN" b="1" dirty="0" err="1"/>
                <a:t>i</a:t>
              </a:r>
              <a:r>
                <a:rPr lang="en-US" altLang="zh-CN" b="1" dirty="0"/>
                <a:t>(0), </a:t>
              </a:r>
              <a:r>
                <a:rPr lang="en-US" altLang="zh-CN" b="1" dirty="0" err="1"/>
                <a:t>i</a:t>
              </a:r>
              <a:r>
                <a:rPr lang="en-US" altLang="zh-CN" b="1" dirty="0"/>
                <a:t>(0.5)</a:t>
              </a:r>
              <a:r>
                <a:rPr lang="zh-CN" altLang="en-US" b="1" dirty="0"/>
                <a:t>真实方向</a:t>
              </a:r>
              <a:r>
                <a:rPr lang="zh-CN" altLang="en-US" dirty="0"/>
                <a:t>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A62F2BD-5520-4A73-8EFB-E5F0EA95DD4A}"/>
              </a:ext>
            </a:extLst>
          </p:cNvPr>
          <p:cNvGrpSpPr/>
          <p:nvPr/>
        </p:nvGrpSpPr>
        <p:grpSpPr>
          <a:xfrm>
            <a:off x="3355876" y="919510"/>
            <a:ext cx="3744912" cy="1023938"/>
            <a:chOff x="3995738" y="2139950"/>
            <a:chExt cx="3744912" cy="1023938"/>
          </a:xfrm>
        </p:grpSpPr>
        <p:grpSp>
          <p:nvGrpSpPr>
            <p:cNvPr id="5" name="Group 25">
              <a:extLst>
                <a:ext uri="{FF2B5EF4-FFF2-40B4-BE49-F238E27FC236}">
                  <a16:creationId xmlns:a16="http://schemas.microsoft.com/office/drawing/2014/main" id="{7245B628-6C55-440C-9792-6F6F4A0B14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7450" y="2355850"/>
              <a:ext cx="2743200" cy="808038"/>
              <a:chOff x="3312" y="2256"/>
              <a:chExt cx="1728" cy="679"/>
            </a:xfrm>
          </p:grpSpPr>
          <p:grpSp>
            <p:nvGrpSpPr>
              <p:cNvPr id="6" name="Group 21">
                <a:extLst>
                  <a:ext uri="{FF2B5EF4-FFF2-40B4-BE49-F238E27FC236}">
                    <a16:creationId xmlns:a16="http://schemas.microsoft.com/office/drawing/2014/main" id="{4EC4BB19-8BEC-494E-8EDF-E4FF24D92D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60" y="2256"/>
                <a:ext cx="1584" cy="528"/>
                <a:chOff x="3744" y="2880"/>
                <a:chExt cx="1584" cy="528"/>
              </a:xfrm>
            </p:grpSpPr>
            <p:sp>
              <p:nvSpPr>
                <p:cNvPr id="8" name="Rectangle 13">
                  <a:extLst>
                    <a:ext uri="{FF2B5EF4-FFF2-40B4-BE49-F238E27FC236}">
                      <a16:creationId xmlns:a16="http://schemas.microsoft.com/office/drawing/2014/main" id="{41604C15-3BA5-44DD-9813-55E0B049C7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2880"/>
                  <a:ext cx="768" cy="528"/>
                </a:xfrm>
                <a:prstGeom prst="rect">
                  <a:avLst/>
                </a:prstGeom>
                <a:solidFill>
                  <a:schemeClr val="accent1"/>
                </a:solidFill>
                <a:ln w="381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9" name="Line 15">
                  <a:extLst>
                    <a:ext uri="{FF2B5EF4-FFF2-40B4-BE49-F238E27FC236}">
                      <a16:creationId xmlns:a16="http://schemas.microsoft.com/office/drawing/2014/main" id="{0BA59CCB-1826-4554-93BC-A645EF5628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4" y="3120"/>
                  <a:ext cx="288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" name="Line 16">
                  <a:extLst>
                    <a:ext uri="{FF2B5EF4-FFF2-40B4-BE49-F238E27FC236}">
                      <a16:creationId xmlns:a16="http://schemas.microsoft.com/office/drawing/2014/main" id="{4E0ABA88-7E21-47D7-84C3-CFCD74739D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4" y="3120"/>
                  <a:ext cx="240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" name="Line 17">
                  <a:extLst>
                    <a:ext uri="{FF2B5EF4-FFF2-40B4-BE49-F238E27FC236}">
                      <a16:creationId xmlns:a16="http://schemas.microsoft.com/office/drawing/2014/main" id="{249545EE-FBBA-4CA5-8BEC-EA281C5468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92" y="3120"/>
                  <a:ext cx="336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" name="Text Box 23">
                <a:extLst>
                  <a:ext uri="{FF2B5EF4-FFF2-40B4-BE49-F238E27FC236}">
                    <a16:creationId xmlns:a16="http://schemas.microsoft.com/office/drawing/2014/main" id="{53DE1CB9-8DDF-4F1E-AE39-44CB7B30BF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2" y="2448"/>
                <a:ext cx="1728" cy="487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dirty="0"/>
                  <a:t>a                     b</a:t>
                </a:r>
              </a:p>
            </p:txBody>
          </p:sp>
        </p:grpSp>
        <p:sp>
          <p:nvSpPr>
            <p:cNvPr id="12" name="Rectangle 16">
              <a:extLst>
                <a:ext uri="{FF2B5EF4-FFF2-40B4-BE49-F238E27FC236}">
                  <a16:creationId xmlns:a16="http://schemas.microsoft.com/office/drawing/2014/main" id="{D0D35E3F-85B4-4623-9762-36AB0F88A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738" y="2139950"/>
              <a:ext cx="16398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vl="3"/>
              <a:r>
                <a:rPr lang="en-US" altLang="zh-CN" b="1" i="1" dirty="0" err="1"/>
                <a:t>i</a:t>
              </a:r>
              <a:endParaRPr lang="en-US" altLang="zh-CN" b="1" i="1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C15789F9-D130-49C2-A0E3-782CCF2208B3}"/>
              </a:ext>
            </a:extLst>
          </p:cNvPr>
          <p:cNvSpPr txBox="1"/>
          <p:nvPr/>
        </p:nvSpPr>
        <p:spPr>
          <a:xfrm>
            <a:off x="1081714" y="2133375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解</a:t>
            </a:r>
            <a:r>
              <a:rPr lang="en-US" altLang="zh-CN" b="1" dirty="0"/>
              <a:t>:</a:t>
            </a:r>
            <a:endParaRPr lang="zh-CN" altLang="en-US" b="1" dirty="0"/>
          </a:p>
        </p:txBody>
      </p:sp>
      <p:graphicFrame>
        <p:nvGraphicFramePr>
          <p:cNvPr id="16" name="Object 0">
            <a:extLst>
              <a:ext uri="{FF2B5EF4-FFF2-40B4-BE49-F238E27FC236}">
                <a16:creationId xmlns:a16="http://schemas.microsoft.com/office/drawing/2014/main" id="{0524F93C-4DFB-49F6-B3C7-B28F4BB66C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626122"/>
              </p:ext>
            </p:extLst>
          </p:nvPr>
        </p:nvGraphicFramePr>
        <p:xfrm>
          <a:off x="2451000" y="2042204"/>
          <a:ext cx="344963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87240" imgH="241200" progId="Equation.DSMT4">
                  <p:embed/>
                </p:oleObj>
              </mc:Choice>
              <mc:Fallback>
                <p:oleObj name="Equation" r:id="rId4" imgW="1587240" imgH="241200" progId="Equation.DSMT4">
                  <p:embed/>
                  <p:pic>
                    <p:nvPicPr>
                      <p:cNvPr id="2" name="Object 0">
                        <a:extLst>
                          <a:ext uri="{FF2B5EF4-FFF2-40B4-BE49-F238E27FC236}">
                            <a16:creationId xmlns:a16="http://schemas.microsoft.com/office/drawing/2014/main" id="{9650170D-EDD0-42C9-8C9A-10646D7458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000" y="2042204"/>
                        <a:ext cx="3449637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16">
            <a:extLst>
              <a:ext uri="{FF2B5EF4-FFF2-40B4-BE49-F238E27FC236}">
                <a16:creationId xmlns:a16="http://schemas.microsoft.com/office/drawing/2014/main" id="{7DF18C31-42FA-4C17-94B8-78A0E2B5DF29}"/>
              </a:ext>
            </a:extLst>
          </p:cNvPr>
          <p:cNvSpPr txBox="1"/>
          <p:nvPr/>
        </p:nvSpPr>
        <p:spPr>
          <a:xfrm>
            <a:off x="1153826" y="2753597"/>
            <a:ext cx="6490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表明</a:t>
            </a:r>
            <a:r>
              <a:rPr lang="zh-CN" altLang="en-US" b="1" dirty="0">
                <a:solidFill>
                  <a:srgbClr val="FF0000"/>
                </a:solidFill>
              </a:rPr>
              <a:t>此时</a:t>
            </a:r>
            <a:r>
              <a:rPr lang="zh-CN" altLang="en-US" b="1" dirty="0"/>
              <a:t>真实方向与参考方向一致，从</a:t>
            </a:r>
            <a:r>
              <a:rPr lang="en-US" altLang="zh-CN" b="1" dirty="0"/>
              <a:t>a</a:t>
            </a:r>
            <a:r>
              <a:rPr lang="zh-CN" altLang="en-US" b="1" dirty="0"/>
              <a:t>指向</a:t>
            </a:r>
            <a:r>
              <a:rPr lang="en-US" altLang="zh-CN" b="1" dirty="0"/>
              <a:t>b;</a:t>
            </a:r>
            <a:endParaRPr lang="zh-CN" altLang="en-US" b="1" dirty="0"/>
          </a:p>
        </p:txBody>
      </p:sp>
      <p:graphicFrame>
        <p:nvGraphicFramePr>
          <p:cNvPr id="18" name="Object 0">
            <a:extLst>
              <a:ext uri="{FF2B5EF4-FFF2-40B4-BE49-F238E27FC236}">
                <a16:creationId xmlns:a16="http://schemas.microsoft.com/office/drawing/2014/main" id="{D3922195-E2F1-49BE-B5BF-439312C6ED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233156"/>
              </p:ext>
            </p:extLst>
          </p:nvPr>
        </p:nvGraphicFramePr>
        <p:xfrm>
          <a:off x="2271500" y="3233464"/>
          <a:ext cx="3890962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90640" imgH="241200" progId="Equation.DSMT4">
                  <p:embed/>
                </p:oleObj>
              </mc:Choice>
              <mc:Fallback>
                <p:oleObj name="Equation" r:id="rId6" imgW="1790640" imgH="241200" progId="Equation.DSMT4">
                  <p:embed/>
                  <p:pic>
                    <p:nvPicPr>
                      <p:cNvPr id="16" name="Object 0">
                        <a:extLst>
                          <a:ext uri="{FF2B5EF4-FFF2-40B4-BE49-F238E27FC236}">
                            <a16:creationId xmlns:a16="http://schemas.microsoft.com/office/drawing/2014/main" id="{0524F93C-4DFB-49F6-B3C7-B28F4BB66C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1500" y="3233464"/>
                        <a:ext cx="3890962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A8184D0E-CCE9-46A3-874D-0DFE162681F8}"/>
              </a:ext>
            </a:extLst>
          </p:cNvPr>
          <p:cNvSpPr txBox="1"/>
          <p:nvPr/>
        </p:nvSpPr>
        <p:spPr>
          <a:xfrm>
            <a:off x="1078266" y="4008090"/>
            <a:ext cx="6490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表明</a:t>
            </a:r>
            <a:r>
              <a:rPr lang="zh-CN" altLang="en-US" b="1" dirty="0">
                <a:solidFill>
                  <a:srgbClr val="FF0000"/>
                </a:solidFill>
              </a:rPr>
              <a:t>此时</a:t>
            </a:r>
            <a:r>
              <a:rPr lang="zh-CN" altLang="en-US" b="1" dirty="0"/>
              <a:t>真实方向与</a:t>
            </a:r>
            <a:r>
              <a:rPr lang="zh-CN" altLang="en-US" b="1"/>
              <a:t>参考方向相反，</a:t>
            </a:r>
            <a:r>
              <a:rPr lang="zh-CN" altLang="en-US" b="1" dirty="0"/>
              <a:t>从</a:t>
            </a:r>
            <a:r>
              <a:rPr lang="en-US" altLang="zh-CN" b="1" dirty="0"/>
              <a:t>b</a:t>
            </a:r>
            <a:r>
              <a:rPr lang="zh-CN" altLang="en-US" b="1" dirty="0"/>
              <a:t>指向</a:t>
            </a:r>
            <a:r>
              <a:rPr lang="en-US" altLang="zh-CN" b="1" dirty="0"/>
              <a:t>a;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214503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5" name="Text Box 2050"/>
          <p:cNvSpPr txBox="1">
            <a:spLocks noChangeArrowheads="1"/>
          </p:cNvSpPr>
          <p:nvPr/>
        </p:nvSpPr>
        <p:spPr bwMode="auto">
          <a:xfrm>
            <a:off x="683568" y="3039056"/>
            <a:ext cx="8020050" cy="1600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1.</a:t>
            </a:r>
            <a:r>
              <a:rPr lang="zh-CN" altLang="en-US" sz="2800" b="1" dirty="0"/>
              <a:t>若没有确定参考方向，计算结果是没有意义的。</a:t>
            </a:r>
            <a:endParaRPr lang="en-US" altLang="zh-CN" sz="2800" b="1" dirty="0"/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2.</a:t>
            </a:r>
            <a:r>
              <a:rPr lang="zh-CN" altLang="en-US" sz="2800" b="1" dirty="0"/>
              <a:t>之后课程中我们</a:t>
            </a:r>
            <a:r>
              <a:rPr lang="zh-CN" altLang="en-US" sz="2800" b="1" u="sng" dirty="0">
                <a:solidFill>
                  <a:srgbClr val="FF0000"/>
                </a:solidFill>
              </a:rPr>
              <a:t>不需要写出电流真实方向</a:t>
            </a:r>
            <a:r>
              <a:rPr lang="zh-CN" altLang="en-US" sz="2800" b="1" dirty="0"/>
              <a:t>，所有电流都以</a:t>
            </a:r>
            <a:r>
              <a:rPr lang="zh-CN" altLang="en-US" sz="2800" b="1" dirty="0">
                <a:solidFill>
                  <a:srgbClr val="FF0000"/>
                </a:solidFill>
              </a:rPr>
              <a:t>参考方向</a:t>
            </a:r>
            <a:r>
              <a:rPr lang="zh-CN" altLang="en-US" sz="2800" b="1" dirty="0"/>
              <a:t>表示，即以</a:t>
            </a:r>
            <a:r>
              <a:rPr lang="zh-CN" altLang="en-US" sz="2800" b="1" u="sng" dirty="0">
                <a:solidFill>
                  <a:srgbClr val="FF0000"/>
                </a:solidFill>
              </a:rPr>
              <a:t>正负号</a:t>
            </a:r>
            <a:r>
              <a:rPr lang="zh-CN" altLang="en-US" sz="2800" b="1" dirty="0"/>
              <a:t>表示即可。</a:t>
            </a:r>
          </a:p>
        </p:txBody>
      </p:sp>
      <p:sp>
        <p:nvSpPr>
          <p:cNvPr id="4" name="十二角星 3"/>
          <p:cNvSpPr/>
          <p:nvPr/>
        </p:nvSpPr>
        <p:spPr bwMode="auto">
          <a:xfrm>
            <a:off x="214282" y="785800"/>
            <a:ext cx="1143008" cy="1071570"/>
          </a:xfrm>
          <a:prstGeom prst="star1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7699" name="Text Box 2051"/>
          <p:cNvSpPr txBox="1">
            <a:spLocks noChangeArrowheads="1"/>
          </p:cNvSpPr>
          <p:nvPr/>
        </p:nvSpPr>
        <p:spPr bwMode="auto">
          <a:xfrm>
            <a:off x="357158" y="1000114"/>
            <a:ext cx="7820050" cy="1600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注意</a:t>
            </a:r>
            <a:r>
              <a:rPr lang="zh-CN" altLang="en-US" sz="2800" b="1" dirty="0"/>
              <a:t>   </a:t>
            </a:r>
            <a:r>
              <a:rPr lang="zh-CN" altLang="en-US" sz="2800" b="1" dirty="0">
                <a:solidFill>
                  <a:srgbClr val="FF0000"/>
                </a:solidFill>
              </a:rPr>
              <a:t>计算前</a:t>
            </a:r>
            <a:r>
              <a:rPr lang="zh-CN" altLang="en-US" sz="2800" b="1" dirty="0"/>
              <a:t>，一定要标明电流的参考方向；</a:t>
            </a:r>
            <a:endParaRPr lang="en-US" altLang="zh-CN" sz="2800" b="1" dirty="0"/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            </a:t>
            </a:r>
            <a:r>
              <a:rPr lang="zh-CN" altLang="en-US" sz="2800" b="1" dirty="0"/>
              <a:t>参考方向可任意选定，但一旦选定，便不再改变。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7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7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5" grpId="0" autoUpdateAnimBg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电路">
  <a:themeElements>
    <a:clrScheme name="电路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电路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电路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11695</TotalTime>
  <Words>1528</Words>
  <Application>Microsoft Office PowerPoint</Application>
  <PresentationFormat>全屏显示(16:9)</PresentationFormat>
  <Paragraphs>259</Paragraphs>
  <Slides>24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仿宋_GB2312</vt:lpstr>
      <vt:lpstr>楷体</vt:lpstr>
      <vt:lpstr>楷体_GB2312</vt:lpstr>
      <vt:lpstr>宋体</vt:lpstr>
      <vt:lpstr>Arial</vt:lpstr>
      <vt:lpstr>Calibri</vt:lpstr>
      <vt:lpstr>Times New Roman</vt:lpstr>
      <vt:lpstr>Tw Cen MT</vt:lpstr>
      <vt:lpstr>Wingdings</vt:lpstr>
      <vt:lpstr>默认设计模板</vt:lpstr>
      <vt:lpstr>自定义设计方案</vt:lpstr>
      <vt:lpstr>电路</vt:lpstr>
      <vt:lpstr>Equation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1158</cp:revision>
  <dcterms:created xsi:type="dcterms:W3CDTF">2004-09-16T03:31:17Z</dcterms:created>
  <dcterms:modified xsi:type="dcterms:W3CDTF">2024-02-25T03:44:27Z</dcterms:modified>
</cp:coreProperties>
</file>