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81" r:id="rId2"/>
    <p:sldMasterId id="2147484417" r:id="rId3"/>
  </p:sldMasterIdLst>
  <p:notesMasterIdLst>
    <p:notesMasterId r:id="rId16"/>
  </p:notesMasterIdLst>
  <p:handoutMasterIdLst>
    <p:handoutMasterId r:id="rId17"/>
  </p:handoutMasterIdLst>
  <p:sldIdLst>
    <p:sldId id="259" r:id="rId4"/>
    <p:sldId id="471" r:id="rId5"/>
    <p:sldId id="472" r:id="rId6"/>
    <p:sldId id="473" r:id="rId7"/>
    <p:sldId id="474" r:id="rId8"/>
    <p:sldId id="316" r:id="rId9"/>
    <p:sldId id="317" r:id="rId10"/>
    <p:sldId id="318" r:id="rId11"/>
    <p:sldId id="465" r:id="rId12"/>
    <p:sldId id="477" r:id="rId13"/>
    <p:sldId id="464" r:id="rId14"/>
    <p:sldId id="469" r:id="rId1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333FF"/>
    <a:srgbClr val="FF0000"/>
    <a:srgbClr val="FF3399"/>
    <a:srgbClr val="0066CC"/>
    <a:srgbClr val="FFCC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6" autoAdjust="0"/>
    <p:restoredTop sz="94625" autoAdjust="0"/>
  </p:normalViewPr>
  <p:slideViewPr>
    <p:cSldViewPr>
      <p:cViewPr varScale="1">
        <p:scale>
          <a:sx n="119" d="100"/>
          <a:sy n="119" d="100"/>
        </p:scale>
        <p:origin x="84" y="1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20C0541F-7BB1-4138-897A-DA1D6F766CDC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5DDB24B5-AADB-4A06-A048-BADCA9F9A6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42D109D-1BF3-4FF6-BE56-48355707356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BBC96F1D-D0DB-4AE9-B787-D735D1601B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rgbClr val="FF0000"/>
                </a:solidFill>
              </a:rPr>
              <a:t>流经电压源的电流是由外电路决定的，电流可以从</a:t>
            </a:r>
            <a:r>
              <a:rPr lang="zh-CN" altLang="en-US" b="1" dirty="0">
                <a:solidFill>
                  <a:srgbClr val="FF0000"/>
                </a:solidFill>
              </a:rPr>
              <a:t>不同方向</a:t>
            </a:r>
            <a:r>
              <a:rPr lang="zh-CN" altLang="en-US" dirty="0">
                <a:solidFill>
                  <a:srgbClr val="FF0000"/>
                </a:solidFill>
              </a:rPr>
              <a:t>流经电压源，所以电压源可能对外电路提供能量（功率），也可能从外电路吸收能量（功率）。</a:t>
            </a:r>
            <a:endParaRPr lang="en-US" altLang="zh-CN" dirty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solidFill>
                  <a:srgbClr val="FF0000"/>
                </a:solidFill>
              </a:rPr>
              <a:t>电流源的端电压由外电路决定的，其端电压的极性可以有不同的方向，所以电流源可能对外电路提供能量（功率），也可能从外电路吸收能量（功率）。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C96F1D-D0DB-4AE9-B787-D735D1601BFA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761BD-E33F-4598-9B1D-0A4FEF18BCA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657B-2BE5-49C8-8518-B1965B7282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B4E6F-5985-4A94-B264-3A96DE7437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BE46C-646A-47A2-B813-B26F4362AE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8B1EF-C4AD-4B1F-BF8F-D743EA45C9C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2F1A-9988-4480-A46A-CF0430A5F7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F1F10-F745-405C-879B-2F47A145CF0E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F3D43-57C1-48B3-B3FD-7140BC4000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964C-45BE-4B71-9C9D-50EAD6132A2B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2DED1-7839-42FB-9B65-D2EFA9E96B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06FEF-71A3-47C0-9006-34B1B70CE96E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E4F19-7BE9-4E21-BDBC-BB7112DD40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AD407-F4D2-4379-8FB3-8147724C11FB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1FD93-008C-4758-B88E-15F3A4C567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A625-C964-43F7-8113-5C2C25B4B6E2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E8FCF-9F0D-4A00-AFFA-0DDF1AE921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B41D-0943-432E-BFDE-9E7D75F82C00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8C8D6-510C-47A6-B99B-64208C79EF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电阻元件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22EF5-E475-439C-A8AF-64634D430F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BA8CF-B1AF-48BD-8750-9DBFB7E48A02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0011F-1E28-45C5-B079-FBAED3B2A9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436BF-D916-4546-B13B-C859BCB28E54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44FE4-919E-4B2E-BC8B-6C814C9602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7B18F-366B-470B-8EEA-53DC1A228438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607CB-2244-4EF1-AF12-815703595D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2677A-C662-4B5D-9245-2A38AEB94725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0AB0-B187-4214-B811-C59AF269AD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1" y="0"/>
            <a:ext cx="2305051" cy="51435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9" y="841772"/>
            <a:ext cx="6593681" cy="179070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9" y="2701528"/>
            <a:ext cx="6593681" cy="1241822"/>
          </a:xfrm>
        </p:spPr>
        <p:txBody>
          <a:bodyPr>
            <a:normAutofit/>
          </a:bodyPr>
          <a:lstStyle>
            <a:lvl1pPr marL="0" indent="0" algn="l">
              <a:buNone/>
              <a:defRPr sz="1500" cap="all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4057652"/>
            <a:ext cx="2057400" cy="273844"/>
          </a:xfrm>
        </p:spPr>
        <p:txBody>
          <a:bodyPr/>
          <a:lstStyle/>
          <a:p>
            <a:fld id="{E1CA095D-E9D2-4426-A0FA-60F414087C80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8" y="4057652"/>
            <a:ext cx="3843665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4" y="4057650"/>
            <a:ext cx="578317" cy="273844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61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1" y="463888"/>
            <a:ext cx="7429499" cy="110892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1" y="1687115"/>
            <a:ext cx="7429499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4412458"/>
            <a:ext cx="2057400" cy="273844"/>
          </a:xfrm>
        </p:spPr>
        <p:txBody>
          <a:bodyPr/>
          <a:lstStyle/>
          <a:p>
            <a:fld id="{B1B45266-F7D4-4C9A-BBBB-481595146644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4412457"/>
            <a:ext cx="4679482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6036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064421"/>
            <a:ext cx="7429500" cy="2139553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318272"/>
            <a:ext cx="7429500" cy="1031082"/>
          </a:xfrm>
        </p:spPr>
        <p:txBody>
          <a:bodyPr>
            <a:normAutofit/>
          </a:bodyPr>
          <a:lstStyle>
            <a:lvl1pPr marL="0" indent="0">
              <a:buNone/>
              <a:defRPr sz="135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3DB51-29B9-4273-A036-61CEAE7AA9E7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4392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1687114"/>
            <a:ext cx="3658792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687114"/>
            <a:ext cx="3656408" cy="265628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82A2C-DCC7-4C2E-A27A-00E43F2289F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8361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64346"/>
            <a:ext cx="7429500" cy="110847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3" y="1687115"/>
            <a:ext cx="3435949" cy="617934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18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9" y="2305049"/>
            <a:ext cx="3658793" cy="20383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3" y="1687114"/>
            <a:ext cx="3433565" cy="617934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18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305049"/>
            <a:ext cx="3656408" cy="20383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4C5E-A03C-4EFC-AE58-1A2780134961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048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C045F-3F3E-4594-B355-A921EE973AC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4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A01E-A25D-4421-98D7-CCC506F684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5A3B3-7977-49E2-89D2-20681B8C8C15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13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457201"/>
            <a:ext cx="2892028" cy="122991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1" y="444499"/>
            <a:ext cx="4418407" cy="3898901"/>
          </a:xfrm>
        </p:spPr>
        <p:txBody>
          <a:bodyPr anchor="ctr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1687114"/>
            <a:ext cx="2892028" cy="265628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DA36-B682-4CC8-89B1-790A7C9D7DEF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251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457200"/>
            <a:ext cx="3753962" cy="122991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7" y="457200"/>
            <a:ext cx="3452693" cy="38862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4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1687114"/>
            <a:ext cx="3753964" cy="265628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B965-343E-4C43-A3BC-692D0194432B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570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3228499"/>
            <a:ext cx="7434266" cy="614516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454819"/>
            <a:ext cx="7434266" cy="2474834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4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3843015"/>
            <a:ext cx="7433144" cy="51185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FDD75-0B3D-4480-978D-C7221A555E46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894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457200"/>
            <a:ext cx="7429466" cy="2571750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3314701"/>
            <a:ext cx="7428344" cy="1028699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079-7537-4A2A-9FD5-A1D8AC078A3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46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457200"/>
            <a:ext cx="6977064" cy="2061322"/>
          </a:xfrm>
        </p:spPr>
        <p:txBody>
          <a:bodyPr anchor="ctr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2524168"/>
            <a:ext cx="6564224" cy="411726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3232439"/>
            <a:ext cx="7429502" cy="1117122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411A4-BDDE-47F4-92FD-A01D17EB25B3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53884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073729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7033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600532"/>
            <a:ext cx="7429501" cy="1883876"/>
          </a:xfrm>
        </p:spPr>
        <p:txBody>
          <a:bodyPr anchor="b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3493241"/>
            <a:ext cx="7428379" cy="855483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310B-C7CA-4F87-8C66-C558D3A12AF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989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1" y="457200"/>
            <a:ext cx="7429499" cy="14287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005847"/>
            <a:ext cx="2397674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2520197"/>
            <a:ext cx="2396432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6" y="2008226"/>
            <a:ext cx="2388289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2522576"/>
            <a:ext cx="2388958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005847"/>
            <a:ext cx="2396226" cy="51435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2520197"/>
            <a:ext cx="2396226" cy="182320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26A88-E035-41C2-A5CA-C84A06469CC4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996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3303447"/>
            <a:ext cx="2396430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000249"/>
            <a:ext cx="2396430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3735645"/>
            <a:ext cx="2396430" cy="61338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3303447"/>
            <a:ext cx="2400300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1" y="2000249"/>
            <a:ext cx="2399205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3735643"/>
            <a:ext cx="2400300" cy="607757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3303446"/>
            <a:ext cx="2393056" cy="432197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1500" b="0" cap="all" baseline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3" y="2000249"/>
            <a:ext cx="2396227" cy="1143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35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3735642"/>
            <a:ext cx="2396226" cy="60775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D0231-C8A3-4DB8-9F20-D4F0A0C4441F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018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CCCEA-B27B-4ED2-B24F-5B0F98D4A1A2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2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7F583-C7B5-4BE3-BCD8-BDB0B7CE551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457200"/>
            <a:ext cx="1503758" cy="38862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457200"/>
            <a:ext cx="5811443" cy="3886201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311D-B361-4B1E-9B45-1DB8B19453C9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85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991-8267-4020-AEA2-039C0B3BAC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059F0-F68C-411D-8B3B-4EB1C39DCA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独立源和受控源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9347F-D62B-446F-8670-BE31C8CFF5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CEA2-1F1A-4E25-9B9F-194D3C86E4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2CE7C-3594-40B7-9E38-F1A17F1F5B7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DA84ED7A-0557-4811-A916-54F8D7BBF0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  <p:sldLayoutId id="214748441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11786706-62A6-4BFB-ABEF-7AD76A3FE7CD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1983EDC7-0303-4A95-978E-31A0990B23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3" r:id="rId2"/>
    <p:sldLayoutId id="2147484402" r:id="rId3"/>
    <p:sldLayoutId id="2147484401" r:id="rId4"/>
    <p:sldLayoutId id="2147484400" r:id="rId5"/>
    <p:sldLayoutId id="2147484399" r:id="rId6"/>
    <p:sldLayoutId id="2147484398" r:id="rId7"/>
    <p:sldLayoutId id="2147484397" r:id="rId8"/>
    <p:sldLayoutId id="2147484396" r:id="rId9"/>
    <p:sldLayoutId id="2147484395" r:id="rId10"/>
    <p:sldLayoutId id="21474843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51435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1" y="463888"/>
            <a:ext cx="7429499" cy="1108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1" y="1687115"/>
            <a:ext cx="7429499" cy="265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4412458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ECBDF-2680-4949-896E-D7E5A56F8AEA}" type="datetime1">
              <a:rPr lang="en-US" altLang="zh-CN" smtClean="0"/>
              <a:t>2/25/2024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4412457"/>
            <a:ext cx="467948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2" y="4412457"/>
            <a:ext cx="5783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26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24" r:id="rId7"/>
    <p:sldLayoutId id="2147484425" r:id="rId8"/>
    <p:sldLayoutId id="2147484426" r:id="rId9"/>
    <p:sldLayoutId id="2147484427" r:id="rId10"/>
    <p:sldLayoutId id="2147484428" r:id="rId11"/>
    <p:sldLayoutId id="2147484429" r:id="rId12"/>
    <p:sldLayoutId id="2147484430" r:id="rId13"/>
    <p:sldLayoutId id="2147484431" r:id="rId14"/>
    <p:sldLayoutId id="2147484432" r:id="rId15"/>
    <p:sldLayoutId id="2147484433" r:id="rId16"/>
    <p:sldLayoutId id="2147484434" r:id="rId1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SzPct val="125000"/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9.wmf"/><Relationship Id="rId7" Type="http://schemas.openxmlformats.org/officeDocument/2006/relationships/image" Target="../media/image11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3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5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71775" y="1347788"/>
            <a:ext cx="3395663" cy="64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独立源和受控源</a:t>
            </a:r>
            <a:endParaRPr lang="en-US" altLang="zh-CN" sz="3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A04EF3B-38FD-4587-8C87-1932B62898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03798"/>
            <a:ext cx="3456384" cy="199363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8A7E8BC-58BA-4C09-9A5F-E63FC8C1AE59}"/>
              </a:ext>
            </a:extLst>
          </p:cNvPr>
          <p:cNvSpPr txBox="1"/>
          <p:nvPr/>
        </p:nvSpPr>
        <p:spPr>
          <a:xfrm>
            <a:off x="5004048" y="411510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虽然受控源是四端元件，但是在实际电路中，并不需要明确标出</a:t>
            </a:r>
            <a:r>
              <a:rPr lang="zh-CN" altLang="en-US" b="1" dirty="0">
                <a:solidFill>
                  <a:srgbClr val="FF0000"/>
                </a:solidFill>
              </a:rPr>
              <a:t>两个端口</a:t>
            </a:r>
            <a:r>
              <a:rPr lang="zh-CN" altLang="en-US" b="1" dirty="0"/>
              <a:t>（</a:t>
            </a:r>
            <a:r>
              <a:rPr lang="en-US" altLang="zh-CN" b="1" dirty="0"/>
              <a:t>11’,22’</a:t>
            </a:r>
            <a:r>
              <a:rPr lang="zh-CN" altLang="en-US" b="1" dirty="0"/>
              <a:t>端），只需标出</a:t>
            </a:r>
            <a:r>
              <a:rPr lang="zh-CN" altLang="en-US" b="1" u="sng" dirty="0">
                <a:solidFill>
                  <a:srgbClr val="FF0000"/>
                </a:solidFill>
              </a:rPr>
              <a:t>输出量</a:t>
            </a:r>
            <a:r>
              <a:rPr lang="zh-CN" altLang="en-US" b="1" dirty="0"/>
              <a:t>和</a:t>
            </a:r>
            <a:r>
              <a:rPr lang="zh-CN" altLang="en-US" b="1" u="sng" dirty="0">
                <a:solidFill>
                  <a:srgbClr val="FF0000"/>
                </a:solidFill>
              </a:rPr>
              <a:t>控制量</a:t>
            </a:r>
            <a:r>
              <a:rPr lang="zh-CN" altLang="en-US" b="1" dirty="0"/>
              <a:t>即可，可当作二端元件来计算求解。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7428BE0-F9D5-4E06-A60A-038AEAAFE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0539"/>
            <a:ext cx="4013918" cy="242622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E5C0D0A-BD03-4E28-AC6F-7441C9ADDCC9}"/>
              </a:ext>
            </a:extLst>
          </p:cNvPr>
          <p:cNvSpPr/>
          <p:nvPr/>
        </p:nvSpPr>
        <p:spPr bwMode="auto">
          <a:xfrm>
            <a:off x="2267744" y="2067694"/>
            <a:ext cx="504056" cy="432048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89E7EA8-6455-46FE-B6CE-8A2F5FC918E1}"/>
              </a:ext>
            </a:extLst>
          </p:cNvPr>
          <p:cNvSpPr/>
          <p:nvPr/>
        </p:nvSpPr>
        <p:spPr bwMode="auto">
          <a:xfrm>
            <a:off x="2924446" y="339502"/>
            <a:ext cx="639442" cy="360040"/>
          </a:xfrm>
          <a:prstGeom prst="rect">
            <a:avLst/>
          </a:prstGeom>
          <a:noFill/>
          <a:ln w="28575" cap="flat" cmpd="sng" algn="ctr">
            <a:solidFill>
              <a:srgbClr val="66FF33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9156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609600" y="2914650"/>
            <a:ext cx="784860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与独立源</a:t>
            </a:r>
            <a:r>
              <a:rPr lang="zh-CN" altLang="en-US" sz="2800" b="1">
                <a:solidFill>
                  <a:srgbClr val="FF0000"/>
                </a:solidFill>
              </a:rPr>
              <a:t>不同</a:t>
            </a:r>
            <a:r>
              <a:rPr lang="zh-CN" altLang="en-US" sz="2800" b="1"/>
              <a:t>之处：</a:t>
            </a:r>
            <a:endParaRPr lang="zh-CN" altLang="en-US" sz="2800"/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190445" y="1078338"/>
            <a:ext cx="7848600" cy="11699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受控电</a:t>
            </a:r>
            <a:r>
              <a:rPr lang="zh-CN" altLang="en-US" sz="2800" b="1" dirty="0">
                <a:solidFill>
                  <a:srgbClr val="FF0000"/>
                </a:solidFill>
              </a:rPr>
              <a:t>压</a:t>
            </a:r>
            <a:r>
              <a:rPr lang="zh-CN" altLang="en-US" sz="2800" b="1" dirty="0"/>
              <a:t>源的电</a:t>
            </a:r>
            <a:r>
              <a:rPr lang="zh-CN" altLang="en-US" sz="2800" b="1" dirty="0">
                <a:solidFill>
                  <a:srgbClr val="FF0066"/>
                </a:solidFill>
              </a:rPr>
              <a:t>流</a:t>
            </a:r>
            <a:r>
              <a:rPr lang="zh-CN" altLang="en-US" sz="2800" b="1" dirty="0"/>
              <a:t>由外电路决定；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/>
              <a:t>   受控电</a:t>
            </a:r>
            <a:r>
              <a:rPr lang="zh-CN" altLang="en-US" sz="2800" b="1" dirty="0">
                <a:solidFill>
                  <a:srgbClr val="FF0000"/>
                </a:solidFill>
              </a:rPr>
              <a:t>流</a:t>
            </a:r>
            <a:r>
              <a:rPr lang="zh-CN" altLang="en-US" sz="2800" b="1" dirty="0"/>
              <a:t>源的电</a:t>
            </a:r>
            <a:r>
              <a:rPr lang="zh-CN" altLang="en-US" sz="2800" b="1" dirty="0">
                <a:solidFill>
                  <a:srgbClr val="FF0066"/>
                </a:solidFill>
              </a:rPr>
              <a:t>压</a:t>
            </a:r>
            <a:r>
              <a:rPr lang="zh-CN" altLang="en-US" sz="2800" b="1" dirty="0"/>
              <a:t>由外电路决定。 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21267" y="2248326"/>
            <a:ext cx="800100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2 </a:t>
            </a:r>
            <a:r>
              <a:rPr lang="zh-CN" altLang="en-US" sz="2800" b="1" dirty="0"/>
              <a:t>能对外提供能量（有源）。</a:t>
            </a:r>
            <a:endParaRPr lang="zh-CN" altLang="en-US" sz="2800" dirty="0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457200" y="3543300"/>
            <a:ext cx="8229600" cy="1384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</a:t>
            </a:r>
            <a:r>
              <a:rPr lang="zh-CN" altLang="en-US" sz="2800" b="1" dirty="0"/>
              <a:t>受控源</a:t>
            </a:r>
            <a:r>
              <a:rPr lang="zh-CN" altLang="en-US" sz="2800" b="1" dirty="0">
                <a:solidFill>
                  <a:srgbClr val="FF0066"/>
                </a:solidFill>
              </a:rPr>
              <a:t>不能</a:t>
            </a:r>
            <a:r>
              <a:rPr lang="zh-CN" altLang="en-US" sz="2800" b="1" dirty="0"/>
              <a:t>独立作为电路的激励。即：电路中若没有独立电源，仅有受控源，电路中任意元件的电压、电流为零。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3" grpId="0" autoUpdateAnimBg="0"/>
      <p:bldP spid="107524" grpId="0" autoUpdateAnimBg="0"/>
      <p:bldP spid="107525" grpId="0" autoUpdateAnimBg="0"/>
      <p:bldP spid="10752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428750" y="428625"/>
            <a:ext cx="6286500" cy="4500563"/>
            <a:chOff x="1000100" y="357172"/>
            <a:chExt cx="6286519" cy="4643452"/>
          </a:xfrm>
        </p:grpSpPr>
        <p:pic>
          <p:nvPicPr>
            <p:cNvPr id="389122" name="Picture 2" descr="BJ_0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0088BDA1-5D93-4083-BEF9-B2C6F4133316}"/>
              </a:ext>
            </a:extLst>
          </p:cNvPr>
          <p:cNvSpPr txBox="1">
            <a:spLocks noChangeArrowheads="1"/>
          </p:cNvSpPr>
          <p:nvPr/>
        </p:nvSpPr>
        <p:spPr>
          <a:xfrm>
            <a:off x="539552" y="354012"/>
            <a:ext cx="7772400" cy="8270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zh-CN" altLang="en-US" sz="3200" b="1" kern="0" dirty="0">
                <a:solidFill>
                  <a:schemeClr val="accent2"/>
                </a:solidFill>
              </a:rPr>
              <a:t>一、</a:t>
            </a:r>
            <a:r>
              <a:rPr lang="en-US" altLang="zh-CN" sz="3200" b="1" kern="0" dirty="0">
                <a:solidFill>
                  <a:schemeClr val="accent2"/>
                </a:solidFill>
              </a:rPr>
              <a:t> </a:t>
            </a:r>
            <a:r>
              <a:rPr lang="zh-CN" altLang="en-US" sz="3200" b="1" kern="0" dirty="0">
                <a:solidFill>
                  <a:schemeClr val="accent2"/>
                </a:solidFill>
              </a:rPr>
              <a:t>独立电源</a:t>
            </a:r>
            <a:endParaRPr lang="zh-CN" altLang="en-US" sz="3200" kern="0" dirty="0">
              <a:solidFill>
                <a:schemeClr val="accent2"/>
              </a:solidFill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1EDFEC02-949C-4C9A-88FA-2D9CFA70D630}"/>
              </a:ext>
            </a:extLst>
          </p:cNvPr>
          <p:cNvSpPr txBox="1">
            <a:spLocks noChangeArrowheads="1"/>
          </p:cNvSpPr>
          <p:nvPr/>
        </p:nvSpPr>
        <p:spPr>
          <a:xfrm>
            <a:off x="683568" y="889001"/>
            <a:ext cx="8001000" cy="1905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228600" eaLnBrk="1" hangingPunct="1"/>
            <a:r>
              <a:rPr lang="zh-CN" altLang="en-US" b="1" kern="0" dirty="0"/>
              <a:t>是有源元件，能独立对外提供能量。</a:t>
            </a:r>
          </a:p>
          <a:p>
            <a:pPr defTabSz="228600" eaLnBrk="1" hangingPunct="1"/>
            <a:r>
              <a:rPr lang="en-US" altLang="zh-CN" sz="3600" b="1" kern="0" dirty="0">
                <a:solidFill>
                  <a:srgbClr val="FF0000"/>
                </a:solidFill>
              </a:rPr>
              <a:t>1  </a:t>
            </a:r>
            <a:r>
              <a:rPr lang="zh-CN" altLang="en-US" sz="3600" b="1" kern="0" dirty="0">
                <a:solidFill>
                  <a:srgbClr val="FF0000"/>
                </a:solidFill>
              </a:rPr>
              <a:t>电压源</a:t>
            </a:r>
            <a:endParaRPr lang="zh-CN" altLang="en-US" b="1" kern="0" dirty="0">
              <a:solidFill>
                <a:srgbClr val="FF0000"/>
              </a:solidFill>
            </a:endParaRPr>
          </a:p>
          <a:p>
            <a:pPr defTabSz="228600" eaLnBrk="1" hangingPunct="1"/>
            <a:r>
              <a:rPr lang="zh-CN" altLang="en-US" b="1" kern="0" dirty="0"/>
              <a:t>符号：         </a:t>
            </a:r>
          </a:p>
        </p:txBody>
      </p:sp>
      <p:grpSp>
        <p:nvGrpSpPr>
          <p:cNvPr id="4" name="Group 14">
            <a:extLst>
              <a:ext uri="{FF2B5EF4-FFF2-40B4-BE49-F238E27FC236}">
                <a16:creationId xmlns:a16="http://schemas.microsoft.com/office/drawing/2014/main" id="{6B3DDFB0-7318-48F9-8019-AE0E4EB653BF}"/>
              </a:ext>
            </a:extLst>
          </p:cNvPr>
          <p:cNvGrpSpPr>
            <a:grpSpLocks/>
          </p:cNvGrpSpPr>
          <p:nvPr/>
        </p:nvGrpSpPr>
        <p:grpSpPr bwMode="auto">
          <a:xfrm>
            <a:off x="3388668" y="1716089"/>
            <a:ext cx="2590800" cy="1331913"/>
            <a:chOff x="1296" y="1680"/>
            <a:chExt cx="1632" cy="839"/>
          </a:xfrm>
        </p:grpSpPr>
        <p:grpSp>
          <p:nvGrpSpPr>
            <p:cNvPr id="5" name="Group 6">
              <a:extLst>
                <a:ext uri="{FF2B5EF4-FFF2-40B4-BE49-F238E27FC236}">
                  <a16:creationId xmlns:a16="http://schemas.microsoft.com/office/drawing/2014/main" id="{0175F508-17F5-47F0-A5EC-BE144F1582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1680"/>
              <a:ext cx="1488" cy="432"/>
              <a:chOff x="1296" y="1728"/>
              <a:chExt cx="1488" cy="432"/>
            </a:xfrm>
          </p:grpSpPr>
          <p:sp>
            <p:nvSpPr>
              <p:cNvPr id="8" name="Oval 4">
                <a:extLst>
                  <a:ext uri="{FF2B5EF4-FFF2-40B4-BE49-F238E27FC236}">
                    <a16:creationId xmlns:a16="http://schemas.microsoft.com/office/drawing/2014/main" id="{ABF45801-C68E-42D7-8A9D-288366035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" y="1728"/>
                <a:ext cx="432" cy="432"/>
              </a:xfrm>
              <a:prstGeom prst="ellipse">
                <a:avLst/>
              </a:prstGeom>
              <a:solidFill>
                <a:schemeClr val="accent1"/>
              </a:solidFill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2"/>
                  </a:buClr>
                  <a:buChar char="–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FontTx/>
                  <a:buNone/>
                </a:pPr>
                <a:endParaRPr lang="zh-CN" altLang="en-US" sz="6600"/>
              </a:p>
            </p:txBody>
          </p:sp>
          <p:sp>
            <p:nvSpPr>
              <p:cNvPr id="9" name="Line 5">
                <a:extLst>
                  <a:ext uri="{FF2B5EF4-FFF2-40B4-BE49-F238E27FC236}">
                    <a16:creationId xmlns:a16="http://schemas.microsoft.com/office/drawing/2014/main" id="{ABCEA004-163F-46C6-86F6-1ECAB2E58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6" y="1968"/>
                <a:ext cx="1488" cy="0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" name="Text Box 9">
              <a:extLst>
                <a:ext uri="{FF2B5EF4-FFF2-40B4-BE49-F238E27FC236}">
                  <a16:creationId xmlns:a16="http://schemas.microsoft.com/office/drawing/2014/main" id="{26D74222-1E0B-41B5-9917-7D203DBC0C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2016"/>
              <a:ext cx="148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b="1" dirty="0"/>
                <a:t>+              -</a:t>
              </a:r>
              <a:endParaRPr lang="en-US" altLang="zh-CN" dirty="0"/>
            </a:p>
          </p:txBody>
        </p:sp>
        <p:graphicFrame>
          <p:nvGraphicFramePr>
            <p:cNvPr id="7" name="Object 10">
              <a:extLst>
                <a:ext uri="{FF2B5EF4-FFF2-40B4-BE49-F238E27FC236}">
                  <a16:creationId xmlns:a16="http://schemas.microsoft.com/office/drawing/2014/main" id="{9CC92263-5AD5-4EA6-B7EF-CF41DF6B758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8654324"/>
                </p:ext>
              </p:extLst>
            </p:nvPr>
          </p:nvGraphicFramePr>
          <p:xfrm>
            <a:off x="1805" y="1995"/>
            <a:ext cx="511" cy="5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79360" imgH="291960" progId="Equation.DSMT4">
                    <p:embed/>
                  </p:oleObj>
                </mc:Choice>
                <mc:Fallback>
                  <p:oleObj name="Equation" r:id="rId2" imgW="279360" imgH="291960" progId="Equation.DSMT4">
                    <p:embed/>
                    <p:pic>
                      <p:nvPicPr>
                        <p:cNvPr id="47115" name="Object 10">
                          <a:extLst>
                            <a:ext uri="{FF2B5EF4-FFF2-40B4-BE49-F238E27FC236}">
                              <a16:creationId xmlns:a16="http://schemas.microsoft.com/office/drawing/2014/main" id="{5634DA83-A854-4946-B2AE-CA9AE7BF0A4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05" y="1995"/>
                          <a:ext cx="511" cy="5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 cap="sq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 Box 12">
            <a:extLst>
              <a:ext uri="{FF2B5EF4-FFF2-40B4-BE49-F238E27FC236}">
                <a16:creationId xmlns:a16="http://schemas.microsoft.com/office/drawing/2014/main" id="{BC2C9157-770C-41E2-82E4-2CD99E186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212" y="3074698"/>
            <a:ext cx="7696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特性： </a:t>
            </a:r>
            <a:r>
              <a:rPr lang="zh-CN" altLang="en-US" sz="2400" b="1" dirty="0">
                <a:latin typeface="宋体" panose="02010600030101010101" pitchFamily="2" charset="-122"/>
              </a:rPr>
              <a:t>①</a:t>
            </a:r>
            <a:r>
              <a:rPr lang="zh-CN" altLang="en-US" sz="2400" b="1" dirty="0"/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端电压由元件本身确定，与流过的电流无关</a:t>
            </a:r>
            <a:r>
              <a:rPr lang="zh-CN" altLang="en-US" b="1" dirty="0">
                <a:latin typeface="宋体" panose="02010600030101010101" pitchFamily="2" charset="-122"/>
              </a:rPr>
              <a:t>；</a:t>
            </a: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6F50E251-A2B0-4F54-ACED-E0F7EDA5C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1480" y="3621087"/>
            <a:ext cx="420660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zh-CN" altLang="en-US" sz="2400" b="1" dirty="0"/>
              <a:t>②流过的电流由</a:t>
            </a:r>
            <a:r>
              <a:rPr lang="zh-CN" altLang="en-US" sz="2400" b="1" dirty="0">
                <a:solidFill>
                  <a:srgbClr val="66FF33"/>
                </a:solidFill>
              </a:rPr>
              <a:t>外电路</a:t>
            </a:r>
            <a:r>
              <a:rPr lang="zh-CN" altLang="en-US" sz="2400" b="1" dirty="0"/>
              <a:t>确定；</a:t>
            </a: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1438C659-4E4E-480F-ACAF-98DA814DF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4053" y="4007084"/>
            <a:ext cx="696536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zh-CN" altLang="en-US" sz="2400" b="1" dirty="0"/>
              <a:t>③若 </a:t>
            </a:r>
            <a:r>
              <a:rPr lang="en-US" altLang="zh-CN" sz="2400" b="1" i="1" dirty="0"/>
              <a:t>u</a:t>
            </a:r>
            <a:r>
              <a:rPr lang="en-US" altLang="zh-CN" sz="2400" b="1" i="1" baseline="-25000" dirty="0"/>
              <a:t>s</a:t>
            </a:r>
            <a:r>
              <a:rPr lang="en-US" altLang="zh-CN" sz="2400" b="1" dirty="0"/>
              <a:t>= 0</a:t>
            </a:r>
            <a:r>
              <a:rPr lang="zh-CN" altLang="en-US" sz="2400" b="1" dirty="0"/>
              <a:t>（</a:t>
            </a:r>
            <a:r>
              <a:rPr lang="zh-CN" altLang="en-US" sz="2400" b="1" dirty="0">
                <a:solidFill>
                  <a:srgbClr val="66FF33"/>
                </a:solidFill>
              </a:rPr>
              <a:t>电压源置零</a:t>
            </a:r>
            <a:r>
              <a:rPr lang="zh-CN" altLang="en-US" sz="2400" b="1" dirty="0"/>
              <a:t>），相当于一条</a:t>
            </a:r>
            <a:r>
              <a:rPr lang="zh-CN" altLang="en-US" sz="2400" b="1" u="sng" dirty="0">
                <a:solidFill>
                  <a:srgbClr val="66FF33"/>
                </a:solidFill>
              </a:rPr>
              <a:t>短路线</a:t>
            </a:r>
            <a:r>
              <a:rPr lang="zh-CN" altLang="en-US" sz="2400" b="1" dirty="0"/>
              <a:t>；</a:t>
            </a: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539A8F7A-D8CE-4D32-A7C9-7E5584106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498" y="4430363"/>
            <a:ext cx="513473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  <a:defRPr/>
            </a:pPr>
            <a:r>
              <a:rPr lang="en-US" altLang="zh-CN" sz="2400" b="1" dirty="0"/>
              <a:t>④</a:t>
            </a:r>
            <a:r>
              <a:rPr lang="zh-CN" altLang="en-US" sz="2400" b="1" dirty="0"/>
              <a:t>注意不能短接（电流为无穷大）；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7FCD4F0-3BA2-432D-9606-3B7E3C2F6390}"/>
              </a:ext>
            </a:extLst>
          </p:cNvPr>
          <p:cNvSpPr/>
          <p:nvPr/>
        </p:nvSpPr>
        <p:spPr>
          <a:xfrm>
            <a:off x="6563114" y="4237916"/>
            <a:ext cx="462246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zh-CN" altLang="en-US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0692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10" grpId="0" autoUpdateAnimBg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2A8384F-2ADB-421F-932F-4C5C60839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" y="168658"/>
            <a:ext cx="7924800" cy="297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381000" indent="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⑤</a:t>
            </a:r>
            <a:r>
              <a:rPr lang="zh-CN" altLang="en-US" sz="2400" b="1" i="1" dirty="0">
                <a:latin typeface="宋体" panose="02010600030101010101" pitchFamily="2" charset="-122"/>
              </a:rPr>
              <a:t> </a:t>
            </a:r>
            <a:r>
              <a:rPr lang="en-US" altLang="zh-CN" sz="2400" b="1" i="1" dirty="0" err="1"/>
              <a:t>u</a:t>
            </a:r>
            <a:r>
              <a:rPr lang="en-US" altLang="zh-CN" sz="2400" b="1" i="1" baseline="-25000" dirty="0" err="1"/>
              <a:t>S</a:t>
            </a:r>
            <a:r>
              <a:rPr lang="zh-CN" altLang="en-US" sz="2400" b="1" dirty="0">
                <a:latin typeface="宋体" panose="02010600030101010101" pitchFamily="2" charset="-122"/>
              </a:rPr>
              <a:t>为常数时 ，称为直流电压源。</a:t>
            </a:r>
            <a:r>
              <a:rPr lang="en-US" altLang="zh-CN" sz="2400" b="1" dirty="0">
                <a:latin typeface="宋体" panose="02010600030101010101" pitchFamily="2" charset="-122"/>
              </a:rPr>
              <a:t>VCR</a:t>
            </a:r>
            <a:r>
              <a:rPr lang="zh-CN" altLang="en-US" sz="2400" b="1" dirty="0">
                <a:latin typeface="宋体" panose="02010600030101010101" pitchFamily="2" charset="-122"/>
              </a:rPr>
              <a:t>曲线</a:t>
            </a:r>
            <a:r>
              <a:rPr lang="en-US" altLang="zh-CN" sz="2400" b="1" dirty="0"/>
              <a:t>——</a:t>
            </a:r>
            <a:r>
              <a:rPr lang="zh-CN" altLang="en-US" sz="2400" b="1" dirty="0">
                <a:latin typeface="宋体" panose="02010600030101010101" pitchFamily="2" charset="-122"/>
              </a:rPr>
              <a:t>平行于</a:t>
            </a:r>
            <a:r>
              <a:rPr lang="en-US" altLang="zh-CN" sz="2400" b="1" i="1" dirty="0" err="1"/>
              <a:t>i</a:t>
            </a:r>
            <a:r>
              <a:rPr lang="zh-CN" altLang="en-US" sz="2400" b="1" dirty="0">
                <a:latin typeface="宋体" panose="02010600030101010101" pitchFamily="2" charset="-122"/>
              </a:rPr>
              <a:t>轴的直线。 </a:t>
            </a:r>
          </a:p>
          <a:p>
            <a:pPr lvl="2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b="1" i="1" dirty="0">
                <a:latin typeface="宋体" panose="02010600030101010101" pitchFamily="2" charset="-122"/>
              </a:rPr>
              <a:t> </a:t>
            </a:r>
          </a:p>
          <a:p>
            <a:pPr lvl="2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⑥</a:t>
            </a:r>
            <a:r>
              <a:rPr lang="zh-CN" altLang="en-US" sz="2400" b="1" i="1" dirty="0">
                <a:latin typeface="宋体" panose="02010600030101010101" pitchFamily="2" charset="-122"/>
              </a:rPr>
              <a:t> </a:t>
            </a:r>
            <a:r>
              <a:rPr lang="en-US" altLang="zh-CN" sz="2400" b="1" i="1" dirty="0" err="1"/>
              <a:t>u</a:t>
            </a:r>
            <a:r>
              <a:rPr lang="en-US" altLang="zh-CN" sz="2400" b="1" i="1" baseline="-25000" dirty="0" err="1"/>
              <a:t>S</a:t>
            </a:r>
            <a:r>
              <a:rPr lang="zh-CN" altLang="en-US" sz="2400" b="1" dirty="0">
                <a:latin typeface="宋体" panose="02010600030101010101" pitchFamily="2" charset="-122"/>
              </a:rPr>
              <a:t>为给定时间函数时，称为时变电压源。</a:t>
            </a:r>
            <a:r>
              <a:rPr lang="en-US" altLang="zh-CN" sz="2400" b="1" dirty="0">
                <a:latin typeface="宋体" panose="02010600030101010101" pitchFamily="2" charset="-122"/>
              </a:rPr>
              <a:t>VCR</a:t>
            </a:r>
            <a:r>
              <a:rPr lang="zh-CN" altLang="en-US" sz="2400" b="1" dirty="0">
                <a:latin typeface="宋体" panose="02010600030101010101" pitchFamily="2" charset="-122"/>
              </a:rPr>
              <a:t>曲线：平行于</a:t>
            </a:r>
            <a:r>
              <a:rPr lang="en-US" altLang="zh-CN" sz="2400" b="1" i="1" dirty="0" err="1"/>
              <a:t>i</a:t>
            </a:r>
            <a:r>
              <a:rPr lang="zh-CN" altLang="en-US" sz="2400" b="1" dirty="0">
                <a:latin typeface="宋体" panose="02010600030101010101" pitchFamily="2" charset="-122"/>
              </a:rPr>
              <a:t>轴的直线，随时间变化。 </a:t>
            </a:r>
          </a:p>
        </p:txBody>
      </p:sp>
      <p:grpSp>
        <p:nvGrpSpPr>
          <p:cNvPr id="3" name="Group 18">
            <a:extLst>
              <a:ext uri="{FF2B5EF4-FFF2-40B4-BE49-F238E27FC236}">
                <a16:creationId xmlns:a16="http://schemas.microsoft.com/office/drawing/2014/main" id="{6629A842-A174-4A57-8B96-49235FFBC9CF}"/>
              </a:ext>
            </a:extLst>
          </p:cNvPr>
          <p:cNvGrpSpPr>
            <a:grpSpLocks/>
          </p:cNvGrpSpPr>
          <p:nvPr/>
        </p:nvGrpSpPr>
        <p:grpSpPr bwMode="auto">
          <a:xfrm>
            <a:off x="5292080" y="506709"/>
            <a:ext cx="2693987" cy="1792288"/>
            <a:chOff x="3061" y="1616"/>
            <a:chExt cx="1697" cy="1129"/>
          </a:xfrm>
        </p:grpSpPr>
        <p:sp>
          <p:nvSpPr>
            <p:cNvPr id="4" name="Line 3">
              <a:extLst>
                <a:ext uri="{FF2B5EF4-FFF2-40B4-BE49-F238E27FC236}">
                  <a16:creationId xmlns:a16="http://schemas.microsoft.com/office/drawing/2014/main" id="{BAE5B938-1EB6-489F-B864-868D7FD0CF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76" y="2434"/>
              <a:ext cx="1346" cy="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" name="Line 4">
              <a:extLst>
                <a:ext uri="{FF2B5EF4-FFF2-40B4-BE49-F238E27FC236}">
                  <a16:creationId xmlns:a16="http://schemas.microsoft.com/office/drawing/2014/main" id="{81E41880-5A05-43C4-A8B9-67CB64001E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651" y="1752"/>
              <a:ext cx="0" cy="95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" name="Line 5">
              <a:extLst>
                <a:ext uri="{FF2B5EF4-FFF2-40B4-BE49-F238E27FC236}">
                  <a16:creationId xmlns:a16="http://schemas.microsoft.com/office/drawing/2014/main" id="{55D54B9C-129B-4FC7-B07C-0AB282571C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61" y="2205"/>
              <a:ext cx="12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Text Box 9">
              <a:extLst>
                <a:ext uri="{FF2B5EF4-FFF2-40B4-BE49-F238E27FC236}">
                  <a16:creationId xmlns:a16="http://schemas.microsoft.com/office/drawing/2014/main" id="{37EAE596-47C9-48D6-8CDD-8AD531F612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2" y="2341"/>
              <a:ext cx="3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sz="3600" b="1" i="1"/>
                <a:t>i</a:t>
              </a:r>
              <a:endParaRPr lang="en-US" altLang="zh-CN" sz="3600"/>
            </a:p>
          </p:txBody>
        </p:sp>
        <p:sp>
          <p:nvSpPr>
            <p:cNvPr id="8" name="Rectangle 15">
              <a:extLst>
                <a:ext uri="{FF2B5EF4-FFF2-40B4-BE49-F238E27FC236}">
                  <a16:creationId xmlns:a16="http://schemas.microsoft.com/office/drawing/2014/main" id="{36AB47F1-7BB1-432C-B75D-EAB37EC63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" y="1616"/>
              <a:ext cx="35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/>
                <a:t>u</a:t>
              </a:r>
              <a:r>
                <a:rPr lang="en-US" altLang="zh-CN" b="1" i="1" baseline="-25000"/>
                <a:t>S</a:t>
              </a:r>
            </a:p>
          </p:txBody>
        </p:sp>
        <p:sp>
          <p:nvSpPr>
            <p:cNvPr id="9" name="Rectangle 17">
              <a:extLst>
                <a:ext uri="{FF2B5EF4-FFF2-40B4-BE49-F238E27FC236}">
                  <a16:creationId xmlns:a16="http://schemas.microsoft.com/office/drawing/2014/main" id="{FE26119C-29B6-4370-AE1F-3CEE50D63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1958"/>
              <a:ext cx="39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 dirty="0"/>
                <a:t>U</a:t>
              </a:r>
              <a:r>
                <a:rPr lang="en-US" altLang="zh-CN" b="1" i="1" baseline="-25000" dirty="0"/>
                <a:t>S</a:t>
              </a:r>
            </a:p>
          </p:txBody>
        </p:sp>
      </p:grpSp>
      <p:grpSp>
        <p:nvGrpSpPr>
          <p:cNvPr id="10" name="Group 29">
            <a:extLst>
              <a:ext uri="{FF2B5EF4-FFF2-40B4-BE49-F238E27FC236}">
                <a16:creationId xmlns:a16="http://schemas.microsoft.com/office/drawing/2014/main" id="{BF3E2F9D-4391-455E-94AA-D83D3D38ECEE}"/>
              </a:ext>
            </a:extLst>
          </p:cNvPr>
          <p:cNvGrpSpPr>
            <a:grpSpLocks/>
          </p:cNvGrpSpPr>
          <p:nvPr/>
        </p:nvGrpSpPr>
        <p:grpSpPr bwMode="auto">
          <a:xfrm>
            <a:off x="4954112" y="2884355"/>
            <a:ext cx="3240088" cy="1863725"/>
            <a:chOff x="1973" y="2795"/>
            <a:chExt cx="2041" cy="1174"/>
          </a:xfrm>
        </p:grpSpPr>
        <p:sp>
          <p:nvSpPr>
            <p:cNvPr id="11" name="Line 20">
              <a:extLst>
                <a:ext uri="{FF2B5EF4-FFF2-40B4-BE49-F238E27FC236}">
                  <a16:creationId xmlns:a16="http://schemas.microsoft.com/office/drawing/2014/main" id="{0410C8CC-84EC-4D1F-BB4A-AD503F0512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88" y="3792"/>
              <a:ext cx="1346" cy="3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Line 21">
              <a:extLst>
                <a:ext uri="{FF2B5EF4-FFF2-40B4-BE49-F238E27FC236}">
                  <a16:creationId xmlns:a16="http://schemas.microsoft.com/office/drawing/2014/main" id="{A6D0BB26-A815-43D1-9181-BDF9CD5F8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63" y="2976"/>
              <a:ext cx="0" cy="952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" name="Line 22">
              <a:extLst>
                <a:ext uri="{FF2B5EF4-FFF2-40B4-BE49-F238E27FC236}">
                  <a16:creationId xmlns:a16="http://schemas.microsoft.com/office/drawing/2014/main" id="{4DAF2ACC-2E19-4787-B1D4-58ED2369ED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73" y="3249"/>
              <a:ext cx="12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" name="Text Box 23">
              <a:extLst>
                <a:ext uri="{FF2B5EF4-FFF2-40B4-BE49-F238E27FC236}">
                  <a16:creationId xmlns:a16="http://schemas.microsoft.com/office/drawing/2014/main" id="{390E0B0E-3A83-404B-9757-554A27CBF4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34" y="3565"/>
              <a:ext cx="3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</a:pPr>
              <a:r>
                <a:rPr lang="en-US" altLang="zh-CN" sz="3600" b="1" i="1"/>
                <a:t>i</a:t>
              </a:r>
              <a:endParaRPr lang="en-US" altLang="zh-CN" sz="3600"/>
            </a:p>
          </p:txBody>
        </p:sp>
        <p:sp>
          <p:nvSpPr>
            <p:cNvPr id="15" name="Rectangle 24">
              <a:extLst>
                <a:ext uri="{FF2B5EF4-FFF2-40B4-BE49-F238E27FC236}">
                  <a16:creationId xmlns:a16="http://schemas.microsoft.com/office/drawing/2014/main" id="{43549F4D-82A9-4062-9952-103DB66A4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2" y="2795"/>
              <a:ext cx="81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 dirty="0" err="1"/>
                <a:t>u</a:t>
              </a:r>
              <a:r>
                <a:rPr lang="en-US" altLang="zh-CN" b="1" i="1" baseline="-25000" dirty="0" err="1"/>
                <a:t>S</a:t>
              </a:r>
              <a:r>
                <a:rPr lang="en-US" altLang="zh-CN" b="1" i="1" baseline="-25000" dirty="0"/>
                <a:t> </a:t>
              </a:r>
              <a:r>
                <a:rPr lang="en-US" altLang="zh-CN" b="1" dirty="0"/>
                <a:t>(</a:t>
              </a:r>
              <a:r>
                <a:rPr lang="en-US" altLang="zh-CN" b="1" i="1" dirty="0"/>
                <a:t>t</a:t>
              </a:r>
              <a:r>
                <a:rPr lang="en-US" altLang="zh-CN" b="1" dirty="0"/>
                <a:t>)</a:t>
              </a:r>
            </a:p>
          </p:txBody>
        </p:sp>
        <p:sp>
          <p:nvSpPr>
            <p:cNvPr id="16" name="Rectangle 26">
              <a:extLst>
                <a:ext uri="{FF2B5EF4-FFF2-40B4-BE49-F238E27FC236}">
                  <a16:creationId xmlns:a16="http://schemas.microsoft.com/office/drawing/2014/main" id="{A67B2C05-A21B-42E9-BA32-52BC2A110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" y="3022"/>
              <a:ext cx="81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/>
                <a:t>u</a:t>
              </a:r>
              <a:r>
                <a:rPr lang="en-US" altLang="zh-CN" b="1" i="1" baseline="-25000"/>
                <a:t>S </a:t>
              </a:r>
              <a:r>
                <a:rPr lang="en-US" altLang="zh-CN" b="1"/>
                <a:t>(</a:t>
              </a:r>
              <a:r>
                <a:rPr lang="en-US" altLang="zh-CN" b="1" i="1"/>
                <a:t>t</a:t>
              </a:r>
              <a:r>
                <a:rPr lang="en-US" altLang="zh-CN" b="1" baseline="-25000"/>
                <a:t>1</a:t>
              </a:r>
              <a:r>
                <a:rPr lang="en-US" altLang="zh-CN" b="1"/>
                <a:t>)</a:t>
              </a:r>
            </a:p>
          </p:txBody>
        </p:sp>
        <p:sp>
          <p:nvSpPr>
            <p:cNvPr id="17" name="Line 27">
              <a:extLst>
                <a:ext uri="{FF2B5EF4-FFF2-40B4-BE49-F238E27FC236}">
                  <a16:creationId xmlns:a16="http://schemas.microsoft.com/office/drawing/2014/main" id="{1AD586FA-2921-415D-87E0-D62EA115FB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73" y="3474"/>
              <a:ext cx="122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" name="Rectangle 28">
              <a:extLst>
                <a:ext uri="{FF2B5EF4-FFF2-40B4-BE49-F238E27FC236}">
                  <a16:creationId xmlns:a16="http://schemas.microsoft.com/office/drawing/2014/main" id="{12C12B7E-7EC1-482B-BB1B-4DB055FA6D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" y="3247"/>
              <a:ext cx="817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/>
                <a:t>u</a:t>
              </a:r>
              <a:r>
                <a:rPr lang="en-US" altLang="zh-CN" b="1" i="1" baseline="-25000"/>
                <a:t>S </a:t>
              </a:r>
              <a:r>
                <a:rPr lang="en-US" altLang="zh-CN" b="1"/>
                <a:t>(</a:t>
              </a:r>
              <a:r>
                <a:rPr lang="en-US" altLang="zh-CN" b="1" i="1"/>
                <a:t>t</a:t>
              </a:r>
              <a:r>
                <a:rPr lang="en-US" altLang="zh-CN" b="1" baseline="-25000"/>
                <a:t>2</a:t>
              </a:r>
              <a:r>
                <a:rPr lang="en-US" altLang="zh-CN" b="1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47972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5E11357E-C3D4-4C14-BB66-35A66DA5D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274" y="1040742"/>
            <a:ext cx="79105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381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zh-CN" b="1" dirty="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b="1" dirty="0"/>
              <a:t>特性：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①</a:t>
            </a:r>
            <a:r>
              <a:rPr lang="zh-CN" altLang="en-US" sz="2400" b="1" dirty="0"/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流过的电流由元件本身确定，与端电压无关</a:t>
            </a:r>
            <a:r>
              <a:rPr lang="zh-CN" altLang="en-US" b="1" dirty="0">
                <a:latin typeface="宋体" panose="02010600030101010101" pitchFamily="2" charset="-122"/>
              </a:rPr>
              <a:t>；</a:t>
            </a:r>
          </a:p>
        </p:txBody>
      </p:sp>
      <p:grpSp>
        <p:nvGrpSpPr>
          <p:cNvPr id="3" name="Group 16">
            <a:extLst>
              <a:ext uri="{FF2B5EF4-FFF2-40B4-BE49-F238E27FC236}">
                <a16:creationId xmlns:a16="http://schemas.microsoft.com/office/drawing/2014/main" id="{24CFED10-118C-4A69-A47A-02404AA0B0EA}"/>
              </a:ext>
            </a:extLst>
          </p:cNvPr>
          <p:cNvGrpSpPr>
            <a:grpSpLocks/>
          </p:cNvGrpSpPr>
          <p:nvPr/>
        </p:nvGrpSpPr>
        <p:grpSpPr bwMode="auto">
          <a:xfrm>
            <a:off x="2555776" y="395344"/>
            <a:ext cx="2057400" cy="1066800"/>
            <a:chOff x="1536" y="720"/>
            <a:chExt cx="1296" cy="672"/>
          </a:xfrm>
        </p:grpSpPr>
        <p:grpSp>
          <p:nvGrpSpPr>
            <p:cNvPr id="4" name="Group 11">
              <a:extLst>
                <a:ext uri="{FF2B5EF4-FFF2-40B4-BE49-F238E27FC236}">
                  <a16:creationId xmlns:a16="http://schemas.microsoft.com/office/drawing/2014/main" id="{6B43E102-8FF3-4758-83CC-43202349EA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6" y="1008"/>
              <a:ext cx="1200" cy="384"/>
              <a:chOff x="1632" y="672"/>
              <a:chExt cx="1200" cy="384"/>
            </a:xfrm>
          </p:grpSpPr>
          <p:grpSp>
            <p:nvGrpSpPr>
              <p:cNvPr id="6" name="Group 8">
                <a:extLst>
                  <a:ext uri="{FF2B5EF4-FFF2-40B4-BE49-F238E27FC236}">
                    <a16:creationId xmlns:a16="http://schemas.microsoft.com/office/drawing/2014/main" id="{8883F035-F648-4821-95BE-DC2509DBCC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32" y="672"/>
                <a:ext cx="1200" cy="384"/>
                <a:chOff x="1584" y="720"/>
                <a:chExt cx="1200" cy="384"/>
              </a:xfrm>
            </p:grpSpPr>
            <p:sp>
              <p:nvSpPr>
                <p:cNvPr id="8" name="Oval 3">
                  <a:extLst>
                    <a:ext uri="{FF2B5EF4-FFF2-40B4-BE49-F238E27FC236}">
                      <a16:creationId xmlns:a16="http://schemas.microsoft.com/office/drawing/2014/main" id="{4FF8B66A-5B91-47BA-82A5-39D7D4C25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16" y="720"/>
                  <a:ext cx="384" cy="384"/>
                </a:xfrm>
                <a:prstGeom prst="ellipse">
                  <a:avLst/>
                </a:prstGeom>
                <a:solidFill>
                  <a:schemeClr val="accent1"/>
                </a:solidFill>
                <a:ln w="381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2"/>
                    </a:buClr>
                    <a:buChar char="–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Char char="–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FontTx/>
                    <a:buNone/>
                  </a:pPr>
                  <a:endParaRPr lang="zh-CN" altLang="en-US" sz="6600"/>
                </a:p>
              </p:txBody>
            </p:sp>
            <p:sp>
              <p:nvSpPr>
                <p:cNvPr id="9" name="Line 5">
                  <a:extLst>
                    <a:ext uri="{FF2B5EF4-FFF2-40B4-BE49-F238E27FC236}">
                      <a16:creationId xmlns:a16="http://schemas.microsoft.com/office/drawing/2014/main" id="{06D7E848-5FE3-4497-A908-BC56D72D77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0" y="912"/>
                  <a:ext cx="144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0" name="Line 6">
                  <a:extLst>
                    <a:ext uri="{FF2B5EF4-FFF2-40B4-BE49-F238E27FC236}">
                      <a16:creationId xmlns:a16="http://schemas.microsoft.com/office/drawing/2014/main" id="{DC722612-2471-4D15-9215-8326596E4C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44" y="912"/>
                  <a:ext cx="240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1" name="Line 7">
                  <a:extLst>
                    <a:ext uri="{FF2B5EF4-FFF2-40B4-BE49-F238E27FC236}">
                      <a16:creationId xmlns:a16="http://schemas.microsoft.com/office/drawing/2014/main" id="{57FFB176-F870-4B97-BF18-FEDAECDB86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84" y="912"/>
                  <a:ext cx="432" cy="0"/>
                </a:xfrm>
                <a:prstGeom prst="line">
                  <a:avLst/>
                </a:prstGeom>
                <a:noFill/>
                <a:ln w="38100" cap="sq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7" name="Line 10">
                <a:extLst>
                  <a:ext uri="{FF2B5EF4-FFF2-40B4-BE49-F238E27FC236}">
                    <a16:creationId xmlns:a16="http://schemas.microsoft.com/office/drawing/2014/main" id="{46567ACD-9079-4B3B-8E67-79B637614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672"/>
                <a:ext cx="0" cy="384"/>
              </a:xfrm>
              <a:prstGeom prst="line">
                <a:avLst/>
              </a:prstGeom>
              <a:noFill/>
              <a:ln w="381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5" name="Text Box 12">
              <a:extLst>
                <a:ext uri="{FF2B5EF4-FFF2-40B4-BE49-F238E27FC236}">
                  <a16:creationId xmlns:a16="http://schemas.microsoft.com/office/drawing/2014/main" id="{43E9FF35-6E05-4205-B4CE-C82A6BD5A0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0" y="720"/>
              <a:ext cx="43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Char char="–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zh-CN" b="1" i="1"/>
                <a:t>i</a:t>
              </a:r>
              <a:r>
                <a:rPr lang="en-US" altLang="zh-CN" b="1" baseline="-25000"/>
                <a:t>s</a:t>
              </a:r>
              <a:endParaRPr lang="en-US" altLang="zh-CN" b="1"/>
            </a:p>
          </p:txBody>
        </p:sp>
      </p:grpSp>
      <p:sp>
        <p:nvSpPr>
          <p:cNvPr id="12" name="Text Box 15">
            <a:extLst>
              <a:ext uri="{FF2B5EF4-FFF2-40B4-BE49-F238E27FC236}">
                <a16:creationId xmlns:a16="http://schemas.microsoft.com/office/drawing/2014/main" id="{24A0E80C-A13C-4955-9942-CC47ED8C8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58541"/>
            <a:ext cx="7620000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</a:rPr>
              <a:t>2. </a:t>
            </a:r>
            <a:r>
              <a:rPr lang="zh-CN" altLang="en-US" sz="3600" b="1" dirty="0">
                <a:solidFill>
                  <a:srgbClr val="FF0000"/>
                </a:solidFill>
              </a:rPr>
              <a:t>电流源</a:t>
            </a:r>
            <a:endParaRPr lang="zh-CN" altLang="en-US" b="1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b="1" dirty="0"/>
              <a:t>符号：</a:t>
            </a:r>
            <a:endParaRPr lang="zh-CN" altLang="en-US" sz="36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F0B967F-36CE-468A-9824-32130DA4E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2623917"/>
            <a:ext cx="9072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②端电压由</a:t>
            </a:r>
            <a:r>
              <a:rPr lang="zh-CN" altLang="en-US" sz="2400" b="1" dirty="0">
                <a:solidFill>
                  <a:srgbClr val="66FF33"/>
                </a:solidFill>
                <a:latin typeface="宋体" panose="02010600030101010101" pitchFamily="2" charset="-122"/>
              </a:rPr>
              <a:t>外电路</a:t>
            </a:r>
            <a:r>
              <a:rPr lang="zh-CN" altLang="en-US" sz="2400" b="1" dirty="0">
                <a:latin typeface="宋体" panose="02010600030101010101" pitchFamily="2" charset="-122"/>
              </a:rPr>
              <a:t>确定；</a:t>
            </a:r>
          </a:p>
        </p:txBody>
      </p:sp>
      <p:sp>
        <p:nvSpPr>
          <p:cNvPr id="14" name="矩形 3">
            <a:extLst>
              <a:ext uri="{FF2B5EF4-FFF2-40B4-BE49-F238E27FC236}">
                <a16:creationId xmlns:a16="http://schemas.microsoft.com/office/drawing/2014/main" id="{F6BF7571-0AF7-4950-A2B4-6C416D5A8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-1355949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>
              <a:spcBef>
                <a:spcPct val="0"/>
              </a:spcBef>
              <a:buClrTx/>
              <a:buFontTx/>
              <a:buNone/>
            </a:pPr>
            <a:r>
              <a:rPr lang="zh-CN" altLang="en-US" b="1">
                <a:latin typeface="宋体" panose="02010600030101010101" pitchFamily="2" charset="-122"/>
              </a:rPr>
              <a:t>；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9823910-A7DD-4658-BACA-3A59615DD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612" y="3099097"/>
            <a:ext cx="7850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③若</a:t>
            </a:r>
            <a:r>
              <a:rPr lang="zh-CN" altLang="en-US" sz="2400" b="1" i="1" dirty="0"/>
              <a:t> </a:t>
            </a:r>
            <a:r>
              <a:rPr lang="en-US" altLang="zh-CN" sz="2400" b="1" i="1" dirty="0" err="1"/>
              <a:t>i</a:t>
            </a:r>
            <a:r>
              <a:rPr lang="en-US" altLang="zh-CN" sz="2400" b="1" i="1" baseline="-25000" dirty="0" err="1"/>
              <a:t>S</a:t>
            </a:r>
            <a:r>
              <a:rPr lang="en-US" altLang="zh-CN" sz="2400" b="1" baseline="-25000" dirty="0">
                <a:latin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宋体" panose="02010600030101010101" pitchFamily="2" charset="-122"/>
              </a:rPr>
              <a:t>= 0(</a:t>
            </a:r>
            <a:r>
              <a:rPr lang="zh-CN" altLang="en-US" sz="2400" b="1" dirty="0">
                <a:solidFill>
                  <a:srgbClr val="66FF33"/>
                </a:solidFill>
                <a:latin typeface="宋体" panose="02010600030101010101" pitchFamily="2" charset="-122"/>
              </a:rPr>
              <a:t>电流源置零</a:t>
            </a:r>
            <a:r>
              <a:rPr lang="en-US" altLang="zh-CN" sz="2400" b="1" dirty="0">
                <a:latin typeface="宋体" panose="02010600030101010101" pitchFamily="2" charset="-122"/>
              </a:rPr>
              <a:t>)</a:t>
            </a:r>
            <a:r>
              <a:rPr lang="zh-CN" altLang="en-US" sz="2400" b="1" dirty="0">
                <a:latin typeface="宋体" panose="02010600030101010101" pitchFamily="2" charset="-122"/>
              </a:rPr>
              <a:t>，相当于</a:t>
            </a:r>
            <a:r>
              <a:rPr lang="zh-CN" altLang="en-US" sz="2400" b="1" u="sng" dirty="0">
                <a:solidFill>
                  <a:srgbClr val="66FF33"/>
                </a:solidFill>
                <a:latin typeface="宋体" panose="02010600030101010101" pitchFamily="2" charset="-122"/>
              </a:rPr>
              <a:t>开路</a:t>
            </a:r>
            <a:r>
              <a:rPr lang="en-US" altLang="zh-CN" sz="2400" b="1" dirty="0">
                <a:latin typeface="宋体" panose="02010600030101010101" pitchFamily="2" charset="-122"/>
              </a:rPr>
              <a:t>;</a:t>
            </a:r>
            <a:endParaRPr lang="zh-CN" altLang="en-US" sz="24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5CC3281-E09F-438A-AE43-6907AB767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5188" y="3545926"/>
            <a:ext cx="7850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④注意不能开路（电压为无穷大）；</a:t>
            </a:r>
            <a:endParaRPr lang="zh-CN" altLang="en-US" sz="2400" b="1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ACD3BA6-751A-477B-BD6A-BE37B0523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3962744"/>
            <a:ext cx="82089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⑤</a:t>
            </a:r>
            <a:r>
              <a:rPr lang="en-US" altLang="zh-CN" sz="2400" b="1" i="1" dirty="0" err="1"/>
              <a:t>i</a:t>
            </a:r>
            <a:r>
              <a:rPr lang="en-US" altLang="zh-CN" sz="2400" b="1" i="1" baseline="-25000" dirty="0" err="1"/>
              <a:t>S</a:t>
            </a:r>
            <a:r>
              <a:rPr lang="en-US" altLang="zh-CN" sz="2400" b="1" dirty="0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为常数时 ，称为直流电流源</a:t>
            </a:r>
            <a:r>
              <a:rPr lang="en-US" altLang="zh-CN" sz="2400" b="1" dirty="0">
                <a:latin typeface="宋体" panose="02010600030101010101" pitchFamily="2" charset="-122"/>
              </a:rPr>
              <a:t>;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0C4B9F3-6890-450F-A6B6-210677165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88192" y="4421614"/>
            <a:ext cx="835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2" algn="just"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⑥ </a:t>
            </a:r>
            <a:r>
              <a:rPr lang="en-US" altLang="zh-CN" sz="2400" b="1" i="1" dirty="0" err="1"/>
              <a:t>i</a:t>
            </a:r>
            <a:r>
              <a:rPr lang="en-US" altLang="zh-CN" sz="2400" b="1" i="1" baseline="-25000" dirty="0" err="1"/>
              <a:t>S</a:t>
            </a:r>
            <a:r>
              <a:rPr lang="en-US" altLang="zh-CN" sz="2400" b="1" dirty="0">
                <a:latin typeface="宋体" panose="02010600030101010101" pitchFamily="2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</a:rPr>
              <a:t>为时间函数时，称为时变电流源。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88FE4F34-E4CC-45C8-AF44-1FAAFE57E450}"/>
              </a:ext>
            </a:extLst>
          </p:cNvPr>
          <p:cNvSpPr/>
          <p:nvPr/>
        </p:nvSpPr>
        <p:spPr>
          <a:xfrm>
            <a:off x="5580112" y="3274287"/>
            <a:ext cx="462246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0" cap="none" spc="0" dirty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zh-CN" altLang="en-US" sz="5400" b="0" cap="none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2174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3" grpId="0"/>
      <p:bldP spid="15" grpId="0"/>
      <p:bldP spid="16" grpId="0"/>
      <p:bldP spid="17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>
            <a:extLst>
              <a:ext uri="{FF2B5EF4-FFF2-40B4-BE49-F238E27FC236}">
                <a16:creationId xmlns:a16="http://schemas.microsoft.com/office/drawing/2014/main" id="{625DC3AB-A823-4D1A-B446-4D5628ECA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0825"/>
            <a:ext cx="27924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3">
            <a:extLst>
              <a:ext uri="{FF2B5EF4-FFF2-40B4-BE49-F238E27FC236}">
                <a16:creationId xmlns:a16="http://schemas.microsoft.com/office/drawing/2014/main" id="{0F50B7C2-9D83-4D93-BD2A-24416EB45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250825"/>
            <a:ext cx="4572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b="1" dirty="0"/>
              <a:t>求左图电路中电压源和电流源的功率。</a:t>
            </a:r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44D3E160-EB09-45D3-8771-72F941005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1438941"/>
            <a:ext cx="51489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流经电压源的电流由外电路决定，</a:t>
            </a:r>
            <a:endParaRPr lang="en-US" altLang="zh-CN" sz="2400" b="1" dirty="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此题中即由电流源决定，即</a:t>
            </a:r>
            <a:r>
              <a:rPr lang="en-US" altLang="zh-CN" sz="2400" b="1" i="1" dirty="0" err="1"/>
              <a:t>i</a:t>
            </a:r>
            <a:r>
              <a:rPr lang="en-US" altLang="zh-CN" sz="2400" b="1" i="1" dirty="0"/>
              <a:t>=</a:t>
            </a:r>
            <a:r>
              <a:rPr lang="en-US" altLang="zh-CN" sz="2400" b="1" dirty="0"/>
              <a:t>10A</a:t>
            </a:r>
            <a:endParaRPr lang="zh-CN" altLang="en-US" sz="2400" b="1" dirty="0"/>
          </a:p>
        </p:txBody>
      </p:sp>
      <p:sp>
        <p:nvSpPr>
          <p:cNvPr id="5" name="文本框 6">
            <a:extLst>
              <a:ext uri="{FF2B5EF4-FFF2-40B4-BE49-F238E27FC236}">
                <a16:creationId xmlns:a16="http://schemas.microsoft.com/office/drawing/2014/main" id="{3CE11EC8-E334-4A9F-8AB5-6B13F9A91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963" y="2257357"/>
            <a:ext cx="47708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电流源的端电压由外电路决定，</a:t>
            </a:r>
            <a:endParaRPr lang="en-US" altLang="zh-CN" sz="2400" b="1" dirty="0"/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此题中即由电压源决定，即</a:t>
            </a:r>
            <a:r>
              <a:rPr lang="en-US" altLang="zh-CN" sz="2400" b="1" i="1" dirty="0"/>
              <a:t>u=</a:t>
            </a:r>
            <a:r>
              <a:rPr lang="en-US" altLang="zh-CN" sz="2400" b="1" dirty="0"/>
              <a:t>20V</a:t>
            </a:r>
            <a:endParaRPr lang="zh-CN" altLang="en-US" sz="2400" b="1" dirty="0"/>
          </a:p>
        </p:txBody>
      </p:sp>
      <p:graphicFrame>
        <p:nvGraphicFramePr>
          <p:cNvPr id="6" name="Object 32">
            <a:extLst>
              <a:ext uri="{FF2B5EF4-FFF2-40B4-BE49-F238E27FC236}">
                <a16:creationId xmlns:a16="http://schemas.microsoft.com/office/drawing/2014/main" id="{55151C0C-7D4F-4DC1-9608-F77C2EAE93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55401"/>
              </p:ext>
            </p:extLst>
          </p:nvPr>
        </p:nvGraphicFramePr>
        <p:xfrm>
          <a:off x="2843808" y="3339974"/>
          <a:ext cx="5112568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90640" imgH="241200" progId="Equation.DSMT4">
                  <p:embed/>
                </p:oleObj>
              </mc:Choice>
              <mc:Fallback>
                <p:oleObj name="Equation" r:id="rId4" imgW="1790640" imgH="241200" progId="Equation.DSMT4">
                  <p:embed/>
                  <p:pic>
                    <p:nvPicPr>
                      <p:cNvPr id="6" name="Object 32">
                        <a:extLst>
                          <a:ext uri="{FF2B5EF4-FFF2-40B4-BE49-F238E27FC236}">
                            <a16:creationId xmlns:a16="http://schemas.microsoft.com/office/drawing/2014/main" id="{AE44750E-004F-4BAB-A3D2-C29DE8648E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339974"/>
                        <a:ext cx="5112568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2">
            <a:extLst>
              <a:ext uri="{FF2B5EF4-FFF2-40B4-BE49-F238E27FC236}">
                <a16:creationId xmlns:a16="http://schemas.microsoft.com/office/drawing/2014/main" id="{ADFDA3C6-5681-4006-BBA1-1FEEFC6263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955444"/>
              </p:ext>
            </p:extLst>
          </p:nvPr>
        </p:nvGraphicFramePr>
        <p:xfrm>
          <a:off x="2699792" y="4307558"/>
          <a:ext cx="518279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06280" imgH="241200" progId="Equation.DSMT4">
                  <p:embed/>
                </p:oleObj>
              </mc:Choice>
              <mc:Fallback>
                <p:oleObj name="Equation" r:id="rId6" imgW="2006280" imgH="241200" progId="Equation.DSMT4">
                  <p:embed/>
                  <p:pic>
                    <p:nvPicPr>
                      <p:cNvPr id="7" name="Object 32">
                        <a:extLst>
                          <a:ext uri="{FF2B5EF4-FFF2-40B4-BE49-F238E27FC236}">
                            <a16:creationId xmlns:a16="http://schemas.microsoft.com/office/drawing/2014/main" id="{BE06F5B6-6599-4FEB-BBB6-36E32466E0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307558"/>
                        <a:ext cx="518279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99D88705-9285-4269-9C88-E3673DC60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3031754"/>
            <a:ext cx="45784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电压源</a:t>
            </a:r>
            <a:r>
              <a:rPr lang="en-US" altLang="zh-CN" sz="2400" b="1" dirty="0"/>
              <a:t>:</a:t>
            </a:r>
            <a:r>
              <a:rPr lang="zh-CN" altLang="en-US" sz="2400" b="1" dirty="0"/>
              <a:t>电压和电流为</a:t>
            </a:r>
            <a:r>
              <a:rPr lang="zh-CN" altLang="en-US" sz="2400" b="1" u="sng" dirty="0">
                <a:solidFill>
                  <a:srgbClr val="FF0000"/>
                </a:solidFill>
              </a:rPr>
              <a:t>关联参考</a:t>
            </a:r>
            <a:r>
              <a:rPr lang="zh-CN" altLang="en-US" sz="2400" b="1" dirty="0"/>
              <a:t>，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E2E9295-C9B0-4918-BA8C-63701DD02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032" y="3940714"/>
            <a:ext cx="488627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zh-CN" altLang="en-US" sz="2400" b="1" dirty="0"/>
              <a:t>电流源</a:t>
            </a:r>
            <a:r>
              <a:rPr lang="en-US" altLang="zh-CN" sz="2400" b="1" dirty="0"/>
              <a:t>:</a:t>
            </a:r>
            <a:r>
              <a:rPr lang="zh-CN" altLang="en-US" sz="2400" b="1" dirty="0"/>
              <a:t>电压和电流为</a:t>
            </a:r>
            <a:r>
              <a:rPr lang="zh-CN" altLang="en-US" sz="2400" b="1" u="sng" dirty="0">
                <a:solidFill>
                  <a:srgbClr val="FF0000"/>
                </a:solidFill>
              </a:rPr>
              <a:t>非关联参考</a:t>
            </a:r>
            <a:r>
              <a:rPr lang="zh-CN" altLang="en-US" sz="2400" b="1" dirty="0"/>
              <a:t>，</a:t>
            </a:r>
          </a:p>
        </p:txBody>
      </p:sp>
    </p:spTree>
    <p:extLst>
      <p:ext uri="{BB962C8B-B14F-4D97-AF65-F5344CB8AC3E}">
        <p14:creationId xmlns:p14="http://schemas.microsoft.com/office/powerpoint/2010/main" val="15961663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:a16="http://schemas.microsoft.com/office/drawing/2014/main" id="{BC03692F-B2D6-46BF-B944-4E01907C2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3963" y="-59764"/>
            <a:ext cx="50863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9056" tIns="34529" rIns="69056" bIns="34529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l" defTabSz="685800" eaLnBrk="1" hangingPunct="1">
              <a:defRPr/>
            </a:pPr>
            <a:r>
              <a:rPr lang="zh-CN" altLang="en-US" sz="2700" b="1" kern="0" dirty="0">
                <a:solidFill>
                  <a:srgbClr val="C00000"/>
                </a:solidFill>
                <a:latin typeface="Times New Roman"/>
                <a:ea typeface="宋体"/>
              </a:rPr>
              <a:t>二、</a:t>
            </a:r>
            <a:r>
              <a:rPr lang="en-US" altLang="zh-CN" sz="2700" b="1" kern="0" dirty="0">
                <a:solidFill>
                  <a:srgbClr val="C00000"/>
                </a:solidFill>
                <a:latin typeface="Times New Roman"/>
                <a:ea typeface="宋体"/>
              </a:rPr>
              <a:t> </a:t>
            </a:r>
            <a:r>
              <a:rPr lang="zh-CN" altLang="en-US" sz="2700" b="1" kern="0" dirty="0">
                <a:solidFill>
                  <a:srgbClr val="C00000"/>
                </a:solidFill>
                <a:latin typeface="Times New Roman"/>
                <a:ea typeface="宋体"/>
              </a:rPr>
              <a:t>受控电源</a:t>
            </a:r>
            <a:endParaRPr lang="zh-CN" altLang="en-US" sz="2700" kern="0" dirty="0">
              <a:solidFill>
                <a:srgbClr val="C00000"/>
              </a:solidFill>
              <a:latin typeface="Times New Roman"/>
              <a:ea typeface="宋体"/>
            </a:endParaRPr>
          </a:p>
        </p:txBody>
      </p:sp>
      <p:sp>
        <p:nvSpPr>
          <p:cNvPr id="11" name="Text Box 27">
            <a:extLst>
              <a:ext uri="{FF2B5EF4-FFF2-40B4-BE49-F238E27FC236}">
                <a16:creationId xmlns:a16="http://schemas.microsoft.com/office/drawing/2014/main" id="{BE33CE37-678D-4E57-87FD-9CD66B9FA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247" y="906377"/>
            <a:ext cx="1241822" cy="46166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  <a:buClrTx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Symbol" panose="05050102010706020507" pitchFamily="18" charset="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Symbol" panose="05050102010706020507" pitchFamily="18" charset="2"/>
              </a:rPr>
              <a:t>定义</a:t>
            </a:r>
          </a:p>
        </p:txBody>
      </p:sp>
      <p:sp>
        <p:nvSpPr>
          <p:cNvPr id="12" name="AutoShape 28">
            <a:extLst>
              <a:ext uri="{FF2B5EF4-FFF2-40B4-BE49-F238E27FC236}">
                <a16:creationId xmlns:a16="http://schemas.microsoft.com/office/drawing/2014/main" id="{30972A0C-A54E-4E5D-A452-A95B82E52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255" y="1017700"/>
            <a:ext cx="539354" cy="105966"/>
          </a:xfrm>
          <a:prstGeom prst="rightArrow">
            <a:avLst>
              <a:gd name="adj1" fmla="val 50000"/>
              <a:gd name="adj2" fmla="val 127247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3" name="Rectangle 51" descr="斜纹布">
            <a:extLst>
              <a:ext uri="{FF2B5EF4-FFF2-40B4-BE49-F238E27FC236}">
                <a16:creationId xmlns:a16="http://schemas.microsoft.com/office/drawing/2014/main" id="{38F0EC81-BDD0-4683-BDAA-E78BB81E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9534" y="855839"/>
            <a:ext cx="4872485" cy="1592039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000080"/>
            </a:prst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28575" cap="sq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21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电压或电流的大小和方向不是给定的时间函数，而是受电路中某个地方的电压</a:t>
            </a:r>
            <a:r>
              <a:rPr kumimoji="0" lang="en-US" altLang="zh-CN" sz="21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kumimoji="0" lang="zh-CN" altLang="en-US" sz="21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或电流</a:t>
            </a:r>
            <a:r>
              <a:rPr kumimoji="0" lang="en-US" altLang="zh-CN" sz="21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kumimoji="0" lang="zh-CN" altLang="en-US" sz="2100" b="1" kern="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控制的电源，称受控源。是四端元件。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AA524C3-1F4F-4B9B-AE1D-92AD104F1A89}"/>
              </a:ext>
            </a:extLst>
          </p:cNvPr>
          <p:cNvSpPr/>
          <p:nvPr/>
        </p:nvSpPr>
        <p:spPr>
          <a:xfrm>
            <a:off x="4262511" y="227295"/>
            <a:ext cx="2619628" cy="5078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defTabSz="685800" eaLnBrk="0" hangingPunct="0">
              <a:defRPr/>
            </a:pPr>
            <a:r>
              <a:rPr lang="zh-CN" altLang="en-US" sz="2700" b="1" kern="0" dirty="0">
                <a:solidFill>
                  <a:prstClr val="black"/>
                </a:solidFill>
                <a:latin typeface="宋体" pitchFamily="2" charset="-122"/>
                <a:ea typeface="宋体" panose="02010600030101010101" pitchFamily="2" charset="-122"/>
              </a:rPr>
              <a:t>可对外提供能量</a:t>
            </a:r>
            <a:endParaRPr lang="zh-CN" altLang="en-US" sz="4950" dirty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0008AA6-FA08-4F41-87E4-4E0FFB9FE02B}"/>
              </a:ext>
            </a:extLst>
          </p:cNvPr>
          <p:cNvSpPr/>
          <p:nvPr/>
        </p:nvSpPr>
        <p:spPr>
          <a:xfrm>
            <a:off x="1185247" y="2615560"/>
            <a:ext cx="2794355" cy="50783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700" b="1" kern="0" dirty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2</a:t>
            </a:r>
            <a:r>
              <a:rPr lang="zh-CN" altLang="en-US" sz="2700" b="1" kern="0" dirty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、受控源的分类</a:t>
            </a:r>
            <a:endParaRPr kumimoji="0" lang="zh-CN" altLang="en-US" sz="1350" b="1" dirty="0">
              <a:solidFill>
                <a:prstClr val="white"/>
              </a:solidFill>
              <a:latin typeface="Tw Cen MT"/>
              <a:ea typeface="宋体" panose="0201060003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AD76BCF-5F37-41E0-8CA3-01E441E654C6}"/>
              </a:ext>
            </a:extLst>
          </p:cNvPr>
          <p:cNvSpPr/>
          <p:nvPr/>
        </p:nvSpPr>
        <p:spPr>
          <a:xfrm>
            <a:off x="1280846" y="3305854"/>
            <a:ext cx="6582309" cy="1780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sz="2100" b="1" dirty="0">
                <a:solidFill>
                  <a:srgbClr val="C00000"/>
                </a:solidFill>
                <a:latin typeface="Times New Roman"/>
                <a:ea typeface="华文楷体" pitchFamily="2" charset="-122"/>
              </a:rPr>
              <a:t>受控电压源</a:t>
            </a:r>
            <a:r>
              <a:rPr lang="zh-CN" altLang="en-US" sz="2100" b="1" dirty="0">
                <a:solidFill>
                  <a:srgbClr val="000000"/>
                </a:solidFill>
                <a:latin typeface="Times New Roman"/>
                <a:ea typeface="华文楷体" pitchFamily="2" charset="-122"/>
              </a:rPr>
              <a:t>：</a:t>
            </a:r>
            <a:r>
              <a:rPr lang="zh-CN" altLang="en-US" sz="2100" b="1" dirty="0">
                <a:solidFill>
                  <a:srgbClr val="FF0000"/>
                </a:solidFill>
                <a:latin typeface="Times New Roman"/>
                <a:ea typeface="华文楷体" pitchFamily="2" charset="-122"/>
              </a:rPr>
              <a:t>电压源</a:t>
            </a:r>
            <a:r>
              <a:rPr lang="zh-CN" altLang="en-US" sz="2100" b="1" dirty="0">
                <a:solidFill>
                  <a:srgbClr val="000000"/>
                </a:solidFill>
                <a:latin typeface="Times New Roman"/>
                <a:ea typeface="华文楷体" pitchFamily="2" charset="-122"/>
              </a:rPr>
              <a:t>的电压</a:t>
            </a:r>
            <a:r>
              <a:rPr lang="zh-CN" altLang="en-US" sz="2100" b="1" dirty="0">
                <a:solidFill>
                  <a:srgbClr val="0000FF"/>
                </a:solidFill>
                <a:latin typeface="Times New Roman"/>
                <a:ea typeface="华文楷体" pitchFamily="2" charset="-122"/>
              </a:rPr>
              <a:t>由电路中某电压或电流控制</a:t>
            </a:r>
          </a:p>
          <a:p>
            <a:pPr defTabSz="68580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sz="2100" b="1" dirty="0">
                <a:solidFill>
                  <a:srgbClr val="C00000"/>
                </a:solidFill>
                <a:latin typeface="Times New Roman"/>
                <a:ea typeface="华文楷体" pitchFamily="2" charset="-122"/>
              </a:rPr>
              <a:t>受控电流源</a:t>
            </a:r>
            <a:r>
              <a:rPr lang="zh-CN" altLang="en-US" sz="2100" b="1" dirty="0">
                <a:solidFill>
                  <a:srgbClr val="000000"/>
                </a:solidFill>
                <a:latin typeface="Times New Roman"/>
                <a:ea typeface="华文楷体" pitchFamily="2" charset="-122"/>
              </a:rPr>
              <a:t>：</a:t>
            </a:r>
            <a:r>
              <a:rPr lang="zh-CN" altLang="en-US" sz="2100" b="1" dirty="0">
                <a:solidFill>
                  <a:srgbClr val="FF0000"/>
                </a:solidFill>
                <a:latin typeface="Times New Roman"/>
                <a:ea typeface="华文楷体" pitchFamily="2" charset="-122"/>
              </a:rPr>
              <a:t>电流源</a:t>
            </a:r>
            <a:r>
              <a:rPr lang="zh-CN" altLang="en-US" sz="2100" b="1" dirty="0">
                <a:solidFill>
                  <a:srgbClr val="000000"/>
                </a:solidFill>
                <a:latin typeface="Times New Roman"/>
                <a:ea typeface="华文楷体" pitchFamily="2" charset="-122"/>
              </a:rPr>
              <a:t>的电流</a:t>
            </a:r>
            <a:r>
              <a:rPr lang="zh-CN" altLang="en-US" sz="2100" b="1" dirty="0">
                <a:solidFill>
                  <a:srgbClr val="0000FF"/>
                </a:solidFill>
                <a:latin typeface="Times New Roman"/>
                <a:ea typeface="华文楷体" pitchFamily="2" charset="-122"/>
              </a:rPr>
              <a:t>由电路中某电压或电流控制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6DAAEF2-1235-4672-A5B3-1DD98843707A}"/>
              </a:ext>
            </a:extLst>
          </p:cNvPr>
          <p:cNvSpPr/>
          <p:nvPr/>
        </p:nvSpPr>
        <p:spPr>
          <a:xfrm>
            <a:off x="1922607" y="4469202"/>
            <a:ext cx="192392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700" b="1" kern="0" dirty="0">
                <a:solidFill>
                  <a:srgbClr val="FF0000"/>
                </a:solidFill>
                <a:latin typeface="宋体" panose="02010600030101010101" pitchFamily="2" charset="-122"/>
                <a:ea typeface="宋体"/>
              </a:rPr>
              <a:t>有</a:t>
            </a:r>
            <a:r>
              <a:rPr lang="zh-CN" altLang="en-US" sz="2700" b="1" kern="0" dirty="0">
                <a:solidFill>
                  <a:srgbClr val="FF0000"/>
                </a:solidFill>
                <a:latin typeface="Times New Roman"/>
                <a:ea typeface="宋体"/>
              </a:rPr>
              <a:t>四种形式</a:t>
            </a:r>
            <a:endParaRPr kumimoji="0" lang="zh-CN" altLang="en-US" sz="1350" dirty="0">
              <a:solidFill>
                <a:srgbClr val="FF0000"/>
              </a:solidFill>
              <a:latin typeface="Tw Cen MT"/>
              <a:ea typeface="宋体" panose="02010600030101010101" pitchFamily="2" charset="-122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1F9CA971-3A72-FBAE-66CA-DF900913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1663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9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9">
            <a:extLst>
              <a:ext uri="{FF2B5EF4-FFF2-40B4-BE49-F238E27FC236}">
                <a16:creationId xmlns:a16="http://schemas.microsoft.com/office/drawing/2014/main" id="{C5615D43-76E1-4071-92D0-8E61BA21A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352" y="59508"/>
            <a:ext cx="2738671" cy="50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143000" indent="-11430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857250" indent="-857250" defTabSz="685800" eaLnBrk="0" hangingPunct="0">
              <a:lnSpc>
                <a:spcPct val="120000"/>
              </a:lnSpc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ea typeface="华文楷体" pitchFamily="2" charset="-122"/>
              </a:rPr>
              <a:t>四种线性受控源</a:t>
            </a:r>
            <a:endParaRPr lang="zh-CN" altLang="en-US" b="1" dirty="0">
              <a:solidFill>
                <a:srgbClr val="000000"/>
              </a:solidFill>
              <a:ea typeface="华文楷体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CECA909-D03A-4BD2-9F88-6A2B5F950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352" y="530789"/>
            <a:ext cx="4212431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38100">
            <a:noFill/>
          </a:ln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algn="ctr" defTabSz="685800" eaLnBrk="0" hangingPunct="0">
              <a:spcBef>
                <a:spcPct val="50000"/>
              </a:spcBef>
              <a:buFont typeface="Arial" panose="020B0604020202020204" pitchFamily="34" charset="0"/>
              <a:buAutoNum type="circleNumDbPlain"/>
            </a:pPr>
            <a:r>
              <a:rPr kumimoji="0" lang="zh-CN" altLang="en-US" sz="2100" dirty="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电流控制的电流源 </a:t>
            </a:r>
            <a:r>
              <a:rPr kumimoji="0" lang="en-US" altLang="zh-CN" sz="2100" b="0" dirty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 CCCS 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7636EB5-8C0A-4E2B-9D3C-EB8D0843D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3783" y="1827380"/>
            <a:ext cx="215384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kumimoji="0" lang="en-US" altLang="zh-CN" sz="2100" i="1">
                <a:solidFill>
                  <a:prstClr val="black"/>
                </a:solidFill>
                <a:latin typeface="Symbol" panose="05050102010706020507" pitchFamily="18" charset="2"/>
                <a:ea typeface="宋体" panose="02010600030101010101" pitchFamily="2" charset="-122"/>
                <a:sym typeface="Symbol" panose="05050102010706020507" pitchFamily="18" charset="2"/>
              </a:rPr>
              <a:t> </a:t>
            </a:r>
            <a:r>
              <a:rPr kumimoji="0" lang="en-US" altLang="zh-CN" sz="2100">
                <a:solidFill>
                  <a:prstClr val="black"/>
                </a:solidFill>
                <a:latin typeface="Symbol" panose="05050102010706020507" pitchFamily="18" charset="2"/>
                <a:ea typeface="宋体" panose="02010600030101010101" pitchFamily="2" charset="-122"/>
                <a:sym typeface="Symbol" panose="05050102010706020507" pitchFamily="18" charset="2"/>
              </a:rPr>
              <a:t>: 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电流放大倍数</a:t>
            </a:r>
          </a:p>
        </p:txBody>
      </p:sp>
      <p:sp>
        <p:nvSpPr>
          <p:cNvPr id="7" name="圆角矩形标注 239719" descr="羊皮纸">
            <a:extLst>
              <a:ext uri="{FF2B5EF4-FFF2-40B4-BE49-F238E27FC236}">
                <a16:creationId xmlns:a16="http://schemas.microsoft.com/office/drawing/2014/main" id="{C2567095-1910-4D97-AA1B-1A4FBBD12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3886" y="1084414"/>
            <a:ext cx="1350169" cy="377429"/>
          </a:xfrm>
          <a:prstGeom prst="wedgeRoundRectCallout">
            <a:avLst>
              <a:gd name="adj1" fmla="val -84125"/>
              <a:gd name="adj2" fmla="val 167352"/>
              <a:gd name="adj3" fmla="val 16667"/>
            </a:avLst>
          </a:prstGeom>
          <a:solidFill>
            <a:srgbClr val="FFC000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defRPr/>
            </a:pPr>
            <a:r>
              <a:rPr kumimoji="0" lang="zh-CN" altLang="en-US" sz="2100" kern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四端元件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C4337932-BE8A-4855-B866-CA6D887F9EDE}"/>
              </a:ext>
            </a:extLst>
          </p:cNvPr>
          <p:cNvGraphicFramePr>
            <a:graphicFrameLocks/>
          </p:cNvGraphicFramePr>
          <p:nvPr/>
        </p:nvGraphicFramePr>
        <p:xfrm>
          <a:off x="6016229" y="1314450"/>
          <a:ext cx="1107281" cy="48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0560" imgH="228600" progId="Equation.DSMT4">
                  <p:embed/>
                </p:oleObj>
              </mc:Choice>
              <mc:Fallback>
                <p:oleObj name="Equation" r:id="rId2" imgW="520560" imgH="2286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C4337932-BE8A-4855-B866-CA6D887F9EDE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229" y="1314450"/>
                        <a:ext cx="1107281" cy="486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圆角矩形标注 239723" descr="羊皮纸">
            <a:extLst>
              <a:ext uri="{FF2B5EF4-FFF2-40B4-BE49-F238E27FC236}">
                <a16:creationId xmlns:a16="http://schemas.microsoft.com/office/drawing/2014/main" id="{6B4DE90B-B6F4-4525-B891-4C8DCC505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4995" y="2704856"/>
            <a:ext cx="2376488" cy="377428"/>
          </a:xfrm>
          <a:prstGeom prst="wedgeRoundRectCallout">
            <a:avLst>
              <a:gd name="adj1" fmla="val -53306"/>
              <a:gd name="adj2" fmla="val -199213"/>
              <a:gd name="adj3" fmla="val 16667"/>
            </a:avLst>
          </a:prstGeom>
          <a:solidFill>
            <a:srgbClr val="FFC000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defRPr/>
            </a:pPr>
            <a:r>
              <a:rPr kumimoji="0" lang="zh-CN" altLang="en-US" sz="2100" kern="0" dirty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输出：受控部分</a:t>
            </a:r>
          </a:p>
        </p:txBody>
      </p:sp>
      <p:sp>
        <p:nvSpPr>
          <p:cNvPr id="10" name="圆角矩形标注 239724" descr="羊皮纸">
            <a:extLst>
              <a:ext uri="{FF2B5EF4-FFF2-40B4-BE49-F238E27FC236}">
                <a16:creationId xmlns:a16="http://schemas.microsoft.com/office/drawing/2014/main" id="{2A69BA02-CD10-40AD-B49C-4DF19525B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005" y="2704856"/>
            <a:ext cx="2322909" cy="377428"/>
          </a:xfrm>
          <a:prstGeom prst="wedgeRoundRectCallout">
            <a:avLst>
              <a:gd name="adj1" fmla="val -898"/>
              <a:gd name="adj2" fmla="val -222556"/>
              <a:gd name="adj3" fmla="val 16667"/>
            </a:avLst>
          </a:prstGeom>
          <a:solidFill>
            <a:srgbClr val="FFC000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defRPr/>
            </a:pPr>
            <a:r>
              <a:rPr kumimoji="0" lang="zh-CN" altLang="en-US" sz="2100" kern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输入：控制部分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59C6163-4E7F-4A5D-8974-C5C88478E2F2}"/>
              </a:ext>
            </a:extLst>
          </p:cNvPr>
          <p:cNvGrpSpPr>
            <a:grpSpLocks/>
          </p:cNvGrpSpPr>
          <p:nvPr/>
        </p:nvGrpSpPr>
        <p:grpSpPr bwMode="auto">
          <a:xfrm>
            <a:off x="1558528" y="856410"/>
            <a:ext cx="3013472" cy="1524001"/>
            <a:chOff x="340" y="2105"/>
            <a:chExt cx="2531" cy="1280"/>
          </a:xfrm>
        </p:grpSpPr>
        <p:sp>
          <p:nvSpPr>
            <p:cNvPr id="12" name="直接连接符 239737">
              <a:extLst>
                <a:ext uri="{FF2B5EF4-FFF2-40B4-BE49-F238E27FC236}">
                  <a16:creationId xmlns:a16="http://schemas.microsoft.com/office/drawing/2014/main" id="{C1BED1ED-432F-4272-8F87-3E0D4A17C8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3385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3" name="直接连接符 239738">
              <a:extLst>
                <a:ext uri="{FF2B5EF4-FFF2-40B4-BE49-F238E27FC236}">
                  <a16:creationId xmlns:a16="http://schemas.microsoft.com/office/drawing/2014/main" id="{BA375F87-9C7A-44D9-B2F3-AA6EDFC8CB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2523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4" name="文本框 239739">
              <a:extLst>
                <a:ext uri="{FF2B5EF4-FFF2-40B4-BE49-F238E27FC236}">
                  <a16:creationId xmlns:a16="http://schemas.microsoft.com/office/drawing/2014/main" id="{5E80784F-7D16-49EC-B992-33EBFFCB18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5" y="2966"/>
              <a:ext cx="50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Symbol" panose="05050102010706020507" pitchFamily="18" charset="2"/>
                  <a:ea typeface="宋体" panose="02010600030101010101" pitchFamily="2" charset="-122"/>
                  <a:sym typeface="Symbol" panose="05050102010706020507" pitchFamily="18" charset="2"/>
                </a:rPr>
                <a:t>b</a:t>
              </a:r>
              <a:r>
                <a:rPr kumimoji="0" lang="en-US" altLang="zh-CN" sz="2100" b="0" kern="0">
                  <a:solidFill>
                    <a:prstClr val="black"/>
                  </a:solidFill>
                  <a:latin typeface="Symbol" panose="05050102010706020507" pitchFamily="18" charset="2"/>
                  <a:ea typeface="宋体" panose="02010600030101010101" pitchFamily="2" charset="-122"/>
                  <a:sym typeface="Symbol" panose="05050102010706020507" pitchFamily="18" charset="2"/>
                </a:rPr>
                <a:t> </a:t>
              </a: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5" name="文本框 239740">
              <a:extLst>
                <a:ext uri="{FF2B5EF4-FFF2-40B4-BE49-F238E27FC236}">
                  <a16:creationId xmlns:a16="http://schemas.microsoft.com/office/drawing/2014/main" id="{9C2CD1F8-A336-4D40-8708-B8C91CA46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6" y="2468"/>
              <a:ext cx="29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16" name="文本框 239741">
              <a:extLst>
                <a:ext uri="{FF2B5EF4-FFF2-40B4-BE49-F238E27FC236}">
                  <a16:creationId xmlns:a16="http://schemas.microsoft.com/office/drawing/2014/main" id="{71D14D06-2DBF-47F1-A33C-DCE6885DF4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2" y="2966"/>
              <a:ext cx="34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17" name="文本框 239742">
              <a:extLst>
                <a:ext uri="{FF2B5EF4-FFF2-40B4-BE49-F238E27FC236}">
                  <a16:creationId xmlns:a16="http://schemas.microsoft.com/office/drawing/2014/main" id="{BF2EBE19-9210-4406-861E-E07D52EFF4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1" y="2740"/>
              <a:ext cx="49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18" name="直接连接符 239743">
              <a:extLst>
                <a:ext uri="{FF2B5EF4-FFF2-40B4-BE49-F238E27FC236}">
                  <a16:creationId xmlns:a16="http://schemas.microsoft.com/office/drawing/2014/main" id="{AD8216B4-E101-4F92-89A4-0588D55922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37" y="2433"/>
              <a:ext cx="400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9" name="文本框 239744">
              <a:extLst>
                <a:ext uri="{FF2B5EF4-FFF2-40B4-BE49-F238E27FC236}">
                  <a16:creationId xmlns:a16="http://schemas.microsoft.com/office/drawing/2014/main" id="{0260B056-5C34-471A-95D6-75DFE4BC8D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2150"/>
              <a:ext cx="43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20" name="直接连接符 239745">
              <a:extLst>
                <a:ext uri="{FF2B5EF4-FFF2-40B4-BE49-F238E27FC236}">
                  <a16:creationId xmlns:a16="http://schemas.microsoft.com/office/drawing/2014/main" id="{A77462D0-19E6-4DF7-B4F7-71E2AD2681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0" y="2520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1" name="直接连接符 239746">
              <a:extLst>
                <a:ext uri="{FF2B5EF4-FFF2-40B4-BE49-F238E27FC236}">
                  <a16:creationId xmlns:a16="http://schemas.microsoft.com/office/drawing/2014/main" id="{98ECFA12-EDD8-43C2-B027-1436FC3089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39" y="2433"/>
              <a:ext cx="363" cy="0"/>
            </a:xfrm>
            <a:prstGeom prst="line">
              <a:avLst/>
            </a:prstGeom>
            <a:noFill/>
            <a:ln w="28575">
              <a:solidFill>
                <a:srgbClr val="7030A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2" name="直接连接符 239747">
              <a:extLst>
                <a:ext uri="{FF2B5EF4-FFF2-40B4-BE49-F238E27FC236}">
                  <a16:creationId xmlns:a16="http://schemas.microsoft.com/office/drawing/2014/main" id="{26600F61-B6AD-4FC8-A01A-4FFCC3A58D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02" y="2520"/>
              <a:ext cx="9" cy="86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3" name="直接连接符 239748">
              <a:extLst>
                <a:ext uri="{FF2B5EF4-FFF2-40B4-BE49-F238E27FC236}">
                  <a16:creationId xmlns:a16="http://schemas.microsoft.com/office/drawing/2014/main" id="{A4916F3B-362F-4081-9D5F-F98443DF11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2" y="3385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4" name="文本框 239749">
              <a:extLst>
                <a:ext uri="{FF2B5EF4-FFF2-40B4-BE49-F238E27FC236}">
                  <a16:creationId xmlns:a16="http://schemas.microsoft.com/office/drawing/2014/main" id="{4196C3BD-C0FC-4D56-9A02-E28B84EA4B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" y="2967"/>
              <a:ext cx="218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25" name="文本框 239750">
              <a:extLst>
                <a:ext uri="{FF2B5EF4-FFF2-40B4-BE49-F238E27FC236}">
                  <a16:creationId xmlns:a16="http://schemas.microsoft.com/office/drawing/2014/main" id="{EF698756-7CC2-44E5-85C3-65CCBCD5B0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" y="2740"/>
              <a:ext cx="49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26" name="文本框 239751">
              <a:extLst>
                <a:ext uri="{FF2B5EF4-FFF2-40B4-BE49-F238E27FC236}">
                  <a16:creationId xmlns:a16="http://schemas.microsoft.com/office/drawing/2014/main" id="{2297B879-978C-4D89-899C-FB8BFF387A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" y="2105"/>
              <a:ext cx="527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27" name="直接连接符 239753">
              <a:extLst>
                <a:ext uri="{FF2B5EF4-FFF2-40B4-BE49-F238E27FC236}">
                  <a16:creationId xmlns:a16="http://schemas.microsoft.com/office/drawing/2014/main" id="{D71AB1D1-2EDF-4430-AA18-C1D9CD18D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2523"/>
              <a:ext cx="0" cy="86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8" name="文本框 239755">
              <a:extLst>
                <a:ext uri="{FF2B5EF4-FFF2-40B4-BE49-F238E27FC236}">
                  <a16:creationId xmlns:a16="http://schemas.microsoft.com/office/drawing/2014/main" id="{A039B9C7-94FA-4485-A943-93A640C6A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" y="2456"/>
              <a:ext cx="290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0" name="直接连接符 239752">
              <a:extLst>
                <a:ext uri="{FF2B5EF4-FFF2-40B4-BE49-F238E27FC236}">
                  <a16:creationId xmlns:a16="http://schemas.microsoft.com/office/drawing/2014/main" id="{CB3D61D3-D5BA-4A63-A18A-B71CC542EA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10" y="2972"/>
              <a:ext cx="0" cy="36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1" name="流程图: 排序 239754">
              <a:extLst>
                <a:ext uri="{FF2B5EF4-FFF2-40B4-BE49-F238E27FC236}">
                  <a16:creationId xmlns:a16="http://schemas.microsoft.com/office/drawing/2014/main" id="{778D5BE4-BC5D-4C77-8E7B-A11EF8DC3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4" y="2613"/>
              <a:ext cx="453" cy="454"/>
            </a:xfrm>
            <a:prstGeom prst="flowChartSort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32" name="Object 1025">
            <a:extLst>
              <a:ext uri="{FF2B5EF4-FFF2-40B4-BE49-F238E27FC236}">
                <a16:creationId xmlns:a16="http://schemas.microsoft.com/office/drawing/2014/main" id="{EE6475E0-5275-4F2D-9DA5-A555F9570B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69430" y="842476"/>
          <a:ext cx="1091803" cy="58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3480" imgH="228600" progId="Equation.DSMT4">
                  <p:embed/>
                </p:oleObj>
              </mc:Choice>
              <mc:Fallback>
                <p:oleObj name="Equation" r:id="rId4" imgW="393480" imgH="228600" progId="Equation.DSMT4">
                  <p:embed/>
                  <p:pic>
                    <p:nvPicPr>
                      <p:cNvPr id="32" name="Object 1025">
                        <a:extLst>
                          <a:ext uri="{FF2B5EF4-FFF2-40B4-BE49-F238E27FC236}">
                            <a16:creationId xmlns:a16="http://schemas.microsoft.com/office/drawing/2014/main" id="{EE6475E0-5275-4F2D-9DA5-A555F9570B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430" y="842476"/>
                        <a:ext cx="1091803" cy="58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文本框 32">
            <a:extLst>
              <a:ext uri="{FF2B5EF4-FFF2-40B4-BE49-F238E27FC236}">
                <a16:creationId xmlns:a16="http://schemas.microsoft.com/office/drawing/2014/main" id="{9A3CA217-02F6-403B-B47A-827AD1072F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2284" y="4479312"/>
            <a:ext cx="1997869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kumimoji="0" lang="en-US" altLang="zh-CN" sz="2100" b="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g</a:t>
            </a:r>
            <a:r>
              <a:rPr kumimoji="0" lang="en-US" altLang="zh-CN" sz="210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: 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转移电导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3884E1F-854A-4072-A153-948B6C795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7" y="3181715"/>
            <a:ext cx="3833813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algn="ctr" defTabSz="685800" eaLnBrk="0" hangingPunct="0">
              <a:spcBef>
                <a:spcPct val="50000"/>
              </a:spcBef>
              <a:buFont typeface="Arial" panose="020B0604020202020204" pitchFamily="34" charset="0"/>
              <a:buAutoNum type="circleNumDbPlain" startAt="2"/>
            </a:pPr>
            <a:r>
              <a:rPr kumimoji="0" lang="zh-CN" altLang="en-US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电压控制的电流源 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(</a:t>
            </a:r>
            <a:r>
              <a:rPr kumimoji="0" lang="en-US" altLang="zh-CN" sz="2100" b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 VCCS 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)</a:t>
            </a:r>
          </a:p>
        </p:txBody>
      </p:sp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82E78116-EFAA-475F-BA8F-C91E64D0F251}"/>
              </a:ext>
            </a:extLst>
          </p:cNvPr>
          <p:cNvGraphicFramePr>
            <a:graphicFrameLocks/>
          </p:cNvGraphicFramePr>
          <p:nvPr/>
        </p:nvGraphicFramePr>
        <p:xfrm>
          <a:off x="5337572" y="3907982"/>
          <a:ext cx="1092994" cy="516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82400" imgH="228600" progId="Equation.DSMT4">
                  <p:embed/>
                </p:oleObj>
              </mc:Choice>
              <mc:Fallback>
                <p:oleObj name="Equation" r:id="rId6" imgW="482400" imgH="228600" progId="Equation.DSMT4">
                  <p:embed/>
                  <p:pic>
                    <p:nvPicPr>
                      <p:cNvPr id="35" name="对象 34">
                        <a:extLst>
                          <a:ext uri="{FF2B5EF4-FFF2-40B4-BE49-F238E27FC236}">
                            <a16:creationId xmlns:a16="http://schemas.microsoft.com/office/drawing/2014/main" id="{82E78116-EFAA-475F-BA8F-C91E64D0F251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7572" y="3907982"/>
                        <a:ext cx="1092994" cy="5167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组合 35">
            <a:extLst>
              <a:ext uri="{FF2B5EF4-FFF2-40B4-BE49-F238E27FC236}">
                <a16:creationId xmlns:a16="http://schemas.microsoft.com/office/drawing/2014/main" id="{66B98460-D20D-45FA-BB80-F47763BD3EBD}"/>
              </a:ext>
            </a:extLst>
          </p:cNvPr>
          <p:cNvGrpSpPr>
            <a:grpSpLocks/>
          </p:cNvGrpSpPr>
          <p:nvPr/>
        </p:nvGrpSpPr>
        <p:grpSpPr bwMode="auto">
          <a:xfrm>
            <a:off x="1423987" y="3506741"/>
            <a:ext cx="3013472" cy="1524001"/>
            <a:chOff x="385" y="653"/>
            <a:chExt cx="2531" cy="1280"/>
          </a:xfrm>
        </p:grpSpPr>
        <p:sp>
          <p:nvSpPr>
            <p:cNvPr id="37" name="直接连接符 240792">
              <a:extLst>
                <a:ext uri="{FF2B5EF4-FFF2-40B4-BE49-F238E27FC236}">
                  <a16:creationId xmlns:a16="http://schemas.microsoft.com/office/drawing/2014/main" id="{8C30BB22-8FCF-4612-820E-971FF51025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71"/>
              <a:ext cx="0" cy="86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8" name="直接连接符 240776">
              <a:extLst>
                <a:ext uri="{FF2B5EF4-FFF2-40B4-BE49-F238E27FC236}">
                  <a16:creationId xmlns:a16="http://schemas.microsoft.com/office/drawing/2014/main" id="{1AE00CC5-9289-4930-885B-701B42ADF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933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9" name="直接连接符 240777">
              <a:extLst>
                <a:ext uri="{FF2B5EF4-FFF2-40B4-BE49-F238E27FC236}">
                  <a16:creationId xmlns:a16="http://schemas.microsoft.com/office/drawing/2014/main" id="{72DAD129-20C8-41AE-A5B2-4BA5E7F285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71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0" name="文本框 240778">
              <a:extLst>
                <a:ext uri="{FF2B5EF4-FFF2-40B4-BE49-F238E27FC236}">
                  <a16:creationId xmlns:a16="http://schemas.microsoft.com/office/drawing/2014/main" id="{835BF813-8D7A-42E1-9E3A-DA33E2DD7A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2" y="1371"/>
              <a:ext cx="505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gu</a:t>
              </a:r>
              <a:r>
                <a:rPr kumimoji="0" lang="en-US" altLang="zh-CN" sz="2100" b="0" kern="0" baseline="-2500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</a:p>
          </p:txBody>
        </p:sp>
        <p:sp>
          <p:nvSpPr>
            <p:cNvPr id="41" name="文本框 240779">
              <a:extLst>
                <a:ext uri="{FF2B5EF4-FFF2-40B4-BE49-F238E27FC236}">
                  <a16:creationId xmlns:a16="http://schemas.microsoft.com/office/drawing/2014/main" id="{B159BEFB-FDC6-4F26-8C06-5AB2E8C00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1" y="1016"/>
              <a:ext cx="2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42" name="文本框 240780">
              <a:extLst>
                <a:ext uri="{FF2B5EF4-FFF2-40B4-BE49-F238E27FC236}">
                  <a16:creationId xmlns:a16="http://schemas.microsoft.com/office/drawing/2014/main" id="{AEF7D878-F12D-4DE1-A600-6644EC9D3C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7" y="1514"/>
              <a:ext cx="345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43" name="文本框 240781">
              <a:extLst>
                <a:ext uri="{FF2B5EF4-FFF2-40B4-BE49-F238E27FC236}">
                  <a16:creationId xmlns:a16="http://schemas.microsoft.com/office/drawing/2014/main" id="{1E51C7CB-9347-48F8-BEE9-D1F82418BB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6" y="1288"/>
              <a:ext cx="4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4" name="直接连接符 240782">
              <a:extLst>
                <a:ext uri="{FF2B5EF4-FFF2-40B4-BE49-F238E27FC236}">
                  <a16:creationId xmlns:a16="http://schemas.microsoft.com/office/drawing/2014/main" id="{0D12FFF5-6C85-49D4-9C1B-D150285A4A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82" y="981"/>
              <a:ext cx="40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5" name="文本框 240783">
              <a:extLst>
                <a:ext uri="{FF2B5EF4-FFF2-40B4-BE49-F238E27FC236}">
                  <a16:creationId xmlns:a16="http://schemas.microsoft.com/office/drawing/2014/main" id="{6AD0FF83-09DA-47F3-9D00-193698BA51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0" y="698"/>
              <a:ext cx="435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6" name="直接连接符 240784">
              <a:extLst>
                <a:ext uri="{FF2B5EF4-FFF2-40B4-BE49-F238E27FC236}">
                  <a16:creationId xmlns:a16="http://schemas.microsoft.com/office/drawing/2014/main" id="{15F1FCB9-BBD6-4B2C-91B6-B7B55FC0B9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" y="1068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7" name="直接连接符 240785">
              <a:extLst>
                <a:ext uri="{FF2B5EF4-FFF2-40B4-BE49-F238E27FC236}">
                  <a16:creationId xmlns:a16="http://schemas.microsoft.com/office/drawing/2014/main" id="{CAA2D2DD-230B-49EE-9EA9-5B6405F63C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981"/>
              <a:ext cx="363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9" name="直接连接符 240787">
              <a:extLst>
                <a:ext uri="{FF2B5EF4-FFF2-40B4-BE49-F238E27FC236}">
                  <a16:creationId xmlns:a16="http://schemas.microsoft.com/office/drawing/2014/main" id="{A33AA367-8800-4F4B-9049-15B4481535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7" y="1933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0" name="文本框 240788">
              <a:extLst>
                <a:ext uri="{FF2B5EF4-FFF2-40B4-BE49-F238E27FC236}">
                  <a16:creationId xmlns:a16="http://schemas.microsoft.com/office/drawing/2014/main" id="{CE6A1303-CEF4-4C6C-AF7F-F1D25691D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" y="1515"/>
              <a:ext cx="218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51" name="文本框 240789">
              <a:extLst>
                <a:ext uri="{FF2B5EF4-FFF2-40B4-BE49-F238E27FC236}">
                  <a16:creationId xmlns:a16="http://schemas.microsoft.com/office/drawing/2014/main" id="{F5D33127-522A-4298-B2A6-598FEACA86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1272"/>
              <a:ext cx="4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52" name="文本框 240790">
              <a:extLst>
                <a:ext uri="{FF2B5EF4-FFF2-40B4-BE49-F238E27FC236}">
                  <a16:creationId xmlns:a16="http://schemas.microsoft.com/office/drawing/2014/main" id="{F51CA4F2-FC08-41B4-ADBD-CD4D99ED9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" y="653"/>
              <a:ext cx="527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53" name="直接连接符 240791">
              <a:extLst>
                <a:ext uri="{FF2B5EF4-FFF2-40B4-BE49-F238E27FC236}">
                  <a16:creationId xmlns:a16="http://schemas.microsoft.com/office/drawing/2014/main" id="{34E23EB6-923F-4F30-AFFE-F9F0D5C5B1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706"/>
              <a:ext cx="0" cy="227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4" name="流程图: 排序 240793">
              <a:extLst>
                <a:ext uri="{FF2B5EF4-FFF2-40B4-BE49-F238E27FC236}">
                  <a16:creationId xmlns:a16="http://schemas.microsoft.com/office/drawing/2014/main" id="{62FA1637-59B9-4789-B6A5-ABE2D1B93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8" y="1253"/>
              <a:ext cx="453" cy="454"/>
            </a:xfrm>
            <a:prstGeom prst="flowChartSort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C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 dirty="0">
                <a:solidFill>
                  <a:prstClr val="black"/>
                </a:solidFill>
              </a:endParaRPr>
            </a:p>
          </p:txBody>
        </p:sp>
        <p:sp>
          <p:nvSpPr>
            <p:cNvPr id="55" name="文本框 240794">
              <a:extLst>
                <a:ext uri="{FF2B5EF4-FFF2-40B4-BE49-F238E27FC236}">
                  <a16:creationId xmlns:a16="http://schemas.microsoft.com/office/drawing/2014/main" id="{A1C0A5B0-C3C1-4834-A963-843DE05431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" y="1004"/>
              <a:ext cx="2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</p:grpSp>
      <p:graphicFrame>
        <p:nvGraphicFramePr>
          <p:cNvPr id="57" name="Object 1025">
            <a:extLst>
              <a:ext uri="{FF2B5EF4-FFF2-40B4-BE49-F238E27FC236}">
                <a16:creationId xmlns:a16="http://schemas.microsoft.com/office/drawing/2014/main" id="{B2E4BDFD-BCE1-4BB8-A366-2C66D158890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1619" y="3415903"/>
          <a:ext cx="985838" cy="584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55320" imgH="228600" progId="Equation.DSMT4">
                  <p:embed/>
                </p:oleObj>
              </mc:Choice>
              <mc:Fallback>
                <p:oleObj name="Equation" r:id="rId8" imgW="355320" imgH="228600" progId="Equation.DSMT4">
                  <p:embed/>
                  <p:pic>
                    <p:nvPicPr>
                      <p:cNvPr id="57" name="Object 1025">
                        <a:extLst>
                          <a:ext uri="{FF2B5EF4-FFF2-40B4-BE49-F238E27FC236}">
                            <a16:creationId xmlns:a16="http://schemas.microsoft.com/office/drawing/2014/main" id="{B2E4BDFD-BCE1-4BB8-A366-2C66D15889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1619" y="3415903"/>
                        <a:ext cx="985838" cy="5845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2CD3FF29-F50F-1BBF-7FA3-9E26DC406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41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 animBg="1"/>
      <p:bldP spid="10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3533216-0DB0-48FB-B4B2-E503736E4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3237" y="338656"/>
            <a:ext cx="4050506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algn="ctr" defTabSz="685800" eaLnBrk="0" hangingPunct="0">
              <a:spcBef>
                <a:spcPct val="50000"/>
              </a:spcBef>
              <a:buFont typeface="Arial" panose="020B0604020202020204" pitchFamily="34" charset="0"/>
              <a:buAutoNum type="circleNumDbPlain" startAt="3"/>
            </a:pPr>
            <a:r>
              <a:rPr kumimoji="0" lang="zh-CN" altLang="en-US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电压控制的电压源 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(</a:t>
            </a:r>
            <a:r>
              <a:rPr kumimoji="0" lang="en-US" altLang="zh-CN" sz="2100" b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 VCVS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 )</a:t>
            </a:r>
          </a:p>
        </p:txBody>
      </p:sp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FF2A69CF-88A2-4539-A526-69F699DBEF6C}"/>
              </a:ext>
            </a:extLst>
          </p:cNvPr>
          <p:cNvGraphicFramePr>
            <a:graphicFrameLocks/>
          </p:cNvGraphicFramePr>
          <p:nvPr/>
        </p:nvGraphicFramePr>
        <p:xfrm>
          <a:off x="5085419" y="1252446"/>
          <a:ext cx="1191815" cy="465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83920" imgH="228600" progId="Equation.DSMT4">
                  <p:embed/>
                </p:oleObj>
              </mc:Choice>
              <mc:Fallback>
                <p:oleObj name="Equation" r:id="rId2" imgW="583920" imgH="228600" progId="Equation.DSMT4">
                  <p:embed/>
                  <p:pic>
                    <p:nvPicPr>
                      <p:cNvPr id="5" name="对象 4">
                        <a:extLst>
                          <a:ext uri="{FF2B5EF4-FFF2-40B4-BE49-F238E27FC236}">
                            <a16:creationId xmlns:a16="http://schemas.microsoft.com/office/drawing/2014/main" id="{FF2A69CF-88A2-4539-A526-69F699DBEF6C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5419" y="1252446"/>
                        <a:ext cx="1191815" cy="465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id="{56107AC2-D30F-4739-BDF3-9198344A0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182" y="1830510"/>
            <a:ext cx="2268140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kumimoji="0" lang="en-US" altLang="zh-CN" sz="21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</a:t>
            </a:r>
            <a:r>
              <a:rPr kumimoji="0" lang="en-US" altLang="zh-CN" sz="2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: 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电压放大倍数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endParaRPr kumimoji="0" lang="zh-CN" altLang="en-US" sz="2100" dirty="0">
              <a:solidFill>
                <a:prstClr val="black"/>
              </a:solidFill>
              <a:latin typeface="Times New Roman" panose="02020603050405020304" pitchFamily="18" charset="0"/>
              <a:ea typeface="仿宋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8872FF06-9B37-4344-A908-3F6FBA4D2898}"/>
              </a:ext>
            </a:extLst>
          </p:cNvPr>
          <p:cNvGrpSpPr>
            <a:grpSpLocks/>
          </p:cNvGrpSpPr>
          <p:nvPr/>
        </p:nvGrpSpPr>
        <p:grpSpPr bwMode="auto">
          <a:xfrm>
            <a:off x="1229659" y="717260"/>
            <a:ext cx="3013472" cy="1524001"/>
            <a:chOff x="340" y="2422"/>
            <a:chExt cx="2531" cy="1280"/>
          </a:xfrm>
        </p:grpSpPr>
        <p:sp>
          <p:nvSpPr>
            <p:cNvPr id="8" name="文本框 240811">
              <a:extLst>
                <a:ext uri="{FF2B5EF4-FFF2-40B4-BE49-F238E27FC236}">
                  <a16:creationId xmlns:a16="http://schemas.microsoft.com/office/drawing/2014/main" id="{5CB31AF1-4E7E-444F-8D00-36691CD1EB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" y="2422"/>
              <a:ext cx="527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grpSp>
          <p:nvGrpSpPr>
            <p:cNvPr id="9" name="组合 240830">
              <a:extLst>
                <a:ext uri="{FF2B5EF4-FFF2-40B4-BE49-F238E27FC236}">
                  <a16:creationId xmlns:a16="http://schemas.microsoft.com/office/drawing/2014/main" id="{C0F4CF22-2A12-4B34-85EE-30B9232318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2467"/>
              <a:ext cx="2531" cy="1235"/>
              <a:chOff x="340" y="2467"/>
              <a:chExt cx="2531" cy="1235"/>
            </a:xfrm>
          </p:grpSpPr>
          <p:sp>
            <p:nvSpPr>
              <p:cNvPr id="10" name="文本框 240737">
                <a:extLst>
                  <a:ext uri="{FF2B5EF4-FFF2-40B4-BE49-F238E27FC236}">
                    <a16:creationId xmlns:a16="http://schemas.microsoft.com/office/drawing/2014/main" id="{B0A5BE4B-7AD3-4641-9DAC-8342DB5A55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37" y="3031"/>
                <a:ext cx="639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Symbol" panose="05050102010706020507" pitchFamily="18" charset="2"/>
                    <a:ea typeface="宋体" panose="02010600030101010101" pitchFamily="2" charset="-122"/>
                    <a:sym typeface="Symbol" panose="05050102010706020507" pitchFamily="18" charset="2"/>
                  </a:rPr>
                  <a:t></a:t>
                </a: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u</a:t>
                </a:r>
                <a:r>
                  <a:rPr kumimoji="0" lang="en-US" altLang="zh-CN" sz="2100" b="0" kern="0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1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11" name="直接连接符 240797">
                <a:extLst>
                  <a:ext uri="{FF2B5EF4-FFF2-40B4-BE49-F238E27FC236}">
                    <a16:creationId xmlns:a16="http://schemas.microsoft.com/office/drawing/2014/main" id="{CBE902ED-0F47-4A47-B74F-8F780EF24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702"/>
                <a:ext cx="101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12" name="直接连接符 240798">
                <a:extLst>
                  <a:ext uri="{FF2B5EF4-FFF2-40B4-BE49-F238E27FC236}">
                    <a16:creationId xmlns:a16="http://schemas.microsoft.com/office/drawing/2014/main" id="{D63D3723-5856-4E84-A5C1-166D3776F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2840"/>
                <a:ext cx="1016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13" name="文本框 240800">
                <a:extLst>
                  <a:ext uri="{FF2B5EF4-FFF2-40B4-BE49-F238E27FC236}">
                    <a16:creationId xmlns:a16="http://schemas.microsoft.com/office/drawing/2014/main" id="{ADE08340-E5AF-42B2-9D53-806B64F2F4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26" y="2785"/>
                <a:ext cx="29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+</a:t>
                </a:r>
              </a:p>
            </p:txBody>
          </p:sp>
          <p:sp>
            <p:nvSpPr>
              <p:cNvPr id="14" name="文本框 240801">
                <a:extLst>
                  <a:ext uri="{FF2B5EF4-FFF2-40B4-BE49-F238E27FC236}">
                    <a16:creationId xmlns:a16="http://schemas.microsoft.com/office/drawing/2014/main" id="{409F69E7-DDF0-42A3-B91F-3E4CA69437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1" y="3283"/>
                <a:ext cx="345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_</a:t>
                </a:r>
              </a:p>
            </p:txBody>
          </p:sp>
          <p:sp>
            <p:nvSpPr>
              <p:cNvPr id="15" name="文本框 240802">
                <a:extLst>
                  <a:ext uri="{FF2B5EF4-FFF2-40B4-BE49-F238E27FC236}">
                    <a16:creationId xmlns:a16="http://schemas.microsoft.com/office/drawing/2014/main" id="{BAAE9CCF-214F-4BBE-B3FD-C7736F3989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1" y="3057"/>
                <a:ext cx="49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u</a:t>
                </a:r>
                <a:r>
                  <a:rPr kumimoji="0" lang="en-US" altLang="zh-CN" sz="2100" b="0" kern="0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2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16" name="直接连接符 240803">
                <a:extLst>
                  <a:ext uri="{FF2B5EF4-FFF2-40B4-BE49-F238E27FC236}">
                    <a16:creationId xmlns:a16="http://schemas.microsoft.com/office/drawing/2014/main" id="{D757FB3E-A697-4287-BCAB-048CAE9C0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37" y="2750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17" name="文本框 240804">
                <a:extLst>
                  <a:ext uri="{FF2B5EF4-FFF2-40B4-BE49-F238E27FC236}">
                    <a16:creationId xmlns:a16="http://schemas.microsoft.com/office/drawing/2014/main" id="{A4C93F3F-279C-417A-8FE5-694A73AFEF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45" y="2467"/>
                <a:ext cx="435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i</a:t>
                </a:r>
                <a:r>
                  <a:rPr kumimoji="0" lang="en-US" altLang="zh-CN" sz="2100" b="0" kern="0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2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18" name="直接连接符 240805">
                <a:extLst>
                  <a:ext uri="{FF2B5EF4-FFF2-40B4-BE49-F238E27FC236}">
                    <a16:creationId xmlns:a16="http://schemas.microsoft.com/office/drawing/2014/main" id="{8910AA26-4484-414E-B380-753560807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0" y="2837"/>
                <a:ext cx="581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19" name="直接连接符 240806">
                <a:extLst>
                  <a:ext uri="{FF2B5EF4-FFF2-40B4-BE49-F238E27FC236}">
                    <a16:creationId xmlns:a16="http://schemas.microsoft.com/office/drawing/2014/main" id="{1E88BDB5-A157-4FE3-8B7E-D4EED836F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9" y="2750"/>
                <a:ext cx="363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21" name="直接连接符 240808">
                <a:extLst>
                  <a:ext uri="{FF2B5EF4-FFF2-40B4-BE49-F238E27FC236}">
                    <a16:creationId xmlns:a16="http://schemas.microsoft.com/office/drawing/2014/main" id="{CF72AE71-A24B-4D45-88CD-EE9E5EE0DA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12" y="3702"/>
                <a:ext cx="581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22" name="文本框 240809">
                <a:extLst>
                  <a:ext uri="{FF2B5EF4-FFF2-40B4-BE49-F238E27FC236}">
                    <a16:creationId xmlns:a16="http://schemas.microsoft.com/office/drawing/2014/main" id="{251C0112-09F1-422E-9A46-F3F6FF72F4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7" y="3284"/>
                <a:ext cx="218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_</a:t>
                </a:r>
              </a:p>
            </p:txBody>
          </p:sp>
          <p:sp>
            <p:nvSpPr>
              <p:cNvPr id="23" name="文本框 240810">
                <a:extLst>
                  <a:ext uri="{FF2B5EF4-FFF2-40B4-BE49-F238E27FC236}">
                    <a16:creationId xmlns:a16="http://schemas.microsoft.com/office/drawing/2014/main" id="{C394417E-F005-48E1-B62E-2A251F8FA1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" y="3057"/>
                <a:ext cx="49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u</a:t>
                </a:r>
                <a:r>
                  <a:rPr kumimoji="0" lang="en-US" altLang="zh-CN" sz="2100" b="0" kern="0" baseline="-2500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1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24" name="直接连接符 240813">
                <a:extLst>
                  <a:ext uri="{FF2B5EF4-FFF2-40B4-BE49-F238E27FC236}">
                    <a16:creationId xmlns:a16="http://schemas.microsoft.com/office/drawing/2014/main" id="{4DB92467-E448-474E-81EF-9E5553B2D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2840"/>
                <a:ext cx="0" cy="86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25" name="流程图: 排序 240814">
                <a:extLst>
                  <a:ext uri="{FF2B5EF4-FFF2-40B4-BE49-F238E27FC236}">
                    <a16:creationId xmlns:a16="http://schemas.microsoft.com/office/drawing/2014/main" id="{D5C70602-6A44-4895-B0DC-A561BC1FB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382" y="3021"/>
                <a:ext cx="453" cy="454"/>
              </a:xfrm>
              <a:prstGeom prst="flowChartSort">
                <a:avLst/>
              </a:prstGeom>
              <a:gradFill rotWithShape="1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path path="shape">
                  <a:fillToRect l="50000" t="50000" r="50000" b="50000"/>
                </a:path>
              </a:gradFill>
              <a:ln w="3810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>
                  <a:defRPr/>
                </a:pPr>
                <a:endParaRPr kumimoji="0" lang="zh-CN" altLang="en-US" sz="21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文本框 240815">
                <a:extLst>
                  <a:ext uri="{FF2B5EF4-FFF2-40B4-BE49-F238E27FC236}">
                    <a16:creationId xmlns:a16="http://schemas.microsoft.com/office/drawing/2014/main" id="{A81A5D64-F8C9-47A9-B744-B85D5C5708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5" y="2773"/>
                <a:ext cx="29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+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28" name="文本框 240828">
                <a:extLst>
                  <a:ext uri="{FF2B5EF4-FFF2-40B4-BE49-F238E27FC236}">
                    <a16:creationId xmlns:a16="http://schemas.microsoft.com/office/drawing/2014/main" id="{8557172C-D586-4537-A73E-AD3211EAD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10" y="2785"/>
                <a:ext cx="290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+</a:t>
                </a:r>
                <a:endPara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29" name="文本框 240829">
                <a:extLst>
                  <a:ext uri="{FF2B5EF4-FFF2-40B4-BE49-F238E27FC236}">
                    <a16:creationId xmlns:a16="http://schemas.microsoft.com/office/drawing/2014/main" id="{937F9711-2130-467C-A826-B03450C04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55" y="3284"/>
                <a:ext cx="218" cy="34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_</a:t>
                </a:r>
              </a:p>
            </p:txBody>
          </p:sp>
        </p:grpSp>
      </p:grpSp>
      <p:graphicFrame>
        <p:nvGraphicFramePr>
          <p:cNvPr id="30" name="Object 1025">
            <a:extLst>
              <a:ext uri="{FF2B5EF4-FFF2-40B4-BE49-F238E27FC236}">
                <a16:creationId xmlns:a16="http://schemas.microsoft.com/office/drawing/2014/main" id="{E508D410-4E68-4583-A374-0D6F40356D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56327" y="815487"/>
          <a:ext cx="985838" cy="584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55320" imgH="228600" progId="Equation.DSMT4">
                  <p:embed/>
                </p:oleObj>
              </mc:Choice>
              <mc:Fallback>
                <p:oleObj name="Equation" r:id="rId4" imgW="355320" imgH="228600" progId="Equation.DSMT4">
                  <p:embed/>
                  <p:pic>
                    <p:nvPicPr>
                      <p:cNvPr id="30" name="Object 1025">
                        <a:extLst>
                          <a:ext uri="{FF2B5EF4-FFF2-40B4-BE49-F238E27FC236}">
                            <a16:creationId xmlns:a16="http://schemas.microsoft.com/office/drawing/2014/main" id="{E508D410-4E68-4583-A374-0D6F40356D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327" y="815487"/>
                        <a:ext cx="985838" cy="5845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id="{5B523B67-E567-4E83-83C3-8ABD5E812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199" y="2625847"/>
            <a:ext cx="4267200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defTabSz="685800" eaLnBrk="0" hangingPunct="0">
              <a:buFont typeface="Arial" panose="020B0604020202020204" pitchFamily="34" charset="0"/>
              <a:buAutoNum type="circleNumDbPlain" startAt="4"/>
            </a:pPr>
            <a:r>
              <a:rPr kumimoji="0" lang="zh-CN" altLang="en-US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电流控制的电压源 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(</a:t>
            </a:r>
            <a:r>
              <a:rPr kumimoji="0" lang="en-US" altLang="zh-CN" sz="2100" b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 CCVS </a:t>
            </a:r>
            <a:r>
              <a:rPr kumimoji="0" lang="en-US" altLang="zh-CN" sz="210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)</a:t>
            </a:r>
          </a:p>
        </p:txBody>
      </p:sp>
      <p:graphicFrame>
        <p:nvGraphicFramePr>
          <p:cNvPr id="32" name="对象 31">
            <a:extLst>
              <a:ext uri="{FF2B5EF4-FFF2-40B4-BE49-F238E27FC236}">
                <a16:creationId xmlns:a16="http://schemas.microsoft.com/office/drawing/2014/main" id="{FD58A681-B13C-4663-B419-F646D206D12D}"/>
              </a:ext>
            </a:extLst>
          </p:cNvPr>
          <p:cNvGraphicFramePr>
            <a:graphicFrameLocks/>
          </p:cNvGraphicFramePr>
          <p:nvPr/>
        </p:nvGraphicFramePr>
        <p:xfrm>
          <a:off x="5363841" y="3559466"/>
          <a:ext cx="975122" cy="473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800" imgH="228600" progId="Equation.DSMT4">
                  <p:embed/>
                </p:oleObj>
              </mc:Choice>
              <mc:Fallback>
                <p:oleObj name="Equation" r:id="rId6" imgW="469800" imgH="228600" progId="Equation.DSMT4">
                  <p:embed/>
                  <p:pic>
                    <p:nvPicPr>
                      <p:cNvPr id="32" name="对象 31">
                        <a:extLst>
                          <a:ext uri="{FF2B5EF4-FFF2-40B4-BE49-F238E27FC236}">
                            <a16:creationId xmlns:a16="http://schemas.microsoft.com/office/drawing/2014/main" id="{FD58A681-B13C-4663-B419-F646D206D12D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3841" y="3559466"/>
                        <a:ext cx="975122" cy="4738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文本框 32">
            <a:extLst>
              <a:ext uri="{FF2B5EF4-FFF2-40B4-BE49-F238E27FC236}">
                <a16:creationId xmlns:a16="http://schemas.microsoft.com/office/drawing/2014/main" id="{8108CA74-C343-4E4F-ADD9-F39DAA06E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7539" y="4041501"/>
            <a:ext cx="1835944" cy="4154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kumimoji="0" lang="en-US" altLang="zh-CN" sz="2100" b="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r</a:t>
            </a:r>
            <a:r>
              <a:rPr kumimoji="0" lang="en-US" altLang="zh-CN" sz="210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kumimoji="0" lang="en-US" altLang="zh-CN" sz="210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: 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转移电阻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endParaRPr kumimoji="0" lang="zh-CN" altLang="en-US" sz="2100">
              <a:solidFill>
                <a:prstClr val="black"/>
              </a:solidFill>
              <a:latin typeface="Times New Roman" panose="02020603050405020304" pitchFamily="18" charset="0"/>
              <a:ea typeface="仿宋_GB2312" pitchFamily="49" charset="-122"/>
              <a:sym typeface="Symbol" panose="05050102010706020507" pitchFamily="18" charset="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BF667D4A-23C5-40D4-BBBA-684A5D49951F}"/>
              </a:ext>
            </a:extLst>
          </p:cNvPr>
          <p:cNvGrpSpPr>
            <a:grpSpLocks/>
          </p:cNvGrpSpPr>
          <p:nvPr/>
        </p:nvGrpSpPr>
        <p:grpSpPr bwMode="auto">
          <a:xfrm>
            <a:off x="1390160" y="3214184"/>
            <a:ext cx="3013472" cy="1524001"/>
            <a:chOff x="385" y="608"/>
            <a:chExt cx="2531" cy="1280"/>
          </a:xfrm>
        </p:grpSpPr>
        <p:sp>
          <p:nvSpPr>
            <p:cNvPr id="35" name="文本框 241823">
              <a:extLst>
                <a:ext uri="{FF2B5EF4-FFF2-40B4-BE49-F238E27FC236}">
                  <a16:creationId xmlns:a16="http://schemas.microsoft.com/office/drawing/2014/main" id="{ABA5A132-844F-4BD2-8177-BF9C5D93AB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2" y="1217"/>
              <a:ext cx="639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ri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</a:p>
          </p:txBody>
        </p:sp>
        <p:sp>
          <p:nvSpPr>
            <p:cNvPr id="36" name="直接连接符 241824">
              <a:extLst>
                <a:ext uri="{FF2B5EF4-FFF2-40B4-BE49-F238E27FC236}">
                  <a16:creationId xmlns:a16="http://schemas.microsoft.com/office/drawing/2014/main" id="{B1EB89A5-0592-4863-9B1E-60E040F372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888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7" name="直接连接符 241825">
              <a:extLst>
                <a:ext uri="{FF2B5EF4-FFF2-40B4-BE49-F238E27FC236}">
                  <a16:creationId xmlns:a16="http://schemas.microsoft.com/office/drawing/2014/main" id="{BE714E46-8350-4E19-A277-63BA64FD26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26"/>
              <a:ext cx="101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8" name="文本框 241826">
              <a:extLst>
                <a:ext uri="{FF2B5EF4-FFF2-40B4-BE49-F238E27FC236}">
                  <a16:creationId xmlns:a16="http://schemas.microsoft.com/office/drawing/2014/main" id="{F26197A8-A989-4D4E-873E-ACCED8F657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71" y="971"/>
              <a:ext cx="2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39" name="文本框 241827">
              <a:extLst>
                <a:ext uri="{FF2B5EF4-FFF2-40B4-BE49-F238E27FC236}">
                  <a16:creationId xmlns:a16="http://schemas.microsoft.com/office/drawing/2014/main" id="{A959AE02-5566-4E4F-AAFA-09D50BD54F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6" y="1469"/>
              <a:ext cx="345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40" name="文本框 241828">
              <a:extLst>
                <a:ext uri="{FF2B5EF4-FFF2-40B4-BE49-F238E27FC236}">
                  <a16:creationId xmlns:a16="http://schemas.microsoft.com/office/drawing/2014/main" id="{1F67A82F-99B3-4141-8C60-C6291E37DE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26" y="1243"/>
              <a:ext cx="4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1" name="直接连接符 241829">
              <a:extLst>
                <a:ext uri="{FF2B5EF4-FFF2-40B4-BE49-F238E27FC236}">
                  <a16:creationId xmlns:a16="http://schemas.microsoft.com/office/drawing/2014/main" id="{B38A0640-41D3-4AC7-8124-BE51955677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82" y="936"/>
              <a:ext cx="40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2" name="文本框 241830">
              <a:extLst>
                <a:ext uri="{FF2B5EF4-FFF2-40B4-BE49-F238E27FC236}">
                  <a16:creationId xmlns:a16="http://schemas.microsoft.com/office/drawing/2014/main" id="{7AB4ECF3-F189-4A0F-B555-8F69EC06EA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0" y="653"/>
              <a:ext cx="435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2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3" name="直接连接符 241831">
              <a:extLst>
                <a:ext uri="{FF2B5EF4-FFF2-40B4-BE49-F238E27FC236}">
                  <a16:creationId xmlns:a16="http://schemas.microsoft.com/office/drawing/2014/main" id="{65AB27FF-0627-490C-AC88-F521454707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" y="1023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4" name="直接连接符 241832">
              <a:extLst>
                <a:ext uri="{FF2B5EF4-FFF2-40B4-BE49-F238E27FC236}">
                  <a16:creationId xmlns:a16="http://schemas.microsoft.com/office/drawing/2014/main" id="{FAD23F2F-3327-41AC-AD18-748130CC17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936"/>
              <a:ext cx="363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5" name="直接连接符 241833">
              <a:extLst>
                <a:ext uri="{FF2B5EF4-FFF2-40B4-BE49-F238E27FC236}">
                  <a16:creationId xmlns:a16="http://schemas.microsoft.com/office/drawing/2014/main" id="{162212BF-77F0-41DF-93B3-BEFD2C720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7" y="1023"/>
              <a:ext cx="9" cy="86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6" name="直接连接符 241834">
              <a:extLst>
                <a:ext uri="{FF2B5EF4-FFF2-40B4-BE49-F238E27FC236}">
                  <a16:creationId xmlns:a16="http://schemas.microsoft.com/office/drawing/2014/main" id="{8043AEA2-8CE9-491E-AC2E-99EB5AA191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7" y="1888"/>
              <a:ext cx="581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7" name="文本框 241835">
              <a:extLst>
                <a:ext uri="{FF2B5EF4-FFF2-40B4-BE49-F238E27FC236}">
                  <a16:creationId xmlns:a16="http://schemas.microsoft.com/office/drawing/2014/main" id="{C309E720-C8CA-48E7-858A-B39F01753B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" y="1470"/>
              <a:ext cx="218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  <p:sp>
          <p:nvSpPr>
            <p:cNvPr id="48" name="文本框 241836">
              <a:extLst>
                <a:ext uri="{FF2B5EF4-FFF2-40B4-BE49-F238E27FC236}">
                  <a16:creationId xmlns:a16="http://schemas.microsoft.com/office/drawing/2014/main" id="{519E62D1-DE73-47B8-A743-58A63DDD3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" y="1288"/>
              <a:ext cx="4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u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9" name="文本框 241837">
              <a:extLst>
                <a:ext uri="{FF2B5EF4-FFF2-40B4-BE49-F238E27FC236}">
                  <a16:creationId xmlns:a16="http://schemas.microsoft.com/office/drawing/2014/main" id="{72469624-6DBE-4CA2-8192-010094B066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" y="608"/>
              <a:ext cx="527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i</a:t>
              </a:r>
              <a:r>
                <a:rPr kumimoji="0" lang="en-US" altLang="zh-CN" sz="2100" b="0" kern="0" baseline="-2500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1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50" name="直接连接符 241839">
              <a:extLst>
                <a:ext uri="{FF2B5EF4-FFF2-40B4-BE49-F238E27FC236}">
                  <a16:creationId xmlns:a16="http://schemas.microsoft.com/office/drawing/2014/main" id="{B7006206-EB89-4CB4-A616-5F7937CA9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5" y="1026"/>
              <a:ext cx="0" cy="86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51" name="流程图: 排序 241840">
              <a:extLst>
                <a:ext uri="{FF2B5EF4-FFF2-40B4-BE49-F238E27FC236}">
                  <a16:creationId xmlns:a16="http://schemas.microsoft.com/office/drawing/2014/main" id="{84CC5C5E-3791-487B-82CF-D6A302BC8B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27" y="1207"/>
              <a:ext cx="453" cy="454"/>
            </a:xfrm>
            <a:prstGeom prst="flowChartSort">
              <a:avLst/>
            </a:prstGeom>
            <a:gradFill rotWithShape="1">
              <a:gsLst>
                <a:gs pos="0">
                  <a:srgbClr val="3366FF"/>
                </a:gs>
                <a:gs pos="100000">
                  <a:srgbClr val="182F76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FFC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 dirty="0">
                <a:solidFill>
                  <a:prstClr val="black"/>
                </a:solidFill>
              </a:endParaRPr>
            </a:p>
          </p:txBody>
        </p:sp>
        <p:sp>
          <p:nvSpPr>
            <p:cNvPr id="52" name="文本框 241841">
              <a:extLst>
                <a:ext uri="{FF2B5EF4-FFF2-40B4-BE49-F238E27FC236}">
                  <a16:creationId xmlns:a16="http://schemas.microsoft.com/office/drawing/2014/main" id="{73E02B5D-9875-466C-8181-B9807D2B2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" y="959"/>
              <a:ext cx="2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54" name="文本框 241874">
              <a:extLst>
                <a:ext uri="{FF2B5EF4-FFF2-40B4-BE49-F238E27FC236}">
                  <a16:creationId xmlns:a16="http://schemas.microsoft.com/office/drawing/2014/main" id="{BA5ACC4B-54B8-41A7-B9D4-83A21EE56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1" y="971"/>
              <a:ext cx="290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21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55" name="文本框 241875">
              <a:extLst>
                <a:ext uri="{FF2B5EF4-FFF2-40B4-BE49-F238E27FC236}">
                  <a16:creationId xmlns:a16="http://schemas.microsoft.com/office/drawing/2014/main" id="{A5113693-164B-4A49-BCBD-00CC7F7C2A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6" y="1470"/>
              <a:ext cx="218" cy="3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_</a:t>
              </a:r>
            </a:p>
          </p:txBody>
        </p:sp>
      </p:grpSp>
      <p:graphicFrame>
        <p:nvGraphicFramePr>
          <p:cNvPr id="56" name="Object 1025">
            <a:extLst>
              <a:ext uri="{FF2B5EF4-FFF2-40B4-BE49-F238E27FC236}">
                <a16:creationId xmlns:a16="http://schemas.microsoft.com/office/drawing/2014/main" id="{88C713F9-0CFD-466C-8C6C-9F58FA9F7C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48563" y="3083866"/>
          <a:ext cx="1091803" cy="58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93480" imgH="228600" progId="Equation.DSMT4">
                  <p:embed/>
                </p:oleObj>
              </mc:Choice>
              <mc:Fallback>
                <p:oleObj name="Equation" r:id="rId8" imgW="393480" imgH="228600" progId="Equation.DSMT4">
                  <p:embed/>
                  <p:pic>
                    <p:nvPicPr>
                      <p:cNvPr id="56" name="Object 1025">
                        <a:extLst>
                          <a:ext uri="{FF2B5EF4-FFF2-40B4-BE49-F238E27FC236}">
                            <a16:creationId xmlns:a16="http://schemas.microsoft.com/office/drawing/2014/main" id="{88C713F9-0CFD-466C-8C6C-9F58FA9F7C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563" y="3083866"/>
                        <a:ext cx="1091803" cy="58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8CA6B5C1-DB66-2006-3428-1C8B7BD1B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186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31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152400" y="228600"/>
            <a:ext cx="739140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瞬时功率：</a:t>
            </a:r>
          </a:p>
        </p:txBody>
      </p:sp>
      <p:sp>
        <p:nvSpPr>
          <p:cNvPr id="108577" name="Text Box 33"/>
          <p:cNvSpPr txBox="1">
            <a:spLocks noChangeArrowheads="1"/>
          </p:cNvSpPr>
          <p:nvPr/>
        </p:nvSpPr>
        <p:spPr bwMode="auto">
          <a:xfrm>
            <a:off x="323528" y="3308359"/>
            <a:ext cx="784860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  受控源 和独立源一样为有源元件。</a:t>
            </a:r>
          </a:p>
        </p:txBody>
      </p:sp>
      <p:sp>
        <p:nvSpPr>
          <p:cNvPr id="352272" name="TextBox 30"/>
          <p:cNvSpPr txBox="1">
            <a:spLocks noChangeArrowheads="1"/>
          </p:cNvSpPr>
          <p:nvPr/>
        </p:nvSpPr>
        <p:spPr bwMode="auto">
          <a:xfrm>
            <a:off x="467544" y="3984175"/>
            <a:ext cx="45127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/>
              <a:t>受控源也可</a:t>
            </a:r>
            <a:r>
              <a:rPr lang="zh-CN" altLang="en-US" sz="2800" b="1" dirty="0">
                <a:solidFill>
                  <a:srgbClr val="FF0000"/>
                </a:solidFill>
              </a:rPr>
              <a:t>等效</a:t>
            </a:r>
            <a:r>
              <a:rPr lang="zh-CN" altLang="en-US" sz="2800" b="1" dirty="0"/>
              <a:t>电阻元件。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061879" y="3186266"/>
            <a:ext cx="1714194" cy="642942"/>
            <a:chOff x="5429256" y="3214692"/>
            <a:chExt cx="1714194" cy="642942"/>
          </a:xfrm>
        </p:grpSpPr>
        <p:sp>
          <p:nvSpPr>
            <p:cNvPr id="32" name="圆角矩形 31"/>
            <p:cNvSpPr/>
            <p:nvPr/>
          </p:nvSpPr>
          <p:spPr bwMode="auto">
            <a:xfrm flipV="1">
              <a:off x="5429256" y="3214692"/>
              <a:ext cx="1500198" cy="64294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571814" y="3316928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有源性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84168" y="3954091"/>
            <a:ext cx="1835921" cy="642942"/>
            <a:chOff x="6166654" y="3209934"/>
            <a:chExt cx="1835921" cy="642942"/>
          </a:xfrm>
        </p:grpSpPr>
        <p:sp>
          <p:nvSpPr>
            <p:cNvPr id="41" name="圆角矩形 40"/>
            <p:cNvSpPr/>
            <p:nvPr/>
          </p:nvSpPr>
          <p:spPr bwMode="auto">
            <a:xfrm flipV="1">
              <a:off x="6166654" y="3209934"/>
              <a:ext cx="1500198" cy="64294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txBody>
            <a:bodyPr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30939" y="3300572"/>
              <a:ext cx="15716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电阻性</a:t>
              </a:r>
            </a:p>
          </p:txBody>
        </p:sp>
      </p:grpSp>
      <p:graphicFrame>
        <p:nvGraphicFramePr>
          <p:cNvPr id="36" name="Object 4">
            <a:extLst>
              <a:ext uri="{FF2B5EF4-FFF2-40B4-BE49-F238E27FC236}">
                <a16:creationId xmlns:a16="http://schemas.microsoft.com/office/drawing/2014/main" id="{6951D080-5E84-4C53-AE76-EE86BA4B0D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486640"/>
              </p:ext>
            </p:extLst>
          </p:nvPr>
        </p:nvGraphicFramePr>
        <p:xfrm>
          <a:off x="899592" y="897229"/>
          <a:ext cx="2372122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080" imgH="241200" progId="Equation.3">
                  <p:embed/>
                </p:oleObj>
              </mc:Choice>
              <mc:Fallback>
                <p:oleObj name="Equation" r:id="rId2" imgW="838080" imgH="241200" progId="Equation.3">
                  <p:embed/>
                  <p:pic>
                    <p:nvPicPr>
                      <p:cNvPr id="7" name="Object 4">
                        <a:extLst>
                          <a:ext uri="{FF2B5EF4-FFF2-40B4-BE49-F238E27FC236}">
                            <a16:creationId xmlns:a16="http://schemas.microsoft.com/office/drawing/2014/main" id="{6C7E9D8E-08BB-43E6-A6F0-99BD2D9FA6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897229"/>
                        <a:ext cx="2372122" cy="554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5">
            <a:extLst>
              <a:ext uri="{FF2B5EF4-FFF2-40B4-BE49-F238E27FC236}">
                <a16:creationId xmlns:a16="http://schemas.microsoft.com/office/drawing/2014/main" id="{E37CA91B-7CF3-4176-BD6D-43E44E9F4E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689239"/>
              </p:ext>
            </p:extLst>
          </p:nvPr>
        </p:nvGraphicFramePr>
        <p:xfrm>
          <a:off x="1274269" y="2131117"/>
          <a:ext cx="1511697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45760" imgH="215640" progId="Equation.3">
                  <p:embed/>
                </p:oleObj>
              </mc:Choice>
              <mc:Fallback>
                <p:oleObj name="Equation" r:id="rId4" imgW="545760" imgH="215640" progId="Equation.3">
                  <p:embed/>
                  <p:pic>
                    <p:nvPicPr>
                      <p:cNvPr id="8" name="Object 5">
                        <a:extLst>
                          <a:ext uri="{FF2B5EF4-FFF2-40B4-BE49-F238E27FC236}">
                            <a16:creationId xmlns:a16="http://schemas.microsoft.com/office/drawing/2014/main" id="{5794D29D-3D2C-49F9-A77A-D8DA97C4D8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269" y="2131117"/>
                        <a:ext cx="1511697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31">
            <a:extLst>
              <a:ext uri="{FF2B5EF4-FFF2-40B4-BE49-F238E27FC236}">
                <a16:creationId xmlns:a16="http://schemas.microsoft.com/office/drawing/2014/main" id="{7A9961FC-A173-43F0-9596-EA423CA4B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094" y="1518156"/>
            <a:ext cx="2232620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/>
              <a:t>  </a:t>
            </a:r>
            <a:r>
              <a:rPr lang="en-US" altLang="zh-CN" sz="2800" b="1" i="1" dirty="0"/>
              <a:t>u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=0 or </a:t>
            </a:r>
            <a:r>
              <a:rPr lang="en-US" altLang="zh-CN" sz="2800" b="1" i="1" dirty="0"/>
              <a:t>i</a:t>
            </a:r>
            <a:r>
              <a:rPr lang="en-US" altLang="zh-CN" sz="2800" b="1" baseline="-25000" dirty="0"/>
              <a:t>1</a:t>
            </a:r>
            <a:r>
              <a:rPr lang="en-US" altLang="zh-CN" sz="2800" b="1" dirty="0"/>
              <a:t>=0</a:t>
            </a:r>
            <a:endParaRPr lang="zh-CN" altLang="en-US" sz="2800" dirty="0"/>
          </a:p>
        </p:txBody>
      </p:sp>
      <p:pic>
        <p:nvPicPr>
          <p:cNvPr id="43" name="图片 2">
            <a:extLst>
              <a:ext uri="{FF2B5EF4-FFF2-40B4-BE49-F238E27FC236}">
                <a16:creationId xmlns:a16="http://schemas.microsoft.com/office/drawing/2014/main" id="{0CF52DCA-7D54-4629-A1F4-94943B97A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98" y="672829"/>
            <a:ext cx="2950726" cy="200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77" grpId="0"/>
      <p:bldP spid="352272" grpId="0"/>
      <p:bldP spid="39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电路">
  <a:themeElements>
    <a:clrScheme name="电路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电路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电路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11880</TotalTime>
  <Words>702</Words>
  <Application>Microsoft Office PowerPoint</Application>
  <PresentationFormat>全屏显示(16:9)</PresentationFormat>
  <Paragraphs>120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楷体</vt:lpstr>
      <vt:lpstr>楷体_GB2312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默认设计模板</vt:lpstr>
      <vt:lpstr>自定义设计方案</vt:lpstr>
      <vt:lpstr>电路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1171</cp:revision>
  <dcterms:created xsi:type="dcterms:W3CDTF">2004-09-16T03:31:17Z</dcterms:created>
  <dcterms:modified xsi:type="dcterms:W3CDTF">2024-02-25T04:53:30Z</dcterms:modified>
</cp:coreProperties>
</file>