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81" r:id="rId2"/>
  </p:sldMasterIdLst>
  <p:notesMasterIdLst>
    <p:notesMasterId r:id="rId12"/>
  </p:notesMasterIdLst>
  <p:handoutMasterIdLst>
    <p:handoutMasterId r:id="rId13"/>
  </p:handoutMasterIdLst>
  <p:sldIdLst>
    <p:sldId id="259" r:id="rId3"/>
    <p:sldId id="459" r:id="rId4"/>
    <p:sldId id="454" r:id="rId5"/>
    <p:sldId id="447" r:id="rId6"/>
    <p:sldId id="460" r:id="rId7"/>
    <p:sldId id="461" r:id="rId8"/>
    <p:sldId id="462" r:id="rId9"/>
    <p:sldId id="448" r:id="rId10"/>
    <p:sldId id="455" r:id="rId1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FF33"/>
    <a:srgbClr val="3333FF"/>
    <a:srgbClr val="0066CC"/>
    <a:srgbClr val="FFCC00"/>
    <a:srgbClr val="FF9900"/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4625" autoAdjust="0"/>
  </p:normalViewPr>
  <p:slideViewPr>
    <p:cSldViewPr>
      <p:cViewPr varScale="1">
        <p:scale>
          <a:sx n="123" d="100"/>
          <a:sy n="123" d="100"/>
        </p:scale>
        <p:origin x="312" y="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F51B84B6-A6B3-4E67-8B65-A2EE27A653D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87DA3E42-BFB3-497A-B5DC-56E1861FCF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1E005512-358C-4898-A88F-BFB50428E4CC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74C51623-49D2-433F-8038-9A9E320E3A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4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3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63FCFA-A000-4891-95C3-B4FB599B498D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504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4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3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63FCFA-A000-4891-95C3-B4FB599B498D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74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4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3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63FCFA-A000-4891-95C3-B4FB599B498D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9724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43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37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63FCFA-A000-4891-95C3-B4FB599B498D}" type="slidenum">
              <a:rPr lang="zh-CN" altLang="en-US" smtClean="0">
                <a:ea typeface="宋体" charset="-122"/>
              </a:rPr>
              <a:pPr/>
              <a:t>8</a:t>
            </a:fld>
            <a:endParaRPr lang="en-US" altLang="zh-CN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60338"/>
            <a:ext cx="64293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E9F82-0C11-48FE-A202-C801A46D35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F43AB-CB86-442E-8754-F94A3C8E6FA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6237A-D9B8-4B40-95E6-719171F7E7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74B7-A809-409C-A416-3CBA91C8CEA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91750-622B-4F76-B3C2-5DEE6D5FDF69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217AE-446A-4F6F-9251-2D90336E71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0E627-853B-4AE3-8F04-40ECEC4F1B38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DB3FF-E49D-4266-BC1F-CD979CAB1D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37B63-F31C-4FFC-9576-4CB11A3AFB2B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85D2-7CBE-4949-8110-9F0594DA38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1CDED-08B0-418D-8384-69083773F12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BD685-2790-44DC-8321-2F8996345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A70F8-8309-405E-8D0A-B589C77F2A3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D3B0E-E021-4799-9556-20F75EA04E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DB96B-004E-4684-A444-DFF6BEA707A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5E394-EFBE-4DFB-8328-F230599CB0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9C2C3-4F44-4D3A-A132-A9BCC9FEEE26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62A9A-C6A9-4D50-AB87-1903C7B753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电阻元件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13A74-1314-47A0-8D73-C82186D0CF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EE36-815C-4C40-8415-81D4CD473BDA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2814C-EC46-49B5-A9A8-3F70F19DFC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7FAFC-D99E-4B74-858F-CFDFB2C51215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79C7C-4085-4EA2-83AB-21D731B283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932A2-8C2F-4385-9811-8B6409C55E8D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0EBB-379F-4A27-9604-6B83283981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2E4BF-2A29-4482-BB55-C80E8EFCF20B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2C243-50C5-40DB-A0C4-B100577A64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5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" name="TextBox 10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A754B-B3D4-4BC7-9FD8-7B3A2193C9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3DBB7-049C-4D1C-AF85-5B722F1277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13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FDECE-2069-46ED-BD92-4494DBF846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4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" name="TextBox 9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ECBD2-19B6-4A1C-AE89-6D9AD48131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3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" name="TextBox 7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电阻元件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1F028-EFB2-4FF6-8759-E5F5AD1F52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1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A7AD-9E0A-4A85-8191-3F6681F66A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4925" y="195263"/>
            <a:ext cx="3673475" cy="2609850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15"/>
          <p:cNvSpPr txBox="1"/>
          <p:nvPr userDrawn="1"/>
        </p:nvSpPr>
        <p:spPr>
          <a:xfrm>
            <a:off x="34925" y="-41275"/>
            <a:ext cx="216058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26725-DF0C-4223-9C64-27E355FF9C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1713A6ED-9BBD-42D2-A11A-F4940E09B9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4"/>
          <a:srcRect t="-2243" r="58095"/>
          <a:stretch>
            <a:fillRect/>
          </a:stretch>
        </p:blipFill>
        <p:spPr bwMode="auto">
          <a:xfrm>
            <a:off x="7775575" y="4754563"/>
            <a:ext cx="1368425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  <p:sldLayoutId id="214748441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433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74DDBFAD-F992-452A-89BF-9F74FD236C6D}" type="datetimeFigureOut">
              <a:rPr lang="zh-CN" altLang="en-US"/>
              <a:pPr>
                <a:defRPr/>
              </a:pPr>
              <a:t>2024/2/25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89E74A3A-D2E5-414F-8313-76C6B058BF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3" r:id="rId2"/>
    <p:sldLayoutId id="2147484402" r:id="rId3"/>
    <p:sldLayoutId id="2147484401" r:id="rId4"/>
    <p:sldLayoutId id="2147484400" r:id="rId5"/>
    <p:sldLayoutId id="2147484399" r:id="rId6"/>
    <p:sldLayoutId id="2147484398" r:id="rId7"/>
    <p:sldLayoutId id="2147484397" r:id="rId8"/>
    <p:sldLayoutId id="2147484396" r:id="rId9"/>
    <p:sldLayoutId id="2147484395" r:id="rId10"/>
    <p:sldLayoutId id="21474843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14688" y="1500188"/>
            <a:ext cx="2019300" cy="641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1616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charset="-122"/>
              </a:rPr>
              <a:t>电阻元件</a:t>
            </a:r>
            <a:endParaRPr lang="en-US" altLang="zh-CN" sz="3600" b="1" dirty="0">
              <a:solidFill>
                <a:srgbClr val="16165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">
            <a:extLst>
              <a:ext uri="{FF2B5EF4-FFF2-40B4-BE49-F238E27FC236}">
                <a16:creationId xmlns:a16="http://schemas.microsoft.com/office/drawing/2014/main" id="{DCBD57F7-3365-4281-AE1D-D89F0D2D9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555526"/>
            <a:ext cx="4187428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257175" indent="-257175" defTabSz="685800" eaLnBrk="0" fontAlgn="t" hangingPunct="0">
              <a:lnSpc>
                <a:spcPct val="120000"/>
              </a:lnSpc>
              <a:spcBef>
                <a:spcPct val="30000"/>
              </a:spcBef>
              <a:defRPr/>
            </a:pPr>
            <a:r>
              <a:rPr lang="zh-CN" altLang="en-US" b="1" dirty="0">
                <a:solidFill>
                  <a:prstClr val="black"/>
                </a:solidFill>
                <a:latin typeface="宋体"/>
                <a:ea typeface="宋体"/>
              </a:rPr>
              <a:t>是电路中最基本的组成单元</a:t>
            </a:r>
            <a:r>
              <a:rPr lang="zh-CN" altLang="en-US" sz="2100" b="1" dirty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8" name="Text Box 22">
            <a:extLst>
              <a:ext uri="{FF2B5EF4-FFF2-40B4-BE49-F238E27FC236}">
                <a16:creationId xmlns:a16="http://schemas.microsoft.com/office/drawing/2014/main" id="{C90C77EB-159E-4F8F-BB31-19D269F38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9153" y="564456"/>
            <a:ext cx="23764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b="1" kern="0" dirty="0">
                <a:solidFill>
                  <a:srgbClr val="FF0000"/>
                </a:solidFill>
                <a:latin typeface="宋体"/>
                <a:ea typeface="宋体" panose="02010600030101010101" pitchFamily="2" charset="-122"/>
              </a:rPr>
              <a:t>电路元件</a:t>
            </a:r>
          </a:p>
        </p:txBody>
      </p:sp>
      <p:sp>
        <p:nvSpPr>
          <p:cNvPr id="10" name="Line 41">
            <a:extLst>
              <a:ext uri="{FF2B5EF4-FFF2-40B4-BE49-F238E27FC236}">
                <a16:creationId xmlns:a16="http://schemas.microsoft.com/office/drawing/2014/main" id="{58D50307-CAF6-4202-9810-EC69AE0A63C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4979" y="796032"/>
            <a:ext cx="432197" cy="0"/>
          </a:xfrm>
          <a:prstGeom prst="line">
            <a:avLst/>
          </a:prstGeom>
          <a:noFill/>
          <a:ln w="76200" cap="sq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2100" b="1" kern="0">
              <a:solidFill>
                <a:prstClr val="black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4" name="Text Box 62">
            <a:extLst>
              <a:ext uri="{FF2B5EF4-FFF2-40B4-BE49-F238E27FC236}">
                <a16:creationId xmlns:a16="http://schemas.microsoft.com/office/drawing/2014/main" id="{E2AEC017-F8F9-484A-B443-5404695B3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788" y="1495122"/>
            <a:ext cx="18466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800" kern="0" dirty="0">
                <a:solidFill>
                  <a:prstClr val="black"/>
                </a:solidFill>
              </a:rPr>
              <a:t>根据作用效果不同</a:t>
            </a:r>
          </a:p>
        </p:txBody>
      </p:sp>
      <p:sp>
        <p:nvSpPr>
          <p:cNvPr id="15" name="AutoShape 63">
            <a:extLst>
              <a:ext uri="{FF2B5EF4-FFF2-40B4-BE49-F238E27FC236}">
                <a16:creationId xmlns:a16="http://schemas.microsoft.com/office/drawing/2014/main" id="{FB44B86F-BEF7-4053-8022-933923E2196F}"/>
              </a:ext>
            </a:extLst>
          </p:cNvPr>
          <p:cNvSpPr>
            <a:spLocks/>
          </p:cNvSpPr>
          <p:nvPr/>
        </p:nvSpPr>
        <p:spPr bwMode="auto">
          <a:xfrm>
            <a:off x="3225203" y="1516687"/>
            <a:ext cx="161925" cy="233869"/>
          </a:xfrm>
          <a:prstGeom prst="leftBrace">
            <a:avLst>
              <a:gd name="adj1" fmla="val 27819"/>
              <a:gd name="adj2" fmla="val 50000"/>
            </a:avLst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35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6" name="Text Box 64">
            <a:extLst>
              <a:ext uri="{FF2B5EF4-FFF2-40B4-BE49-F238E27FC236}">
                <a16:creationId xmlns:a16="http://schemas.microsoft.com/office/drawing/2014/main" id="{0CF5BB93-55FC-4463-8F8D-B3893CBFA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1685" y="1772586"/>
            <a:ext cx="32316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800" kern="0" dirty="0">
                <a:solidFill>
                  <a:prstClr val="black"/>
                </a:solidFill>
              </a:rPr>
              <a:t>有源元件：独立电源、受控电源</a:t>
            </a:r>
          </a:p>
        </p:txBody>
      </p:sp>
      <p:sp>
        <p:nvSpPr>
          <p:cNvPr id="17" name="Text Box 65">
            <a:extLst>
              <a:ext uri="{FF2B5EF4-FFF2-40B4-BE49-F238E27FC236}">
                <a16:creationId xmlns:a16="http://schemas.microsoft.com/office/drawing/2014/main" id="{9977192F-EB96-47F0-8B47-222FB0F25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1685" y="1212556"/>
            <a:ext cx="42319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800" kern="0" dirty="0">
                <a:solidFill>
                  <a:prstClr val="black"/>
                </a:solidFill>
              </a:rPr>
              <a:t>无源元件</a:t>
            </a:r>
            <a:r>
              <a:rPr kumimoji="0" lang="en-US" altLang="zh-CN" sz="1800" kern="0" dirty="0">
                <a:solidFill>
                  <a:prstClr val="black"/>
                </a:solidFill>
              </a:rPr>
              <a:t>:</a:t>
            </a:r>
            <a:r>
              <a:rPr kumimoji="0" lang="zh-CN" altLang="en-US" sz="1800" kern="0" dirty="0">
                <a:solidFill>
                  <a:prstClr val="black"/>
                </a:solidFill>
              </a:rPr>
              <a:t>电阻元件、电感元件、电容元件</a:t>
            </a:r>
          </a:p>
        </p:txBody>
      </p:sp>
      <p:sp>
        <p:nvSpPr>
          <p:cNvPr id="18" name="Text Box 62">
            <a:extLst>
              <a:ext uri="{FF2B5EF4-FFF2-40B4-BE49-F238E27FC236}">
                <a16:creationId xmlns:a16="http://schemas.microsoft.com/office/drawing/2014/main" id="{B695B709-C145-4E68-8020-A4817CF42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7051" y="2493507"/>
            <a:ext cx="184665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800" kern="0" dirty="0">
                <a:solidFill>
                  <a:prstClr val="black"/>
                </a:solidFill>
              </a:rPr>
              <a:t>根据与外电路相连</a:t>
            </a:r>
            <a:endParaRPr kumimoji="0" lang="en-US" altLang="zh-CN" sz="1800" kern="0" dirty="0">
              <a:solidFill>
                <a:prstClr val="black"/>
              </a:solidFill>
            </a:endParaRP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800" kern="0" dirty="0">
                <a:solidFill>
                  <a:prstClr val="black"/>
                </a:solidFill>
              </a:rPr>
              <a:t>端子不同</a:t>
            </a:r>
          </a:p>
        </p:txBody>
      </p:sp>
      <p:sp>
        <p:nvSpPr>
          <p:cNvPr id="19" name="AutoShape 63">
            <a:extLst>
              <a:ext uri="{FF2B5EF4-FFF2-40B4-BE49-F238E27FC236}">
                <a16:creationId xmlns:a16="http://schemas.microsoft.com/office/drawing/2014/main" id="{53E4652A-725E-4CB6-ACC8-B7D0B69BF060}"/>
              </a:ext>
            </a:extLst>
          </p:cNvPr>
          <p:cNvSpPr>
            <a:spLocks/>
          </p:cNvSpPr>
          <p:nvPr/>
        </p:nvSpPr>
        <p:spPr bwMode="auto">
          <a:xfrm>
            <a:off x="3471330" y="2846855"/>
            <a:ext cx="174280" cy="235878"/>
          </a:xfrm>
          <a:prstGeom prst="leftBrace">
            <a:avLst>
              <a:gd name="adj1" fmla="val 27819"/>
              <a:gd name="adj2" fmla="val 50000"/>
            </a:avLst>
          </a:prstGeom>
          <a:noFill/>
          <a:ln w="19050">
            <a:solidFill>
              <a:sysClr val="windowText" lastClr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35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1757F4D-8EBA-4BD0-B24D-F29E33AEF28D}"/>
              </a:ext>
            </a:extLst>
          </p:cNvPr>
          <p:cNvGrpSpPr/>
          <p:nvPr/>
        </p:nvGrpSpPr>
        <p:grpSpPr>
          <a:xfrm>
            <a:off x="3677137" y="2184164"/>
            <a:ext cx="985520" cy="1643733"/>
            <a:chOff x="3100013" y="4257177"/>
            <a:chExt cx="1314028" cy="2191643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2A86D1CC-D85C-4672-9B90-B9EA6CB5BE58}"/>
                </a:ext>
              </a:extLst>
            </p:cNvPr>
            <p:cNvGrpSpPr/>
            <p:nvPr/>
          </p:nvGrpSpPr>
          <p:grpSpPr>
            <a:xfrm>
              <a:off x="3100013" y="4257177"/>
              <a:ext cx="1314028" cy="1531601"/>
              <a:chOff x="3100013" y="4257177"/>
              <a:chExt cx="1314028" cy="1531601"/>
            </a:xfrm>
          </p:grpSpPr>
          <p:sp>
            <p:nvSpPr>
              <p:cNvPr id="23" name="Text Box 64">
                <a:extLst>
                  <a:ext uri="{FF2B5EF4-FFF2-40B4-BE49-F238E27FC236}">
                    <a16:creationId xmlns:a16="http://schemas.microsoft.com/office/drawing/2014/main" id="{5AF4AC2F-777F-4268-A425-E954D464FC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0013" y="4844082"/>
                <a:ext cx="123110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1pPr>
                <a:lvl2pPr marL="742950" indent="-28575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2pPr>
                <a:lvl3pPr marL="11430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3pPr>
                <a:lvl4pPr marL="16002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4pPr>
                <a:lvl5pPr marL="20574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9pPr>
              </a:lstStyle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zh-CN" altLang="en-US" sz="1800" kern="0" dirty="0">
                    <a:solidFill>
                      <a:prstClr val="black"/>
                    </a:solidFill>
                  </a:rPr>
                  <a:t>三端元件</a:t>
                </a:r>
              </a:p>
            </p:txBody>
          </p:sp>
          <p:sp>
            <p:nvSpPr>
              <p:cNvPr id="24" name="Text Box 65">
                <a:extLst>
                  <a:ext uri="{FF2B5EF4-FFF2-40B4-BE49-F238E27FC236}">
                    <a16:creationId xmlns:a16="http://schemas.microsoft.com/office/drawing/2014/main" id="{57E0314E-AA2A-45B0-9694-09C8ACA679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1840" y="4257177"/>
                <a:ext cx="123110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1pPr>
                <a:lvl2pPr marL="742950" indent="-28575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2pPr>
                <a:lvl3pPr marL="11430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3pPr>
                <a:lvl4pPr marL="16002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4pPr>
                <a:lvl5pPr marL="20574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9pPr>
              </a:lstStyle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zh-CN" altLang="en-US" sz="1800" kern="0" dirty="0">
                    <a:solidFill>
                      <a:prstClr val="black"/>
                    </a:solidFill>
                  </a:rPr>
                  <a:t>二端元件</a:t>
                </a:r>
              </a:p>
            </p:txBody>
          </p:sp>
          <p:sp>
            <p:nvSpPr>
              <p:cNvPr id="25" name="Text Box 64">
                <a:extLst>
                  <a:ext uri="{FF2B5EF4-FFF2-40B4-BE49-F238E27FC236}">
                    <a16:creationId xmlns:a16="http://schemas.microsoft.com/office/drawing/2014/main" id="{996ADD1D-5436-41B7-9293-75F655E3FD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82934" y="5419446"/>
                <a:ext cx="123110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1pPr>
                <a:lvl2pPr marL="742950" indent="-28575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2pPr>
                <a:lvl3pPr marL="11430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3pPr>
                <a:lvl4pPr marL="16002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4pPr>
                <a:lvl5pPr marL="2057400" indent="-228600" eaLnBrk="0" hangingPunct="0"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>
                    <a:solidFill>
                      <a:schemeClr val="tx1"/>
                    </a:solidFill>
                    <a:latin typeface="Times New Roman" pitchFamily="18" charset="0"/>
                    <a:ea typeface="华文楷体" pitchFamily="2" charset="-122"/>
                  </a:defRPr>
                </a:lvl9pPr>
              </a:lstStyle>
              <a:p>
                <a:pPr defTabSz="6858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zh-CN" altLang="en-US" sz="1800" kern="0" dirty="0">
                    <a:solidFill>
                      <a:prstClr val="black"/>
                    </a:solidFill>
                  </a:rPr>
                  <a:t>四端元件</a:t>
                </a:r>
              </a:p>
            </p:txBody>
          </p:sp>
        </p:grpSp>
        <p:sp>
          <p:nvSpPr>
            <p:cNvPr id="22" name="Text Box 64">
              <a:extLst>
                <a:ext uri="{FF2B5EF4-FFF2-40B4-BE49-F238E27FC236}">
                  <a16:creationId xmlns:a16="http://schemas.microsoft.com/office/drawing/2014/main" id="{2C0A74DE-AC17-4344-AB2A-F00A196AFD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2934" y="6079488"/>
              <a:ext cx="61555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华文楷体" pitchFamily="2" charset="-122"/>
                </a:defRPr>
              </a:lvl9pPr>
            </a:lstStyle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1800" kern="0" dirty="0">
                  <a:solidFill>
                    <a:prstClr val="black"/>
                  </a:solidFill>
                </a:rPr>
                <a:t>……</a:t>
              </a:r>
              <a:endParaRPr kumimoji="0" lang="zh-CN" altLang="en-US" sz="18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A853BE63-138A-4791-8A66-9C92645DE83F}"/>
              </a:ext>
            </a:extLst>
          </p:cNvPr>
          <p:cNvGrpSpPr>
            <a:grpSpLocks/>
          </p:cNvGrpSpPr>
          <p:nvPr/>
        </p:nvGrpSpPr>
        <p:grpSpPr bwMode="auto">
          <a:xfrm>
            <a:off x="1032569" y="3713980"/>
            <a:ext cx="1285875" cy="638175"/>
            <a:chOff x="385" y="3022"/>
            <a:chExt cx="1080" cy="536"/>
          </a:xfrm>
        </p:grpSpPr>
        <p:pic>
          <p:nvPicPr>
            <p:cNvPr id="27" name="图片 495653" descr="123">
              <a:extLst>
                <a:ext uri="{FF2B5EF4-FFF2-40B4-BE49-F238E27FC236}">
                  <a16:creationId xmlns:a16="http://schemas.microsoft.com/office/drawing/2014/main" id="{CAD60BDE-985B-4897-8B27-DA748B0E3B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文本框 495654">
              <a:extLst>
                <a:ext uri="{FF2B5EF4-FFF2-40B4-BE49-F238E27FC236}">
                  <a16:creationId xmlns:a16="http://schemas.microsoft.com/office/drawing/2014/main" id="{6A455A26-0C00-4F48-9CC3-F752EA013A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zh-CN" altLang="en-US" sz="24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华文行楷" panose="02010800040101010101" pitchFamily="2" charset="-122"/>
                </a:rPr>
                <a:t>注意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E1390C38-2C66-4EE3-B4DF-81658E0FB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9874" y="3740769"/>
            <a:ext cx="6353307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defTabSz="342900" eaLnBrk="0" fontAlgn="t" hangingPunct="0">
              <a:lnSpc>
                <a:spcPct val="120000"/>
              </a:lnSpc>
              <a:spcBef>
                <a:spcPct val="30000"/>
              </a:spcBef>
              <a:spcAft>
                <a:spcPts val="0"/>
              </a:spcAft>
            </a:pPr>
            <a:r>
              <a:rPr kumimoji="0" lang="en-US" altLang="zh-CN" sz="2100" dirty="0">
                <a:solidFill>
                  <a:srgbClr val="7030A0"/>
                </a:solidFill>
                <a:latin typeface="楷体_GB2312" pitchFamily="49" charset="-122"/>
              </a:rPr>
              <a:t>        </a:t>
            </a:r>
            <a:r>
              <a:rPr kumimoji="0" lang="zh-CN" altLang="en-US" sz="2100" dirty="0">
                <a:solidFill>
                  <a:srgbClr val="7030A0"/>
                </a:solidFill>
                <a:latin typeface="楷体_GB2312" pitchFamily="49" charset="-122"/>
              </a:rPr>
              <a:t>如果表征元件端子特性的数学关系式是线性关系，该元件称为线性元件，否则称为非线性元件。</a:t>
            </a:r>
          </a:p>
        </p:txBody>
      </p:sp>
      <p:sp>
        <p:nvSpPr>
          <p:cNvPr id="30" name="灯片编号占位符 1">
            <a:extLst>
              <a:ext uri="{FF2B5EF4-FFF2-40B4-BE49-F238E27FC236}">
                <a16:creationId xmlns:a16="http://schemas.microsoft.com/office/drawing/2014/main" id="{9B28C12E-5D87-44F8-A314-1AA5EA79A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96811" y="4208485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2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0C23E417-82D1-49A8-97EA-B42F8B4022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58" y="245051"/>
            <a:ext cx="3673078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just" defTabSz="685800" eaLnBrk="0" hangingPunct="0">
              <a:defRPr/>
            </a:pPr>
            <a:r>
              <a:rPr kumimoji="0" lang="en-US" altLang="zh-CN" sz="2400" kern="0" dirty="0">
                <a:solidFill>
                  <a:srgbClr val="C00000"/>
                </a:solidFill>
                <a:latin typeface="楷体_GB2312" pitchFamily="49" charset="-122"/>
                <a:sym typeface="Symbol" panose="05050102010706020507" pitchFamily="18" charset="2"/>
              </a:rPr>
              <a:t>1.</a:t>
            </a:r>
            <a:r>
              <a:rPr kumimoji="0" lang="zh-CN" altLang="en-US" sz="2400" kern="0" dirty="0">
                <a:solidFill>
                  <a:srgbClr val="C00000"/>
                </a:solidFill>
                <a:latin typeface="楷体_GB2312" pitchFamily="49" charset="-122"/>
                <a:sym typeface="Symbol" panose="05050102010706020507" pitchFamily="18" charset="2"/>
              </a:rPr>
              <a:t>电路元件</a:t>
            </a:r>
          </a:p>
        </p:txBody>
      </p:sp>
    </p:spTree>
    <p:extLst>
      <p:ext uri="{BB962C8B-B14F-4D97-AF65-F5344CB8AC3E}">
        <p14:creationId xmlns:p14="http://schemas.microsoft.com/office/powerpoint/2010/main" val="35477315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 animBg="1"/>
      <p:bldP spid="16" grpId="0"/>
      <p:bldP spid="17" grpId="0"/>
      <p:bldP spid="18" grpId="0"/>
      <p:bldP spid="19" grpId="0" animBg="1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矩形 4"/>
          <p:cNvSpPr>
            <a:spLocks noChangeArrowheads="1"/>
          </p:cNvSpPr>
          <p:nvPr/>
        </p:nvSpPr>
        <p:spPr bwMode="auto">
          <a:xfrm>
            <a:off x="179512" y="4407711"/>
            <a:ext cx="8572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dirty="0"/>
              <a:t>电路元件</a:t>
            </a:r>
            <a:r>
              <a:rPr lang="zh-CN" altLang="en-US" sz="2800" b="1" dirty="0">
                <a:solidFill>
                  <a:srgbClr val="FF0066"/>
                </a:solidFill>
              </a:rPr>
              <a:t>特性描述</a:t>
            </a:r>
            <a:r>
              <a:rPr lang="zh-CN" altLang="en-US" sz="2800" b="1" dirty="0"/>
              <a:t>：伏安关系（</a:t>
            </a:r>
            <a:r>
              <a:rPr lang="en-US" altLang="zh-CN" sz="2800" b="1" dirty="0"/>
              <a:t>VCR</a:t>
            </a:r>
            <a:r>
              <a:rPr lang="zh-CN" altLang="en-US" sz="2800" b="1" dirty="0"/>
              <a:t>，</a:t>
            </a:r>
            <a:r>
              <a:rPr lang="en-US" altLang="zh-CN" sz="1600" b="1" dirty="0"/>
              <a:t>Voltage Current Relation</a:t>
            </a:r>
            <a:r>
              <a:rPr lang="en-US" altLang="zh-CN" sz="2800" b="1" dirty="0"/>
              <a:t>)</a:t>
            </a:r>
            <a:endParaRPr lang="zh-CN" altLang="en-US" sz="2800" dirty="0"/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79541C0F-DC42-4B03-BA60-A5E431923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780" y="2813698"/>
            <a:ext cx="682244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9056" tIns="34529" rIns="69056" bIns="34529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 defTabSz="685800" eaLnBrk="1" hangingPunct="1">
              <a:lnSpc>
                <a:spcPct val="150000"/>
              </a:lnSpc>
              <a:buClr>
                <a:srgbClr val="FFFFFF"/>
              </a:buClr>
              <a:defRPr/>
            </a:pPr>
            <a:r>
              <a:rPr lang="zh-CN" altLang="en-US" sz="2100" b="1" kern="0" dirty="0">
                <a:solidFill>
                  <a:srgbClr val="FF0000"/>
                </a:solidFill>
                <a:latin typeface="Times New Roman"/>
                <a:ea typeface="宋体"/>
              </a:rPr>
              <a:t>线性：</a:t>
            </a:r>
            <a:r>
              <a:rPr lang="en-US" altLang="zh-CN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VCR</a:t>
            </a:r>
            <a:r>
              <a:rPr lang="zh-CN" altLang="en-US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曲线为通过原点的直线。否则为</a:t>
            </a:r>
            <a:r>
              <a:rPr lang="zh-CN" altLang="en-US" sz="2100" b="1" kern="0" dirty="0">
                <a:solidFill>
                  <a:srgbClr val="FF0000"/>
                </a:solidFill>
                <a:latin typeface="Times New Roman"/>
                <a:ea typeface="宋体"/>
              </a:rPr>
              <a:t>非线性</a:t>
            </a:r>
            <a:r>
              <a:rPr lang="zh-CN" altLang="en-US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。</a:t>
            </a:r>
          </a:p>
          <a:p>
            <a:pPr algn="l" defTabSz="685800" eaLnBrk="1" hangingPunct="1">
              <a:lnSpc>
                <a:spcPct val="150000"/>
              </a:lnSpc>
              <a:buClr>
                <a:srgbClr val="FFFFFF"/>
              </a:buClr>
              <a:defRPr/>
            </a:pPr>
            <a:r>
              <a:rPr lang="zh-CN" altLang="en-US" sz="2100" b="1" kern="0" dirty="0">
                <a:solidFill>
                  <a:srgbClr val="FF0000"/>
                </a:solidFill>
                <a:latin typeface="Times New Roman"/>
                <a:ea typeface="宋体"/>
              </a:rPr>
              <a:t>时变：</a:t>
            </a:r>
            <a:r>
              <a:rPr lang="zh-CN" altLang="en-US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 </a:t>
            </a:r>
            <a:r>
              <a:rPr lang="en-US" altLang="zh-CN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VCR</a:t>
            </a:r>
            <a:r>
              <a:rPr lang="zh-CN" altLang="en-US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曲线随时间变化而变化。</a:t>
            </a:r>
          </a:p>
          <a:p>
            <a:pPr algn="l" defTabSz="685800" eaLnBrk="1" hangingPunct="1">
              <a:lnSpc>
                <a:spcPct val="150000"/>
              </a:lnSpc>
              <a:buClr>
                <a:srgbClr val="FFFFFF"/>
              </a:buClr>
              <a:defRPr/>
            </a:pPr>
            <a:r>
              <a:rPr lang="zh-CN" altLang="en-US" sz="2100" b="1" kern="0" dirty="0">
                <a:solidFill>
                  <a:srgbClr val="FF0000"/>
                </a:solidFill>
                <a:latin typeface="Times New Roman"/>
                <a:ea typeface="宋体"/>
              </a:rPr>
              <a:t>非时变： </a:t>
            </a:r>
            <a:r>
              <a:rPr lang="en-US" altLang="zh-CN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VCR</a:t>
            </a:r>
            <a:r>
              <a:rPr lang="zh-CN" altLang="en-US" sz="2100" b="1" kern="0" dirty="0">
                <a:solidFill>
                  <a:prstClr val="black"/>
                </a:solidFill>
                <a:latin typeface="Times New Roman"/>
                <a:ea typeface="宋体"/>
              </a:rPr>
              <a:t>曲线不随时间变化而变化</a:t>
            </a:r>
            <a:endParaRPr lang="en-US" altLang="zh-CN" sz="2100" b="1" kern="0" dirty="0">
              <a:solidFill>
                <a:prstClr val="black"/>
              </a:solidFill>
              <a:latin typeface="Times New Roman"/>
              <a:ea typeface="宋体"/>
            </a:endParaRPr>
          </a:p>
          <a:p>
            <a:pPr algn="l" defTabSz="685800" eaLnBrk="1" hangingPunct="1">
              <a:lnSpc>
                <a:spcPct val="150000"/>
              </a:lnSpc>
              <a:buClr>
                <a:srgbClr val="FFFFFF"/>
              </a:buClr>
              <a:defRPr/>
            </a:pPr>
            <a:endParaRPr lang="zh-CN" altLang="en-US" sz="2100" b="1" kern="0" dirty="0">
              <a:solidFill>
                <a:prstClr val="black"/>
              </a:solidFill>
              <a:latin typeface="Times New Roman"/>
              <a:ea typeface="宋体"/>
            </a:endParaRPr>
          </a:p>
        </p:txBody>
      </p:sp>
      <p:sp>
        <p:nvSpPr>
          <p:cNvPr id="33" name="Text Box 35">
            <a:extLst>
              <a:ext uri="{FF2B5EF4-FFF2-40B4-BE49-F238E27FC236}">
                <a16:creationId xmlns:a16="http://schemas.microsoft.com/office/drawing/2014/main" id="{C2A68135-450D-4A16-90C5-2B978489D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3778" y="1187053"/>
            <a:ext cx="1243013" cy="738664"/>
          </a:xfrm>
          <a:prstGeom prst="rect">
            <a:avLst/>
          </a:prstGeom>
          <a:noFill/>
          <a:ln w="38100" cap="sq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zh-CN" altLang="en-US" sz="2100" b="1" kern="0" dirty="0">
                <a:solidFill>
                  <a:srgbClr val="7030A0"/>
                </a:solidFill>
                <a:ea typeface="楷体_GB2312" pitchFamily="49" charset="-122"/>
                <a:sym typeface="Symbol" pitchFamily="18" charset="2"/>
              </a:rPr>
              <a:t>电阻元件</a:t>
            </a:r>
          </a:p>
        </p:txBody>
      </p:sp>
      <p:sp>
        <p:nvSpPr>
          <p:cNvPr id="34" name="AutoShape 36">
            <a:extLst>
              <a:ext uri="{FF2B5EF4-FFF2-40B4-BE49-F238E27FC236}">
                <a16:creationId xmlns:a16="http://schemas.microsoft.com/office/drawing/2014/main" id="{B97786E7-2DCF-48A7-809A-B0588B49C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329" y="1388269"/>
            <a:ext cx="431006" cy="54769"/>
          </a:xfrm>
          <a:prstGeom prst="rightArrow">
            <a:avLst>
              <a:gd name="adj1" fmla="val 50000"/>
              <a:gd name="adj2" fmla="val 196739"/>
            </a:avLst>
          </a:prstGeom>
          <a:solidFill>
            <a:srgbClr val="86D1EC"/>
          </a:solidFill>
          <a:ln w="38100" cap="sq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2100" b="1" kern="0">
              <a:solidFill>
                <a:prstClr val="black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35" name="Text Box 37">
            <a:extLst>
              <a:ext uri="{FF2B5EF4-FFF2-40B4-BE49-F238E27FC236}">
                <a16:creationId xmlns:a16="http://schemas.microsoft.com/office/drawing/2014/main" id="{B30A3038-2207-4C25-A2A8-894F98EA5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7335" y="1010841"/>
            <a:ext cx="4563665" cy="738664"/>
          </a:xfrm>
          <a:prstGeom prst="rect">
            <a:avLst/>
          </a:prstGeom>
          <a:noFill/>
          <a:ln w="38100" cap="sq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对电流呈现阻力的二端元件。其特性可用</a:t>
            </a:r>
            <a:r>
              <a:rPr lang="en-US" altLang="zh-CN" sz="2100" b="1" i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u</a:t>
            </a: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～</a:t>
            </a:r>
            <a:r>
              <a:rPr lang="en-US" altLang="zh-CN" sz="2100" b="1" i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i</a:t>
            </a:r>
            <a:r>
              <a:rPr lang="zh-CN" altLang="en-US" sz="2100"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平面上的一条曲线来描述：</a:t>
            </a:r>
          </a:p>
        </p:txBody>
      </p:sp>
      <p:graphicFrame>
        <p:nvGraphicFramePr>
          <p:cNvPr id="36" name="Object 38">
            <a:extLst>
              <a:ext uri="{FF2B5EF4-FFF2-40B4-BE49-F238E27FC236}">
                <a16:creationId xmlns:a16="http://schemas.microsoft.com/office/drawing/2014/main" id="{660DE765-1847-43AB-B39F-FB87AA5DD1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38313" y="2000250"/>
          <a:ext cx="1588294" cy="658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60240" imgH="203040" progId="Equation.DSMT4">
                  <p:embed/>
                </p:oleObj>
              </mc:Choice>
              <mc:Fallback>
                <p:oleObj name="Equation" r:id="rId2" imgW="660240" imgH="203040" progId="Equation.DSMT4">
                  <p:embed/>
                  <p:pic>
                    <p:nvPicPr>
                      <p:cNvPr id="24" name="Object 38">
                        <a:extLst>
                          <a:ext uri="{FF2B5EF4-FFF2-40B4-BE49-F238E27FC236}">
                            <a16:creationId xmlns:a16="http://schemas.microsoft.com/office/drawing/2014/main" id="{89B906A1-5F8A-4E3D-9676-56FF0218E32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313" y="2000250"/>
                        <a:ext cx="1588294" cy="6584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49">
            <a:extLst>
              <a:ext uri="{FF2B5EF4-FFF2-40B4-BE49-F238E27FC236}">
                <a16:creationId xmlns:a16="http://schemas.microsoft.com/office/drawing/2014/main" id="{E0E3B3AD-85B8-4CE2-BE91-12D97A62E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5327" y="653654"/>
            <a:ext cx="1241822" cy="461665"/>
          </a:xfrm>
          <a:prstGeom prst="rect">
            <a:avLst/>
          </a:prstGeom>
          <a:noFill/>
          <a:ln w="38100" cap="sq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b="1" kern="0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1.</a:t>
            </a:r>
            <a:r>
              <a:rPr kumimoji="0" lang="zh-CN" altLang="en-US" b="1" kern="0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定义</a:t>
            </a:r>
          </a:p>
        </p:txBody>
      </p:sp>
      <p:sp>
        <p:nvSpPr>
          <p:cNvPr id="38" name="AutoShape 53" descr="羊皮纸">
            <a:extLst>
              <a:ext uri="{FF2B5EF4-FFF2-40B4-BE49-F238E27FC236}">
                <a16:creationId xmlns:a16="http://schemas.microsoft.com/office/drawing/2014/main" id="{D09C1F64-3886-4944-A956-CFEB3A59B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4491" y="1875235"/>
            <a:ext cx="1512094" cy="756047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50000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Char char="–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伏安</a:t>
            </a:r>
          </a:p>
          <a:p>
            <a:pPr algn="ctr" defTabSz="685800" eaLnBrk="0" hangingPunct="0">
              <a:spcBef>
                <a:spcPct val="0"/>
              </a:spcBef>
              <a:buClrTx/>
              <a:buNone/>
            </a:pPr>
            <a:r>
              <a:rPr lang="zh-CN" altLang="en-US" sz="2100" b="1">
                <a:solidFill>
                  <a:prstClr val="black"/>
                </a:solidFill>
                <a:ea typeface="楷体_GB2312" pitchFamily="49" charset="-122"/>
                <a:sym typeface="Symbol" panose="05050102010706020507" pitchFamily="18" charset="2"/>
              </a:rPr>
              <a:t>特性</a:t>
            </a:r>
          </a:p>
        </p:txBody>
      </p:sp>
      <p:sp>
        <p:nvSpPr>
          <p:cNvPr id="39" name="Text Box 64" descr="斜纹布">
            <a:extLst>
              <a:ext uri="{FF2B5EF4-FFF2-40B4-BE49-F238E27FC236}">
                <a16:creationId xmlns:a16="http://schemas.microsoft.com/office/drawing/2014/main" id="{5F6B9643-FE55-4F08-8000-2D24FBF87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1947" y="2440427"/>
            <a:ext cx="432197" cy="415498"/>
          </a:xfrm>
          <a:prstGeom prst="rect">
            <a:avLst/>
          </a:prstGeom>
          <a:noFill/>
          <a:ln w="28575" cap="sq" algn="ctr">
            <a:noFill/>
            <a:miter lim="800000"/>
            <a:headEnd/>
            <a:tailEnd/>
          </a:ln>
          <a:effectLst>
            <a:prstShdw prst="shdw17" dist="17961" dir="2700000">
              <a:srgbClr val="000080"/>
            </a:prst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tile tx="0" ty="0" sx="100000" sy="100000" flip="none" algn="tl"/>
                </a:blipFill>
              </a14:hiddenFill>
            </a:ext>
          </a:extLst>
        </p:spPr>
        <p:txBody>
          <a:bodyPr>
            <a:spAutoFit/>
          </a:bodyPr>
          <a:lstStyle/>
          <a:p>
            <a:pPr defTabSz="6858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CN" sz="2100" kern="0" dirty="0">
                <a:solidFill>
                  <a:prstClr val="black"/>
                </a:solidFill>
                <a:ea typeface="楷体_GB2312" pitchFamily="49" charset="-122"/>
              </a:rPr>
              <a:t>0</a:t>
            </a:r>
          </a:p>
        </p:txBody>
      </p:sp>
      <p:grpSp>
        <p:nvGrpSpPr>
          <p:cNvPr id="40" name="Group 50">
            <a:extLst>
              <a:ext uri="{FF2B5EF4-FFF2-40B4-BE49-F238E27FC236}">
                <a16:creationId xmlns:a16="http://schemas.microsoft.com/office/drawing/2014/main" id="{81FE32F7-E4EB-44E2-BE67-872CE92A838F}"/>
              </a:ext>
            </a:extLst>
          </p:cNvPr>
          <p:cNvGrpSpPr>
            <a:grpSpLocks/>
          </p:cNvGrpSpPr>
          <p:nvPr/>
        </p:nvGrpSpPr>
        <p:grpSpPr bwMode="auto">
          <a:xfrm>
            <a:off x="5404247" y="1692824"/>
            <a:ext cx="2159794" cy="1251347"/>
            <a:chOff x="3742" y="1517"/>
            <a:chExt cx="1814" cy="1051"/>
          </a:xfrm>
        </p:grpSpPr>
        <p:sp>
          <p:nvSpPr>
            <p:cNvPr id="41" name="Text Box 42">
              <a:extLst>
                <a:ext uri="{FF2B5EF4-FFF2-40B4-BE49-F238E27FC236}">
                  <a16:creationId xmlns:a16="http://schemas.microsoft.com/office/drawing/2014/main" id="{5CF0D4BB-3D88-4D51-B133-568A2840C7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9" y="2024"/>
              <a:ext cx="317" cy="349"/>
            </a:xfrm>
            <a:prstGeom prst="rect">
              <a:avLst/>
            </a:prstGeom>
            <a:noFill/>
            <a:ln w="38100" cap="sq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685800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zh-CN" sz="2100" i="1" kern="0">
                  <a:solidFill>
                    <a:prstClr val="black"/>
                  </a:solidFill>
                  <a:ea typeface="仿宋_GB2312" pitchFamily="49" charset="-122"/>
                  <a:sym typeface="Symbol" pitchFamily="18" charset="2"/>
                </a:rPr>
                <a:t>i</a:t>
              </a:r>
            </a:p>
          </p:txBody>
        </p:sp>
        <p:grpSp>
          <p:nvGrpSpPr>
            <p:cNvPr id="42" name="Group 48">
              <a:extLst>
                <a:ext uri="{FF2B5EF4-FFF2-40B4-BE49-F238E27FC236}">
                  <a16:creationId xmlns:a16="http://schemas.microsoft.com/office/drawing/2014/main" id="{EA6C918F-936C-4627-A724-E84E14AD2A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2" y="1517"/>
              <a:ext cx="1542" cy="1051"/>
              <a:chOff x="3946" y="1109"/>
              <a:chExt cx="1542" cy="1051"/>
            </a:xfrm>
          </p:grpSpPr>
          <p:sp>
            <p:nvSpPr>
              <p:cNvPr id="43" name="Line 39">
                <a:extLst>
                  <a:ext uri="{FF2B5EF4-FFF2-40B4-BE49-F238E27FC236}">
                    <a16:creationId xmlns:a16="http://schemas.microsoft.com/office/drawing/2014/main" id="{810888D2-4438-43A5-BDA5-57923A9B9F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6" y="1797"/>
                <a:ext cx="1542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2100" b="1" kern="0" dirty="0">
                  <a:solidFill>
                    <a:prstClr val="black"/>
                  </a:solidFill>
                  <a:latin typeface="Arial" charset="0"/>
                  <a:ea typeface="楷体_GB2312" pitchFamily="49" charset="-122"/>
                </a:endParaRPr>
              </a:p>
            </p:txBody>
          </p:sp>
          <p:sp>
            <p:nvSpPr>
              <p:cNvPr id="44" name="Line 40">
                <a:extLst>
                  <a:ext uri="{FF2B5EF4-FFF2-40B4-BE49-F238E27FC236}">
                    <a16:creationId xmlns:a16="http://schemas.microsoft.com/office/drawing/2014/main" id="{6D68DFBB-7CF8-4187-978A-19E597BE4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5" y="1162"/>
                <a:ext cx="23" cy="998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charset="0"/>
                  <a:ea typeface="楷体_GB2312" pitchFamily="49" charset="-122"/>
                </a:endParaRPr>
              </a:p>
            </p:txBody>
          </p:sp>
          <p:sp>
            <p:nvSpPr>
              <p:cNvPr id="45" name="Text Box 41">
                <a:extLst>
                  <a:ext uri="{FF2B5EF4-FFF2-40B4-BE49-F238E27FC236}">
                    <a16:creationId xmlns:a16="http://schemas.microsoft.com/office/drawing/2014/main" id="{18DB09D7-B86A-469D-B5AC-0AD01BC60D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45" y="1109"/>
                <a:ext cx="317" cy="349"/>
              </a:xfrm>
              <a:prstGeom prst="rect">
                <a:avLst/>
              </a:prstGeom>
              <a:noFill/>
              <a:ln w="38100" cap="sq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defTabSz="685800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kumimoji="0" lang="en-US" altLang="zh-CN" sz="2100" i="1" kern="0">
                    <a:solidFill>
                      <a:prstClr val="black"/>
                    </a:solidFill>
                    <a:ea typeface="仿宋_GB2312" pitchFamily="49" charset="-122"/>
                    <a:sym typeface="Symbol" pitchFamily="18" charset="2"/>
                  </a:rPr>
                  <a:t>u</a:t>
                </a:r>
              </a:p>
            </p:txBody>
          </p:sp>
          <p:sp>
            <p:nvSpPr>
              <p:cNvPr id="46" name="Freeform 44">
                <a:extLst>
                  <a:ext uri="{FF2B5EF4-FFF2-40B4-BE49-F238E27FC236}">
                    <a16:creationId xmlns:a16="http://schemas.microsoft.com/office/drawing/2014/main" id="{352CCF61-5476-4807-8608-E767720EA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1" y="1207"/>
                <a:ext cx="1043" cy="726"/>
              </a:xfrm>
              <a:custGeom>
                <a:avLst/>
                <a:gdLst>
                  <a:gd name="T0" fmla="*/ 0 w 1043"/>
                  <a:gd name="T1" fmla="*/ 726 h 726"/>
                  <a:gd name="T2" fmla="*/ 454 w 1043"/>
                  <a:gd name="T3" fmla="*/ 590 h 726"/>
                  <a:gd name="T4" fmla="*/ 1043 w 1043"/>
                  <a:gd name="T5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3" h="726">
                    <a:moveTo>
                      <a:pt x="0" y="726"/>
                    </a:moveTo>
                    <a:cubicBezTo>
                      <a:pt x="140" y="718"/>
                      <a:pt x="280" y="711"/>
                      <a:pt x="454" y="590"/>
                    </a:cubicBezTo>
                    <a:cubicBezTo>
                      <a:pt x="628" y="469"/>
                      <a:pt x="945" y="98"/>
                      <a:pt x="1043" y="0"/>
                    </a:cubicBezTo>
                  </a:path>
                </a:pathLst>
              </a:custGeom>
              <a:noFill/>
              <a:ln w="28575" cap="sq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charset="0"/>
                  <a:ea typeface="楷体_GB2312" pitchFamily="49" charset="-122"/>
                </a:endParaRPr>
              </a:p>
            </p:txBody>
          </p:sp>
        </p:grpSp>
      </p:grpSp>
      <p:sp>
        <p:nvSpPr>
          <p:cNvPr id="47" name="灯片编号占位符 1">
            <a:extLst>
              <a:ext uri="{FF2B5EF4-FFF2-40B4-BE49-F238E27FC236}">
                <a16:creationId xmlns:a16="http://schemas.microsoft.com/office/drawing/2014/main" id="{454D23F5-029F-4BE3-A3E0-9774A3F26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3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9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9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32" grpId="0" build="p" autoUpdateAnimBg="0"/>
      <p:bldP spid="33" grpId="0" animBg="1"/>
      <p:bldP spid="34" grpId="0" animBg="1"/>
      <p:bldP spid="35" grpId="0" animBg="1"/>
      <p:bldP spid="37" grpId="0" animBg="1"/>
      <p:bldP spid="38" grpId="0" animBg="1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:a16="http://schemas.microsoft.com/office/drawing/2014/main" id="{FF9DEC5E-5C3E-45E7-9C06-3A4F893684AE}"/>
              </a:ext>
            </a:extLst>
          </p:cNvPr>
          <p:cNvSpPr/>
          <p:nvPr/>
        </p:nvSpPr>
        <p:spPr>
          <a:xfrm>
            <a:off x="2444924" y="1055017"/>
            <a:ext cx="2686049" cy="211454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sz="1350">
              <a:solidFill>
                <a:prstClr val="white"/>
              </a:solidFill>
              <a:latin typeface="Tw Cen MT"/>
              <a:ea typeface="宋体" panose="02010600030101010101" pitchFamily="2" charset="-122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5CC8C3DC-239A-4A0F-90A7-3AEAF6B85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483518"/>
            <a:ext cx="6229350" cy="4316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68567" tIns="34283" rIns="68567" bIns="34283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altLang="zh-CN" sz="2400" b="1" i="1" kern="0" dirty="0">
                <a:solidFill>
                  <a:srgbClr val="000000"/>
                </a:solidFill>
              </a:rPr>
              <a:t>u</a:t>
            </a:r>
            <a:r>
              <a:rPr lang="en-US" altLang="zh-CN" sz="2400" b="1" kern="0" dirty="0">
                <a:solidFill>
                  <a:srgbClr val="000000"/>
                </a:solidFill>
              </a:rPr>
              <a:t>-</a:t>
            </a:r>
            <a:r>
              <a:rPr lang="en-US" altLang="zh-CN" sz="2400" b="1" i="1" kern="0" dirty="0" err="1">
                <a:solidFill>
                  <a:srgbClr val="000000"/>
                </a:solidFill>
              </a:rPr>
              <a:t>i</a:t>
            </a:r>
            <a:r>
              <a:rPr lang="zh-CN" altLang="en-US" sz="2400" b="1" kern="0" dirty="0">
                <a:solidFill>
                  <a:srgbClr val="000000"/>
                </a:solidFill>
              </a:rPr>
              <a:t>特性                   线性			非线性</a:t>
            </a: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zh-CN" altLang="en-US" sz="2400" b="1" kern="0" dirty="0">
                <a:solidFill>
                  <a:srgbClr val="000000"/>
                </a:solidFill>
              </a:rPr>
              <a:t>                             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u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                             </a:t>
            </a:r>
            <a:r>
              <a:rPr lang="en-US" altLang="zh-CN" sz="2400" b="1" i="1" kern="0" dirty="0" err="1">
                <a:solidFill>
                  <a:srgbClr val="000000"/>
                </a:solidFill>
              </a:rPr>
              <a:t>u</a:t>
            </a:r>
            <a:endParaRPr lang="en-US" altLang="zh-CN" sz="2400" b="1" i="1" kern="0" dirty="0">
              <a:solidFill>
                <a:srgbClr val="000000"/>
              </a:solidFill>
            </a:endParaRP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altLang="zh-CN" sz="2400" b="1" kern="0" dirty="0">
                <a:solidFill>
                  <a:srgbClr val="000000"/>
                </a:solidFill>
              </a:rPr>
              <a:t>                                        </a:t>
            </a: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zh-CN" altLang="en-US" sz="2400" b="1" kern="0" dirty="0">
                <a:solidFill>
                  <a:srgbClr val="000000"/>
                </a:solidFill>
              </a:rPr>
              <a:t>时不变                                    </a:t>
            </a:r>
            <a:r>
              <a:rPr lang="en-US" altLang="zh-CN" sz="2400" b="1" i="1" kern="0" dirty="0" err="1">
                <a:solidFill>
                  <a:srgbClr val="000000"/>
                </a:solidFill>
              </a:rPr>
              <a:t>i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                      </a:t>
            </a:r>
            <a:r>
              <a:rPr lang="en-US" altLang="zh-CN" sz="2400" b="1" i="1" kern="0" dirty="0" err="1">
                <a:solidFill>
                  <a:srgbClr val="000000"/>
                </a:solidFill>
              </a:rPr>
              <a:t>i</a:t>
            </a:r>
            <a:endParaRPr lang="en-US" altLang="zh-CN" sz="2400" b="1" i="1" kern="0" dirty="0">
              <a:solidFill>
                <a:srgbClr val="000000"/>
              </a:solidFill>
            </a:endParaRP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altLang="zh-CN" sz="2400" b="1" kern="0" dirty="0">
                <a:solidFill>
                  <a:srgbClr val="000000"/>
                </a:solidFill>
              </a:rPr>
              <a:t>                                </a:t>
            </a: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altLang="zh-CN" sz="2400" b="1" kern="0" dirty="0">
                <a:solidFill>
                  <a:srgbClr val="000000"/>
                </a:solidFill>
              </a:rPr>
              <a:t>                          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u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  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t</a:t>
            </a:r>
            <a:r>
              <a:rPr lang="en-US" altLang="zh-CN" sz="2400" b="1" kern="0" baseline="-25000" dirty="0">
                <a:solidFill>
                  <a:srgbClr val="000000"/>
                </a:solidFill>
              </a:rPr>
              <a:t>1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t</a:t>
            </a:r>
            <a:r>
              <a:rPr lang="en-US" altLang="zh-CN" sz="2400" b="1" kern="0" baseline="-25000" dirty="0">
                <a:solidFill>
                  <a:srgbClr val="000000"/>
                </a:solidFill>
              </a:rPr>
              <a:t>2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            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u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t</a:t>
            </a:r>
            <a:r>
              <a:rPr lang="en-US" altLang="zh-CN" sz="2400" b="1" kern="0" baseline="-25000" dirty="0">
                <a:solidFill>
                  <a:srgbClr val="000000"/>
                </a:solidFill>
              </a:rPr>
              <a:t>1</a:t>
            </a:r>
            <a:r>
              <a:rPr lang="en-US" altLang="zh-CN" sz="2400" b="1" kern="0" dirty="0">
                <a:solidFill>
                  <a:srgbClr val="000000"/>
                </a:solidFill>
              </a:rPr>
              <a:t>  </a:t>
            </a:r>
            <a:r>
              <a:rPr lang="en-US" altLang="zh-CN" sz="2400" b="1" i="1" kern="0" dirty="0">
                <a:solidFill>
                  <a:srgbClr val="000000"/>
                </a:solidFill>
              </a:rPr>
              <a:t>t</a:t>
            </a:r>
            <a:r>
              <a:rPr lang="en-US" altLang="zh-CN" sz="2400" b="1" kern="0" baseline="-25000" dirty="0">
                <a:solidFill>
                  <a:srgbClr val="000000"/>
                </a:solidFill>
              </a:rPr>
              <a:t>2</a:t>
            </a: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zh-CN" altLang="en-US" sz="2400" b="1" kern="0" dirty="0">
                <a:solidFill>
                  <a:srgbClr val="000000"/>
                </a:solidFill>
              </a:rPr>
              <a:t>时变		</a:t>
            </a:r>
          </a:p>
          <a:p>
            <a:pPr defTabSz="685800"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zh-CN" altLang="en-US" sz="2400" b="1" kern="0" dirty="0">
                <a:solidFill>
                  <a:srgbClr val="000000"/>
                </a:solidFill>
              </a:rPr>
              <a:t>	                                       </a:t>
            </a:r>
            <a:r>
              <a:rPr lang="en-US" altLang="zh-CN" sz="2400" b="1" i="1" kern="0" dirty="0" err="1">
                <a:solidFill>
                  <a:srgbClr val="000000"/>
                </a:solidFill>
              </a:rPr>
              <a:t>i</a:t>
            </a:r>
            <a:r>
              <a:rPr lang="en-US" altLang="zh-CN" sz="2400" b="1" kern="0" dirty="0">
                <a:solidFill>
                  <a:srgbClr val="000000"/>
                </a:solidFill>
              </a:rPr>
              <a:t>                          </a:t>
            </a:r>
            <a:r>
              <a:rPr lang="en-US" altLang="zh-CN" sz="2400" b="1" i="1" kern="0" dirty="0" err="1">
                <a:solidFill>
                  <a:srgbClr val="000000"/>
                </a:solidFill>
              </a:rPr>
              <a:t>i</a:t>
            </a:r>
            <a:r>
              <a:rPr lang="en-US" altLang="zh-CN" sz="2400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9" name="Line 21">
            <a:extLst>
              <a:ext uri="{FF2B5EF4-FFF2-40B4-BE49-F238E27FC236}">
                <a16:creationId xmlns:a16="http://schemas.microsoft.com/office/drawing/2014/main" id="{402C1A8D-5FB6-4B50-837A-1A84A2D0A9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0974" y="540667"/>
            <a:ext cx="0" cy="4514850"/>
          </a:xfrm>
          <a:prstGeom prst="line">
            <a:avLst/>
          </a:prstGeom>
          <a:noFill/>
          <a:ln w="38100" cap="sq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67" tIns="34283" rIns="68567" bIns="34283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350" kern="0">
              <a:solidFill>
                <a:srgbClr val="000000"/>
              </a:solidFill>
              <a:latin typeface="Times New Roman"/>
              <a:ea typeface="华文楷体"/>
            </a:endParaRPr>
          </a:p>
        </p:txBody>
      </p:sp>
      <p:grpSp>
        <p:nvGrpSpPr>
          <p:cNvPr id="40" name="Group 23">
            <a:extLst>
              <a:ext uri="{FF2B5EF4-FFF2-40B4-BE49-F238E27FC236}">
                <a16:creationId xmlns:a16="http://schemas.microsoft.com/office/drawing/2014/main" id="{ED55A080-1535-4F1F-995F-13D2A081F875}"/>
              </a:ext>
            </a:extLst>
          </p:cNvPr>
          <p:cNvGrpSpPr>
            <a:grpSpLocks/>
          </p:cNvGrpSpPr>
          <p:nvPr/>
        </p:nvGrpSpPr>
        <p:grpSpPr bwMode="auto">
          <a:xfrm>
            <a:off x="1244774" y="597817"/>
            <a:ext cx="6229350" cy="4457700"/>
            <a:chOff x="384" y="336"/>
            <a:chExt cx="5232" cy="3744"/>
          </a:xfrm>
        </p:grpSpPr>
        <p:sp>
          <p:nvSpPr>
            <p:cNvPr id="41" name="Line 3">
              <a:extLst>
                <a:ext uri="{FF2B5EF4-FFF2-40B4-BE49-F238E27FC236}">
                  <a16:creationId xmlns:a16="http://schemas.microsoft.com/office/drawing/2014/main" id="{6D072714-4CC7-410E-90C2-2E8054AEE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920"/>
              <a:ext cx="1728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2" name="Line 4">
              <a:extLst>
                <a:ext uri="{FF2B5EF4-FFF2-40B4-BE49-F238E27FC236}">
                  <a16:creationId xmlns:a16="http://schemas.microsoft.com/office/drawing/2014/main" id="{F01BBAA8-4F4A-418C-89E2-CBA2C918B8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00" y="960"/>
              <a:ext cx="0" cy="1536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3" name="Line 5">
              <a:extLst>
                <a:ext uri="{FF2B5EF4-FFF2-40B4-BE49-F238E27FC236}">
                  <a16:creationId xmlns:a16="http://schemas.microsoft.com/office/drawing/2014/main" id="{098313F0-3AB0-46CE-9E88-BEBCCB9DC8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1920"/>
              <a:ext cx="1488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4" name="Line 6">
              <a:extLst>
                <a:ext uri="{FF2B5EF4-FFF2-40B4-BE49-F238E27FC236}">
                  <a16:creationId xmlns:a16="http://schemas.microsoft.com/office/drawing/2014/main" id="{8E0A0F18-AB1A-4B6B-A343-043DA9D100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2" y="912"/>
              <a:ext cx="0" cy="1536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5" name="Line 7">
              <a:extLst>
                <a:ext uri="{FF2B5EF4-FFF2-40B4-BE49-F238E27FC236}">
                  <a16:creationId xmlns:a16="http://schemas.microsoft.com/office/drawing/2014/main" id="{7DADB9F9-1D20-45E0-901D-E843CB9CA7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16" y="1296"/>
              <a:ext cx="1008" cy="1056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77C0E609-AD4D-4B40-9438-D25547A4D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1200"/>
              <a:ext cx="1200" cy="1064"/>
            </a:xfrm>
            <a:custGeom>
              <a:avLst/>
              <a:gdLst>
                <a:gd name="T0" fmla="*/ 1200 w 1200"/>
                <a:gd name="T1" fmla="*/ 0 h 1064"/>
                <a:gd name="T2" fmla="*/ 1008 w 1200"/>
                <a:gd name="T3" fmla="*/ 480 h 1064"/>
                <a:gd name="T4" fmla="*/ 624 w 1200"/>
                <a:gd name="T5" fmla="*/ 720 h 1064"/>
                <a:gd name="T6" fmla="*/ 336 w 1200"/>
                <a:gd name="T7" fmla="*/ 1008 h 1064"/>
                <a:gd name="T8" fmla="*/ 0 w 1200"/>
                <a:gd name="T9" fmla="*/ 1056 h 10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1064"/>
                <a:gd name="T17" fmla="*/ 1200 w 1200"/>
                <a:gd name="T18" fmla="*/ 1064 h 10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1064">
                  <a:moveTo>
                    <a:pt x="1200" y="0"/>
                  </a:moveTo>
                  <a:cubicBezTo>
                    <a:pt x="1152" y="180"/>
                    <a:pt x="1104" y="360"/>
                    <a:pt x="1008" y="480"/>
                  </a:cubicBezTo>
                  <a:cubicBezTo>
                    <a:pt x="912" y="600"/>
                    <a:pt x="736" y="632"/>
                    <a:pt x="624" y="720"/>
                  </a:cubicBezTo>
                  <a:cubicBezTo>
                    <a:pt x="512" y="808"/>
                    <a:pt x="440" y="952"/>
                    <a:pt x="336" y="1008"/>
                  </a:cubicBezTo>
                  <a:cubicBezTo>
                    <a:pt x="232" y="1064"/>
                    <a:pt x="48" y="1048"/>
                    <a:pt x="0" y="1056"/>
                  </a:cubicBezTo>
                </a:path>
              </a:pathLst>
            </a:cu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7" name="Line 9">
              <a:extLst>
                <a:ext uri="{FF2B5EF4-FFF2-40B4-BE49-F238E27FC236}">
                  <a16:creationId xmlns:a16="http://schemas.microsoft.com/office/drawing/2014/main" id="{F5F524DE-F107-4C9C-BC8F-A2E2AE079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8" y="3408"/>
              <a:ext cx="1968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8" name="Line 10">
              <a:extLst>
                <a:ext uri="{FF2B5EF4-FFF2-40B4-BE49-F238E27FC236}">
                  <a16:creationId xmlns:a16="http://schemas.microsoft.com/office/drawing/2014/main" id="{B1C2B2AE-57CC-4EB3-BC66-87623C2A45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00" y="2592"/>
              <a:ext cx="0" cy="1296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49" name="Line 11">
              <a:extLst>
                <a:ext uri="{FF2B5EF4-FFF2-40B4-BE49-F238E27FC236}">
                  <a16:creationId xmlns:a16="http://schemas.microsoft.com/office/drawing/2014/main" id="{A005313C-84D1-49B6-ABBD-8E1796E04E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24" y="2976"/>
              <a:ext cx="1344" cy="768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0" name="Line 12">
              <a:extLst>
                <a:ext uri="{FF2B5EF4-FFF2-40B4-BE49-F238E27FC236}">
                  <a16:creationId xmlns:a16="http://schemas.microsoft.com/office/drawing/2014/main" id="{E176AB77-7F8C-4151-98CF-B979251123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60" y="2688"/>
              <a:ext cx="624" cy="1152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1" name="Line 13">
              <a:extLst>
                <a:ext uri="{FF2B5EF4-FFF2-40B4-BE49-F238E27FC236}">
                  <a16:creationId xmlns:a16="http://schemas.microsoft.com/office/drawing/2014/main" id="{EA18CBC4-13F7-4B78-BAC4-0028B3A025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3408"/>
              <a:ext cx="1440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2" name="Line 14">
              <a:extLst>
                <a:ext uri="{FF2B5EF4-FFF2-40B4-BE49-F238E27FC236}">
                  <a16:creationId xmlns:a16="http://schemas.microsoft.com/office/drawing/2014/main" id="{B7E8AFFC-17D1-470F-9614-71F9980217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2" y="2592"/>
              <a:ext cx="0" cy="1248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18725140-0CE9-4906-84BB-699B74D8E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2736"/>
              <a:ext cx="1440" cy="1152"/>
            </a:xfrm>
            <a:custGeom>
              <a:avLst/>
              <a:gdLst>
                <a:gd name="T0" fmla="*/ 1440 w 1440"/>
                <a:gd name="T1" fmla="*/ 0 h 1152"/>
                <a:gd name="T2" fmla="*/ 1056 w 1440"/>
                <a:gd name="T3" fmla="*/ 480 h 1152"/>
                <a:gd name="T4" fmla="*/ 624 w 1440"/>
                <a:gd name="T5" fmla="*/ 672 h 1152"/>
                <a:gd name="T6" fmla="*/ 384 w 1440"/>
                <a:gd name="T7" fmla="*/ 1008 h 1152"/>
                <a:gd name="T8" fmla="*/ 0 w 1440"/>
                <a:gd name="T9" fmla="*/ 1152 h 1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40"/>
                <a:gd name="T16" fmla="*/ 0 h 1152"/>
                <a:gd name="T17" fmla="*/ 1440 w 1440"/>
                <a:gd name="T18" fmla="*/ 1152 h 1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40" h="1152">
                  <a:moveTo>
                    <a:pt x="1440" y="0"/>
                  </a:moveTo>
                  <a:cubicBezTo>
                    <a:pt x="1316" y="184"/>
                    <a:pt x="1192" y="368"/>
                    <a:pt x="1056" y="480"/>
                  </a:cubicBezTo>
                  <a:cubicBezTo>
                    <a:pt x="920" y="592"/>
                    <a:pt x="736" y="584"/>
                    <a:pt x="624" y="672"/>
                  </a:cubicBezTo>
                  <a:cubicBezTo>
                    <a:pt x="512" y="760"/>
                    <a:pt x="488" y="928"/>
                    <a:pt x="384" y="1008"/>
                  </a:cubicBezTo>
                  <a:cubicBezTo>
                    <a:pt x="280" y="1088"/>
                    <a:pt x="140" y="1120"/>
                    <a:pt x="0" y="1152"/>
                  </a:cubicBezTo>
                </a:path>
              </a:pathLst>
            </a:cu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286BE2BD-CF45-43AF-B611-D776B2488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2640"/>
              <a:ext cx="1104" cy="992"/>
            </a:xfrm>
            <a:custGeom>
              <a:avLst/>
              <a:gdLst>
                <a:gd name="T0" fmla="*/ 1104 w 1104"/>
                <a:gd name="T1" fmla="*/ 0 h 992"/>
                <a:gd name="T2" fmla="*/ 960 w 1104"/>
                <a:gd name="T3" fmla="*/ 384 h 992"/>
                <a:gd name="T4" fmla="*/ 672 w 1104"/>
                <a:gd name="T5" fmla="*/ 768 h 992"/>
                <a:gd name="T6" fmla="*/ 336 w 1104"/>
                <a:gd name="T7" fmla="*/ 960 h 992"/>
                <a:gd name="T8" fmla="*/ 0 w 1104"/>
                <a:gd name="T9" fmla="*/ 960 h 9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4"/>
                <a:gd name="T16" fmla="*/ 0 h 992"/>
                <a:gd name="T17" fmla="*/ 1104 w 1104"/>
                <a:gd name="T18" fmla="*/ 992 h 9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4" h="992">
                  <a:moveTo>
                    <a:pt x="1104" y="0"/>
                  </a:moveTo>
                  <a:cubicBezTo>
                    <a:pt x="1068" y="128"/>
                    <a:pt x="1032" y="256"/>
                    <a:pt x="960" y="384"/>
                  </a:cubicBezTo>
                  <a:cubicBezTo>
                    <a:pt x="888" y="512"/>
                    <a:pt x="776" y="672"/>
                    <a:pt x="672" y="768"/>
                  </a:cubicBezTo>
                  <a:cubicBezTo>
                    <a:pt x="568" y="864"/>
                    <a:pt x="448" y="928"/>
                    <a:pt x="336" y="960"/>
                  </a:cubicBezTo>
                  <a:cubicBezTo>
                    <a:pt x="224" y="992"/>
                    <a:pt x="56" y="960"/>
                    <a:pt x="0" y="960"/>
                  </a:cubicBezTo>
                </a:path>
              </a:pathLst>
            </a:cu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5" name="Line 18">
              <a:extLst>
                <a:ext uri="{FF2B5EF4-FFF2-40B4-BE49-F238E27FC236}">
                  <a16:creationId xmlns:a16="http://schemas.microsoft.com/office/drawing/2014/main" id="{B75A1027-02F9-4791-BA15-F881C62858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720"/>
              <a:ext cx="5184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6" name="Line 19">
              <a:extLst>
                <a:ext uri="{FF2B5EF4-FFF2-40B4-BE49-F238E27FC236}">
                  <a16:creationId xmlns:a16="http://schemas.microsoft.com/office/drawing/2014/main" id="{8A15AC92-F595-412C-88F0-73B20E0DEC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496"/>
              <a:ext cx="5136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7" name="Line 20">
              <a:extLst>
                <a:ext uri="{FF2B5EF4-FFF2-40B4-BE49-F238E27FC236}">
                  <a16:creationId xmlns:a16="http://schemas.microsoft.com/office/drawing/2014/main" id="{F3018664-1EC0-46E0-BDF6-4B6AC39F9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336"/>
              <a:ext cx="0" cy="3696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8" name="Line 22">
              <a:extLst>
                <a:ext uri="{FF2B5EF4-FFF2-40B4-BE49-F238E27FC236}">
                  <a16:creationId xmlns:a16="http://schemas.microsoft.com/office/drawing/2014/main" id="{DD167070-7A7A-46B5-81ED-DA408905E8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4080"/>
              <a:ext cx="5136" cy="0"/>
            </a:xfrm>
            <a:prstGeom prst="line">
              <a:avLst/>
            </a:prstGeom>
            <a:noFill/>
            <a:ln w="38100" cap="sq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350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</p:grpSp>
      <p:graphicFrame>
        <p:nvGraphicFramePr>
          <p:cNvPr id="59" name="Object 25">
            <a:extLst>
              <a:ext uri="{FF2B5EF4-FFF2-40B4-BE49-F238E27FC236}">
                <a16:creationId xmlns:a16="http://schemas.microsoft.com/office/drawing/2014/main" id="{866BCEE2-CF79-412A-95EB-C2245ECF0F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642181"/>
              </p:ext>
            </p:extLst>
          </p:nvPr>
        </p:nvGraphicFramePr>
        <p:xfrm>
          <a:off x="4159424" y="2717141"/>
          <a:ext cx="114300" cy="219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2" imgW="152334" imgH="291973" progId="Equation.3">
                  <p:embed/>
                </p:oleObj>
              </mc:Choice>
              <mc:Fallback>
                <p:oleObj name="公式" r:id="rId2" imgW="152334" imgH="291973" progId="Equation.3">
                  <p:embed/>
                  <p:pic>
                    <p:nvPicPr>
                      <p:cNvPr id="25" name="Object 25">
                        <a:extLst>
                          <a:ext uri="{FF2B5EF4-FFF2-40B4-BE49-F238E27FC236}">
                            <a16:creationId xmlns:a16="http://schemas.microsoft.com/office/drawing/2014/main" id="{3D1E8781-7416-4A21-B2D4-A9718B2D65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424" y="2717141"/>
                        <a:ext cx="114300" cy="2190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灯片编号占位符 1">
            <a:extLst>
              <a:ext uri="{FF2B5EF4-FFF2-40B4-BE49-F238E27FC236}">
                <a16:creationId xmlns:a16="http://schemas.microsoft.com/office/drawing/2014/main" id="{47B2212F-99CD-4C54-BD93-CB255B9A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51816" y="4667374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id="{269EACA4-0D38-4891-8093-B9B29B08E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844" y="244287"/>
            <a:ext cx="3673078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just" defTabSz="685800" eaLnBrk="0" hangingPunct="0">
              <a:defRPr/>
            </a:pPr>
            <a:r>
              <a:rPr kumimoji="0" lang="en-US" altLang="zh-CN" sz="2400" kern="0" dirty="0">
                <a:solidFill>
                  <a:srgbClr val="C00000"/>
                </a:solidFill>
                <a:latin typeface="楷体_GB2312" pitchFamily="49" charset="-122"/>
                <a:sym typeface="Symbol" panose="05050102010706020507" pitchFamily="18" charset="2"/>
              </a:rPr>
              <a:t>2.</a:t>
            </a:r>
            <a:r>
              <a:rPr kumimoji="0" lang="zh-CN" altLang="en-US" sz="2400" kern="0" dirty="0">
                <a:solidFill>
                  <a:srgbClr val="C00000"/>
                </a:solidFill>
                <a:latin typeface="楷体_GB2312" pitchFamily="49" charset="-122"/>
                <a:sym typeface="Symbol" panose="05050102010706020507" pitchFamily="18" charset="2"/>
              </a:rPr>
              <a:t>线性时不变电阻元件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8F4DC80-2E95-46D9-8983-596314F37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4428" y="910234"/>
            <a:ext cx="1727597" cy="415498"/>
          </a:xfrm>
          <a:prstGeom prst="rect">
            <a:avLst/>
          </a:prstGeom>
          <a:solidFill>
            <a:srgbClr val="FFFF00"/>
          </a:solidFill>
          <a:ln w="38100" cap="sq">
            <a:solidFill>
              <a:srgbClr val="86D1EC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>
              <a:buClr>
                <a:srgbClr val="FFFFFF"/>
              </a:buClr>
              <a:buFont typeface="Wingdings" panose="05000000000000000000" pitchFamily="2" charset="2"/>
              <a:buChar char="l"/>
              <a:defRPr/>
            </a:pPr>
            <a:r>
              <a:rPr kumimoji="0" lang="en-US" altLang="zh-CN" sz="2100" kern="0" dirty="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 </a:t>
            </a:r>
            <a:r>
              <a:rPr kumimoji="0" lang="zh-CN" altLang="en-US" sz="2100" kern="0" dirty="0">
                <a:solidFill>
                  <a:prstClr val="black"/>
                </a:solidFill>
                <a:latin typeface="楷体_GB2312" pitchFamily="49" charset="-122"/>
                <a:sym typeface="Symbol" panose="05050102010706020507" pitchFamily="18" charset="2"/>
              </a:rPr>
              <a:t>电路符号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228FE3F-3615-4272-84A9-BD67A638176B}"/>
              </a:ext>
            </a:extLst>
          </p:cNvPr>
          <p:cNvGrpSpPr>
            <a:grpSpLocks/>
          </p:cNvGrpSpPr>
          <p:nvPr/>
        </p:nvGrpSpPr>
        <p:grpSpPr bwMode="auto">
          <a:xfrm>
            <a:off x="3167065" y="620379"/>
            <a:ext cx="1943100" cy="747713"/>
            <a:chOff x="1751" y="3310"/>
            <a:chExt cx="1632" cy="628"/>
          </a:xfrm>
        </p:grpSpPr>
        <p:sp>
          <p:nvSpPr>
            <p:cNvPr id="20" name="文本框 199689">
              <a:extLst>
                <a:ext uri="{FF2B5EF4-FFF2-40B4-BE49-F238E27FC236}">
                  <a16:creationId xmlns:a16="http://schemas.microsoft.com/office/drawing/2014/main" id="{C4BA68C4-18A6-4A75-B8FC-B0C851BCDE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7" y="3310"/>
              <a:ext cx="29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R</a:t>
              </a:r>
            </a:p>
          </p:txBody>
        </p:sp>
        <p:sp>
          <p:nvSpPr>
            <p:cNvPr id="21" name="矩形 199703">
              <a:extLst>
                <a:ext uri="{FF2B5EF4-FFF2-40B4-BE49-F238E27FC236}">
                  <a16:creationId xmlns:a16="http://schemas.microsoft.com/office/drawing/2014/main" id="{62D97EC1-C652-4BDF-8083-DDFA20A91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3702"/>
              <a:ext cx="480" cy="236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>
                <a:solidFill>
                  <a:prstClr val="black"/>
                </a:solidFill>
              </a:endParaRPr>
            </a:p>
          </p:txBody>
        </p:sp>
        <p:sp>
          <p:nvSpPr>
            <p:cNvPr id="22" name="直接连接符 199704">
              <a:extLst>
                <a:ext uri="{FF2B5EF4-FFF2-40B4-BE49-F238E27FC236}">
                  <a16:creationId xmlns:a16="http://schemas.microsoft.com/office/drawing/2014/main" id="{6DCE34EC-BAC8-4DF4-AABC-5FCA548159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51" y="3820"/>
              <a:ext cx="576" cy="0"/>
            </a:xfrm>
            <a:prstGeom prst="line">
              <a:avLst/>
            </a:prstGeom>
            <a:noFill/>
            <a:ln w="38100" cap="sq">
              <a:solidFill>
                <a:schemeClr val="accent3">
                  <a:lumMod val="50000"/>
                </a:schemeClr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3" name="直接连接符 199705">
              <a:extLst>
                <a:ext uri="{FF2B5EF4-FFF2-40B4-BE49-F238E27FC236}">
                  <a16:creationId xmlns:a16="http://schemas.microsoft.com/office/drawing/2014/main" id="{14FFDAA3-900C-4E34-81D3-DA4EB1006B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7" y="3820"/>
              <a:ext cx="576" cy="0"/>
            </a:xfrm>
            <a:prstGeom prst="line">
              <a:avLst/>
            </a:prstGeom>
            <a:noFill/>
            <a:ln w="38100" cap="sq">
              <a:solidFill>
                <a:schemeClr val="accent3">
                  <a:lumMod val="50000"/>
                </a:schemeClr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id="{F73920D2-4326-45CF-9C53-C6D474664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960" y="195486"/>
            <a:ext cx="34852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/>
            <a:r>
              <a:rPr kumimoji="0" lang="zh-CN" altLang="en-US" sz="2100" dirty="0">
                <a:solidFill>
                  <a:srgbClr val="7030A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任何时刻端电压与电流成正比的电阻元件。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30323C1A-A286-4830-97C0-81AAC4111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947" y="1621072"/>
            <a:ext cx="1808559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 cap="sq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buClr>
                <a:srgbClr val="FFFFFF"/>
              </a:buClr>
              <a:buFont typeface="Wingdings" panose="05000000000000000000" pitchFamily="2" charset="2"/>
              <a:buChar char="l"/>
              <a:defRPr/>
            </a:pPr>
            <a:r>
              <a:rPr kumimoji="0" lang="en-US" altLang="zh-CN" sz="2100" b="0" kern="0" dirty="0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kumimoji="0" lang="en-US" altLang="zh-CN" sz="2100" b="0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kumimoji="0" lang="en-US" altLang="zh-CN" sz="2100" i="1" kern="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itchFamily="49" charset="-122"/>
              </a:rPr>
              <a:t>u</a:t>
            </a:r>
            <a:r>
              <a:rPr kumimoji="0" lang="zh-CN" altLang="en-US" sz="2100" i="1" kern="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itchFamily="49" charset="-122"/>
              </a:rPr>
              <a:t>～</a:t>
            </a:r>
            <a:r>
              <a:rPr kumimoji="0" lang="en-US" altLang="zh-CN" sz="2100" i="1" kern="0" dirty="0" err="1">
                <a:solidFill>
                  <a:srgbClr val="FF0000"/>
                </a:solidFill>
                <a:latin typeface="Times New Roman" panose="02020603050405020304" pitchFamily="18" charset="0"/>
                <a:ea typeface="仿宋_GB2312" pitchFamily="49" charset="-122"/>
              </a:rPr>
              <a:t>i</a:t>
            </a:r>
            <a:r>
              <a:rPr kumimoji="0" lang="en-US" altLang="zh-CN" sz="2100" kern="0" dirty="0">
                <a:solidFill>
                  <a:srgbClr val="FF0000"/>
                </a:solidFill>
                <a:latin typeface="Times New Roman" panose="02020603050405020304" pitchFamily="18" charset="0"/>
                <a:ea typeface="仿宋_GB2312" pitchFamily="49" charset="-122"/>
              </a:rPr>
              <a:t> </a:t>
            </a:r>
            <a:r>
              <a:rPr kumimoji="0" lang="zh-CN" altLang="en-US" sz="2100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关系</a:t>
            </a:r>
          </a:p>
        </p:txBody>
      </p:sp>
      <p:sp>
        <p:nvSpPr>
          <p:cNvPr id="26" name="右箭头 203810">
            <a:extLst>
              <a:ext uri="{FF2B5EF4-FFF2-40B4-BE49-F238E27FC236}">
                <a16:creationId xmlns:a16="http://schemas.microsoft.com/office/drawing/2014/main" id="{5B8933F1-9FEF-4F93-8FF3-7FF112581F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8735" y="1734803"/>
            <a:ext cx="594122" cy="108347"/>
          </a:xfrm>
          <a:prstGeom prst="rightArrow">
            <a:avLst>
              <a:gd name="adj1" fmla="val 50000"/>
              <a:gd name="adj2" fmla="val 137063"/>
            </a:avLst>
          </a:prstGeom>
          <a:solidFill>
            <a:srgbClr val="86D1EC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>
              <a:defRPr/>
            </a:pPr>
            <a:endParaRPr kumimoji="0" lang="zh-CN" altLang="en-US" sz="2100" kern="0">
              <a:solidFill>
                <a:prstClr val="black"/>
              </a:solidFill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8563FB1C-ACC2-49CD-8F97-20D76E7F0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865" y="1599665"/>
            <a:ext cx="226814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>
              <a:buClr>
                <a:srgbClr val="FFFF00"/>
              </a:buClr>
            </a:pPr>
            <a:r>
              <a:rPr kumimoji="0" lang="zh-CN" altLang="en-US" sz="2100" dirty="0">
                <a:solidFill>
                  <a:srgbClr val="C00000"/>
                </a:solidFill>
                <a:latin typeface="Times New Roman" panose="02020603050405020304" pitchFamily="18" charset="0"/>
              </a:rPr>
              <a:t>满足欧姆定律</a:t>
            </a:r>
            <a:endParaRPr kumimoji="0" lang="zh-CN" altLang="en-US" sz="2100" dirty="0">
              <a:solidFill>
                <a:srgbClr val="C00000"/>
              </a:solidFill>
              <a:latin typeface="Times New Roman" panose="02020603050405020304" pitchFamily="18" charset="0"/>
              <a:ea typeface="仿宋_GB2312" pitchFamily="49" charset="-122"/>
            </a:endParaRPr>
          </a:p>
        </p:txBody>
      </p:sp>
      <p:graphicFrame>
        <p:nvGraphicFramePr>
          <p:cNvPr id="28" name="对象 27">
            <a:extLst>
              <a:ext uri="{FF2B5EF4-FFF2-40B4-BE49-F238E27FC236}">
                <a16:creationId xmlns:a16="http://schemas.microsoft.com/office/drawing/2014/main" id="{3145FC58-3A74-4DEF-A3CD-73BF0B065C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9882893"/>
              </p:ext>
            </p:extLst>
          </p:nvPr>
        </p:nvGraphicFramePr>
        <p:xfrm>
          <a:off x="1624985" y="2703553"/>
          <a:ext cx="1612106" cy="420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25480" imgH="215640" progId="Equation.DSMT4">
                  <p:embed/>
                </p:oleObj>
              </mc:Choice>
              <mc:Fallback>
                <p:oleObj name="Equation" r:id="rId3" imgW="825480" imgH="215640" progId="Equation.DSMT4">
                  <p:embed/>
                  <p:pic>
                    <p:nvPicPr>
                      <p:cNvPr id="25" name="对象 24">
                        <a:extLst>
                          <a:ext uri="{FF2B5EF4-FFF2-40B4-BE49-F238E27FC236}">
                            <a16:creationId xmlns:a16="http://schemas.microsoft.com/office/drawing/2014/main" id="{E29B9316-13B3-48EF-8184-01C49BD585D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4985" y="2703553"/>
                        <a:ext cx="1612106" cy="4202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>
            <a:extLst>
              <a:ext uri="{FF2B5EF4-FFF2-40B4-BE49-F238E27FC236}">
                <a16:creationId xmlns:a16="http://schemas.microsoft.com/office/drawing/2014/main" id="{88145A2E-D3FD-4013-86CD-0010354B4F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932837"/>
              </p:ext>
            </p:extLst>
          </p:nvPr>
        </p:nvGraphicFramePr>
        <p:xfrm>
          <a:off x="2976345" y="2215397"/>
          <a:ext cx="907256" cy="406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82400" imgH="215640" progId="Equation.DSMT4">
                  <p:embed/>
                </p:oleObj>
              </mc:Choice>
              <mc:Fallback>
                <p:oleObj name="Equation" r:id="rId5" imgW="482400" imgH="215640" progId="Equation.DSMT4">
                  <p:embed/>
                  <p:pic>
                    <p:nvPicPr>
                      <p:cNvPr id="26" name="对象 25">
                        <a:extLst>
                          <a:ext uri="{FF2B5EF4-FFF2-40B4-BE49-F238E27FC236}">
                            <a16:creationId xmlns:a16="http://schemas.microsoft.com/office/drawing/2014/main" id="{5170974B-AB3F-4419-8186-D2A31606CA9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6345" y="2215397"/>
                        <a:ext cx="907256" cy="4060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矩形标注 203828">
            <a:extLst>
              <a:ext uri="{FF2B5EF4-FFF2-40B4-BE49-F238E27FC236}">
                <a16:creationId xmlns:a16="http://schemas.microsoft.com/office/drawing/2014/main" id="{AE09AFD4-A572-408A-B901-F925A5394E2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189437" y="3435113"/>
            <a:ext cx="1619250" cy="621506"/>
          </a:xfrm>
          <a:prstGeom prst="wedgeRectCallout">
            <a:avLst>
              <a:gd name="adj1" fmla="val -35296"/>
              <a:gd name="adj2" fmla="val 114366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kumimoji="0" lang="en-US" altLang="zh-CN" sz="210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u</a:t>
            </a:r>
            <a:r>
              <a:rPr kumimoji="0" lang="zh-CN" altLang="en-US" sz="210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、</a:t>
            </a:r>
            <a:r>
              <a:rPr kumimoji="0" lang="en-US" altLang="zh-CN" sz="2100" i="1" dirty="0" err="1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i</a:t>
            </a:r>
            <a:r>
              <a:rPr kumimoji="0" lang="en-US" altLang="zh-CN" sz="210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 </a:t>
            </a:r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取关联参考方向</a:t>
            </a:r>
          </a:p>
        </p:txBody>
      </p:sp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71A684AB-1D3A-4608-98C4-051E2CD17A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9536716"/>
              </p:ext>
            </p:extLst>
          </p:nvPr>
        </p:nvGraphicFramePr>
        <p:xfrm>
          <a:off x="1577359" y="2203490"/>
          <a:ext cx="844154" cy="358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19040" imgH="177480" progId="Equation.DSMT4">
                  <p:embed/>
                </p:oleObj>
              </mc:Choice>
              <mc:Fallback>
                <p:oleObj name="Equation" r:id="rId7" imgW="419040" imgH="177480" progId="Equation.DSMT4">
                  <p:embed/>
                  <p:pic>
                    <p:nvPicPr>
                      <p:cNvPr id="28" name="对象 27">
                        <a:extLst>
                          <a:ext uri="{FF2B5EF4-FFF2-40B4-BE49-F238E27FC236}">
                            <a16:creationId xmlns:a16="http://schemas.microsoft.com/office/drawing/2014/main" id="{13A4BCFB-F4CD-45AE-AFD5-36CCD27CA75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359" y="2203490"/>
                        <a:ext cx="844154" cy="3583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圆角矩形标注 203853">
            <a:extLst>
              <a:ext uri="{FF2B5EF4-FFF2-40B4-BE49-F238E27FC236}">
                <a16:creationId xmlns:a16="http://schemas.microsoft.com/office/drawing/2014/main" id="{3BF54321-4E7D-4F05-86B6-3ED649F7B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5097" y="1969170"/>
            <a:ext cx="917972" cy="1565672"/>
          </a:xfrm>
          <a:prstGeom prst="wedgeRoundRectCallout">
            <a:avLst>
              <a:gd name="adj1" fmla="val -122116"/>
              <a:gd name="adj2" fmla="val -18898"/>
              <a:gd name="adj3" fmla="val 16667"/>
            </a:avLst>
          </a:prstGeom>
          <a:solidFill>
            <a:srgbClr val="FFFF00"/>
          </a:solidFill>
          <a:ln w="28575">
            <a:solidFill>
              <a:srgbClr val="000000"/>
            </a:solidFill>
            <a:miter lim="800000"/>
            <a:headEnd/>
            <a:tailEnd/>
          </a:ln>
          <a:effectLst>
            <a:prstShdw prst="shdw17" dist="17961" dir="2700000">
              <a:srgbClr val="000080"/>
            </a:prstShdw>
          </a:effectLst>
        </p:spPr>
        <p:txBody>
          <a:bodyPr anchor="ctr"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>
              <a:defRPr/>
            </a:pPr>
            <a:r>
              <a:rPr kumimoji="0" lang="zh-CN" altLang="en-US" sz="1600" kern="0" dirty="0">
                <a:solidFill>
                  <a:prstClr val="black"/>
                </a:solidFill>
              </a:rPr>
              <a:t>伏安特性为一条过原点的直线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1B688BDD-308B-45D4-AB2C-4DF8D9170302}"/>
              </a:ext>
            </a:extLst>
          </p:cNvPr>
          <p:cNvGrpSpPr>
            <a:grpSpLocks/>
          </p:cNvGrpSpPr>
          <p:nvPr/>
        </p:nvGrpSpPr>
        <p:grpSpPr bwMode="auto">
          <a:xfrm>
            <a:off x="4321972" y="2002790"/>
            <a:ext cx="2162175" cy="1837135"/>
            <a:chOff x="2971" y="663"/>
            <a:chExt cx="1816" cy="1543"/>
          </a:xfrm>
        </p:grpSpPr>
        <p:grpSp>
          <p:nvGrpSpPr>
            <p:cNvPr id="34" name="组合 203821">
              <a:extLst>
                <a:ext uri="{FF2B5EF4-FFF2-40B4-BE49-F238E27FC236}">
                  <a16:creationId xmlns:a16="http://schemas.microsoft.com/office/drawing/2014/main" id="{51A93F8B-A9DA-40AE-8795-47FEB5BD4D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71" y="663"/>
              <a:ext cx="1816" cy="1543"/>
              <a:chOff x="3560" y="618"/>
              <a:chExt cx="1816" cy="1543"/>
            </a:xfrm>
          </p:grpSpPr>
          <p:sp>
            <p:nvSpPr>
              <p:cNvPr id="36" name="直接连接符 203815">
                <a:extLst>
                  <a:ext uri="{FF2B5EF4-FFF2-40B4-BE49-F238E27FC236}">
                    <a16:creationId xmlns:a16="http://schemas.microsoft.com/office/drawing/2014/main" id="{8339364D-F9F2-470F-9DB9-39C930EB71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0" y="1435"/>
                <a:ext cx="154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37" name="直接连接符 203816">
                <a:extLst>
                  <a:ext uri="{FF2B5EF4-FFF2-40B4-BE49-F238E27FC236}">
                    <a16:creationId xmlns:a16="http://schemas.microsoft.com/office/drawing/2014/main" id="{87B8E865-82C0-4620-AEEB-E81B1B6D3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1" y="754"/>
                <a:ext cx="0" cy="14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38" name="直接连接符 203817">
                <a:extLst>
                  <a:ext uri="{FF2B5EF4-FFF2-40B4-BE49-F238E27FC236}">
                    <a16:creationId xmlns:a16="http://schemas.microsoft.com/office/drawing/2014/main" id="{33632F3A-590B-4663-8ED5-0F4370206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87" y="800"/>
                <a:ext cx="1089" cy="108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39" name="文本框 203818">
                <a:extLst>
                  <a:ext uri="{FF2B5EF4-FFF2-40B4-BE49-F238E27FC236}">
                    <a16:creationId xmlns:a16="http://schemas.microsoft.com/office/drawing/2014/main" id="{6EBA3B48-39E7-4635-86FE-A92C7EDA9E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86" y="618"/>
                <a:ext cx="273" cy="349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仿宋_GB2312" pitchFamily="49" charset="-122"/>
                    <a:sym typeface="Symbol" panose="05050102010706020507" pitchFamily="18" charset="2"/>
                  </a:rPr>
                  <a:t>u</a:t>
                </a:r>
              </a:p>
            </p:txBody>
          </p:sp>
          <p:sp>
            <p:nvSpPr>
              <p:cNvPr id="40" name="文本框 203819">
                <a:extLst>
                  <a:ext uri="{FF2B5EF4-FFF2-40B4-BE49-F238E27FC236}">
                    <a16:creationId xmlns:a16="http://schemas.microsoft.com/office/drawing/2014/main" id="{5CACC807-33D1-4E65-AA5B-2B9BF7E5D6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03" y="1298"/>
                <a:ext cx="273" cy="349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  <a:defRPr/>
                </a:pPr>
                <a:r>
                  <a:rPr kumimoji="0" lang="en-US" altLang="zh-CN" sz="2100" b="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仿宋_GB2312" pitchFamily="49" charset="-122"/>
                    <a:sym typeface="Symbol" panose="05050102010706020507" pitchFamily="18" charset="2"/>
                  </a:rPr>
                  <a:t>i</a:t>
                </a:r>
              </a:p>
            </p:txBody>
          </p:sp>
        </p:grpSp>
        <p:sp>
          <p:nvSpPr>
            <p:cNvPr id="35" name="文本框 203854">
              <a:extLst>
                <a:ext uri="{FF2B5EF4-FFF2-40B4-BE49-F238E27FC236}">
                  <a16:creationId xmlns:a16="http://schemas.microsoft.com/office/drawing/2014/main" id="{B133FA4F-C39E-4B18-BA6F-039A9DF931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1" y="1434"/>
              <a:ext cx="363" cy="34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spcBef>
                  <a:spcPct val="50000"/>
                </a:spcBef>
                <a:defRPr/>
              </a:pPr>
              <a:r>
                <a:rPr kumimoji="0" lang="en-US" altLang="zh-CN" sz="2100" b="0" kern="0">
                  <a:solidFill>
                    <a:prstClr val="black"/>
                  </a:solidFill>
                  <a:latin typeface="Times New Roman" panose="02020603050405020304" pitchFamily="18" charset="0"/>
                </a:rPr>
                <a:t>0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1D10D8AA-D028-47B6-A0FA-BA5B0F497BD5}"/>
              </a:ext>
            </a:extLst>
          </p:cNvPr>
          <p:cNvGrpSpPr>
            <a:grpSpLocks/>
          </p:cNvGrpSpPr>
          <p:nvPr/>
        </p:nvGrpSpPr>
        <p:grpSpPr bwMode="auto">
          <a:xfrm>
            <a:off x="3118177" y="3470240"/>
            <a:ext cx="2914650" cy="1121569"/>
            <a:chOff x="1837" y="1969"/>
            <a:chExt cx="2448" cy="942"/>
          </a:xfrm>
        </p:grpSpPr>
        <p:sp>
          <p:nvSpPr>
            <p:cNvPr id="42" name="直接连接符 203832">
              <a:extLst>
                <a:ext uri="{FF2B5EF4-FFF2-40B4-BE49-F238E27FC236}">
                  <a16:creationId xmlns:a16="http://schemas.microsoft.com/office/drawing/2014/main" id="{884A367C-E0CD-49C3-B9EF-325DD2A969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83" y="2473"/>
              <a:ext cx="2267" cy="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43" name="矩形 203831">
              <a:extLst>
                <a:ext uri="{FF2B5EF4-FFF2-40B4-BE49-F238E27FC236}">
                  <a16:creationId xmlns:a16="http://schemas.microsoft.com/office/drawing/2014/main" id="{50BB6827-40D3-4D49-9E35-A28EB7235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9" y="2325"/>
              <a:ext cx="533" cy="244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>
                <a:solidFill>
                  <a:prstClr val="black"/>
                </a:solidFill>
              </a:endParaRPr>
            </a:p>
          </p:txBody>
        </p:sp>
        <p:sp>
          <p:nvSpPr>
            <p:cNvPr id="44" name="文本框 203830">
              <a:extLst>
                <a:ext uri="{FF2B5EF4-FFF2-40B4-BE49-F238E27FC236}">
                  <a16:creationId xmlns:a16="http://schemas.microsoft.com/office/drawing/2014/main" id="{68FB1ED8-1B13-496A-A60F-7AFD40F3E7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8" y="1969"/>
              <a:ext cx="294" cy="34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R</a:t>
              </a:r>
              <a:endParaRPr kumimoji="0" lang="en-US" altLang="zh-CN" sz="18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45" name="文本框 203834">
              <a:extLst>
                <a:ext uri="{FF2B5EF4-FFF2-40B4-BE49-F238E27FC236}">
                  <a16:creationId xmlns:a16="http://schemas.microsoft.com/office/drawing/2014/main" id="{ADDBEB89-5A95-477E-A999-F09DAFCA99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9" y="2523"/>
              <a:ext cx="490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4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u</a:t>
              </a:r>
            </a:p>
          </p:txBody>
        </p:sp>
        <p:sp>
          <p:nvSpPr>
            <p:cNvPr id="46" name="文本框 203836">
              <a:extLst>
                <a:ext uri="{FF2B5EF4-FFF2-40B4-BE49-F238E27FC236}">
                  <a16:creationId xmlns:a16="http://schemas.microsoft.com/office/drawing/2014/main" id="{C41D61E2-3319-437D-BA33-2C6EEE04B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1" y="2030"/>
              <a:ext cx="363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4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i</a:t>
              </a:r>
              <a:endParaRPr kumimoji="0" lang="en-US" altLang="zh-CN" sz="18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47" name="文本框 203837">
              <a:extLst>
                <a:ext uri="{FF2B5EF4-FFF2-40B4-BE49-F238E27FC236}">
                  <a16:creationId xmlns:a16="http://schemas.microsoft.com/office/drawing/2014/main" id="{5B517EB1-2A27-4CBD-BFFB-11A28BE812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7" y="2433"/>
              <a:ext cx="317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3000" b="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+</a:t>
              </a:r>
            </a:p>
          </p:txBody>
        </p:sp>
        <p:sp>
          <p:nvSpPr>
            <p:cNvPr id="48" name="文本框 203838">
              <a:extLst>
                <a:ext uri="{FF2B5EF4-FFF2-40B4-BE49-F238E27FC236}">
                  <a16:creationId xmlns:a16="http://schemas.microsoft.com/office/drawing/2014/main" id="{4D627B8A-EC24-4791-A121-014692014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2387"/>
              <a:ext cx="589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zh-CN" altLang="en-US" sz="3000" b="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－</a:t>
              </a:r>
              <a:endParaRPr kumimoji="0" lang="zh-CN" altLang="en-US" sz="18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49" name="直接连接符 203856">
              <a:extLst>
                <a:ext uri="{FF2B5EF4-FFF2-40B4-BE49-F238E27FC236}">
                  <a16:creationId xmlns:a16="http://schemas.microsoft.com/office/drawing/2014/main" id="{DDA7179E-829E-4737-822D-EA34C67FD3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7" y="2387"/>
              <a:ext cx="45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 dirty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D05851DB-F579-46DD-9529-C5BE638B2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5381" y="4469961"/>
            <a:ext cx="388858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34290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100" b="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R</a:t>
            </a:r>
            <a:r>
              <a:rPr kumimoji="0" lang="en-US" altLang="zh-CN" sz="210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 </a:t>
            </a:r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</a:rPr>
              <a:t>称为电阻，单位：</a:t>
            </a:r>
            <a:r>
              <a:rPr kumimoji="0" lang="en-US" altLang="zh-CN" sz="2100" b="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</a:t>
            </a:r>
            <a:r>
              <a:rPr kumimoji="0" lang="en-US" altLang="zh-CN" sz="210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 (</a:t>
            </a:r>
            <a:r>
              <a:rPr kumimoji="0" lang="en-US" altLang="zh-CN" sz="2100" b="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Ohm</a:t>
            </a:r>
            <a:r>
              <a:rPr kumimoji="0" lang="en-US" altLang="zh-CN" sz="210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)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F9C169CF-0B20-4DDD-8BFA-A9899403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437" y="4429464"/>
            <a:ext cx="1079897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342900" eaLnBrk="0" fontAlgn="auto" hangingPunct="0">
              <a:spcBef>
                <a:spcPct val="50000"/>
              </a:spcBef>
              <a:spcAft>
                <a:spcPts val="0"/>
              </a:spcAft>
              <a:buClr>
                <a:prstClr val="white"/>
              </a:buClr>
              <a:buFont typeface="Wingdings" panose="05000000000000000000" pitchFamily="2" charset="2"/>
              <a:buChar char="l"/>
            </a:pPr>
            <a:r>
              <a:rPr kumimoji="0" lang="en-US" altLang="zh-CN" sz="2100">
                <a:solidFill>
                  <a:srgbClr val="FF0000"/>
                </a:solidFill>
                <a:latin typeface="楷体_GB2312" pitchFamily="49" charset="-122"/>
                <a:sym typeface="Symbol" panose="05050102010706020507" pitchFamily="18" charset="2"/>
              </a:rPr>
              <a:t> </a:t>
            </a:r>
            <a:r>
              <a:rPr kumimoji="0" lang="zh-CN" altLang="en-US" sz="2100">
                <a:solidFill>
                  <a:srgbClr val="FF0000"/>
                </a:solidFill>
                <a:latin typeface="楷体_GB2312" pitchFamily="49" charset="-122"/>
                <a:sym typeface="Symbol" panose="05050102010706020507" pitchFamily="18" charset="2"/>
              </a:rPr>
              <a:t>单位</a:t>
            </a:r>
          </a:p>
        </p:txBody>
      </p:sp>
      <p:sp>
        <p:nvSpPr>
          <p:cNvPr id="52" name="右箭头 203825">
            <a:extLst>
              <a:ext uri="{FF2B5EF4-FFF2-40B4-BE49-F238E27FC236}">
                <a16:creationId xmlns:a16="http://schemas.microsoft.com/office/drawing/2014/main" id="{67F71071-4C3A-41FE-A980-540D6C66B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1258" y="4591390"/>
            <a:ext cx="539354" cy="108347"/>
          </a:xfrm>
          <a:prstGeom prst="rightArrow">
            <a:avLst>
              <a:gd name="adj1" fmla="val 50000"/>
              <a:gd name="adj2" fmla="val 124427"/>
            </a:avLst>
          </a:prstGeom>
          <a:solidFill>
            <a:schemeClr val="tx2">
              <a:lumMod val="50000"/>
            </a:schemeClr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 sz="2100">
              <a:solidFill>
                <a:prstClr val="black"/>
              </a:solidFill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3A6F0075-F6A5-4DBB-BA47-24323A0A3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5381" y="4752306"/>
            <a:ext cx="432077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342900"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100" b="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G</a:t>
            </a:r>
            <a:r>
              <a:rPr kumimoji="0" lang="en-US" altLang="zh-CN" sz="2100" i="1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 </a:t>
            </a:r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</a:rPr>
              <a:t>称为电导，单位</a:t>
            </a:r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：</a:t>
            </a:r>
            <a:r>
              <a:rPr kumimoji="0" lang="en-US" altLang="zh-CN" sz="2100" b="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S </a:t>
            </a:r>
            <a:r>
              <a:rPr kumimoji="0" lang="en-US" altLang="zh-CN" sz="210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(</a:t>
            </a:r>
            <a:r>
              <a:rPr kumimoji="0" lang="en-US" altLang="zh-CN" sz="2100" b="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Siemens</a:t>
            </a:r>
            <a:r>
              <a:rPr kumimoji="0" lang="en-US" altLang="zh-CN" sz="2100" dirty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</a:rPr>
              <a:t>) </a:t>
            </a:r>
          </a:p>
        </p:txBody>
      </p:sp>
      <p:sp>
        <p:nvSpPr>
          <p:cNvPr id="54" name="灯片编号占位符 1">
            <a:extLst>
              <a:ext uri="{FF2B5EF4-FFF2-40B4-BE49-F238E27FC236}">
                <a16:creationId xmlns:a16="http://schemas.microsoft.com/office/drawing/2014/main" id="{B5363792-551D-48D5-B825-4A39D5362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03413" y="4552096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5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06247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9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9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9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9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9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9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24" grpId="0"/>
      <p:bldP spid="25" grpId="0" animBg="1"/>
      <p:bldP spid="27" grpId="0" animBg="1"/>
      <p:bldP spid="30" grpId="0" animBg="1"/>
      <p:bldP spid="32" grpId="0" animBg="1"/>
      <p:bldP spid="50" grpId="0"/>
      <p:bldP spid="51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id="{4A4AFACA-0009-4EE0-8F01-9D94F022C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808" y="1089105"/>
            <a:ext cx="4752975" cy="80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defTabSz="685800" eaLnBrk="0" hangingPunct="0">
              <a:lnSpc>
                <a:spcPct val="115000"/>
              </a:lnSpc>
              <a:buFont typeface="Arial" panose="020B0604020202020204" pitchFamily="34" charset="0"/>
              <a:buAutoNum type="circleNumDbPlain" startAt="2"/>
            </a:pPr>
            <a:r>
              <a:rPr kumimoji="0" lang="zh-CN" altLang="en-US" sz="2100">
                <a:solidFill>
                  <a:prstClr val="black"/>
                </a:solidFill>
                <a:latin typeface="楷体_GB2312" pitchFamily="49" charset="-122"/>
              </a:rPr>
              <a:t>如电阻上的电压与电流参考方向非关联，公式中应冠以负号；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5D1A285-032C-4AB7-A112-A75154AD2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808" y="1885747"/>
            <a:ext cx="47005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defTabSz="685800" eaLnBrk="0" hangingPunct="0">
              <a:buFont typeface="Arial" panose="020B0604020202020204" pitchFamily="34" charset="0"/>
              <a:buAutoNum type="circleNumDbPlain" startAt="3"/>
            </a:pPr>
            <a:r>
              <a:rPr kumimoji="0" lang="zh-CN" altLang="en-US" sz="2100" dirty="0">
                <a:solidFill>
                  <a:prstClr val="black"/>
                </a:solidFill>
                <a:latin typeface="楷体_GB2312" pitchFamily="49" charset="-122"/>
              </a:rPr>
              <a:t>线性电阻是无记忆、双向性的元件。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71E96CE-B763-4DD9-ACBA-C2761E448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715" y="1468671"/>
            <a:ext cx="1296590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</a:pPr>
            <a:r>
              <a:rPr kumimoji="0" lang="zh-CN" altLang="en-US" sz="21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欧姆定律</a:t>
            </a:r>
          </a:p>
        </p:txBody>
      </p:sp>
      <p:sp>
        <p:nvSpPr>
          <p:cNvPr id="20" name="左大括号 19">
            <a:extLst>
              <a:ext uri="{FF2B5EF4-FFF2-40B4-BE49-F238E27FC236}">
                <a16:creationId xmlns:a16="http://schemas.microsoft.com/office/drawing/2014/main" id="{D3861463-5BEA-4548-99DC-A28299126BF7}"/>
              </a:ext>
            </a:extLst>
          </p:cNvPr>
          <p:cNvSpPr>
            <a:spLocks/>
          </p:cNvSpPr>
          <p:nvPr/>
        </p:nvSpPr>
        <p:spPr bwMode="auto">
          <a:xfrm>
            <a:off x="2628304" y="712624"/>
            <a:ext cx="161925" cy="1944291"/>
          </a:xfrm>
          <a:prstGeom prst="leftBrace">
            <a:avLst>
              <a:gd name="adj1" fmla="val 100006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>
              <a:defRPr/>
            </a:pPr>
            <a:endParaRPr kumimoji="0" lang="zh-CN" altLang="en-US" sz="2100" kern="0">
              <a:solidFill>
                <a:prstClr val="black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3F0B833-5122-4477-ADD2-43DA95F02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808" y="699542"/>
            <a:ext cx="442793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57175" indent="-257175" defTabSz="685800" eaLnBrk="0" hangingPunct="0">
              <a:buFont typeface="Arial" panose="020B0604020202020204" pitchFamily="34" charset="0"/>
              <a:buAutoNum type="circleNumDbPlain"/>
            </a:pP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只适用于线性电阻</a:t>
            </a:r>
            <a:r>
              <a:rPr kumimoji="0" lang="en-US" altLang="zh-CN" sz="210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(</a:t>
            </a:r>
            <a:r>
              <a:rPr kumimoji="0" lang="en-US" altLang="zh-CN" sz="2100" i="1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 </a:t>
            </a:r>
            <a:r>
              <a:rPr kumimoji="0" lang="en-US" altLang="zh-CN" sz="2100" b="0" i="1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R</a:t>
            </a:r>
            <a:r>
              <a:rPr kumimoji="0" lang="en-US" altLang="zh-CN" sz="2100" i="1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 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为常数</a:t>
            </a:r>
            <a:r>
              <a:rPr kumimoji="0" lang="zh-CN" altLang="en-US" sz="210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rPr>
              <a:t>）；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7C97850-C525-47DA-85E0-FAB9DB288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6483" y="3777308"/>
            <a:ext cx="221337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/>
            <a:r>
              <a:rPr kumimoji="0" lang="zh-CN" altLang="en-US" sz="21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则欧姆定律写为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748D914A-3CF6-4DF2-B86C-9BB5A93EA4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9583" y="3700781"/>
            <a:ext cx="353139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kumimoji="0" lang="en-US" altLang="zh-CN" sz="2700" b="0" i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u</a:t>
            </a:r>
            <a:r>
              <a:rPr kumimoji="0" lang="en-US" altLang="zh-CN" sz="2700" b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 –</a:t>
            </a:r>
            <a:r>
              <a:rPr kumimoji="0" lang="en-US" altLang="zh-CN" sz="2700" b="0" i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R i       i</a:t>
            </a:r>
            <a:r>
              <a:rPr kumimoji="0" lang="en-US" altLang="zh-CN" sz="2700" b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 –</a:t>
            </a:r>
            <a:r>
              <a:rPr kumimoji="0" lang="en-US" altLang="zh-CN" sz="2700" b="0" i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G u</a:t>
            </a:r>
            <a:endParaRPr kumimoji="0" lang="en-US" altLang="zh-CN" sz="2700" b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A32AA17-932A-4B81-9D5A-51D5AE7839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934" y="4263083"/>
            <a:ext cx="3954930" cy="4154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/>
            <a:r>
              <a:rPr kumimoji="0" lang="zh-CN" altLang="en-US" sz="2100" dirty="0">
                <a:solidFill>
                  <a:prstClr val="black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公式和参考方向必须配套使用！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04DEAD4F-B23C-47DE-A3FA-56D90392B057}"/>
              </a:ext>
            </a:extLst>
          </p:cNvPr>
          <p:cNvGrpSpPr>
            <a:grpSpLocks/>
          </p:cNvGrpSpPr>
          <p:nvPr/>
        </p:nvGrpSpPr>
        <p:grpSpPr bwMode="auto">
          <a:xfrm>
            <a:off x="1331714" y="604278"/>
            <a:ext cx="1285875" cy="638175"/>
            <a:chOff x="385" y="3022"/>
            <a:chExt cx="1080" cy="536"/>
          </a:xfrm>
        </p:grpSpPr>
        <p:pic>
          <p:nvPicPr>
            <p:cNvPr id="26" name="图片 205892" descr="123">
              <a:extLst>
                <a:ext uri="{FF2B5EF4-FFF2-40B4-BE49-F238E27FC236}">
                  <a16:creationId xmlns:a16="http://schemas.microsoft.com/office/drawing/2014/main" id="{286355B5-FC7C-4474-AD9F-CCB6924D56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文本框 205893">
              <a:extLst>
                <a:ext uri="{FF2B5EF4-FFF2-40B4-BE49-F238E27FC236}">
                  <a16:creationId xmlns:a16="http://schemas.microsoft.com/office/drawing/2014/main" id="{70EE4C8F-57AE-42D7-8D1C-85C2E59E5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/>
              <a:r>
                <a:rPr kumimoji="0" lang="zh-CN" altLang="en-US" sz="24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华文行楷" panose="02010800040101010101" pitchFamily="2" charset="-122"/>
                </a:rPr>
                <a:t>注意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32A5D15-3B1B-440E-B146-7A60E09AF86C}"/>
              </a:ext>
            </a:extLst>
          </p:cNvPr>
          <p:cNvGrpSpPr>
            <a:grpSpLocks/>
          </p:cNvGrpSpPr>
          <p:nvPr/>
        </p:nvGrpSpPr>
        <p:grpSpPr bwMode="auto">
          <a:xfrm>
            <a:off x="3114079" y="2590243"/>
            <a:ext cx="2914650" cy="1121569"/>
            <a:chOff x="1837" y="1969"/>
            <a:chExt cx="2448" cy="942"/>
          </a:xfrm>
        </p:grpSpPr>
        <p:sp>
          <p:nvSpPr>
            <p:cNvPr id="29" name="直接连接符 205895">
              <a:extLst>
                <a:ext uri="{FF2B5EF4-FFF2-40B4-BE49-F238E27FC236}">
                  <a16:creationId xmlns:a16="http://schemas.microsoft.com/office/drawing/2014/main" id="{73E38051-73C8-4EF4-A0E7-45EC65C00A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83" y="2473"/>
              <a:ext cx="2267" cy="5"/>
            </a:xfrm>
            <a:prstGeom prst="line">
              <a:avLst/>
            </a:prstGeom>
            <a:noFill/>
            <a:ln w="38100" cap="sq">
              <a:solidFill>
                <a:srgbClr val="C00000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 dirty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30" name="矩形 205896">
              <a:extLst>
                <a:ext uri="{FF2B5EF4-FFF2-40B4-BE49-F238E27FC236}">
                  <a16:creationId xmlns:a16="http://schemas.microsoft.com/office/drawing/2014/main" id="{B835E0C0-1715-48F8-AC23-7B7007FED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9" y="2325"/>
              <a:ext cx="533" cy="244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>
                <a:solidFill>
                  <a:prstClr val="black"/>
                </a:solidFill>
              </a:endParaRPr>
            </a:p>
          </p:txBody>
        </p:sp>
        <p:sp>
          <p:nvSpPr>
            <p:cNvPr id="31" name="文本框 205897">
              <a:extLst>
                <a:ext uri="{FF2B5EF4-FFF2-40B4-BE49-F238E27FC236}">
                  <a16:creationId xmlns:a16="http://schemas.microsoft.com/office/drawing/2014/main" id="{F144122D-EE8B-49F6-A89A-8F443CD6A4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8" y="1969"/>
              <a:ext cx="29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1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Symbol" panose="05050102010706020507" pitchFamily="18" charset="2"/>
                </a:rPr>
                <a:t>R</a:t>
              </a:r>
              <a:endParaRPr kumimoji="0" lang="en-US" altLang="zh-CN" sz="18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2" name="文本框 205898">
              <a:extLst>
                <a:ext uri="{FF2B5EF4-FFF2-40B4-BE49-F238E27FC236}">
                  <a16:creationId xmlns:a16="http://schemas.microsoft.com/office/drawing/2014/main" id="{1B843A72-84B9-4EDE-9561-E6D290DEBA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9" y="2523"/>
              <a:ext cx="490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24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u</a:t>
              </a:r>
            </a:p>
          </p:txBody>
        </p:sp>
        <p:sp>
          <p:nvSpPr>
            <p:cNvPr id="33" name="文本框 205899">
              <a:extLst>
                <a:ext uri="{FF2B5EF4-FFF2-40B4-BE49-F238E27FC236}">
                  <a16:creationId xmlns:a16="http://schemas.microsoft.com/office/drawing/2014/main" id="{77FECBD8-60BE-4AE7-AB13-4D7D026085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1" y="2030"/>
              <a:ext cx="363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400" b="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i</a:t>
              </a:r>
              <a:endParaRPr kumimoji="0" lang="en-US" altLang="zh-CN" sz="18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4" name="文本框 205900">
              <a:extLst>
                <a:ext uri="{FF2B5EF4-FFF2-40B4-BE49-F238E27FC236}">
                  <a16:creationId xmlns:a16="http://schemas.microsoft.com/office/drawing/2014/main" id="{D298CEE0-FB4F-4CFD-8597-44DFA99120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7" y="2433"/>
              <a:ext cx="317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kumimoji="0" lang="en-US" altLang="zh-CN" sz="3000" b="0" ker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Symbol" panose="05050102010706020507" pitchFamily="18" charset="2"/>
                </a:rPr>
                <a:t>-</a:t>
              </a:r>
            </a:p>
          </p:txBody>
        </p:sp>
        <p:sp>
          <p:nvSpPr>
            <p:cNvPr id="35" name="文本框 205901">
              <a:extLst>
                <a:ext uri="{FF2B5EF4-FFF2-40B4-BE49-F238E27FC236}">
                  <a16:creationId xmlns:a16="http://schemas.microsoft.com/office/drawing/2014/main" id="{E023905F-DC97-44EF-B9DF-DF75B9EBC1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2387"/>
              <a:ext cx="589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3000" b="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+</a:t>
              </a:r>
              <a:endParaRPr kumimoji="0" lang="en-US" altLang="zh-CN" sz="1800" b="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6" name="直接连接符 205902">
              <a:extLst>
                <a:ext uri="{FF2B5EF4-FFF2-40B4-BE49-F238E27FC236}">
                  <a16:creationId xmlns:a16="http://schemas.microsoft.com/office/drawing/2014/main" id="{1FACE505-4BBB-450F-8DF4-2DA755E872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7" y="2387"/>
              <a:ext cx="454" cy="0"/>
            </a:xfrm>
            <a:prstGeom prst="line">
              <a:avLst/>
            </a:prstGeom>
            <a:noFill/>
            <a:ln w="28575" cap="sq">
              <a:solidFill>
                <a:srgbClr val="0000FF"/>
              </a:solidFill>
              <a:round/>
              <a:headEnd/>
              <a:tailEnd type="triangle" w="med" len="med"/>
            </a:ln>
            <a:effectLst>
              <a:prstShdw prst="shdw17" dist="17961" dir="2700000">
                <a:srgbClr val="000080"/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800">
                <a:defRPr/>
              </a:pPr>
              <a:endParaRPr kumimoji="0" lang="zh-CN" altLang="en-US" sz="2100" b="1" kern="0">
                <a:solidFill>
                  <a:prstClr val="black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37" name="灯片编号占位符 1">
            <a:extLst>
              <a:ext uri="{FF2B5EF4-FFF2-40B4-BE49-F238E27FC236}">
                <a16:creationId xmlns:a16="http://schemas.microsoft.com/office/drawing/2014/main" id="{7CA76483-C1CE-40F8-9333-190B20C23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99490" y="4713125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73630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85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385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385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385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1" grpId="0"/>
      <p:bldP spid="22" grpId="0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4">
            <a:extLst>
              <a:ext uri="{FF2B5EF4-FFF2-40B4-BE49-F238E27FC236}">
                <a16:creationId xmlns:a16="http://schemas.microsoft.com/office/drawing/2014/main" id="{8E554A9C-FD42-414D-B2A0-77B746E5525B}"/>
              </a:ext>
            </a:extLst>
          </p:cNvPr>
          <p:cNvGrpSpPr>
            <a:grpSpLocks/>
          </p:cNvGrpSpPr>
          <p:nvPr/>
        </p:nvGrpSpPr>
        <p:grpSpPr bwMode="auto">
          <a:xfrm>
            <a:off x="1717899" y="986244"/>
            <a:ext cx="1479947" cy="1668065"/>
            <a:chOff x="417" y="705"/>
            <a:chExt cx="1243" cy="1401"/>
          </a:xfrm>
        </p:grpSpPr>
        <p:sp>
          <p:nvSpPr>
            <p:cNvPr id="39" name="Text Box 5">
              <a:extLst>
                <a:ext uri="{FF2B5EF4-FFF2-40B4-BE49-F238E27FC236}">
                  <a16:creationId xmlns:a16="http://schemas.microsoft.com/office/drawing/2014/main" id="{563C2E34-8755-48A0-AE16-ECCEBE80CC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1" y="1319"/>
              <a:ext cx="284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ea typeface="华文楷体" pitchFamily="2" charset="-122"/>
                </a:rPr>
                <a:t>R</a:t>
              </a:r>
            </a:p>
          </p:txBody>
        </p:sp>
        <p:sp>
          <p:nvSpPr>
            <p:cNvPr id="40" name="Text Box 6">
              <a:extLst>
                <a:ext uri="{FF2B5EF4-FFF2-40B4-BE49-F238E27FC236}">
                  <a16:creationId xmlns:a16="http://schemas.microsoft.com/office/drawing/2014/main" id="{32FD2F72-8312-47B3-A228-D5B46E419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1" y="743"/>
              <a:ext cx="20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ea typeface="华文楷体" pitchFamily="2" charset="-122"/>
                </a:rPr>
                <a:t>i</a:t>
              </a:r>
            </a:p>
          </p:txBody>
        </p:sp>
        <p:sp>
          <p:nvSpPr>
            <p:cNvPr id="41" name="Text Box 7">
              <a:extLst>
                <a:ext uri="{FF2B5EF4-FFF2-40B4-BE49-F238E27FC236}">
                  <a16:creationId xmlns:a16="http://schemas.microsoft.com/office/drawing/2014/main" id="{8491C5AA-CD02-4334-9017-D23B29E315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" y="1194"/>
              <a:ext cx="263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ea typeface="华文楷体" pitchFamily="2" charset="-122"/>
                </a:rPr>
                <a:t>u</a:t>
              </a:r>
            </a:p>
          </p:txBody>
        </p:sp>
        <p:sp>
          <p:nvSpPr>
            <p:cNvPr id="42" name="Rectangle 8">
              <a:extLst>
                <a:ext uri="{FF2B5EF4-FFF2-40B4-BE49-F238E27FC236}">
                  <a16:creationId xmlns:a16="http://schemas.microsoft.com/office/drawing/2014/main" id="{0D29E84B-7251-4F97-8A6E-73943A1E6C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7" y="713"/>
              <a:ext cx="26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latin typeface="Times New Roman"/>
                  <a:ea typeface="华文楷体"/>
                  <a:sym typeface="CommonBullets"/>
                </a:rPr>
                <a:t>+</a:t>
              </a:r>
            </a:p>
          </p:txBody>
        </p:sp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20DB1920-4AC6-46CF-AF8E-24347A48F0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73" y="1329"/>
              <a:ext cx="391" cy="144"/>
            </a:xfrm>
            <a:prstGeom prst="rect">
              <a:avLst/>
            </a:prstGeom>
            <a:solidFill>
              <a:srgbClr val="00CC99"/>
            </a:solidFill>
            <a:ln w="38100" cap="sq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44" name="Line 10">
              <a:extLst>
                <a:ext uri="{FF2B5EF4-FFF2-40B4-BE49-F238E27FC236}">
                  <a16:creationId xmlns:a16="http://schemas.microsoft.com/office/drawing/2014/main" id="{5800B804-0738-4E5A-A786-EB42079A182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 flipH="1" flipV="1">
              <a:off x="1034" y="970"/>
              <a:ext cx="470" cy="0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45" name="Line 11">
              <a:extLst>
                <a:ext uri="{FF2B5EF4-FFF2-40B4-BE49-F238E27FC236}">
                  <a16:creationId xmlns:a16="http://schemas.microsoft.com/office/drawing/2014/main" id="{1A533F63-5090-4E4E-886A-F4431AFED21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1034" y="1831"/>
              <a:ext cx="470" cy="0"/>
            </a:xfrm>
            <a:prstGeom prst="line">
              <a:avLst/>
            </a:prstGeom>
            <a:noFill/>
            <a:ln w="28575" cap="sq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46" name="Oval 12">
              <a:extLst>
                <a:ext uri="{FF2B5EF4-FFF2-40B4-BE49-F238E27FC236}">
                  <a16:creationId xmlns:a16="http://schemas.microsoft.com/office/drawing/2014/main" id="{3051B01E-7F0D-4794-963A-423BE81E1A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01" y="1854"/>
              <a:ext cx="68" cy="436"/>
            </a:xfrm>
            <a:prstGeom prst="ellipse">
              <a:avLst/>
            </a:prstGeom>
            <a:solidFill>
              <a:srgbClr val="3333CC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47" name="Rectangle 13">
              <a:extLst>
                <a:ext uri="{FF2B5EF4-FFF2-40B4-BE49-F238E27FC236}">
                  <a16:creationId xmlns:a16="http://schemas.microsoft.com/office/drawing/2014/main" id="{46E783F4-A0B2-4DC9-95B1-8C3ED17FB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" y="1767"/>
              <a:ext cx="252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latin typeface="Times New Roman"/>
                  <a:ea typeface="华文楷体"/>
                  <a:sym typeface="CommonBullets"/>
                </a:rPr>
                <a:t>–</a:t>
              </a:r>
            </a:p>
          </p:txBody>
        </p:sp>
        <p:sp>
          <p:nvSpPr>
            <p:cNvPr id="48" name="Line 14">
              <a:extLst>
                <a:ext uri="{FF2B5EF4-FFF2-40B4-BE49-F238E27FC236}">
                  <a16:creationId xmlns:a16="http://schemas.microsoft.com/office/drawing/2014/main" id="{AEDDF6CC-8314-40C3-A594-499C2904A4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6" y="705"/>
              <a:ext cx="0" cy="38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49" name="Line 15">
              <a:extLst>
                <a:ext uri="{FF2B5EF4-FFF2-40B4-BE49-F238E27FC236}">
                  <a16:creationId xmlns:a16="http://schemas.microsoft.com/office/drawing/2014/main" id="{64F5E746-2803-4C84-A917-28840CDE41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0" y="2066"/>
              <a:ext cx="59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50" name="Oval 16">
              <a:extLst>
                <a:ext uri="{FF2B5EF4-FFF2-40B4-BE49-F238E27FC236}">
                  <a16:creationId xmlns:a16="http://schemas.microsoft.com/office/drawing/2014/main" id="{CF5E6DA6-9978-43B0-B67E-6184EA49F1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02" y="523"/>
              <a:ext cx="68" cy="436"/>
            </a:xfrm>
            <a:prstGeom prst="ellipse">
              <a:avLst/>
            </a:prstGeom>
            <a:solidFill>
              <a:srgbClr val="3333CC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51" name="Line 17">
              <a:extLst>
                <a:ext uri="{FF2B5EF4-FFF2-40B4-BE49-F238E27FC236}">
                  <a16:creationId xmlns:a16="http://schemas.microsoft.com/office/drawing/2014/main" id="{0EE21FE7-D97D-4631-9A07-E9985FA1FF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1" y="735"/>
              <a:ext cx="599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</p:grpSp>
      <p:sp>
        <p:nvSpPr>
          <p:cNvPr id="52" name="Text Box 18">
            <a:extLst>
              <a:ext uri="{FF2B5EF4-FFF2-40B4-BE49-F238E27FC236}">
                <a16:creationId xmlns:a16="http://schemas.microsoft.com/office/drawing/2014/main" id="{678A5C95-E43E-4415-B548-88B011A49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965" y="385179"/>
            <a:ext cx="2450033" cy="5078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</a:pPr>
            <a:r>
              <a:rPr lang="en-US" altLang="zh-CN" sz="2700" b="1" dirty="0">
                <a:solidFill>
                  <a:srgbClr val="990033"/>
                </a:solidFill>
                <a:ea typeface="华文楷体" pitchFamily="2" charset="-122"/>
              </a:rPr>
              <a:t>3. </a:t>
            </a:r>
            <a:r>
              <a:rPr lang="zh-CN" altLang="en-US" sz="2700" b="1" dirty="0">
                <a:solidFill>
                  <a:srgbClr val="990033"/>
                </a:solidFill>
                <a:ea typeface="华文楷体" pitchFamily="2" charset="-122"/>
              </a:rPr>
              <a:t>开路与短路</a:t>
            </a:r>
          </a:p>
        </p:txBody>
      </p:sp>
      <p:sp>
        <p:nvSpPr>
          <p:cNvPr id="53" name="Text Box 19">
            <a:extLst>
              <a:ext uri="{FF2B5EF4-FFF2-40B4-BE49-F238E27FC236}">
                <a16:creationId xmlns:a16="http://schemas.microsoft.com/office/drawing/2014/main" id="{534F455A-312C-4599-9E8E-6085CBCD6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915566"/>
            <a:ext cx="4250531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</a:rPr>
              <a:t>当 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R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= 0 (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G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=</a:t>
            </a:r>
            <a:r>
              <a:rPr lang="en-US" altLang="zh-CN" b="1">
                <a:solidFill>
                  <a:srgbClr val="000000"/>
                </a:solidFill>
                <a:ea typeface="华文楷体" pitchFamily="2" charset="-122"/>
                <a:sym typeface="Symbol" pitchFamily="18" charset="2"/>
              </a:rPr>
              <a:t>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)</a:t>
            </a:r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</a:rPr>
              <a:t>，视其为短路。</a:t>
            </a:r>
          </a:p>
          <a:p>
            <a:pPr defTabSz="685800" eaLnBrk="0" hangingPunct="0">
              <a:spcBef>
                <a:spcPct val="50000"/>
              </a:spcBef>
            </a:pP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u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= 0   ,   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i</a:t>
            </a:r>
            <a:r>
              <a:rPr lang="zh-CN" altLang="zh-CN" sz="1800" b="1">
                <a:solidFill>
                  <a:srgbClr val="000000"/>
                </a:solidFill>
                <a:ea typeface="华文楷体" pitchFamily="2" charset="-122"/>
              </a:rPr>
              <a:t>由外电路决定</a:t>
            </a:r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</a:rPr>
              <a:t>。</a:t>
            </a:r>
            <a:r>
              <a:rPr lang="zh-CN" altLang="zh-CN" sz="1800" b="1">
                <a:solidFill>
                  <a:srgbClr val="000000"/>
                </a:solidFill>
                <a:ea typeface="华文楷体" pitchFamily="2" charset="-122"/>
              </a:rPr>
              <a:t> </a:t>
            </a:r>
            <a:endParaRPr lang="zh-CN" altLang="en-US" sz="1800" b="1">
              <a:solidFill>
                <a:srgbClr val="000000"/>
              </a:solidFill>
              <a:ea typeface="华文楷体" pitchFamily="2" charset="-122"/>
            </a:endParaRPr>
          </a:p>
        </p:txBody>
      </p:sp>
      <p:sp>
        <p:nvSpPr>
          <p:cNvPr id="54" name="Text Box 20">
            <a:extLst>
              <a:ext uri="{FF2B5EF4-FFF2-40B4-BE49-F238E27FC236}">
                <a16:creationId xmlns:a16="http://schemas.microsoft.com/office/drawing/2014/main" id="{2B0F5530-A6A4-4736-BA81-C7CF4D6DC1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405" y="2968203"/>
            <a:ext cx="3526631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</a:pPr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</a:rPr>
              <a:t>当 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R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= </a:t>
            </a:r>
            <a:r>
              <a:rPr lang="en-US" altLang="zh-CN" b="1">
                <a:solidFill>
                  <a:srgbClr val="000000"/>
                </a:solidFill>
                <a:ea typeface="华文楷体" pitchFamily="2" charset="-122"/>
                <a:sym typeface="Symbol" pitchFamily="18" charset="2"/>
              </a:rPr>
              <a:t>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  <a:sym typeface="Symbol" pitchFamily="18" charset="2"/>
              </a:rPr>
              <a:t>(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G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=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  <a:sym typeface="Symbol" pitchFamily="18" charset="2"/>
              </a:rPr>
              <a:t>0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)</a:t>
            </a:r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</a:rPr>
              <a:t>，视其为开路。</a:t>
            </a:r>
          </a:p>
          <a:p>
            <a:pPr defTabSz="685800" eaLnBrk="0" hangingPunct="0">
              <a:spcBef>
                <a:spcPct val="50000"/>
              </a:spcBef>
            </a:pP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i </a:t>
            </a:r>
            <a:r>
              <a:rPr lang="en-US" altLang="zh-CN" sz="1800" b="1">
                <a:solidFill>
                  <a:srgbClr val="000000"/>
                </a:solidFill>
                <a:ea typeface="华文楷体" pitchFamily="2" charset="-122"/>
              </a:rPr>
              <a:t>= 0   ,  </a:t>
            </a:r>
            <a:r>
              <a:rPr lang="en-US" altLang="zh-CN" sz="1800" b="1" i="1">
                <a:solidFill>
                  <a:srgbClr val="000000"/>
                </a:solidFill>
                <a:ea typeface="华文楷体" pitchFamily="2" charset="-122"/>
              </a:rPr>
              <a:t>u</a:t>
            </a:r>
            <a:r>
              <a:rPr lang="zh-CN" altLang="zh-CN" sz="1800" b="1">
                <a:solidFill>
                  <a:srgbClr val="000000"/>
                </a:solidFill>
                <a:ea typeface="华文楷体" pitchFamily="2" charset="-122"/>
              </a:rPr>
              <a:t>由外电路决定</a:t>
            </a:r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</a:rPr>
              <a:t>。</a:t>
            </a:r>
          </a:p>
        </p:txBody>
      </p:sp>
      <p:grpSp>
        <p:nvGrpSpPr>
          <p:cNvPr id="55" name="Group 41">
            <a:extLst>
              <a:ext uri="{FF2B5EF4-FFF2-40B4-BE49-F238E27FC236}">
                <a16:creationId xmlns:a16="http://schemas.microsoft.com/office/drawing/2014/main" id="{98D94138-65F7-4FA5-91AD-CAE6A8F534DD}"/>
              </a:ext>
            </a:extLst>
          </p:cNvPr>
          <p:cNvGrpSpPr>
            <a:grpSpLocks/>
          </p:cNvGrpSpPr>
          <p:nvPr/>
        </p:nvGrpSpPr>
        <p:grpSpPr bwMode="auto">
          <a:xfrm>
            <a:off x="4817094" y="3132939"/>
            <a:ext cx="1514475" cy="1403747"/>
            <a:chOff x="3424" y="2421"/>
            <a:chExt cx="1272" cy="1179"/>
          </a:xfrm>
        </p:grpSpPr>
        <p:sp>
          <p:nvSpPr>
            <p:cNvPr id="56" name="Rectangle 24">
              <a:extLst>
                <a:ext uri="{FF2B5EF4-FFF2-40B4-BE49-F238E27FC236}">
                  <a16:creationId xmlns:a16="http://schemas.microsoft.com/office/drawing/2014/main" id="{8AFDC6B0-2EF8-4C88-B5F7-A962F28B7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4" y="2421"/>
              <a:ext cx="263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latin typeface="Times New Roman"/>
                  <a:ea typeface="华文楷体"/>
                </a:rPr>
                <a:t>u</a:t>
              </a:r>
              <a:endParaRPr lang="en-US" altLang="zh-CN" sz="1800" b="1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7" name="Rectangle 26">
              <a:extLst>
                <a:ext uri="{FF2B5EF4-FFF2-40B4-BE49-F238E27FC236}">
                  <a16:creationId xmlns:a16="http://schemas.microsoft.com/office/drawing/2014/main" id="{B1051602-ED19-4CB7-A201-B8580BE30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" y="3284"/>
              <a:ext cx="20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latin typeface="Times New Roman"/>
                  <a:ea typeface="华文楷体"/>
                </a:rPr>
                <a:t>i</a:t>
              </a:r>
              <a:endParaRPr lang="en-US" altLang="zh-CN" sz="1800" b="1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58" name="Line 27">
              <a:extLst>
                <a:ext uri="{FF2B5EF4-FFF2-40B4-BE49-F238E27FC236}">
                  <a16:creationId xmlns:a16="http://schemas.microsoft.com/office/drawing/2014/main" id="{207C88EE-0C40-4049-AB62-F235A8A9A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24" y="3336"/>
              <a:ext cx="1198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59" name="Line 28">
              <a:extLst>
                <a:ext uri="{FF2B5EF4-FFF2-40B4-BE49-F238E27FC236}">
                  <a16:creationId xmlns:a16="http://schemas.microsoft.com/office/drawing/2014/main" id="{6D5AA863-CC7B-432F-876A-286425A15C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89" y="2588"/>
              <a:ext cx="8" cy="1012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60" name="Text Box 29">
              <a:extLst>
                <a:ext uri="{FF2B5EF4-FFF2-40B4-BE49-F238E27FC236}">
                  <a16:creationId xmlns:a16="http://schemas.microsoft.com/office/drawing/2014/main" id="{01EADB73-74E4-46D1-83ED-8CBD0862BF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8" y="3316"/>
              <a:ext cx="236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lang="en-US" altLang="zh-CN" sz="1500" b="1" kern="0">
                  <a:solidFill>
                    <a:srgbClr val="000000"/>
                  </a:solidFill>
                  <a:ea typeface="华文楷体" pitchFamily="2" charset="-122"/>
                  <a:sym typeface="Symbol" pitchFamily="18" charset="2"/>
                </a:rPr>
                <a:t>0</a:t>
              </a:r>
              <a:endParaRPr lang="en-US" altLang="zh-CN" sz="2100" b="1" kern="0">
                <a:solidFill>
                  <a:srgbClr val="000000"/>
                </a:solidFill>
                <a:ea typeface="华文楷体" pitchFamily="2" charset="-122"/>
                <a:sym typeface="Symbol" pitchFamily="18" charset="2"/>
              </a:endParaRPr>
            </a:p>
          </p:txBody>
        </p:sp>
      </p:grpSp>
      <p:sp>
        <p:nvSpPr>
          <p:cNvPr id="61" name="Line 30">
            <a:extLst>
              <a:ext uri="{FF2B5EF4-FFF2-40B4-BE49-F238E27FC236}">
                <a16:creationId xmlns:a16="http://schemas.microsoft.com/office/drawing/2014/main" id="{01609992-C2CB-4307-A2CF-3F322C13D92A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8311" y="3517512"/>
            <a:ext cx="0" cy="857250"/>
          </a:xfrm>
          <a:prstGeom prst="line">
            <a:avLst/>
          </a:prstGeom>
          <a:noFill/>
          <a:ln w="76200" cap="sq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defTabSz="685800" eaLnBrk="0" hangingPunct="0"/>
            <a:endParaRPr kumimoji="0" lang="zh-CN" altLang="en-US" sz="1800">
              <a:solidFill>
                <a:srgbClr val="000000"/>
              </a:solidFill>
              <a:latin typeface="Times New Roman"/>
              <a:ea typeface="宋体" panose="02010600030101010101" pitchFamily="2" charset="-122"/>
            </a:endParaRPr>
          </a:p>
        </p:txBody>
      </p:sp>
      <p:sp>
        <p:nvSpPr>
          <p:cNvPr id="62" name="Text Box 31">
            <a:extLst>
              <a:ext uri="{FF2B5EF4-FFF2-40B4-BE49-F238E27FC236}">
                <a16:creationId xmlns:a16="http://schemas.microsoft.com/office/drawing/2014/main" id="{7963C6DD-38A7-4D86-A9B6-998EF4ED9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3783" y="3835290"/>
            <a:ext cx="646332" cy="36933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defTabSz="685800" eaLnBrk="0" hangingPunct="0"/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  <a:sym typeface="Symbol" pitchFamily="18" charset="2"/>
              </a:rPr>
              <a:t>开路</a:t>
            </a:r>
          </a:p>
        </p:txBody>
      </p:sp>
      <p:grpSp>
        <p:nvGrpSpPr>
          <p:cNvPr id="63" name="Group 40">
            <a:extLst>
              <a:ext uri="{FF2B5EF4-FFF2-40B4-BE49-F238E27FC236}">
                <a16:creationId xmlns:a16="http://schemas.microsoft.com/office/drawing/2014/main" id="{34FC651A-78C1-430C-BA53-BD1993A57EE1}"/>
              </a:ext>
            </a:extLst>
          </p:cNvPr>
          <p:cNvGrpSpPr>
            <a:grpSpLocks/>
          </p:cNvGrpSpPr>
          <p:nvPr/>
        </p:nvGrpSpPr>
        <p:grpSpPr bwMode="auto">
          <a:xfrm>
            <a:off x="5654104" y="1674424"/>
            <a:ext cx="1514475" cy="1403747"/>
            <a:chOff x="4127" y="1196"/>
            <a:chExt cx="1272" cy="1179"/>
          </a:xfrm>
        </p:grpSpPr>
        <p:sp>
          <p:nvSpPr>
            <p:cNvPr id="64" name="Rectangle 33">
              <a:extLst>
                <a:ext uri="{FF2B5EF4-FFF2-40B4-BE49-F238E27FC236}">
                  <a16:creationId xmlns:a16="http://schemas.microsoft.com/office/drawing/2014/main" id="{F5903FD0-B656-4DB1-BBBE-890B66D57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7" y="1196"/>
              <a:ext cx="263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latin typeface="Times New Roman"/>
                  <a:ea typeface="华文楷体"/>
                </a:rPr>
                <a:t>u</a:t>
              </a:r>
              <a:endParaRPr lang="en-US" altLang="zh-CN" sz="1800" b="1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65" name="Rectangle 34">
              <a:extLst>
                <a:ext uri="{FF2B5EF4-FFF2-40B4-BE49-F238E27FC236}">
                  <a16:creationId xmlns:a16="http://schemas.microsoft.com/office/drawing/2014/main" id="{2B65E24C-55CA-4CDC-9A29-FC7088590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059"/>
              <a:ext cx="20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ctr" defTabSz="685800" eaLnBrk="0" hangingPunct="0">
                <a:defRPr/>
              </a:pPr>
              <a:r>
                <a:rPr lang="en-US" altLang="zh-CN" sz="1800" b="1" i="1" kern="0">
                  <a:solidFill>
                    <a:srgbClr val="000000"/>
                  </a:solidFill>
                  <a:latin typeface="Times New Roman"/>
                  <a:ea typeface="华文楷体"/>
                </a:rPr>
                <a:t>i</a:t>
              </a:r>
              <a:endParaRPr lang="en-US" altLang="zh-CN" sz="1800" b="1" kern="0">
                <a:solidFill>
                  <a:srgbClr val="000000"/>
                </a:solidFill>
                <a:latin typeface="Times New Roman"/>
                <a:ea typeface="华文楷体"/>
              </a:endParaRPr>
            </a:p>
          </p:txBody>
        </p:sp>
        <p:sp>
          <p:nvSpPr>
            <p:cNvPr id="66" name="Line 35">
              <a:extLst>
                <a:ext uri="{FF2B5EF4-FFF2-40B4-BE49-F238E27FC236}">
                  <a16:creationId xmlns:a16="http://schemas.microsoft.com/office/drawing/2014/main" id="{88229889-8E33-4240-A4EF-10BA1815C3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" y="2111"/>
              <a:ext cx="1198" cy="0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67" name="Line 36">
              <a:extLst>
                <a:ext uri="{FF2B5EF4-FFF2-40B4-BE49-F238E27FC236}">
                  <a16:creationId xmlns:a16="http://schemas.microsoft.com/office/drawing/2014/main" id="{4F378DD0-C6B3-4BAB-B114-92EAE0940A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92" y="1363"/>
              <a:ext cx="8" cy="1012"/>
            </a:xfrm>
            <a:prstGeom prst="line">
              <a:avLst/>
            </a:prstGeom>
            <a:noFill/>
            <a:ln w="19050" cap="sq">
              <a:solidFill>
                <a:srgbClr val="00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ctr"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68" name="Text Box 37">
              <a:extLst>
                <a:ext uri="{FF2B5EF4-FFF2-40B4-BE49-F238E27FC236}">
                  <a16:creationId xmlns:a16="http://schemas.microsoft.com/office/drawing/2014/main" id="{FC16E699-4DC2-4B78-B7F7-A573AC3FE9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1" y="2091"/>
              <a:ext cx="236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 defTabSz="685800" eaLnBrk="0" hangingPunct="0">
                <a:spcBef>
                  <a:spcPct val="50000"/>
                </a:spcBef>
                <a:defRPr/>
              </a:pPr>
              <a:r>
                <a:rPr lang="en-US" altLang="zh-CN" sz="1500" b="1" kern="0">
                  <a:solidFill>
                    <a:srgbClr val="000000"/>
                  </a:solidFill>
                  <a:ea typeface="华文楷体" pitchFamily="2" charset="-122"/>
                  <a:sym typeface="Symbol" pitchFamily="18" charset="2"/>
                </a:rPr>
                <a:t>0</a:t>
              </a:r>
              <a:endParaRPr lang="en-US" altLang="zh-CN" sz="2100" b="1" kern="0">
                <a:solidFill>
                  <a:srgbClr val="000000"/>
                </a:solidFill>
                <a:ea typeface="华文楷体" pitchFamily="2" charset="-122"/>
                <a:sym typeface="Symbol" pitchFamily="18" charset="2"/>
              </a:endParaRPr>
            </a:p>
          </p:txBody>
        </p:sp>
      </p:grpSp>
      <p:sp>
        <p:nvSpPr>
          <p:cNvPr id="69" name="Text Box 38">
            <a:extLst>
              <a:ext uri="{FF2B5EF4-FFF2-40B4-BE49-F238E27FC236}">
                <a16:creationId xmlns:a16="http://schemas.microsoft.com/office/drawing/2014/main" id="{E0FA95D9-302D-4ED4-B458-187F10A0A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1754" y="2323197"/>
            <a:ext cx="646332" cy="36933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defTabSz="685800" eaLnBrk="0" hangingPunct="0"/>
            <a:r>
              <a:rPr lang="zh-CN" altLang="en-US" sz="1800" b="1">
                <a:solidFill>
                  <a:srgbClr val="000000"/>
                </a:solidFill>
                <a:ea typeface="华文楷体" pitchFamily="2" charset="-122"/>
                <a:sym typeface="Symbol" pitchFamily="18" charset="2"/>
              </a:rPr>
              <a:t>短路</a:t>
            </a:r>
          </a:p>
        </p:txBody>
      </p:sp>
      <p:sp>
        <p:nvSpPr>
          <p:cNvPr id="70" name="Line 39">
            <a:extLst>
              <a:ext uri="{FF2B5EF4-FFF2-40B4-BE49-F238E27FC236}">
                <a16:creationId xmlns:a16="http://schemas.microsoft.com/office/drawing/2014/main" id="{F5CBEE49-0E69-4652-8B13-1FB801018A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9595" y="2754322"/>
            <a:ext cx="1085850" cy="0"/>
          </a:xfrm>
          <a:prstGeom prst="line">
            <a:avLst/>
          </a:prstGeom>
          <a:noFill/>
          <a:ln w="76200" cap="sq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 defTabSz="685800" eaLnBrk="0" hangingPunct="0"/>
            <a:endParaRPr kumimoji="0" lang="zh-CN" altLang="en-US" sz="1800">
              <a:solidFill>
                <a:srgbClr val="000000"/>
              </a:solidFill>
              <a:latin typeface="Times New Roman"/>
              <a:ea typeface="宋体" panose="02010600030101010101" pitchFamily="2" charset="-122"/>
            </a:endParaRPr>
          </a:p>
        </p:txBody>
      </p:sp>
      <p:grpSp>
        <p:nvGrpSpPr>
          <p:cNvPr id="71" name="Group 46">
            <a:extLst>
              <a:ext uri="{FF2B5EF4-FFF2-40B4-BE49-F238E27FC236}">
                <a16:creationId xmlns:a16="http://schemas.microsoft.com/office/drawing/2014/main" id="{42568AD2-FB72-42D1-A02B-4898754A7825}"/>
              </a:ext>
            </a:extLst>
          </p:cNvPr>
          <p:cNvGrpSpPr>
            <a:grpSpLocks/>
          </p:cNvGrpSpPr>
          <p:nvPr/>
        </p:nvGrpSpPr>
        <p:grpSpPr bwMode="auto">
          <a:xfrm>
            <a:off x="2494186" y="1148168"/>
            <a:ext cx="757238" cy="1295400"/>
            <a:chOff x="1473" y="754"/>
            <a:chExt cx="636" cy="1088"/>
          </a:xfrm>
        </p:grpSpPr>
        <p:grpSp>
          <p:nvGrpSpPr>
            <p:cNvPr id="72" name="Group 44">
              <a:extLst>
                <a:ext uri="{FF2B5EF4-FFF2-40B4-BE49-F238E27FC236}">
                  <a16:creationId xmlns:a16="http://schemas.microsoft.com/office/drawing/2014/main" id="{24170E15-E580-4EA2-A48C-E4DB7335F4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3" y="754"/>
              <a:ext cx="318" cy="1088"/>
              <a:chOff x="1473" y="754"/>
              <a:chExt cx="318" cy="1088"/>
            </a:xfrm>
          </p:grpSpPr>
          <p:sp>
            <p:nvSpPr>
              <p:cNvPr id="74" name="Rectangle 42">
                <a:extLst>
                  <a:ext uri="{FF2B5EF4-FFF2-40B4-BE49-F238E27FC236}">
                    <a16:creationId xmlns:a16="http://schemas.microsoft.com/office/drawing/2014/main" id="{C316EBBC-939C-459E-9894-237E85C9E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754"/>
                <a:ext cx="318" cy="104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685800" eaLnBrk="0" hangingPunct="0">
                  <a:defRPr/>
                </a:pPr>
                <a:endParaRPr kumimoji="0" lang="zh-CN" altLang="en-US" sz="1800" kern="0">
                  <a:solidFill>
                    <a:srgbClr val="000000"/>
                  </a:solidFill>
                  <a:latin typeface="Times New Roman"/>
                  <a:ea typeface="宋体" panose="02010600030101010101" pitchFamily="2" charset="-122"/>
                </a:endParaRPr>
              </a:p>
            </p:txBody>
          </p:sp>
          <p:sp>
            <p:nvSpPr>
              <p:cNvPr id="75" name="Line 43">
                <a:extLst>
                  <a:ext uri="{FF2B5EF4-FFF2-40B4-BE49-F238E27FC236}">
                    <a16:creationId xmlns:a16="http://schemas.microsoft.com/office/drawing/2014/main" id="{5887609E-6DC0-4665-9AB6-9279C373E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9" y="754"/>
                <a:ext cx="0" cy="108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defTabSz="685800" eaLnBrk="0" hangingPunct="0">
                  <a:defRPr/>
                </a:pPr>
                <a:endParaRPr kumimoji="0" lang="zh-CN" altLang="en-US" sz="1800" kern="0">
                  <a:solidFill>
                    <a:srgbClr val="000000"/>
                  </a:solidFill>
                  <a:latin typeface="Times New Roman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3" name="Rectangle 45">
              <a:extLst>
                <a:ext uri="{FF2B5EF4-FFF2-40B4-BE49-F238E27FC236}">
                  <a16:creationId xmlns:a16="http://schemas.microsoft.com/office/drawing/2014/main" id="{BE28D914-9998-407B-8B9E-8F4DC934A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6" y="1253"/>
              <a:ext cx="363" cy="31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</p:grpSp>
      <p:grpSp>
        <p:nvGrpSpPr>
          <p:cNvPr id="76" name="Group 50">
            <a:extLst>
              <a:ext uri="{FF2B5EF4-FFF2-40B4-BE49-F238E27FC236}">
                <a16:creationId xmlns:a16="http://schemas.microsoft.com/office/drawing/2014/main" id="{7A94C31A-1ABB-4A24-876F-0EA860AEF551}"/>
              </a:ext>
            </a:extLst>
          </p:cNvPr>
          <p:cNvGrpSpPr>
            <a:grpSpLocks/>
          </p:cNvGrpSpPr>
          <p:nvPr/>
        </p:nvGrpSpPr>
        <p:grpSpPr bwMode="auto">
          <a:xfrm>
            <a:off x="2494186" y="1149360"/>
            <a:ext cx="377428" cy="1350169"/>
            <a:chOff x="1474" y="754"/>
            <a:chExt cx="317" cy="1134"/>
          </a:xfrm>
        </p:grpSpPr>
        <p:sp>
          <p:nvSpPr>
            <p:cNvPr id="77" name="Rectangle 47">
              <a:extLst>
                <a:ext uri="{FF2B5EF4-FFF2-40B4-BE49-F238E27FC236}">
                  <a16:creationId xmlns:a16="http://schemas.microsoft.com/office/drawing/2014/main" id="{BF9D6DA8-C082-414E-BAC1-9AE869AAB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754"/>
              <a:ext cx="317" cy="11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78" name="Oval 48">
              <a:extLst>
                <a:ext uri="{FF2B5EF4-FFF2-40B4-BE49-F238E27FC236}">
                  <a16:creationId xmlns:a16="http://schemas.microsoft.com/office/drawing/2014/main" id="{0D6165E8-FBEC-42E1-B178-B1EB84495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754"/>
              <a:ext cx="91" cy="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  <p:sp>
          <p:nvSpPr>
            <p:cNvPr id="79" name="Oval 49">
              <a:extLst>
                <a:ext uri="{FF2B5EF4-FFF2-40B4-BE49-F238E27FC236}">
                  <a16:creationId xmlns:a16="http://schemas.microsoft.com/office/drawing/2014/main" id="{B500FE72-AF9E-4858-8529-E109E5CE7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1797"/>
              <a:ext cx="91" cy="9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685800" eaLnBrk="0" hangingPunct="0">
                <a:defRPr/>
              </a:pPr>
              <a:endParaRPr kumimoji="0" lang="zh-CN" altLang="en-US" sz="1800" kern="0">
                <a:solidFill>
                  <a:srgbClr val="000000"/>
                </a:solidFill>
                <a:latin typeface="Times New Roman"/>
                <a:ea typeface="宋体" panose="02010600030101010101" pitchFamily="2" charset="-122"/>
              </a:endParaRPr>
            </a:p>
          </p:txBody>
        </p:sp>
      </p:grpSp>
      <p:sp>
        <p:nvSpPr>
          <p:cNvPr id="80" name="灯片编号占位符 1">
            <a:extLst>
              <a:ext uri="{FF2B5EF4-FFF2-40B4-BE49-F238E27FC236}">
                <a16:creationId xmlns:a16="http://schemas.microsoft.com/office/drawing/2014/main" id="{F2A9404F-FBF4-4E30-96AD-DC488CFE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04637" y="4662894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34393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 autoUpdateAnimBg="0"/>
      <p:bldP spid="53" grpId="0" build="p" autoUpdateAnimBg="0"/>
      <p:bldP spid="54" grpId="0" build="p" autoUpdateAnimBg="0"/>
      <p:bldP spid="61" grpId="0" animBg="1"/>
      <p:bldP spid="62" grpId="0" animBg="1"/>
      <p:bldP spid="62" grpId="1" animBg="1"/>
      <p:bldP spid="62" grpId="2" animBg="1"/>
      <p:bldP spid="69" grpId="0" animBg="1"/>
      <p:bldP spid="69" grpId="1" animBg="1"/>
      <p:bldP spid="69" grpId="2" animBg="1"/>
      <p:bldP spid="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id="{9BE5D4AA-0320-4CC3-98C7-18E54478F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45" y="328173"/>
            <a:ext cx="2213372" cy="4154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defRPr/>
            </a:pPr>
            <a:r>
              <a:rPr kumimoji="0" lang="en-US" altLang="zh-CN" sz="2100" kern="0" dirty="0">
                <a:solidFill>
                  <a:srgbClr val="C00000"/>
                </a:solidFill>
                <a:latin typeface="楷体_GB2312" pitchFamily="49" charset="-122"/>
              </a:rPr>
              <a:t>4.</a:t>
            </a:r>
            <a:r>
              <a:rPr kumimoji="0" lang="zh-CN" altLang="en-US" sz="2100" kern="0" dirty="0">
                <a:solidFill>
                  <a:srgbClr val="C00000"/>
                </a:solidFill>
                <a:latin typeface="楷体_GB2312" pitchFamily="49" charset="-122"/>
              </a:rPr>
              <a:t>功率和能量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173A4DC-69D5-4797-AF0A-8586CF282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8827" y="4080660"/>
            <a:ext cx="4294634" cy="64633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/>
            <a:r>
              <a:rPr kumimoji="0"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电阻元件在任何时刻总是消耗功率</a:t>
            </a:r>
            <a:r>
              <a:rPr kumimoji="0" lang="en-US" altLang="zh-CN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(</a:t>
            </a:r>
            <a:r>
              <a:rPr kumimoji="0"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耗能元件</a:t>
            </a:r>
            <a:r>
              <a:rPr kumimoji="0" lang="en-US" altLang="zh-CN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)</a:t>
            </a:r>
            <a:r>
              <a:rPr kumimoji="0"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的</a:t>
            </a:r>
            <a:r>
              <a:rPr kumimoji="0" lang="en-US" altLang="zh-CN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,</a:t>
            </a:r>
            <a:r>
              <a:rPr kumimoji="0" lang="zh-CN" altLang="en-US" sz="1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Monotype Sorts" pitchFamily="2" charset="2"/>
              </a:rPr>
              <a:t>与参考方向的选择无关。</a:t>
            </a:r>
            <a:endParaRPr kumimoji="0" lang="zh-CN" altLang="en-US" sz="18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7F38C4E-32B0-4404-B276-AC5C2F7CD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395212"/>
            <a:ext cx="3251597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>
              <a:spcBef>
                <a:spcPct val="50000"/>
              </a:spcBef>
              <a:defRPr/>
            </a:pP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P</a:t>
            </a:r>
            <a:r>
              <a:rPr kumimoji="0" lang="zh-CN" altLang="en-US" sz="1050" kern="0" dirty="0">
                <a:solidFill>
                  <a:prstClr val="black"/>
                </a:solidFill>
                <a:sym typeface="Symbol" panose="05050102010706020507" pitchFamily="18" charset="2"/>
              </a:rPr>
              <a:t>吸</a:t>
            </a:r>
            <a:r>
              <a:rPr kumimoji="0" lang="en-US" altLang="zh-CN" sz="27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</a:t>
            </a:r>
            <a:r>
              <a:rPr kumimoji="0" lang="en-US" altLang="zh-CN" sz="27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kumimoji="0" lang="en-US" altLang="zh-CN" sz="2700" b="0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 </a:t>
            </a:r>
            <a:r>
              <a:rPr kumimoji="0" lang="en-US" altLang="zh-CN" sz="2700" b="0" i="1" kern="0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27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 </a:t>
            </a:r>
            <a:r>
              <a:rPr kumimoji="0" lang="en-US" altLang="zh-CN" sz="2700" b="0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-</a:t>
            </a:r>
            <a:r>
              <a:rPr kumimoji="0" lang="en-US" altLang="zh-CN" sz="27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(</a:t>
            </a:r>
            <a:r>
              <a:rPr kumimoji="0" lang="en-US" altLang="zh-CN" sz="2700" b="0" kern="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-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 </a:t>
            </a:r>
            <a:r>
              <a:rPr kumimoji="0" lang="en-US" altLang="zh-CN" sz="2700" b="0" i="1" kern="0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 </a:t>
            </a:r>
            <a:r>
              <a:rPr kumimoji="0" lang="en-US" altLang="zh-CN" sz="2700" b="0" i="1" kern="0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endParaRPr kumimoji="0" lang="en-US" altLang="zh-CN" sz="2700" b="0" i="1" kern="0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defTabSz="685800" eaLnBrk="0" hangingPunct="0">
              <a:spcBef>
                <a:spcPct val="50000"/>
              </a:spcBef>
              <a:defRPr/>
            </a:pPr>
            <a:r>
              <a:rPr kumimoji="0" lang="en-US" altLang="zh-CN" sz="27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  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2700" b="0" i="1" kern="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 </a:t>
            </a:r>
            <a:r>
              <a:rPr kumimoji="0" lang="en-US" altLang="zh-CN" sz="2700" b="0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 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kumimoji="0" lang="en-US" altLang="zh-CN" sz="2700" b="0" i="1" kern="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en-US" altLang="zh-CN" sz="2700" b="0" i="1" kern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 R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5C879A3-4151-4349-BE63-7FC9C8AB7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6431" y="1367406"/>
            <a:ext cx="30289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defTabSz="685800" eaLnBrk="0" hangingPunct="0">
              <a:spcBef>
                <a:spcPct val="50000"/>
              </a:spcBef>
            </a:pPr>
            <a:r>
              <a:rPr kumimoji="0" lang="en-US" altLang="zh-CN" sz="27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P</a:t>
            </a:r>
            <a:r>
              <a:rPr kumimoji="0" lang="zh-CN" altLang="en-US" sz="9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吸</a:t>
            </a:r>
            <a:r>
              <a:rPr kumimoji="0" lang="zh-CN" altLang="en-US" sz="900" b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 </a:t>
            </a:r>
            <a:r>
              <a:rPr kumimoji="0" lang="en-US" altLang="zh-CN" sz="2700" b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</a:t>
            </a:r>
            <a:r>
              <a:rPr kumimoji="0" lang="en-US" altLang="zh-CN" sz="2700" b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kumimoji="0" lang="en-US" altLang="zh-CN" sz="27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 </a:t>
            </a:r>
            <a:r>
              <a:rPr kumimoji="0" lang="en-US" altLang="zh-CN" sz="2700" b="0" i="1" dirty="0" err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2700" b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 </a:t>
            </a:r>
            <a:r>
              <a:rPr kumimoji="0" lang="en-US" altLang="zh-CN" sz="27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kumimoji="0" lang="en-US" altLang="zh-CN" sz="2700" b="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en-US" altLang="zh-CN" sz="27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 </a:t>
            </a:r>
            <a:r>
              <a:rPr kumimoji="0" lang="en-US" altLang="zh-CN" sz="2700" b="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Symbol" panose="05050102010706020507" pitchFamily="18" charset="2"/>
              </a:rPr>
              <a:t></a:t>
            </a:r>
            <a:r>
              <a:rPr kumimoji="0" lang="en-US" altLang="zh-CN" sz="27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</a:t>
            </a:r>
            <a:r>
              <a:rPr kumimoji="0" lang="en-US" altLang="zh-CN" sz="2700" b="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kumimoji="0" lang="en-US" altLang="zh-CN" sz="2700" b="0" i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/ R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9B9F58D-8D8C-4C85-AD0C-44B51B9C1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739" y="774658"/>
            <a:ext cx="1188244" cy="415498"/>
          </a:xfrm>
          <a:prstGeom prst="rect">
            <a:avLst/>
          </a:prstGeom>
          <a:solidFill>
            <a:schemeClr val="tx2">
              <a:lumMod val="50000"/>
            </a:schemeClr>
          </a:solidFill>
          <a:ln w="28575" cap="sq">
            <a:solidFill>
              <a:srgbClr val="86D1EC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8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defTabSz="685800" eaLnBrk="0" hangingPunct="0">
              <a:buClr>
                <a:srgbClr val="FFFFFF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en-US" altLang="zh-CN" sz="2100" kern="0" dirty="0">
                <a:solidFill>
                  <a:srgbClr val="FF0000"/>
                </a:solidFill>
                <a:latin typeface="Times New Roman" panose="02020603050405020304" pitchFamily="18" charset="0"/>
                <a:sym typeface="Monotype Sorts" pitchFamily="2" charset="2"/>
              </a:rPr>
              <a:t> </a:t>
            </a:r>
            <a:r>
              <a:rPr kumimoji="0" lang="zh-CN" altLang="en-US" sz="2100" kern="0" dirty="0">
                <a:solidFill>
                  <a:srgbClr val="FF0000"/>
                </a:solidFill>
                <a:latin typeface="Times New Roman" panose="02020603050405020304" pitchFamily="18" charset="0"/>
                <a:sym typeface="Monotype Sorts" pitchFamily="2" charset="2"/>
              </a:rPr>
              <a:t>功率</a:t>
            </a:r>
            <a:endParaRPr kumimoji="0" lang="zh-CN" altLang="en-US" sz="2100" kern="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9DD5FBAF-4B21-4AC2-8DF4-307D18CA0DC2}"/>
              </a:ext>
            </a:extLst>
          </p:cNvPr>
          <p:cNvGrpSpPr>
            <a:grpSpLocks/>
          </p:cNvGrpSpPr>
          <p:nvPr/>
        </p:nvGrpSpPr>
        <p:grpSpPr bwMode="auto">
          <a:xfrm>
            <a:off x="1505392" y="2544280"/>
            <a:ext cx="2753916" cy="1254068"/>
            <a:chOff x="1610" y="1990"/>
            <a:chExt cx="2540" cy="1212"/>
          </a:xfrm>
        </p:grpSpPr>
        <p:grpSp>
          <p:nvGrpSpPr>
            <p:cNvPr id="23" name="组合 204876">
              <a:extLst>
                <a:ext uri="{FF2B5EF4-FFF2-40B4-BE49-F238E27FC236}">
                  <a16:creationId xmlns:a16="http://schemas.microsoft.com/office/drawing/2014/main" id="{6AF92CFF-F5BA-4976-A6F3-2488043489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8" y="1990"/>
              <a:ext cx="2086" cy="769"/>
              <a:chOff x="1751" y="3323"/>
              <a:chExt cx="1632" cy="615"/>
            </a:xfrm>
          </p:grpSpPr>
          <p:sp>
            <p:nvSpPr>
              <p:cNvPr id="29" name="文本框 204877">
                <a:extLst>
                  <a:ext uri="{FF2B5EF4-FFF2-40B4-BE49-F238E27FC236}">
                    <a16:creationId xmlns:a16="http://schemas.microsoft.com/office/drawing/2014/main" id="{1D242CFF-27A6-4096-80A3-7CFE70240C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3" y="3323"/>
                <a:ext cx="263" cy="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kumimoji="0" lang="en-US" altLang="zh-CN" sz="210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R</a:t>
                </a:r>
                <a:endParaRPr kumimoji="0" lang="en-US" altLang="zh-CN" sz="180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30" name="矩形 204878">
                <a:extLst>
                  <a:ext uri="{FF2B5EF4-FFF2-40B4-BE49-F238E27FC236}">
                    <a16:creationId xmlns:a16="http://schemas.microsoft.com/office/drawing/2014/main" id="{0470FC74-3AF5-4E5C-B339-04885451C7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3702"/>
                <a:ext cx="480" cy="236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>
                  <a:defRPr/>
                </a:pPr>
                <a:endParaRPr kumimoji="0" lang="zh-CN" altLang="en-US" sz="21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直接连接符 204879">
                <a:extLst>
                  <a:ext uri="{FF2B5EF4-FFF2-40B4-BE49-F238E27FC236}">
                    <a16:creationId xmlns:a16="http://schemas.microsoft.com/office/drawing/2014/main" id="{061F9764-F7AD-42B6-AE57-61387BAAFA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51" y="3820"/>
                <a:ext cx="576" cy="0"/>
              </a:xfrm>
              <a:prstGeom prst="line">
                <a:avLst/>
              </a:prstGeom>
              <a:noFill/>
              <a:ln w="38100" cap="sq">
                <a:solidFill>
                  <a:srgbClr val="FFCC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32" name="直接连接符 204880">
                <a:extLst>
                  <a:ext uri="{FF2B5EF4-FFF2-40B4-BE49-F238E27FC236}">
                    <a16:creationId xmlns:a16="http://schemas.microsoft.com/office/drawing/2014/main" id="{82B3F199-AABC-4391-8E26-BEC39DE11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7" y="3820"/>
                <a:ext cx="576" cy="0"/>
              </a:xfrm>
              <a:prstGeom prst="line">
                <a:avLst/>
              </a:prstGeom>
              <a:noFill/>
              <a:ln w="38100" cap="sq">
                <a:solidFill>
                  <a:srgbClr val="FFCC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</p:grpSp>
        <p:sp>
          <p:nvSpPr>
            <p:cNvPr id="24" name="文本框 204881">
              <a:extLst>
                <a:ext uri="{FF2B5EF4-FFF2-40B4-BE49-F238E27FC236}">
                  <a16:creationId xmlns:a16="http://schemas.microsoft.com/office/drawing/2014/main" id="{2B51C79D-6FBC-483E-9B1B-986BE5E105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" y="2756"/>
              <a:ext cx="490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40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u</a:t>
              </a:r>
              <a:endParaRPr kumimoji="0" lang="en-US" altLang="zh-CN" sz="180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25" name="右箭头 204882">
              <a:extLst>
                <a:ext uri="{FF2B5EF4-FFF2-40B4-BE49-F238E27FC236}">
                  <a16:creationId xmlns:a16="http://schemas.microsoft.com/office/drawing/2014/main" id="{5BA36314-B851-402F-BD49-420D2170C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2347"/>
              <a:ext cx="499" cy="91"/>
            </a:xfrm>
            <a:prstGeom prst="rightArrow">
              <a:avLst>
                <a:gd name="adj1" fmla="val 50000"/>
                <a:gd name="adj2" fmla="val 137063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>
                <a:solidFill>
                  <a:prstClr val="black"/>
                </a:solidFill>
              </a:endParaRPr>
            </a:p>
          </p:txBody>
        </p:sp>
        <p:sp>
          <p:nvSpPr>
            <p:cNvPr id="26" name="文本框 204883">
              <a:extLst>
                <a:ext uri="{FF2B5EF4-FFF2-40B4-BE49-F238E27FC236}">
                  <a16:creationId xmlns:a16="http://schemas.microsoft.com/office/drawing/2014/main" id="{22678E50-478D-45A6-8D6E-50E713C5F3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6" y="2166"/>
              <a:ext cx="363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40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i</a:t>
              </a:r>
              <a:endParaRPr kumimoji="0" lang="en-US" altLang="zh-CN" sz="180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27" name="文本框 204884">
              <a:extLst>
                <a:ext uri="{FF2B5EF4-FFF2-40B4-BE49-F238E27FC236}">
                  <a16:creationId xmlns:a16="http://schemas.microsoft.com/office/drawing/2014/main" id="{09F815D8-D6A4-4196-ACBE-92458DFA25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3" y="2614"/>
              <a:ext cx="317" cy="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3000" ker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endParaRPr kumimoji="0" lang="en-US" altLang="zh-CN" sz="1800" ker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28" name="文本框 204885">
              <a:extLst>
                <a:ext uri="{FF2B5EF4-FFF2-40B4-BE49-F238E27FC236}">
                  <a16:creationId xmlns:a16="http://schemas.microsoft.com/office/drawing/2014/main" id="{66976C8B-8B5A-4377-A809-38FDEC4318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0" y="2615"/>
              <a:ext cx="589" cy="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3000" ker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Symbol" panose="05050102010706020507" pitchFamily="18" charset="2"/>
                </a:rPr>
                <a:t>-</a:t>
              </a:r>
              <a:endParaRPr kumimoji="0" lang="en-US" altLang="zh-CN" sz="1800" ker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5D47591E-747C-40B4-8954-4E27EEBA2A88}"/>
              </a:ext>
            </a:extLst>
          </p:cNvPr>
          <p:cNvGrpSpPr>
            <a:grpSpLocks/>
          </p:cNvGrpSpPr>
          <p:nvPr/>
        </p:nvGrpSpPr>
        <p:grpSpPr bwMode="auto">
          <a:xfrm>
            <a:off x="1384760" y="4063901"/>
            <a:ext cx="1285875" cy="638175"/>
            <a:chOff x="385" y="3022"/>
            <a:chExt cx="1080" cy="536"/>
          </a:xfrm>
        </p:grpSpPr>
        <p:pic>
          <p:nvPicPr>
            <p:cNvPr id="34" name="图片 204911" descr="123">
              <a:extLst>
                <a:ext uri="{FF2B5EF4-FFF2-40B4-BE49-F238E27FC236}">
                  <a16:creationId xmlns:a16="http://schemas.microsoft.com/office/drawing/2014/main" id="{0B6D2375-575A-4AEC-948E-8F5F3C316D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文本框 204912">
              <a:extLst>
                <a:ext uri="{FF2B5EF4-FFF2-40B4-BE49-F238E27FC236}">
                  <a16:creationId xmlns:a16="http://schemas.microsoft.com/office/drawing/2014/main" id="{013A9F9D-D2B1-4842-98A0-6E5F6F29C5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72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/>
              <a:r>
                <a:rPr kumimoji="0" lang="zh-CN" altLang="en-US" sz="2400" b="0" dirty="0">
                  <a:solidFill>
                    <a:srgbClr val="FF0000"/>
                  </a:solidFill>
                  <a:latin typeface="Times New Roman" panose="02020603050405020304" pitchFamily="18" charset="0"/>
                  <a:ea typeface="华文行楷" panose="02010800040101010101" pitchFamily="2" charset="-122"/>
                </a:rPr>
                <a:t>表明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5FB97E3A-5633-4EAB-916C-2AD8CE06A4D3}"/>
              </a:ext>
            </a:extLst>
          </p:cNvPr>
          <p:cNvGrpSpPr>
            <a:grpSpLocks/>
          </p:cNvGrpSpPr>
          <p:nvPr/>
        </p:nvGrpSpPr>
        <p:grpSpPr bwMode="auto">
          <a:xfrm>
            <a:off x="1484875" y="1133872"/>
            <a:ext cx="2753915" cy="1254068"/>
            <a:chOff x="1610" y="1990"/>
            <a:chExt cx="2540" cy="1212"/>
          </a:xfrm>
        </p:grpSpPr>
        <p:grpSp>
          <p:nvGrpSpPr>
            <p:cNvPr id="37" name="组合 204917">
              <a:extLst>
                <a:ext uri="{FF2B5EF4-FFF2-40B4-BE49-F238E27FC236}">
                  <a16:creationId xmlns:a16="http://schemas.microsoft.com/office/drawing/2014/main" id="{A33BF9CF-C76A-4372-BAEF-012529BC09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8" y="1990"/>
              <a:ext cx="2086" cy="769"/>
              <a:chOff x="1751" y="3323"/>
              <a:chExt cx="1632" cy="615"/>
            </a:xfrm>
          </p:grpSpPr>
          <p:sp>
            <p:nvSpPr>
              <p:cNvPr id="43" name="文本框 204918">
                <a:extLst>
                  <a:ext uri="{FF2B5EF4-FFF2-40B4-BE49-F238E27FC236}">
                    <a16:creationId xmlns:a16="http://schemas.microsoft.com/office/drawing/2014/main" id="{8C61B7BC-EAE2-47F8-99F8-BA882A3EC9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3" y="3323"/>
                <a:ext cx="263" cy="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algn="ctr" defTabSz="685800" eaLnBrk="0" hangingPunct="0">
                  <a:defRPr/>
                </a:pPr>
                <a:r>
                  <a:rPr kumimoji="0" lang="en-US" altLang="zh-CN" sz="2100" i="1" kern="0">
                    <a:solidFill>
                      <a:prstClr val="black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sym typeface="Symbol" panose="05050102010706020507" pitchFamily="18" charset="2"/>
                  </a:rPr>
                  <a:t>R</a:t>
                </a:r>
                <a:endParaRPr kumimoji="0" lang="en-US" altLang="zh-CN" sz="1800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endParaRPr>
              </a:p>
            </p:txBody>
          </p:sp>
          <p:sp>
            <p:nvSpPr>
              <p:cNvPr id="44" name="矩形 204919">
                <a:extLst>
                  <a:ext uri="{FF2B5EF4-FFF2-40B4-BE49-F238E27FC236}">
                    <a16:creationId xmlns:a16="http://schemas.microsoft.com/office/drawing/2014/main" id="{4592F2E2-BFEB-4E05-822B-BD31F3B6B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3702"/>
                <a:ext cx="480" cy="236"/>
              </a:xfrm>
              <a:prstGeom prst="rect">
                <a:avLst/>
              </a:prstGeom>
              <a:gradFill rotWithShape="1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800" b="1">
                    <a:solidFill>
                      <a:srgbClr val="FFFF00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defTabSz="685800">
                  <a:defRPr/>
                </a:pPr>
                <a:endParaRPr kumimoji="0" lang="zh-CN" altLang="en-US" sz="21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直接连接符 204920">
                <a:extLst>
                  <a:ext uri="{FF2B5EF4-FFF2-40B4-BE49-F238E27FC236}">
                    <a16:creationId xmlns:a16="http://schemas.microsoft.com/office/drawing/2014/main" id="{0C218EDD-3F31-4996-AF86-3F085950FA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751" y="3820"/>
                <a:ext cx="576" cy="0"/>
              </a:xfrm>
              <a:prstGeom prst="line">
                <a:avLst/>
              </a:prstGeom>
              <a:noFill/>
              <a:ln w="38100" cap="sq">
                <a:solidFill>
                  <a:srgbClr val="FFCC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  <p:sp>
            <p:nvSpPr>
              <p:cNvPr id="46" name="直接连接符 204921">
                <a:extLst>
                  <a:ext uri="{FF2B5EF4-FFF2-40B4-BE49-F238E27FC236}">
                    <a16:creationId xmlns:a16="http://schemas.microsoft.com/office/drawing/2014/main" id="{C7DD8407-A4A0-46FA-948B-748B617889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07" y="3820"/>
                <a:ext cx="576" cy="0"/>
              </a:xfrm>
              <a:prstGeom prst="line">
                <a:avLst/>
              </a:prstGeom>
              <a:noFill/>
              <a:ln w="38100" cap="sq">
                <a:solidFill>
                  <a:srgbClr val="FFCC00"/>
                </a:solidFill>
                <a:round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>
                  <a:defRPr/>
                </a:pPr>
                <a:endParaRPr kumimoji="0" lang="zh-CN" altLang="en-US" sz="2100" b="1" kern="0">
                  <a:solidFill>
                    <a:prstClr val="black"/>
                  </a:solidFill>
                  <a:latin typeface="Arial" panose="020B0604020202020204" pitchFamily="34" charset="0"/>
                  <a:ea typeface="楷体_GB2312" pitchFamily="49" charset="-122"/>
                </a:endParaRPr>
              </a:p>
            </p:txBody>
          </p:sp>
        </p:grpSp>
        <p:sp>
          <p:nvSpPr>
            <p:cNvPr id="38" name="文本框 204922">
              <a:extLst>
                <a:ext uri="{FF2B5EF4-FFF2-40B4-BE49-F238E27FC236}">
                  <a16:creationId xmlns:a16="http://schemas.microsoft.com/office/drawing/2014/main" id="{F08D5397-EDEB-49D3-8500-9803755B25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" y="2756"/>
              <a:ext cx="490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40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u</a:t>
              </a:r>
              <a:endParaRPr kumimoji="0" lang="en-US" altLang="zh-CN" sz="180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39" name="右箭头 204923">
              <a:extLst>
                <a:ext uri="{FF2B5EF4-FFF2-40B4-BE49-F238E27FC236}">
                  <a16:creationId xmlns:a16="http://schemas.microsoft.com/office/drawing/2014/main" id="{37BC2CC5-BA51-48C8-A1B9-5B786024E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2347"/>
              <a:ext cx="499" cy="91"/>
            </a:xfrm>
            <a:prstGeom prst="rightArrow">
              <a:avLst>
                <a:gd name="adj1" fmla="val 50000"/>
                <a:gd name="adj2" fmla="val 137063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defTabSz="685800">
                <a:defRPr/>
              </a:pPr>
              <a:endParaRPr kumimoji="0" lang="zh-CN" altLang="en-US" sz="2100" kern="0">
                <a:solidFill>
                  <a:prstClr val="black"/>
                </a:solidFill>
              </a:endParaRPr>
            </a:p>
          </p:txBody>
        </p:sp>
        <p:sp>
          <p:nvSpPr>
            <p:cNvPr id="40" name="文本框 204924">
              <a:extLst>
                <a:ext uri="{FF2B5EF4-FFF2-40B4-BE49-F238E27FC236}">
                  <a16:creationId xmlns:a16="http://schemas.microsoft.com/office/drawing/2014/main" id="{F95C0CC9-C895-4873-8016-D3E52E5C28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6" y="2166"/>
              <a:ext cx="363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2400" i="1" kern="0">
                  <a:solidFill>
                    <a:prstClr val="black"/>
                  </a:solidFill>
                  <a:latin typeface="Times New Roman" panose="02020603050405020304" pitchFamily="18" charset="0"/>
                  <a:ea typeface="仿宋_GB2312" pitchFamily="49" charset="-122"/>
                  <a:sym typeface="Symbol" panose="05050102010706020507" pitchFamily="18" charset="2"/>
                </a:rPr>
                <a:t>i</a:t>
              </a:r>
              <a:endParaRPr kumimoji="0" lang="en-US" altLang="zh-CN" sz="1800" kern="0">
                <a:solidFill>
                  <a:prstClr val="black"/>
                </a:solidFill>
                <a:latin typeface="Times New Roman" panose="02020603050405020304" pitchFamily="18" charset="0"/>
                <a:ea typeface="仿宋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41" name="文本框 204925">
              <a:extLst>
                <a:ext uri="{FF2B5EF4-FFF2-40B4-BE49-F238E27FC236}">
                  <a16:creationId xmlns:a16="http://schemas.microsoft.com/office/drawing/2014/main" id="{56C2DBB8-5C6A-48D2-8453-D137E22022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33" y="2614"/>
              <a:ext cx="317" cy="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3000" ker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Symbol" panose="05050102010706020507" pitchFamily="18" charset="2"/>
                </a:rPr>
                <a:t>-</a:t>
              </a:r>
              <a:endParaRPr kumimoji="0" lang="en-US" altLang="zh-CN" sz="1800" ker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  <p:sp>
          <p:nvSpPr>
            <p:cNvPr id="42" name="文本框 204926">
              <a:extLst>
                <a:ext uri="{FF2B5EF4-FFF2-40B4-BE49-F238E27FC236}">
                  <a16:creationId xmlns:a16="http://schemas.microsoft.com/office/drawing/2014/main" id="{9B0ABC68-B758-4099-818D-5F69D9D4F2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0" y="2615"/>
              <a:ext cx="589" cy="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rgbClr val="FFFF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defTabSz="685800" eaLnBrk="0" hangingPunct="0">
                <a:defRPr/>
              </a:pPr>
              <a:r>
                <a:rPr kumimoji="0" lang="en-US" altLang="zh-CN" sz="3000" kern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Symbol" panose="05050102010706020507" pitchFamily="18" charset="2"/>
                </a:rPr>
                <a:t>+</a:t>
              </a:r>
              <a:endParaRPr kumimoji="0" lang="en-US" altLang="zh-CN" sz="1800" ker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Symbol" panose="05050102010706020507" pitchFamily="18" charset="2"/>
              </a:endParaRPr>
            </a:p>
          </p:txBody>
        </p:sp>
      </p:grpSp>
      <p:sp>
        <p:nvSpPr>
          <p:cNvPr id="47" name="灯片编号占位符 1">
            <a:extLst>
              <a:ext uri="{FF2B5EF4-FFF2-40B4-BE49-F238E27FC236}">
                <a16:creationId xmlns:a16="http://schemas.microsoft.com/office/drawing/2014/main" id="{F3129FB6-148B-4774-868A-A15B39E70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07242" y="4412457"/>
            <a:ext cx="578317" cy="273844"/>
          </a:xfrm>
        </p:spPr>
        <p:txBody>
          <a:bodyPr/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fld id="{6D22F896-40B5-4ADD-8801-0D06FADFA095}" type="slidenum">
              <a:rPr kumimoji="0" lang="en-US">
                <a:solidFill>
                  <a:prstClr val="white">
                    <a:tint val="75000"/>
                  </a:prstClr>
                </a:solidFill>
                <a:latin typeface="Tw Cen MT"/>
                <a:ea typeface="+mn-ea"/>
              </a:rPr>
              <a:pPr defTabSz="342900"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kumimoji="0" lang="en-US" dirty="0">
              <a:solidFill>
                <a:prstClr val="white">
                  <a:tint val="75000"/>
                </a:prstClr>
              </a:solidFill>
              <a:latin typeface="Tw Cen M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428750" y="428625"/>
            <a:ext cx="6286500" cy="4500563"/>
            <a:chOff x="1000100" y="357172"/>
            <a:chExt cx="6286519" cy="4643452"/>
          </a:xfrm>
        </p:grpSpPr>
        <p:pic>
          <p:nvPicPr>
            <p:cNvPr id="317442" name="Picture 2" descr="BJ_0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0100" y="357172"/>
              <a:ext cx="6286519" cy="4643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矩形 3"/>
            <p:cNvSpPr/>
            <p:nvPr/>
          </p:nvSpPr>
          <p:spPr>
            <a:xfrm>
              <a:off x="1928794" y="1928808"/>
              <a:ext cx="4544835" cy="120032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en-US" altLang="zh-CN" sz="7200" b="1" dirty="0">
                  <a:ln w="11430"/>
                  <a:solidFill>
                    <a:srgbClr val="00206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ea typeface="宋体" pitchFamily="2" charset="-122"/>
                </a:rPr>
                <a:t>THE  END</a:t>
              </a:r>
              <a:endParaRPr lang="zh-CN" altLang="en-US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11387</TotalTime>
  <Words>476</Words>
  <Application>Microsoft Office PowerPoint</Application>
  <PresentationFormat>全屏显示(16:9)</PresentationFormat>
  <Paragraphs>114</Paragraphs>
  <Slides>9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楷体</vt:lpstr>
      <vt:lpstr>楷体_GB2312</vt:lpstr>
      <vt:lpstr>宋体</vt:lpstr>
      <vt:lpstr>Arial</vt:lpstr>
      <vt:lpstr>Calibri</vt:lpstr>
      <vt:lpstr>Times New Roman</vt:lpstr>
      <vt:lpstr>Tw Cen MT</vt:lpstr>
      <vt:lpstr>Wingdings</vt:lpstr>
      <vt:lpstr>默认设计模板</vt:lpstr>
      <vt:lpstr>自定义设计方案</vt:lpstr>
      <vt:lpstr>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1132</cp:revision>
  <dcterms:created xsi:type="dcterms:W3CDTF">2004-09-16T03:31:17Z</dcterms:created>
  <dcterms:modified xsi:type="dcterms:W3CDTF">2024-02-25T04:46:31Z</dcterms:modified>
</cp:coreProperties>
</file>