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9" r:id="rId2"/>
    <p:sldId id="457" r:id="rId3"/>
    <p:sldId id="484" r:id="rId4"/>
    <p:sldId id="477" r:id="rId5"/>
    <p:sldId id="420" r:id="rId6"/>
    <p:sldId id="486" r:id="rId7"/>
    <p:sldId id="446" r:id="rId8"/>
    <p:sldId id="478" r:id="rId9"/>
    <p:sldId id="479" r:id="rId10"/>
    <p:sldId id="481" r:id="rId11"/>
    <p:sldId id="482" r:id="rId12"/>
    <p:sldId id="476" r:id="rId13"/>
    <p:sldId id="483" r:id="rId14"/>
    <p:sldId id="470" r:id="rId15"/>
    <p:sldId id="487" r:id="rId16"/>
    <p:sldId id="473" r:id="rId17"/>
    <p:sldId id="474" r:id="rId18"/>
    <p:sldId id="465" r:id="rId19"/>
    <p:sldId id="471" r:id="rId20"/>
    <p:sldId id="472" r:id="rId21"/>
    <p:sldId id="442" r:id="rId22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5">
          <p15:clr>
            <a:srgbClr val="A4A3A4"/>
          </p15:clr>
        </p15:guide>
        <p15:guide id="2" pos="2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00"/>
    <a:srgbClr val="B40C94"/>
    <a:srgbClr val="003300"/>
    <a:srgbClr val="FF66CC"/>
    <a:srgbClr val="FF3300"/>
    <a:srgbClr val="CC0066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6" y="448"/>
      </p:cViewPr>
      <p:guideLst>
        <p:guide orient="horz" pos="1575"/>
        <p:guide pos="27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13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2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8408F277-00D9-4560-85BB-BAC98C5345E6}" type="datetime1">
              <a:rPr lang="zh-CN" altLang="en-US"/>
              <a:pPr>
                <a:defRPr/>
              </a:pPr>
              <a:t>2020/3/10</a:t>
            </a:fld>
            <a:endParaRPr lang="zh-CN" altLang="en-US" sz="1200"/>
          </a:p>
        </p:txBody>
      </p:sp>
      <p:sp>
        <p:nvSpPr>
          <p:cNvPr id="1946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zh-CN" altLang="zh-CN"/>
              <a:t>单击此处编辑母版文本样式</a:t>
            </a:r>
          </a:p>
          <a:p>
            <a:pPr>
              <a:buFontTx/>
              <a:buNone/>
              <a:defRPr/>
            </a:pPr>
            <a:r>
              <a:rPr lang="zh-CN" altLang="zh-CN"/>
              <a:t>第二级</a:t>
            </a:r>
          </a:p>
          <a:p>
            <a:pPr>
              <a:buFontTx/>
              <a:buNone/>
              <a:defRPr/>
            </a:pPr>
            <a:r>
              <a:rPr lang="zh-CN" altLang="zh-CN"/>
              <a:t>第三级</a:t>
            </a:r>
          </a:p>
          <a:p>
            <a:pPr>
              <a:buFontTx/>
              <a:buNone/>
              <a:defRPr/>
            </a:pPr>
            <a:r>
              <a:rPr lang="zh-CN" altLang="zh-CN"/>
              <a:t>第四级</a:t>
            </a:r>
          </a:p>
          <a:p>
            <a:pPr>
              <a:buFontTx/>
              <a:buNone/>
              <a:defRPr/>
            </a:pPr>
            <a:r>
              <a:rPr lang="zh-CN" altLang="zh-CN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4EE8B7C3-1F68-4FA4-A25A-22E4DDBAE087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24215977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b="1" dirty="0">
                <a:latin typeface="+mn-ea"/>
                <a:ea typeface="+mn-ea"/>
              </a:rPr>
              <a:t> 网孔电流在网孔中是闭合的，对每个相关结点均流进一次，流出一次，所以</a:t>
            </a:r>
            <a:r>
              <a:rPr kumimoji="1" lang="en-US" altLang="zh-CN" dirty="0">
                <a:latin typeface="+mn-lt"/>
                <a:ea typeface="+mn-ea"/>
              </a:rPr>
              <a:t>KCL</a:t>
            </a:r>
            <a:r>
              <a:rPr kumimoji="1" lang="zh-CN" altLang="en-US" b="1" dirty="0">
                <a:latin typeface="+mn-ea"/>
                <a:ea typeface="+mn-ea"/>
              </a:rPr>
              <a:t>自动满足。因此网孔电流法是对网孔回路列写</a:t>
            </a:r>
            <a:r>
              <a:rPr kumimoji="1" lang="en-US" altLang="zh-CN" dirty="0">
                <a:solidFill>
                  <a:srgbClr val="FF0000"/>
                </a:solidFill>
                <a:latin typeface="+mn-lt"/>
                <a:ea typeface="+mn-ea"/>
              </a:rPr>
              <a:t>KVL</a:t>
            </a:r>
            <a:r>
              <a:rPr kumimoji="1"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方程</a:t>
            </a:r>
            <a:r>
              <a:rPr kumimoji="1" lang="zh-CN" altLang="en-US" b="1" dirty="0">
                <a:latin typeface="+mn-ea"/>
                <a:ea typeface="+mn-ea"/>
              </a:rPr>
              <a:t>，</a:t>
            </a:r>
            <a:r>
              <a:rPr kumimoji="1"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方程数为网孔数</a:t>
            </a:r>
            <a:r>
              <a:rPr kumimoji="1" lang="zh-CN" altLang="en-US" b="1" dirty="0">
                <a:latin typeface="+mn-ea"/>
                <a:ea typeface="+mn-ea"/>
              </a:rPr>
              <a:t>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408F277-00D9-4560-85BB-BAC98C5345E6}" type="datetime1">
              <a:rPr lang="zh-CN" altLang="en-US" smtClean="0"/>
              <a:pPr>
                <a:defRPr/>
              </a:pPr>
              <a:t>2020/3/10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E8B7C3-1F68-4FA4-A25A-22E4DDBAE087}" type="slidenum">
              <a:rPr lang="zh-CN" altLang="en-US" smtClean="0"/>
              <a:pPr>
                <a:defRPr/>
              </a:pPr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913993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/>
          </a:p>
        </p:txBody>
      </p:sp>
      <p:sp>
        <p:nvSpPr>
          <p:cNvPr id="21508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fld id="{AA37FD88-B46D-4A1F-8585-A393D82E6D58}" type="datetime1">
              <a:rPr lang="zh-CN" altLang="en-US" smtClean="0"/>
              <a:pPr/>
              <a:t>2020/3/10</a:t>
            </a:fld>
            <a:endParaRPr lang="zh-CN" altLang="en-US" sz="1200"/>
          </a:p>
        </p:txBody>
      </p:sp>
      <p:sp>
        <p:nvSpPr>
          <p:cNvPr id="21509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fld id="{DFADDB85-E4A9-416F-AF96-0841D78841B0}" type="slidenum">
              <a:rPr lang="zh-CN" altLang="en-US" smtClean="0"/>
              <a:pPr/>
              <a:t>14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4" name="日期占位符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fld id="{4FF288B1-A8F1-4017-BFD7-F4E7E7A53A3B}" type="datetime1">
              <a:rPr lang="zh-CN" altLang="en-US" smtClean="0"/>
              <a:pPr/>
              <a:t>2020/3/10</a:t>
            </a:fld>
            <a:endParaRPr lang="zh-CN" altLang="en-US" sz="1200"/>
          </a:p>
        </p:txBody>
      </p:sp>
      <p:sp>
        <p:nvSpPr>
          <p:cNvPr id="20485" name="灯片编号占位符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fld id="{FCFAD555-343E-42B8-9BD2-F0664719C0E0}" type="slidenum">
              <a:rPr lang="zh-CN" altLang="en-US" smtClean="0"/>
              <a:pPr/>
              <a:t>21</a:t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3A55B-7D02-4769-B897-6C453B10BB34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149469318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968EE-E52B-4126-992B-CC962620D368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399476641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4B094-627F-4C37-8B00-E100B8F2D0A0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273077040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BEA9-54F7-4761-A797-3BA584046933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10571411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4A916-3085-4523-9EC9-15AC87D00E01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334149040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82E5E-A239-4D25-BCF8-D3A5E5695C06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154458231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C1F74-1F05-48F9-8817-1D19C787AF19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375796405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E9F5A-24DC-49E1-99F2-651A10A97287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11789123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8679B-F780-42F5-AFC4-6CBC54AF4B1E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301781275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A7D03-E23D-4C16-B2CC-29EA073B5539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371544960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Times New Roman" pitchFamily="18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63D9F-9CE6-42F5-A581-7D1103B3E9DE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</p:spTree>
    <p:extLst>
      <p:ext uri="{BB962C8B-B14F-4D97-AF65-F5344CB8AC3E}">
        <p14:creationId xmlns:p14="http://schemas.microsoft.com/office/powerpoint/2010/main" val="381442204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Times New Roman" pitchFamily="18" charset="0"/>
              </a:rPr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Times New Roman" pitchFamily="18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Times New Roman" pitchFamily="18" charset="0"/>
              </a:rPr>
              <a:t>第二级</a:t>
            </a:r>
          </a:p>
          <a:p>
            <a:pPr lvl="2"/>
            <a:r>
              <a:rPr lang="zh-CN" altLang="zh-CN">
                <a:sym typeface="Times New Roman" pitchFamily="18" charset="0"/>
              </a:rPr>
              <a:t>第三级</a:t>
            </a:r>
          </a:p>
          <a:p>
            <a:pPr lvl="3"/>
            <a:r>
              <a:rPr lang="zh-CN" altLang="zh-CN">
                <a:sym typeface="Times New Roman" pitchFamily="18" charset="0"/>
              </a:rPr>
              <a:t>第四级</a:t>
            </a:r>
          </a:p>
          <a:p>
            <a:pPr lvl="4"/>
            <a:r>
              <a:rPr lang="zh-CN" altLang="zh-CN">
                <a:sym typeface="Times New Roman" pitchFamily="18" charset="0"/>
              </a:rP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70E174FA-1248-4762-8086-A95676B3093A}" type="slidenum">
              <a:rPr lang="zh-CN" altLang="en-US"/>
              <a:pPr>
                <a:defRPr/>
              </a:pPr>
              <a:t>‹#›</a:t>
            </a:fld>
            <a:endParaRPr lang="en-US" altLang="zh-CN" sz="1800"/>
          </a:p>
        </p:txBody>
      </p:sp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2" r="58095"/>
          <a:stretch>
            <a:fillRect/>
          </a:stretch>
        </p:blipFill>
        <p:spPr bwMode="auto">
          <a:xfrm>
            <a:off x="7775575" y="4754563"/>
            <a:ext cx="136842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  <a:sym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  <a:sym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  <a:sym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  <a:sym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  <a:sym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  <a:sym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  <a:sym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  <a:sym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  <a:sym typeface="Times New Roman" pitchFamily="18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 New Roman" pitchFamily="18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sym typeface="Times New Roman" pitchFamily="18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sym typeface="Times New Roman" pitchFamily="18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43.wmf"/><Relationship Id="rId3" Type="http://schemas.openxmlformats.org/officeDocument/2006/relationships/image" Target="../media/image45.png"/><Relationship Id="rId7" Type="http://schemas.openxmlformats.org/officeDocument/2006/relationships/image" Target="../media/image40.wmf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42.wmf"/><Relationship Id="rId5" Type="http://schemas.openxmlformats.org/officeDocument/2006/relationships/image" Target="../media/image39.wmf"/><Relationship Id="rId15" Type="http://schemas.openxmlformats.org/officeDocument/2006/relationships/image" Target="../media/image44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41.wmf"/><Relationship Id="rId14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6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5.wmf"/><Relationship Id="rId5" Type="http://schemas.openxmlformats.org/officeDocument/2006/relationships/image" Target="../media/image9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8.emf"/><Relationship Id="rId9" Type="http://schemas.openxmlformats.org/officeDocument/2006/relationships/image" Target="../media/image4.wmf"/><Relationship Id="rId1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5.w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9.wmf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image" Target="../media/image4.wmf"/><Relationship Id="rId5" Type="http://schemas.openxmlformats.org/officeDocument/2006/relationships/oleObject" Target="../embeddings/oleObject7.bin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2.bin"/><Relationship Id="rId4" Type="http://schemas.openxmlformats.org/officeDocument/2006/relationships/image" Target="../media/image10.wmf"/><Relationship Id="rId9" Type="http://schemas.openxmlformats.org/officeDocument/2006/relationships/image" Target="../media/image3.wmf"/><Relationship Id="rId1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642938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34925" y="33338"/>
            <a:ext cx="3673475" cy="2609850"/>
            <a:chOff x="0" y="0"/>
            <a:chExt cx="4416" cy="3408"/>
          </a:xfrm>
        </p:grpSpPr>
        <p:sp>
          <p:nvSpPr>
            <p:cNvPr id="205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2054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2052" name="矩形 2"/>
          <p:cNvSpPr>
            <a:spLocks noChangeArrowheads="1"/>
          </p:cNvSpPr>
          <p:nvPr/>
        </p:nvSpPr>
        <p:spPr bwMode="auto">
          <a:xfrm>
            <a:off x="3321050" y="2000250"/>
            <a:ext cx="2501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16165C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网孔分析法</a:t>
            </a:r>
            <a:endParaRPr lang="en-US" altLang="zh-CN" sz="3600" b="1" dirty="0">
              <a:solidFill>
                <a:srgbClr val="16165C"/>
              </a:solidFill>
              <a:latin typeface="楷体_GB2312" pitchFamily="49" charset="-122"/>
              <a:ea typeface="楷体_GB2312" pitchFamily="49" charset="-122"/>
              <a:sym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1281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1282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126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grpSp>
        <p:nvGrpSpPr>
          <p:cNvPr id="15" name="Group 2"/>
          <p:cNvGrpSpPr>
            <a:grpSpLocks/>
          </p:cNvGrpSpPr>
          <p:nvPr/>
        </p:nvGrpSpPr>
        <p:grpSpPr bwMode="auto">
          <a:xfrm>
            <a:off x="3080134" y="543142"/>
            <a:ext cx="3003971" cy="1055602"/>
            <a:chOff x="554" y="440"/>
            <a:chExt cx="1452" cy="717"/>
          </a:xfrm>
        </p:grpSpPr>
        <p:sp>
          <p:nvSpPr>
            <p:cNvPr id="17" name="Text Box 3"/>
            <p:cNvSpPr txBox="1">
              <a:spLocks noChangeArrowheads="1"/>
            </p:cNvSpPr>
            <p:nvPr/>
          </p:nvSpPr>
          <p:spPr bwMode="auto">
            <a:xfrm>
              <a:off x="554" y="440"/>
              <a:ext cx="1452" cy="3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i="1" dirty="0"/>
                <a:t>R</a:t>
              </a:r>
              <a:r>
                <a:rPr kumimoji="1" lang="en-US" altLang="zh-CN" b="1" baseline="-25000" dirty="0"/>
                <a:t>11</a:t>
              </a:r>
              <a:r>
                <a:rPr kumimoji="1" lang="en-US" altLang="zh-CN" b="1" i="1" dirty="0"/>
                <a:t>i</a:t>
              </a:r>
              <a:r>
                <a:rPr kumimoji="1" lang="en-US" altLang="zh-CN" b="1" baseline="-25000" dirty="0"/>
                <a:t>m1</a:t>
              </a:r>
              <a:r>
                <a:rPr kumimoji="1" lang="en-US" altLang="zh-CN" b="1" dirty="0">
                  <a:latin typeface="宋体" pitchFamily="2" charset="-122"/>
                </a:rPr>
                <a:t>+</a:t>
              </a:r>
              <a:r>
                <a:rPr kumimoji="1" lang="en-US" altLang="zh-CN" b="1" i="1" dirty="0"/>
                <a:t>R</a:t>
              </a:r>
              <a:r>
                <a:rPr kumimoji="1" lang="en-US" altLang="zh-CN" b="1" baseline="-25000" dirty="0"/>
                <a:t>12</a:t>
              </a:r>
              <a:r>
                <a:rPr kumimoji="1" lang="en-US" altLang="zh-CN" b="1" i="1" dirty="0"/>
                <a:t>i</a:t>
              </a:r>
              <a:r>
                <a:rPr kumimoji="1" lang="en-US" altLang="zh-CN" b="1" baseline="-25000" dirty="0"/>
                <a:t>m2</a:t>
              </a:r>
              <a:r>
                <a:rPr kumimoji="1" lang="en-US" altLang="zh-CN" b="1" dirty="0"/>
                <a:t>=</a:t>
              </a:r>
              <a:r>
                <a:rPr kumimoji="1" lang="en-US" altLang="zh-CN" b="1" i="1" dirty="0"/>
                <a:t>u</a:t>
              </a:r>
              <a:r>
                <a:rPr kumimoji="1" lang="en-US" altLang="zh-CN" b="1" baseline="-25000" dirty="0"/>
                <a:t>sm1</a:t>
              </a:r>
              <a:endParaRPr kumimoji="1" lang="en-US" altLang="zh-CN" b="1" dirty="0"/>
            </a:p>
          </p:txBody>
        </p:sp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554" y="843"/>
              <a:ext cx="1452" cy="3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i="1" dirty="0"/>
                <a:t>R</a:t>
              </a:r>
              <a:r>
                <a:rPr kumimoji="1" lang="en-US" altLang="zh-CN" b="1" baseline="-25000" dirty="0"/>
                <a:t>21</a:t>
              </a:r>
              <a:r>
                <a:rPr kumimoji="1" lang="en-US" altLang="zh-CN" b="1" i="1" dirty="0"/>
                <a:t>i</a:t>
              </a:r>
              <a:r>
                <a:rPr kumimoji="1" lang="en-US" altLang="zh-CN" b="1" baseline="-25000" dirty="0"/>
                <a:t>m1</a:t>
              </a:r>
              <a:r>
                <a:rPr kumimoji="1" lang="en-US" altLang="zh-CN" b="1" dirty="0">
                  <a:latin typeface="宋体" pitchFamily="2" charset="-122"/>
                </a:rPr>
                <a:t>+</a:t>
              </a:r>
              <a:r>
                <a:rPr kumimoji="1" lang="en-US" altLang="zh-CN" b="1" i="1" dirty="0"/>
                <a:t>R</a:t>
              </a:r>
              <a:r>
                <a:rPr kumimoji="1" lang="en-US" altLang="zh-CN" b="1" baseline="-25000" dirty="0"/>
                <a:t>22</a:t>
              </a:r>
              <a:r>
                <a:rPr kumimoji="1" lang="en-US" altLang="zh-CN" b="1" i="1" dirty="0"/>
                <a:t>i</a:t>
              </a:r>
              <a:r>
                <a:rPr kumimoji="1" lang="en-US" altLang="zh-CN" b="1" baseline="-25000" dirty="0"/>
                <a:t>m2</a:t>
              </a:r>
              <a:r>
                <a:rPr kumimoji="1" lang="en-US" altLang="zh-CN" b="1" dirty="0"/>
                <a:t>=</a:t>
              </a:r>
              <a:r>
                <a:rPr kumimoji="1" lang="en-US" altLang="zh-CN" b="1" i="1" dirty="0"/>
                <a:t>u</a:t>
              </a:r>
              <a:r>
                <a:rPr kumimoji="1" lang="en-US" altLang="zh-CN" b="1" baseline="-25000" dirty="0"/>
                <a:t>sm2</a:t>
              </a:r>
              <a:endParaRPr kumimoji="1" lang="en-US" altLang="zh-CN" b="1" dirty="0"/>
            </a:p>
          </p:txBody>
        </p:sp>
      </p:grp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78824" y="693509"/>
            <a:ext cx="3695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b="1" dirty="0"/>
              <a:t>标准形式方程：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" y="2571749"/>
                <a:ext cx="91440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/>
                <a:r>
                  <a:rPr lang="zh-CN" altLang="en-US" b="1" dirty="0">
                    <a:solidFill>
                      <a:srgbClr val="B40C94"/>
                    </a:solidFill>
                    <a:latin typeface="+mn-ea"/>
                    <a:ea typeface="+mn-ea"/>
                  </a:rPr>
                  <a:t>自电阻</a:t>
                </a:r>
                <a:r>
                  <a:rPr lang="en-US" altLang="zh-CN" b="1" dirty="0">
                    <a:solidFill>
                      <a:srgbClr val="B40C94"/>
                    </a:solidFill>
                    <a:latin typeface="+mn-ea"/>
                    <a:ea typeface="+mn-ea"/>
                  </a:rPr>
                  <a:t>×</a:t>
                </a:r>
                <a:r>
                  <a:rPr lang="zh-CN" altLang="en-US" b="1" dirty="0">
                    <a:latin typeface="+mn-ea"/>
                    <a:ea typeface="+mn-ea"/>
                  </a:rPr>
                  <a:t>本网孔的网孔电流</a:t>
                </a:r>
                <a:r>
                  <a:rPr lang="en-US" altLang="zh-CN" b="1" dirty="0">
                    <a:solidFill>
                      <a:srgbClr val="B40C94"/>
                    </a:solidFill>
                    <a:latin typeface="+mn-ea"/>
                    <a:ea typeface="+mn-ea"/>
                  </a:rPr>
                  <a:t>+</a:t>
                </a:r>
                <a14:m>
                  <m:oMath xmlns:m="http://schemas.openxmlformats.org/officeDocument/2006/math">
                    <m:r>
                      <a:rPr lang="pt-BR" altLang="zh-CN" b="1" i="1" smtClean="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∑</m:t>
                    </m:r>
                  </m:oMath>
                </a14:m>
                <a:r>
                  <a:rPr lang="en-US" altLang="zh-CN" b="1" dirty="0">
                    <a:solidFill>
                      <a:srgbClr val="B40C94"/>
                    </a:solidFill>
                    <a:latin typeface="+mn-ea"/>
                    <a:ea typeface="+mn-ea"/>
                  </a:rPr>
                  <a:t>(</a:t>
                </a:r>
                <a:r>
                  <a:rPr lang="zh-CN" altLang="en-US" b="1" dirty="0">
                    <a:solidFill>
                      <a:srgbClr val="B40C94"/>
                    </a:solidFill>
                    <a:latin typeface="+mn-ea"/>
                    <a:ea typeface="+mn-ea"/>
                  </a:rPr>
                  <a:t>互电阻</a:t>
                </a:r>
                <a:r>
                  <a:rPr lang="en-US" altLang="zh-CN" b="1" dirty="0">
                    <a:latin typeface="+mn-ea"/>
                    <a:ea typeface="+mn-ea"/>
                  </a:rPr>
                  <a:t>×</a:t>
                </a:r>
                <a:r>
                  <a:rPr lang="zh-CN" altLang="en-US" b="1" dirty="0">
                    <a:latin typeface="+mn-ea"/>
                    <a:ea typeface="+mn-ea"/>
                  </a:rPr>
                  <a:t>相邻网孔的网孔电流</a:t>
                </a:r>
                <a:r>
                  <a:rPr lang="en-US" altLang="zh-CN" b="1" dirty="0">
                    <a:solidFill>
                      <a:srgbClr val="B40C94"/>
                    </a:solidFill>
                    <a:latin typeface="+mn-ea"/>
                    <a:ea typeface="+mn-ea"/>
                  </a:rPr>
                  <a:t>)=</a:t>
                </a:r>
                <a:r>
                  <a:rPr lang="zh-CN" altLang="en-US" b="1" dirty="0">
                    <a:latin typeface="+mn-ea"/>
                    <a:ea typeface="+mn-ea"/>
                  </a:rPr>
                  <a:t>本网孔中沿网孔电流方向所含</a:t>
                </a:r>
                <a:r>
                  <a:rPr lang="zh-CN" altLang="en-US" b="1" dirty="0">
                    <a:solidFill>
                      <a:srgbClr val="B40C94"/>
                    </a:solidFill>
                    <a:latin typeface="+mn-ea"/>
                    <a:ea typeface="+mn-ea"/>
                  </a:rPr>
                  <a:t>电压源电压升</a:t>
                </a:r>
                <a:r>
                  <a:rPr lang="zh-CN" altLang="en-US" b="1" dirty="0">
                    <a:latin typeface="+mn-ea"/>
                    <a:ea typeface="+mn-ea"/>
                  </a:rPr>
                  <a:t>的代数和。</a:t>
                </a: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571749"/>
                <a:ext cx="9144000" cy="830997"/>
              </a:xfrm>
              <a:prstGeom prst="rect">
                <a:avLst/>
              </a:prstGeom>
              <a:blipFill>
                <a:blip r:embed="rId2"/>
                <a:stretch>
                  <a:fillRect l="-1000" t="-8088" r="-1000" b="-16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478824" y="1995710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b="1" dirty="0">
                <a:latin typeface="宋体" pitchFamily="2" charset="-122"/>
              </a:rPr>
              <a:t>网孔法</a:t>
            </a:r>
            <a:r>
              <a:rPr kumimoji="1" lang="zh-CN" altLang="en-US" b="1" dirty="0"/>
              <a:t>方程的规则：</a:t>
            </a:r>
            <a:endParaRPr kumimoji="1" lang="zh-CN" altLang="en-US" b="1" dirty="0">
              <a:latin typeface="宋体" pitchFamily="2" charset="-122"/>
            </a:endParaRPr>
          </a:p>
        </p:txBody>
      </p:sp>
      <p:sp>
        <p:nvSpPr>
          <p:cNvPr id="21" name="AutoShape 73"/>
          <p:cNvSpPr>
            <a:spLocks/>
          </p:cNvSpPr>
          <p:nvPr/>
        </p:nvSpPr>
        <p:spPr bwMode="auto">
          <a:xfrm flipH="1">
            <a:off x="2916111" y="693509"/>
            <a:ext cx="144462" cy="88411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940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/>
      <p:bldP spid="4" grpId="0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10" y="123580"/>
            <a:ext cx="3838575" cy="33718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30" y="3495430"/>
            <a:ext cx="6551820" cy="5777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21" y="4011850"/>
            <a:ext cx="7017927" cy="4963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21" y="4508206"/>
            <a:ext cx="6783164" cy="43970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85" y="1275660"/>
            <a:ext cx="4415505" cy="889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71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1281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1282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126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3705" y="601662"/>
            <a:ext cx="46816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800" b="1" dirty="0">
                <a:latin typeface="宋体" pitchFamily="2" charset="-122"/>
              </a:rPr>
              <a:t>3</a:t>
            </a:r>
            <a:r>
              <a:rPr kumimoji="1" lang="zh-CN" altLang="en-US" sz="2800" b="1" dirty="0">
                <a:latin typeface="宋体" pitchFamily="2" charset="-122"/>
              </a:rPr>
              <a:t>、网孔分析</a:t>
            </a:r>
            <a:r>
              <a:rPr lang="zh-CN" altLang="en-US" sz="2800" b="1" dirty="0"/>
              <a:t>法的解题步骤</a:t>
            </a:r>
            <a:r>
              <a:rPr kumimoji="1" lang="zh-CN" altLang="en-US" sz="2800" b="1" dirty="0">
                <a:latin typeface="宋体" pitchFamily="2" charset="-122"/>
              </a:rPr>
              <a:t>：</a:t>
            </a: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9720" y="1400399"/>
            <a:ext cx="44656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400" b="1" dirty="0"/>
              <a:t>1</a:t>
            </a:r>
            <a:r>
              <a:rPr kumimoji="1" lang="zh-CN" altLang="en-US" sz="2400" b="1" dirty="0"/>
              <a:t>）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设定</a:t>
            </a:r>
            <a:r>
              <a:rPr kumimoji="1" lang="zh-CN" altLang="en-US" sz="2400" b="1" dirty="0"/>
              <a:t>网孔电流的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参考方向</a:t>
            </a:r>
            <a:r>
              <a:rPr kumimoji="1" lang="zh-CN" altLang="en-US" sz="2400" b="1" dirty="0"/>
              <a:t>；</a:t>
            </a: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539720" y="2101962"/>
            <a:ext cx="8402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400" b="1" dirty="0"/>
              <a:t>2</a:t>
            </a:r>
            <a:r>
              <a:rPr kumimoji="1" lang="zh-CN" altLang="en-US" sz="2400" b="1" dirty="0"/>
              <a:t>）根据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网孔方程的规则</a:t>
            </a:r>
            <a:r>
              <a:rPr kumimoji="1" lang="zh-CN" altLang="en-US" sz="2400" b="1" dirty="0"/>
              <a:t>直接列写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网孔方程</a:t>
            </a:r>
            <a:r>
              <a:rPr kumimoji="1" lang="zh-CN" altLang="en-US" sz="2400" b="1" dirty="0"/>
              <a:t>，求取网孔电流；</a:t>
            </a: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39720" y="2805113"/>
            <a:ext cx="7758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400" b="1" dirty="0"/>
              <a:t>3</a:t>
            </a:r>
            <a:r>
              <a:rPr kumimoji="1" lang="zh-CN" altLang="en-US" sz="2400" b="1" dirty="0"/>
              <a:t>）求支路电流或其它响应。</a:t>
            </a:r>
          </a:p>
        </p:txBody>
      </p:sp>
    </p:spTree>
    <p:extLst>
      <p:ext uri="{BB962C8B-B14F-4D97-AF65-F5344CB8AC3E}">
        <p14:creationId xmlns:p14="http://schemas.microsoft.com/office/powerpoint/2010/main" val="643079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7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93"/>
          <p:cNvSpPr>
            <a:spLocks noChangeArrowheads="1"/>
          </p:cNvSpPr>
          <p:nvPr/>
        </p:nvSpPr>
        <p:spPr bwMode="auto">
          <a:xfrm>
            <a:off x="107690" y="73686"/>
            <a:ext cx="8856663" cy="755650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zh-CN" sz="2400" b="1">
              <a:solidFill>
                <a:srgbClr val="000000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700" y="21369"/>
            <a:ext cx="79319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例</a:t>
            </a:r>
            <a:r>
              <a:rPr kumimoji="1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kumimoji="1" lang="en-US" altLang="zh-CN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kumimoji="1" lang="en-US" altLang="zh-CN" b="1" i="1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s1 </a:t>
            </a:r>
            <a:r>
              <a:rPr kumimoji="1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=20V</a:t>
            </a:r>
            <a:r>
              <a:rPr kumimoji="1" lang="en-US" altLang="zh-CN" b="1" dirty="0"/>
              <a:t>,</a:t>
            </a:r>
            <a:r>
              <a:rPr kumimoji="1" lang="en-US" altLang="zh-CN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kumimoji="1" lang="en-US" altLang="zh-CN" b="1" i="1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s2</a:t>
            </a:r>
            <a:r>
              <a:rPr kumimoji="1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=30V</a:t>
            </a:r>
            <a:r>
              <a:rPr kumimoji="1" lang="en-US" altLang="zh-CN" b="1" dirty="0"/>
              <a:t>,</a:t>
            </a:r>
            <a:r>
              <a:rPr kumimoji="1" lang="en-US" altLang="zh-CN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kumimoji="1" lang="en-US" altLang="zh-CN" b="1" i="1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s3</a:t>
            </a:r>
            <a:r>
              <a:rPr kumimoji="1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=10V , </a:t>
            </a:r>
            <a:r>
              <a:rPr kumimoji="1" lang="en-US" altLang="zh-CN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kumimoji="1" lang="en-US" altLang="zh-CN" b="1" i="1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kumimoji="1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=1 Ω </a:t>
            </a:r>
            <a:r>
              <a:rPr kumimoji="1" lang="en-US" altLang="zh-CN" b="1" dirty="0"/>
              <a:t>, </a:t>
            </a:r>
            <a:r>
              <a:rPr kumimoji="1" lang="en-US" altLang="zh-CN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kumimoji="1" lang="en-US" altLang="zh-CN" b="1" i="1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kumimoji="1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=6 Ω , </a:t>
            </a:r>
            <a:r>
              <a:rPr kumimoji="1" lang="en-US" altLang="zh-CN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kumimoji="1" lang="en-US" altLang="zh-CN" b="1" i="1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kumimoji="1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=2Ω </a:t>
            </a:r>
            <a:r>
              <a:rPr kumimoji="1" lang="zh-CN" altLang="en-US" b="1" i="0" u="none" strike="noStrike" cap="none" normalizeH="0" baseline="0" dirty="0">
                <a:ln>
                  <a:noFill/>
                </a:ln>
                <a:effectLst/>
              </a:rPr>
              <a:t>，</a:t>
            </a:r>
            <a:endParaRPr kumimoji="1" lang="en-US" altLang="zh-CN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b="1" i="0" u="none" strike="noStrike" cap="none" normalizeH="0" baseline="0" dirty="0">
                <a:ln>
                  <a:noFill/>
                </a:ln>
                <a:effectLst/>
              </a:rPr>
              <a:t>用网孔法求各支路电流</a:t>
            </a:r>
            <a:r>
              <a:rPr kumimoji="1" lang="en-US" altLang="zh-CN" b="1" i="0" u="none" strike="noStrike" cap="none" normalizeH="0" baseline="0" dirty="0">
                <a:ln>
                  <a:noFill/>
                </a:ln>
                <a:effectLst/>
              </a:rPr>
              <a:t>.</a:t>
            </a:r>
            <a:endParaRPr kumimoji="0" lang="zh-CN" altLang="en-US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0" y="1059645"/>
            <a:ext cx="3733800" cy="198120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841490" y="915635"/>
            <a:ext cx="35108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zh-CN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解：（</a:t>
            </a:r>
            <a:r>
              <a:rPr kumimoji="1" lang="en-US" altLang="zh-CN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kumimoji="1" lang="zh-CN" altLang="en-US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）设网孔电流</a:t>
            </a:r>
            <a:r>
              <a:rPr kumimoji="1" lang="en-US" altLang="zh-CN" sz="20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1" lang="en-US" altLang="zh-CN" sz="2000" b="1" i="0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m1 ,</a:t>
            </a:r>
            <a:r>
              <a:rPr kumimoji="1" lang="en-US" altLang="zh-CN" sz="2000" b="1" dirty="0"/>
              <a:t> </a:t>
            </a:r>
            <a:r>
              <a:rPr kumimoji="1" lang="en-US" altLang="zh-CN" sz="20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1" lang="en-US" altLang="zh-CN" sz="2000" b="1" i="0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m2</a:t>
            </a:r>
            <a:r>
              <a:rPr kumimoji="1" lang="en-US" altLang="zh-CN" sz="2000" b="1" i="0" u="none" strike="noStrike" cap="none" normalizeH="0" baseline="0" dirty="0">
                <a:ln>
                  <a:noFill/>
                </a:ln>
                <a:effectLst/>
              </a:rPr>
              <a:t>  </a:t>
            </a:r>
            <a:endParaRPr kumimoji="0" lang="en-US" altLang="zh-CN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283980" y="1294915"/>
            <a:ext cx="47466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zh-CN" altLang="zh-CN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）直接列写网孔方程</a:t>
            </a:r>
            <a:r>
              <a:rPr kumimoji="0" lang="zh-CN" altLang="zh-CN" sz="2000" b="1" i="0" u="none" strike="noStrike" cap="none" normalizeH="0" baseline="0" dirty="0">
                <a:ln>
                  <a:noFill/>
                </a:ln>
                <a:effectLst/>
              </a:rPr>
              <a:t>： </a:t>
            </a:r>
            <a:endParaRPr kumimoji="0" lang="zh-CN" altLang="zh-CN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516529"/>
              </p:ext>
            </p:extLst>
          </p:nvPr>
        </p:nvGraphicFramePr>
        <p:xfrm>
          <a:off x="4447948" y="1758986"/>
          <a:ext cx="4000615" cy="431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5" name="Equation" r:id="rId4" imgW="2120760" imgH="228600" progId="Equation.DSMT4">
                  <p:embed/>
                </p:oleObj>
              </mc:Choice>
              <mc:Fallback>
                <p:oleObj name="Equation" r:id="rId4" imgW="2120760" imgH="228600" progId="Equation.DSMT4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7948" y="1758986"/>
                        <a:ext cx="4000615" cy="4312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482673"/>
              </p:ext>
            </p:extLst>
          </p:nvPr>
        </p:nvGraphicFramePr>
        <p:xfrm>
          <a:off x="4395901" y="2217199"/>
          <a:ext cx="4104708" cy="4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6" name="Equation" r:id="rId6" imgW="2234880" imgH="228600" progId="Equation.DSMT4">
                  <p:embed/>
                </p:oleObj>
              </mc:Choice>
              <mc:Fallback>
                <p:oleObj name="Equation" r:id="rId6" imgW="2234880" imgH="228600" progId="Equation.DSMT4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5901" y="2217199"/>
                        <a:ext cx="4104708" cy="4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6"/>
          <p:cNvGrpSpPr>
            <a:grpSpLocks/>
          </p:cNvGrpSpPr>
          <p:nvPr/>
        </p:nvGrpSpPr>
        <p:grpSpPr bwMode="auto">
          <a:xfrm>
            <a:off x="4488429" y="3121826"/>
            <a:ext cx="2632075" cy="830263"/>
            <a:chOff x="3829" y="2605"/>
            <a:chExt cx="1658" cy="523"/>
          </a:xfrm>
        </p:grpSpPr>
        <p:graphicFrame>
          <p:nvGraphicFramePr>
            <p:cNvPr id="13" name="对象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455109"/>
                </p:ext>
              </p:extLst>
            </p:nvPr>
          </p:nvGraphicFramePr>
          <p:xfrm>
            <a:off x="3925" y="2605"/>
            <a:ext cx="1467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07" name="Equation" r:id="rId8" imgW="1155600" imgH="228600" progId="Equation.DSMT4">
                    <p:embed/>
                  </p:oleObj>
                </mc:Choice>
                <mc:Fallback>
                  <p:oleObj name="Equation" r:id="rId8" imgW="1155600" imgH="228600" progId="Equation.DSMT4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5" y="2605"/>
                          <a:ext cx="1467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对象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2562081"/>
                </p:ext>
              </p:extLst>
            </p:nvPr>
          </p:nvGraphicFramePr>
          <p:xfrm>
            <a:off x="3829" y="2844"/>
            <a:ext cx="1658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08" name="Equation" r:id="rId10" imgW="1333440" imgH="228600" progId="Equation.DSMT4">
                    <p:embed/>
                  </p:oleObj>
                </mc:Choice>
                <mc:Fallback>
                  <p:oleObj name="Equation" r:id="rId10" imgW="1333440" imgH="228600" progId="Equation.DSMT4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29" y="2844"/>
                          <a:ext cx="1658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文本框 14"/>
          <p:cNvSpPr txBox="1"/>
          <p:nvPr/>
        </p:nvSpPr>
        <p:spPr>
          <a:xfrm>
            <a:off x="4283980" y="2702554"/>
            <a:ext cx="2685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/>
              <a:t>（</a:t>
            </a:r>
            <a:r>
              <a:rPr lang="en-US" altLang="zh-CN" sz="2000" b="1" dirty="0"/>
              <a:t>3</a:t>
            </a:r>
            <a:r>
              <a:rPr lang="zh-CN" altLang="en-US" sz="2000" b="1" dirty="0"/>
              <a:t>）代入数据求解 ：</a:t>
            </a: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617536"/>
              </p:ext>
            </p:extLst>
          </p:nvPr>
        </p:nvGraphicFramePr>
        <p:xfrm>
          <a:off x="4931776" y="4007993"/>
          <a:ext cx="1330325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9" name="Equation" r:id="rId12" imgW="660240" imgH="457200" progId="Equation.DSMT4">
                  <p:embed/>
                </p:oleObj>
              </mc:Choice>
              <mc:Fallback>
                <p:oleObj name="Equation" r:id="rId12" imgW="660240" imgH="457200" progId="Equation.DSMT4">
                  <p:embed/>
                  <p:pic>
                    <p:nvPicPr>
                      <p:cNvPr id="13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1776" y="4007993"/>
                        <a:ext cx="1330325" cy="92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350126" y="3193488"/>
            <a:ext cx="2635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/>
              <a:t>（</a:t>
            </a:r>
            <a:r>
              <a:rPr lang="en-US" altLang="zh-CN" sz="2000" b="1" dirty="0"/>
              <a:t>4</a:t>
            </a:r>
            <a:r>
              <a:rPr lang="zh-CN" altLang="en-US" sz="2000" b="1" dirty="0"/>
              <a:t>）求各支路电流：</a:t>
            </a:r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506635"/>
              </p:ext>
            </p:extLst>
          </p:nvPr>
        </p:nvGraphicFramePr>
        <p:xfrm>
          <a:off x="732327" y="3522218"/>
          <a:ext cx="2328863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0" name="Equation" r:id="rId14" imgW="1155600" imgH="698400" progId="Equation.DSMT4">
                  <p:embed/>
                </p:oleObj>
              </mc:Choice>
              <mc:Fallback>
                <p:oleObj name="Equation" r:id="rId14" imgW="1155600" imgH="698400" progId="Equation.DSMT4">
                  <p:embed/>
                  <p:pic>
                    <p:nvPicPr>
                      <p:cNvPr id="13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27" y="3522218"/>
                        <a:ext cx="2328863" cy="140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409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3329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3330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3316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2578" y="196351"/>
            <a:ext cx="5327650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>
                <a:latin typeface="+mn-ea"/>
                <a:ea typeface="+mn-ea"/>
              </a:rPr>
              <a:t>1</a:t>
            </a:r>
            <a:r>
              <a:rPr lang="zh-CN" altLang="en-US" sz="2800" b="1" dirty="0">
                <a:latin typeface="+mn-ea"/>
                <a:ea typeface="+mn-ea"/>
              </a:rPr>
              <a:t>、含有电流源网络的网孔方程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61675" y="628408"/>
            <a:ext cx="6127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方法：</a:t>
            </a:r>
            <a:r>
              <a:rPr lang="en-US" altLang="zh-CN" sz="2000" b="1" dirty="0"/>
              <a:t>1</a:t>
            </a:r>
            <a:r>
              <a:rPr lang="zh-CN" altLang="en-US" sz="2000" b="1" dirty="0"/>
              <a:t>）有伴时：化为戴维南模型；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22578" y="871352"/>
            <a:ext cx="16546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/>
              <a:t>2</a:t>
            </a:r>
            <a:r>
              <a:rPr lang="zh-CN" altLang="en-US" sz="2000" b="1" dirty="0"/>
              <a:t>）无伴时</a:t>
            </a:r>
            <a:r>
              <a:rPr lang="zh-CN" altLang="en-US" sz="2400" b="1" dirty="0"/>
              <a:t>：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710936" y="925704"/>
            <a:ext cx="70024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2000" b="1" dirty="0"/>
              <a:t>a.</a:t>
            </a:r>
            <a:r>
              <a:rPr kumimoji="1" lang="zh-CN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kumimoji="1" lang="zh-CN" altLang="en-US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单</a:t>
            </a:r>
            <a:r>
              <a:rPr kumimoji="1" lang="zh-CN" altLang="zh-CN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一网孔独有</a:t>
            </a:r>
            <a:r>
              <a:rPr kumimoji="1" lang="zh-CN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，依关联方向，该网孔电流为电流源电流或其负值。网孔方程可略。</a:t>
            </a:r>
            <a:endParaRPr kumimoji="0" lang="zh-CN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22578" y="1496766"/>
            <a:ext cx="808516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1" lang="en-US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b.</a:t>
            </a:r>
            <a:r>
              <a:rPr kumimoji="1" lang="zh-CN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kumimoji="1" lang="zh-CN" altLang="zh-CN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两网孔</a:t>
            </a:r>
            <a:r>
              <a:rPr kumimoji="1" lang="zh-CN" altLang="en-US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共</a:t>
            </a:r>
            <a:r>
              <a:rPr kumimoji="1" lang="zh-CN" altLang="zh-CN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有 </a:t>
            </a:r>
            <a:r>
              <a:rPr kumimoji="1" lang="zh-CN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，则可将电流源两端电压设为未知量</a:t>
            </a:r>
            <a:r>
              <a:rPr kumimoji="1" lang="en-US" altLang="zh-CN" sz="2000" b="1" i="1" dirty="0">
                <a:solidFill>
                  <a:srgbClr val="FF0000"/>
                </a:solidFill>
              </a:rPr>
              <a:t>u </a:t>
            </a:r>
            <a:r>
              <a:rPr kumimoji="1" lang="en-US" altLang="zh-CN" sz="2000" b="1" baseline="-25000" dirty="0">
                <a:solidFill>
                  <a:srgbClr val="FF0000"/>
                </a:solidFill>
              </a:rPr>
              <a:t>x </a:t>
            </a:r>
            <a:r>
              <a:rPr kumimoji="1" lang="zh-CN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 </a:t>
            </a:r>
            <a:r>
              <a:rPr kumimoji="1" lang="zh-CN" altLang="en-US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电流源当做</a:t>
            </a:r>
            <a:r>
              <a:rPr kumimoji="1" lang="en-US" altLang="zh-CN" sz="2000" b="1" i="1" dirty="0">
                <a:solidFill>
                  <a:srgbClr val="FF0000"/>
                </a:solidFill>
              </a:rPr>
              <a:t>u </a:t>
            </a:r>
            <a:r>
              <a:rPr kumimoji="1" lang="en-US" altLang="zh-CN" sz="2000" b="1" baseline="-25000" dirty="0">
                <a:solidFill>
                  <a:srgbClr val="FF0000"/>
                </a:solidFill>
              </a:rPr>
              <a:t>x</a:t>
            </a:r>
            <a:r>
              <a:rPr kumimoji="1" lang="zh-CN" altLang="en-US" sz="2000" b="1" dirty="0">
                <a:solidFill>
                  <a:srgbClr val="FF0000"/>
                </a:solidFill>
              </a:rPr>
              <a:t>的电压源处理</a:t>
            </a:r>
            <a:r>
              <a:rPr kumimoji="1" lang="zh-CN" altLang="en-US" sz="2000" b="1" dirty="0"/>
              <a:t>，</a:t>
            </a:r>
            <a:r>
              <a:rPr kumimoji="1" lang="zh-CN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加辅助方程</a:t>
            </a:r>
            <a:r>
              <a:rPr kumimoji="1" lang="zh-CN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kumimoji="1" lang="zh-CN" altLang="en-US" sz="20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**此电流源</a:t>
            </a:r>
            <a:r>
              <a:rPr kumimoji="1" lang="zh-CN" altLang="en-US" sz="20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电流用网孔电流表示</a:t>
            </a:r>
            <a:r>
              <a:rPr kumimoji="1" lang="zh-CN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）。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6" name="Group 4"/>
          <p:cNvGrpSpPr>
            <a:grpSpLocks/>
          </p:cNvGrpSpPr>
          <p:nvPr/>
        </p:nvGrpSpPr>
        <p:grpSpPr bwMode="auto">
          <a:xfrm>
            <a:off x="630789" y="2289565"/>
            <a:ext cx="3167968" cy="2744118"/>
            <a:chOff x="528" y="960"/>
            <a:chExt cx="2273" cy="1904"/>
          </a:xfrm>
        </p:grpSpPr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808" y="1692"/>
              <a:ext cx="0" cy="31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808" y="2354"/>
              <a:ext cx="0" cy="23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19" name="Line 7"/>
            <p:cNvSpPr>
              <a:spLocks noChangeShapeType="1"/>
            </p:cNvSpPr>
            <p:nvPr/>
          </p:nvSpPr>
          <p:spPr bwMode="auto">
            <a:xfrm>
              <a:off x="1293" y="1692"/>
              <a:ext cx="302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808" y="1692"/>
              <a:ext cx="304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 rot="5400000">
              <a:off x="1160" y="1605"/>
              <a:ext cx="75" cy="171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>
              <a:off x="1778" y="1692"/>
              <a:ext cx="72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23" name="Line 11"/>
            <p:cNvSpPr>
              <a:spLocks noChangeShapeType="1"/>
            </p:cNvSpPr>
            <p:nvPr/>
          </p:nvSpPr>
          <p:spPr bwMode="auto">
            <a:xfrm>
              <a:off x="2071" y="1692"/>
              <a:ext cx="0" cy="37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24" name="Line 12"/>
            <p:cNvSpPr>
              <a:spLocks noChangeShapeType="1"/>
            </p:cNvSpPr>
            <p:nvPr/>
          </p:nvSpPr>
          <p:spPr bwMode="auto">
            <a:xfrm>
              <a:off x="808" y="2591"/>
              <a:ext cx="169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25" name="Line 13"/>
            <p:cNvSpPr>
              <a:spLocks noChangeShapeType="1"/>
            </p:cNvSpPr>
            <p:nvPr/>
          </p:nvSpPr>
          <p:spPr bwMode="auto">
            <a:xfrm>
              <a:off x="808" y="1195"/>
              <a:ext cx="0" cy="497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808" y="1195"/>
              <a:ext cx="169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 rot="5400000">
              <a:off x="1645" y="1107"/>
              <a:ext cx="74" cy="173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Line 16"/>
            <p:cNvSpPr>
              <a:spLocks noChangeShapeType="1"/>
            </p:cNvSpPr>
            <p:nvPr/>
          </p:nvSpPr>
          <p:spPr bwMode="auto">
            <a:xfrm flipV="1">
              <a:off x="1839" y="1195"/>
              <a:ext cx="158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 rot="16200000" flipH="1">
              <a:off x="1333" y="2456"/>
              <a:ext cx="161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1872" y="960"/>
              <a:ext cx="190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600" b="1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1600" b="1" i="0" u="none" strike="noStrike" cap="none" normalizeH="0" baseline="-250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19"/>
            <p:cNvSpPr txBox="1">
              <a:spLocks noChangeArrowheads="1"/>
            </p:cNvSpPr>
            <p:nvPr/>
          </p:nvSpPr>
          <p:spPr bwMode="auto">
            <a:xfrm>
              <a:off x="1440" y="2352"/>
              <a:ext cx="19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600" b="1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1600" b="1" i="0" u="none" strike="noStrike" cap="none" normalizeH="0" baseline="-250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12" name="Line 20"/>
            <p:cNvSpPr>
              <a:spLocks noChangeShapeType="1"/>
            </p:cNvSpPr>
            <p:nvPr/>
          </p:nvSpPr>
          <p:spPr bwMode="auto">
            <a:xfrm>
              <a:off x="1414" y="1692"/>
              <a:ext cx="0" cy="434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13313" name="Rectangle 21"/>
            <p:cNvSpPr>
              <a:spLocks noChangeArrowheads="1"/>
            </p:cNvSpPr>
            <p:nvPr/>
          </p:nvSpPr>
          <p:spPr bwMode="auto">
            <a:xfrm>
              <a:off x="1378" y="2126"/>
              <a:ext cx="73" cy="177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14" name="Line 22"/>
            <p:cNvSpPr>
              <a:spLocks noChangeShapeType="1"/>
            </p:cNvSpPr>
            <p:nvPr/>
          </p:nvSpPr>
          <p:spPr bwMode="auto">
            <a:xfrm>
              <a:off x="1414" y="2298"/>
              <a:ext cx="0" cy="30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13317" name="Text Box 23"/>
            <p:cNvSpPr txBox="1">
              <a:spLocks noChangeArrowheads="1"/>
            </p:cNvSpPr>
            <p:nvPr/>
          </p:nvSpPr>
          <p:spPr bwMode="auto">
            <a:xfrm>
              <a:off x="1440" y="2112"/>
              <a:ext cx="279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kumimoji="0" lang="en-US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Ω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18" name="Rectangle 24"/>
            <p:cNvSpPr>
              <a:spLocks noChangeArrowheads="1"/>
            </p:cNvSpPr>
            <p:nvPr/>
          </p:nvSpPr>
          <p:spPr bwMode="auto">
            <a:xfrm>
              <a:off x="2035" y="2053"/>
              <a:ext cx="71" cy="177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19" name="Text Box 25"/>
            <p:cNvSpPr txBox="1">
              <a:spLocks noChangeArrowheads="1"/>
            </p:cNvSpPr>
            <p:nvPr/>
          </p:nvSpPr>
          <p:spPr bwMode="auto">
            <a:xfrm>
              <a:off x="2112" y="2016"/>
              <a:ext cx="279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kumimoji="0" lang="en-US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Ω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20" name="Text Box 26"/>
            <p:cNvSpPr txBox="1">
              <a:spLocks noChangeArrowheads="1"/>
            </p:cNvSpPr>
            <p:nvPr/>
          </p:nvSpPr>
          <p:spPr bwMode="auto">
            <a:xfrm>
              <a:off x="1511" y="960"/>
              <a:ext cx="279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kumimoji="0" lang="en-US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Ω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21" name="Text Box 27"/>
            <p:cNvSpPr txBox="1">
              <a:spLocks noChangeArrowheads="1"/>
            </p:cNvSpPr>
            <p:nvPr/>
          </p:nvSpPr>
          <p:spPr bwMode="auto">
            <a:xfrm>
              <a:off x="1024" y="1694"/>
              <a:ext cx="279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kumimoji="0" lang="en-US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Ω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22" name="Line 28"/>
            <p:cNvSpPr>
              <a:spLocks noChangeShapeType="1"/>
            </p:cNvSpPr>
            <p:nvPr/>
          </p:nvSpPr>
          <p:spPr bwMode="auto">
            <a:xfrm flipV="1">
              <a:off x="870" y="1692"/>
              <a:ext cx="158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13323" name="Text Box 29"/>
            <p:cNvSpPr txBox="1">
              <a:spLocks noChangeArrowheads="1"/>
            </p:cNvSpPr>
            <p:nvPr/>
          </p:nvSpPr>
          <p:spPr bwMode="auto">
            <a:xfrm>
              <a:off x="818" y="1442"/>
              <a:ext cx="19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600" b="1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1600" b="1" i="0" u="none" strike="noStrike" cap="none" normalizeH="0" baseline="-250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24" name="Text Box 30"/>
            <p:cNvSpPr txBox="1">
              <a:spLocks noChangeArrowheads="1"/>
            </p:cNvSpPr>
            <p:nvPr/>
          </p:nvSpPr>
          <p:spPr bwMode="auto">
            <a:xfrm>
              <a:off x="528" y="1884"/>
              <a:ext cx="247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kumimoji="0" lang="en-US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25" name="Line 31"/>
            <p:cNvSpPr>
              <a:spLocks noChangeShapeType="1"/>
            </p:cNvSpPr>
            <p:nvPr/>
          </p:nvSpPr>
          <p:spPr bwMode="auto">
            <a:xfrm>
              <a:off x="2505" y="1185"/>
              <a:ext cx="0" cy="141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3326" name="Group 32"/>
            <p:cNvGrpSpPr>
              <a:grpSpLocks/>
            </p:cNvGrpSpPr>
            <p:nvPr/>
          </p:nvGrpSpPr>
          <p:grpSpPr bwMode="auto">
            <a:xfrm>
              <a:off x="2398" y="1941"/>
              <a:ext cx="201" cy="464"/>
              <a:chOff x="288" y="846"/>
              <a:chExt cx="159" cy="360"/>
            </a:xfrm>
          </p:grpSpPr>
          <p:sp>
            <p:nvSpPr>
              <p:cNvPr id="13354" name="Oval 33"/>
              <p:cNvSpPr>
                <a:spLocks noChangeArrowheads="1"/>
              </p:cNvSpPr>
              <p:nvPr/>
            </p:nvSpPr>
            <p:spPr bwMode="auto">
              <a:xfrm flipV="1">
                <a:off x="288" y="960"/>
                <a:ext cx="159" cy="159"/>
              </a:xfrm>
              <a:prstGeom prst="ellipse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55" name="Line 34"/>
              <p:cNvSpPr>
                <a:spLocks noChangeShapeType="1"/>
              </p:cNvSpPr>
              <p:nvPr/>
            </p:nvSpPr>
            <p:spPr bwMode="auto">
              <a:xfrm flipV="1">
                <a:off x="336" y="1056"/>
                <a:ext cx="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56" name="Line 35"/>
              <p:cNvSpPr>
                <a:spLocks noChangeShapeType="1"/>
              </p:cNvSpPr>
              <p:nvPr/>
            </p:nvSpPr>
            <p:spPr bwMode="auto">
              <a:xfrm>
                <a:off x="372" y="1110"/>
                <a:ext cx="0" cy="9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57" name="Line 36"/>
              <p:cNvSpPr>
                <a:spLocks noChangeShapeType="1"/>
              </p:cNvSpPr>
              <p:nvPr/>
            </p:nvSpPr>
            <p:spPr bwMode="auto">
              <a:xfrm>
                <a:off x="288" y="1044"/>
                <a:ext cx="15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58" name="Line 37"/>
              <p:cNvSpPr>
                <a:spLocks noChangeShapeType="1"/>
              </p:cNvSpPr>
              <p:nvPr/>
            </p:nvSpPr>
            <p:spPr bwMode="auto">
              <a:xfrm rot="5400000" flipH="1">
                <a:off x="315" y="903"/>
                <a:ext cx="113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327" name="Text Box 38"/>
            <p:cNvSpPr txBox="1">
              <a:spLocks noChangeArrowheads="1"/>
            </p:cNvSpPr>
            <p:nvPr/>
          </p:nvSpPr>
          <p:spPr bwMode="auto">
            <a:xfrm>
              <a:off x="2496" y="1920"/>
              <a:ext cx="305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11</a:t>
              </a:r>
              <a:r>
                <a:rPr kumimoji="0" lang="en-US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28" name="Text Box 39"/>
            <p:cNvSpPr txBox="1">
              <a:spLocks noChangeArrowheads="1"/>
            </p:cNvSpPr>
            <p:nvPr/>
          </p:nvSpPr>
          <p:spPr bwMode="auto">
            <a:xfrm>
              <a:off x="1369" y="1159"/>
              <a:ext cx="222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＋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31" name="Text Box 40"/>
            <p:cNvSpPr txBox="1">
              <a:spLocks noChangeArrowheads="1"/>
            </p:cNvSpPr>
            <p:nvPr/>
          </p:nvSpPr>
          <p:spPr bwMode="auto">
            <a:xfrm>
              <a:off x="1691" y="1164"/>
              <a:ext cx="222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－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32" name="Text Box 41"/>
            <p:cNvSpPr txBox="1">
              <a:spLocks noChangeArrowheads="1"/>
            </p:cNvSpPr>
            <p:nvPr/>
          </p:nvSpPr>
          <p:spPr bwMode="auto">
            <a:xfrm>
              <a:off x="1536" y="1200"/>
              <a:ext cx="229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600" b="1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kumimoji="0" lang="en-US" altLang="zh-CN" sz="1600" b="1" i="0" u="none" strike="noStrike" cap="none" normalizeH="0" baseline="-2500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3333" name="Group 42"/>
            <p:cNvGrpSpPr>
              <a:grpSpLocks/>
            </p:cNvGrpSpPr>
            <p:nvPr/>
          </p:nvGrpSpPr>
          <p:grpSpPr bwMode="auto">
            <a:xfrm rot="-5400000">
              <a:off x="1661" y="1474"/>
              <a:ext cx="204" cy="455"/>
              <a:chOff x="288" y="846"/>
              <a:chExt cx="159" cy="360"/>
            </a:xfrm>
          </p:grpSpPr>
          <p:sp>
            <p:nvSpPr>
              <p:cNvPr id="13349" name="Oval 43"/>
              <p:cNvSpPr>
                <a:spLocks noChangeArrowheads="1"/>
              </p:cNvSpPr>
              <p:nvPr/>
            </p:nvSpPr>
            <p:spPr bwMode="auto">
              <a:xfrm flipV="1">
                <a:off x="288" y="960"/>
                <a:ext cx="159" cy="159"/>
              </a:xfrm>
              <a:prstGeom prst="ellipse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50" name="Line 44"/>
              <p:cNvSpPr>
                <a:spLocks noChangeShapeType="1"/>
              </p:cNvSpPr>
              <p:nvPr/>
            </p:nvSpPr>
            <p:spPr bwMode="auto">
              <a:xfrm flipV="1">
                <a:off x="336" y="1056"/>
                <a:ext cx="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51" name="Line 45"/>
              <p:cNvSpPr>
                <a:spLocks noChangeShapeType="1"/>
              </p:cNvSpPr>
              <p:nvPr/>
            </p:nvSpPr>
            <p:spPr bwMode="auto">
              <a:xfrm>
                <a:off x="372" y="1110"/>
                <a:ext cx="0" cy="9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52" name="Line 46"/>
              <p:cNvSpPr>
                <a:spLocks noChangeShapeType="1"/>
              </p:cNvSpPr>
              <p:nvPr/>
            </p:nvSpPr>
            <p:spPr bwMode="auto">
              <a:xfrm>
                <a:off x="288" y="1044"/>
                <a:ext cx="15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53" name="Line 47"/>
              <p:cNvSpPr>
                <a:spLocks noChangeShapeType="1"/>
              </p:cNvSpPr>
              <p:nvPr/>
            </p:nvSpPr>
            <p:spPr bwMode="auto">
              <a:xfrm rot="5400000" flipH="1">
                <a:off x="315" y="903"/>
                <a:ext cx="113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334" name="Text Box 48"/>
            <p:cNvSpPr txBox="1">
              <a:spLocks noChangeArrowheads="1"/>
            </p:cNvSpPr>
            <p:nvPr/>
          </p:nvSpPr>
          <p:spPr bwMode="auto">
            <a:xfrm>
              <a:off x="1488" y="1440"/>
              <a:ext cx="247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r>
                <a:rPr kumimoji="0" lang="en-US" altLang="zh-CN" sz="1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3335" name="Group 49"/>
            <p:cNvGrpSpPr>
              <a:grpSpLocks/>
            </p:cNvGrpSpPr>
            <p:nvPr/>
          </p:nvGrpSpPr>
          <p:grpSpPr bwMode="auto">
            <a:xfrm>
              <a:off x="702" y="1941"/>
              <a:ext cx="201" cy="464"/>
              <a:chOff x="288" y="846"/>
              <a:chExt cx="159" cy="360"/>
            </a:xfrm>
          </p:grpSpPr>
          <p:sp>
            <p:nvSpPr>
              <p:cNvPr id="13344" name="Oval 50"/>
              <p:cNvSpPr>
                <a:spLocks noChangeArrowheads="1"/>
              </p:cNvSpPr>
              <p:nvPr/>
            </p:nvSpPr>
            <p:spPr bwMode="auto">
              <a:xfrm flipV="1">
                <a:off x="288" y="960"/>
                <a:ext cx="159" cy="159"/>
              </a:xfrm>
              <a:prstGeom prst="ellipse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45" name="Line 51"/>
              <p:cNvSpPr>
                <a:spLocks noChangeShapeType="1"/>
              </p:cNvSpPr>
              <p:nvPr/>
            </p:nvSpPr>
            <p:spPr bwMode="auto">
              <a:xfrm flipV="1">
                <a:off x="336" y="1056"/>
                <a:ext cx="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46" name="Line 52"/>
              <p:cNvSpPr>
                <a:spLocks noChangeShapeType="1"/>
              </p:cNvSpPr>
              <p:nvPr/>
            </p:nvSpPr>
            <p:spPr bwMode="auto">
              <a:xfrm>
                <a:off x="372" y="1110"/>
                <a:ext cx="0" cy="9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47" name="Line 53"/>
              <p:cNvSpPr>
                <a:spLocks noChangeShapeType="1"/>
              </p:cNvSpPr>
              <p:nvPr/>
            </p:nvSpPr>
            <p:spPr bwMode="auto">
              <a:xfrm>
                <a:off x="288" y="1044"/>
                <a:ext cx="15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48" name="Line 54"/>
              <p:cNvSpPr>
                <a:spLocks noChangeShapeType="1"/>
              </p:cNvSpPr>
              <p:nvPr/>
            </p:nvSpPr>
            <p:spPr bwMode="auto">
              <a:xfrm rot="5400000" flipH="1">
                <a:off x="315" y="903"/>
                <a:ext cx="113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336" name="Line 55"/>
            <p:cNvSpPr>
              <a:spLocks noChangeShapeType="1"/>
            </p:cNvSpPr>
            <p:nvPr/>
          </p:nvSpPr>
          <p:spPr bwMode="auto">
            <a:xfrm>
              <a:off x="2076" y="2228"/>
              <a:ext cx="0" cy="37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13337" name="Oval 56"/>
            <p:cNvSpPr>
              <a:spLocks noChangeArrowheads="1"/>
            </p:cNvSpPr>
            <p:nvPr/>
          </p:nvSpPr>
          <p:spPr bwMode="auto">
            <a:xfrm>
              <a:off x="1394" y="1673"/>
              <a:ext cx="45" cy="46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38" name="Oval 57"/>
            <p:cNvSpPr>
              <a:spLocks noChangeArrowheads="1"/>
            </p:cNvSpPr>
            <p:nvPr/>
          </p:nvSpPr>
          <p:spPr bwMode="auto">
            <a:xfrm>
              <a:off x="787" y="1673"/>
              <a:ext cx="45" cy="46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39" name="Oval 58"/>
            <p:cNvSpPr>
              <a:spLocks noChangeArrowheads="1"/>
            </p:cNvSpPr>
            <p:nvPr/>
          </p:nvSpPr>
          <p:spPr bwMode="auto">
            <a:xfrm>
              <a:off x="2485" y="1668"/>
              <a:ext cx="45" cy="46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40" name="Oval 59"/>
            <p:cNvSpPr>
              <a:spLocks noChangeArrowheads="1"/>
            </p:cNvSpPr>
            <p:nvPr/>
          </p:nvSpPr>
          <p:spPr bwMode="auto">
            <a:xfrm>
              <a:off x="2052" y="1668"/>
              <a:ext cx="44" cy="46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41" name="Oval 60"/>
            <p:cNvSpPr>
              <a:spLocks noChangeArrowheads="1"/>
            </p:cNvSpPr>
            <p:nvPr/>
          </p:nvSpPr>
          <p:spPr bwMode="auto">
            <a:xfrm>
              <a:off x="1389" y="2572"/>
              <a:ext cx="45" cy="46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42" name="Oval 61"/>
            <p:cNvSpPr>
              <a:spLocks noChangeArrowheads="1"/>
            </p:cNvSpPr>
            <p:nvPr/>
          </p:nvSpPr>
          <p:spPr bwMode="auto">
            <a:xfrm>
              <a:off x="2057" y="2572"/>
              <a:ext cx="44" cy="46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43" name="Text Box 62"/>
            <p:cNvSpPr txBox="1">
              <a:spLocks noChangeArrowheads="1"/>
            </p:cNvSpPr>
            <p:nvPr/>
          </p:nvSpPr>
          <p:spPr bwMode="auto">
            <a:xfrm>
              <a:off x="1344" y="2640"/>
              <a:ext cx="57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000" b="1" i="0" u="none" strike="noStrike" cap="none" normalizeH="0" baseline="0">
                  <a:ln>
                    <a:noFill/>
                  </a:ln>
                  <a:solidFill>
                    <a:srgbClr val="D42C40"/>
                  </a:solidFill>
                  <a:effectLst/>
                  <a:latin typeface="楷体_GB2312" charset="-122"/>
                  <a:ea typeface="楷体_GB2312" charset="-122"/>
                </a:rPr>
                <a:t>图(</a:t>
              </a:r>
              <a:r>
                <a:rPr kumimoji="0" lang="en-US" altLang="zh-CN" sz="2000" b="1" i="0" u="none" strike="noStrike" cap="none" normalizeH="0" baseline="0">
                  <a:ln>
                    <a:noFill/>
                  </a:ln>
                  <a:solidFill>
                    <a:srgbClr val="D42C40"/>
                  </a:solidFill>
                  <a:effectLst/>
                  <a:latin typeface="楷体_GB2312" charset="-122"/>
                  <a:ea typeface="楷体_GB2312" charset="-122"/>
                </a:rPr>
                <a:t>a)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3361" name="Group 63"/>
          <p:cNvGrpSpPr>
            <a:grpSpLocks/>
          </p:cNvGrpSpPr>
          <p:nvPr/>
        </p:nvGrpSpPr>
        <p:grpSpPr bwMode="auto">
          <a:xfrm>
            <a:off x="4830123" y="2102429"/>
            <a:ext cx="3686500" cy="3122109"/>
            <a:chOff x="3216" y="2160"/>
            <a:chExt cx="2088" cy="1910"/>
          </a:xfrm>
        </p:grpSpPr>
        <p:grpSp>
          <p:nvGrpSpPr>
            <p:cNvPr id="13362" name="Group 64"/>
            <p:cNvGrpSpPr>
              <a:grpSpLocks/>
            </p:cNvGrpSpPr>
            <p:nvPr/>
          </p:nvGrpSpPr>
          <p:grpSpPr bwMode="auto">
            <a:xfrm>
              <a:off x="3216" y="2160"/>
              <a:ext cx="2088" cy="1728"/>
              <a:chOff x="3168" y="480"/>
              <a:chExt cx="2088" cy="1728"/>
            </a:xfrm>
          </p:grpSpPr>
          <p:sp>
            <p:nvSpPr>
              <p:cNvPr id="13364" name="Rectangle 65"/>
              <p:cNvSpPr>
                <a:spLocks noChangeArrowheads="1"/>
              </p:cNvSpPr>
              <p:nvPr/>
            </p:nvSpPr>
            <p:spPr bwMode="auto">
              <a:xfrm>
                <a:off x="4837" y="1695"/>
                <a:ext cx="81" cy="174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65" name="Text Box 66"/>
              <p:cNvSpPr txBox="1">
                <a:spLocks noChangeArrowheads="1"/>
              </p:cNvSpPr>
              <p:nvPr/>
            </p:nvSpPr>
            <p:spPr bwMode="auto">
              <a:xfrm>
                <a:off x="4872" y="1676"/>
                <a:ext cx="275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66" name="Text Box 67"/>
              <p:cNvSpPr txBox="1">
                <a:spLocks noChangeArrowheads="1"/>
              </p:cNvSpPr>
              <p:nvPr/>
            </p:nvSpPr>
            <p:spPr bwMode="auto">
              <a:xfrm>
                <a:off x="4416" y="1536"/>
                <a:ext cx="240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m3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67" name="Line 68"/>
              <p:cNvSpPr>
                <a:spLocks noChangeShapeType="1"/>
              </p:cNvSpPr>
              <p:nvPr/>
            </p:nvSpPr>
            <p:spPr bwMode="auto">
              <a:xfrm>
                <a:off x="3479" y="1204"/>
                <a:ext cx="0" cy="307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68" name="Line 69"/>
              <p:cNvSpPr>
                <a:spLocks noChangeShapeType="1"/>
              </p:cNvSpPr>
              <p:nvPr/>
            </p:nvSpPr>
            <p:spPr bwMode="auto">
              <a:xfrm>
                <a:off x="3479" y="1879"/>
                <a:ext cx="0" cy="307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69" name="Line 70"/>
              <p:cNvSpPr>
                <a:spLocks noChangeShapeType="1"/>
              </p:cNvSpPr>
              <p:nvPr/>
            </p:nvSpPr>
            <p:spPr bwMode="auto">
              <a:xfrm>
                <a:off x="4016" y="1204"/>
                <a:ext cx="336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70" name="Line 71"/>
              <p:cNvSpPr>
                <a:spLocks noChangeShapeType="1"/>
              </p:cNvSpPr>
              <p:nvPr/>
            </p:nvSpPr>
            <p:spPr bwMode="auto">
              <a:xfrm>
                <a:off x="3479" y="1204"/>
                <a:ext cx="336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71" name="Rectangle 72"/>
              <p:cNvSpPr>
                <a:spLocks noChangeArrowheads="1"/>
              </p:cNvSpPr>
              <p:nvPr/>
            </p:nvSpPr>
            <p:spPr bwMode="auto">
              <a:xfrm rot="5400000">
                <a:off x="3872" y="1108"/>
                <a:ext cx="73" cy="188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72" name="Line 73"/>
              <p:cNvSpPr>
                <a:spLocks noChangeShapeType="1"/>
              </p:cNvSpPr>
              <p:nvPr/>
            </p:nvSpPr>
            <p:spPr bwMode="auto">
              <a:xfrm>
                <a:off x="4552" y="1204"/>
                <a:ext cx="336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73" name="Line 74"/>
              <p:cNvSpPr>
                <a:spLocks noChangeShapeType="1"/>
              </p:cNvSpPr>
              <p:nvPr/>
            </p:nvSpPr>
            <p:spPr bwMode="auto">
              <a:xfrm>
                <a:off x="3479" y="2186"/>
                <a:ext cx="140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74" name="Line 75"/>
              <p:cNvSpPr>
                <a:spLocks noChangeShapeType="1"/>
              </p:cNvSpPr>
              <p:nvPr/>
            </p:nvSpPr>
            <p:spPr bwMode="auto">
              <a:xfrm>
                <a:off x="3479" y="713"/>
                <a:ext cx="0" cy="491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75" name="Line 76"/>
              <p:cNvSpPr>
                <a:spLocks noChangeShapeType="1"/>
              </p:cNvSpPr>
              <p:nvPr/>
            </p:nvSpPr>
            <p:spPr bwMode="auto">
              <a:xfrm>
                <a:off x="3479" y="713"/>
                <a:ext cx="140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76" name="Rectangle 77"/>
              <p:cNvSpPr>
                <a:spLocks noChangeArrowheads="1"/>
              </p:cNvSpPr>
              <p:nvPr/>
            </p:nvSpPr>
            <p:spPr bwMode="auto">
              <a:xfrm rot="5400000">
                <a:off x="4410" y="617"/>
                <a:ext cx="73" cy="190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77" name="Line 78"/>
              <p:cNvSpPr>
                <a:spLocks noChangeShapeType="1"/>
              </p:cNvSpPr>
              <p:nvPr/>
            </p:nvSpPr>
            <p:spPr bwMode="auto">
              <a:xfrm flipV="1">
                <a:off x="4620" y="713"/>
                <a:ext cx="175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78" name="Line 79"/>
              <p:cNvSpPr>
                <a:spLocks noChangeShapeType="1"/>
              </p:cNvSpPr>
              <p:nvPr/>
            </p:nvSpPr>
            <p:spPr bwMode="auto">
              <a:xfrm rot="16200000" flipH="1">
                <a:off x="4071" y="1959"/>
                <a:ext cx="16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79" name="Text Box 80"/>
              <p:cNvSpPr txBox="1">
                <a:spLocks noChangeArrowheads="1"/>
              </p:cNvSpPr>
              <p:nvPr/>
            </p:nvSpPr>
            <p:spPr bwMode="auto">
              <a:xfrm>
                <a:off x="4620" y="480"/>
                <a:ext cx="187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0" name="Text Box 81"/>
              <p:cNvSpPr txBox="1">
                <a:spLocks noChangeArrowheads="1"/>
              </p:cNvSpPr>
              <p:nvPr/>
            </p:nvSpPr>
            <p:spPr bwMode="auto">
              <a:xfrm>
                <a:off x="4124" y="1879"/>
                <a:ext cx="187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1" name="Oval 82"/>
              <p:cNvSpPr>
                <a:spLocks noChangeArrowheads="1"/>
              </p:cNvSpPr>
              <p:nvPr/>
            </p:nvSpPr>
            <p:spPr bwMode="auto">
              <a:xfrm>
                <a:off x="3676" y="903"/>
                <a:ext cx="924" cy="177"/>
              </a:xfrm>
              <a:prstGeom prst="ellipse">
                <a:avLst/>
              </a:prstGeom>
              <a:noFill/>
              <a:ln w="31750">
                <a:solidFill>
                  <a:srgbClr val="D42C4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2" name="Oval 83"/>
              <p:cNvSpPr>
                <a:spLocks noChangeArrowheads="1"/>
              </p:cNvSpPr>
              <p:nvPr/>
            </p:nvSpPr>
            <p:spPr bwMode="auto">
              <a:xfrm rot="5400000">
                <a:off x="3441" y="1607"/>
                <a:ext cx="731" cy="235"/>
              </a:xfrm>
              <a:prstGeom prst="ellipse">
                <a:avLst/>
              </a:prstGeom>
              <a:noFill/>
              <a:ln w="31750">
                <a:solidFill>
                  <a:srgbClr val="D42C4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3" name="Oval 84"/>
              <p:cNvSpPr>
                <a:spLocks noChangeArrowheads="1"/>
              </p:cNvSpPr>
              <p:nvPr/>
            </p:nvSpPr>
            <p:spPr bwMode="auto">
              <a:xfrm rot="5400000">
                <a:off x="4188" y="1630"/>
                <a:ext cx="669" cy="310"/>
              </a:xfrm>
              <a:prstGeom prst="ellipse">
                <a:avLst/>
              </a:prstGeom>
              <a:noFill/>
              <a:ln w="31750">
                <a:solidFill>
                  <a:srgbClr val="D42C4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4" name="Line 85"/>
              <p:cNvSpPr>
                <a:spLocks noChangeShapeType="1"/>
              </p:cNvSpPr>
              <p:nvPr/>
            </p:nvSpPr>
            <p:spPr bwMode="auto">
              <a:xfrm>
                <a:off x="4151" y="1204"/>
                <a:ext cx="0" cy="429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85" name="Rectangle 86"/>
              <p:cNvSpPr>
                <a:spLocks noChangeArrowheads="1"/>
              </p:cNvSpPr>
              <p:nvPr/>
            </p:nvSpPr>
            <p:spPr bwMode="auto">
              <a:xfrm>
                <a:off x="4110" y="1633"/>
                <a:ext cx="80" cy="174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6" name="Line 87"/>
              <p:cNvSpPr>
                <a:spLocks noChangeShapeType="1"/>
              </p:cNvSpPr>
              <p:nvPr/>
            </p:nvSpPr>
            <p:spPr bwMode="auto">
              <a:xfrm>
                <a:off x="4151" y="1818"/>
                <a:ext cx="0" cy="36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87" name="Text Box 88"/>
              <p:cNvSpPr txBox="1">
                <a:spLocks noChangeArrowheads="1"/>
              </p:cNvSpPr>
              <p:nvPr/>
            </p:nvSpPr>
            <p:spPr bwMode="auto">
              <a:xfrm>
                <a:off x="4136" y="1624"/>
                <a:ext cx="275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kumimoji="0" lang="en-US" altLang="zh-CN" sz="16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8" name="Text Box 89"/>
              <p:cNvSpPr txBox="1">
                <a:spLocks noChangeArrowheads="1"/>
              </p:cNvSpPr>
              <p:nvPr/>
            </p:nvSpPr>
            <p:spPr bwMode="auto">
              <a:xfrm>
                <a:off x="4257" y="482"/>
                <a:ext cx="274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9" name="Text Box 90"/>
              <p:cNvSpPr txBox="1">
                <a:spLocks noChangeArrowheads="1"/>
              </p:cNvSpPr>
              <p:nvPr/>
            </p:nvSpPr>
            <p:spPr bwMode="auto">
              <a:xfrm>
                <a:off x="3715" y="1196"/>
                <a:ext cx="275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90" name="Line 91"/>
              <p:cNvSpPr>
                <a:spLocks noChangeShapeType="1"/>
              </p:cNvSpPr>
              <p:nvPr/>
            </p:nvSpPr>
            <p:spPr bwMode="auto">
              <a:xfrm flipV="1">
                <a:off x="3545" y="1204"/>
                <a:ext cx="175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91" name="Text Box 92"/>
              <p:cNvSpPr txBox="1">
                <a:spLocks noChangeArrowheads="1"/>
              </p:cNvSpPr>
              <p:nvPr/>
            </p:nvSpPr>
            <p:spPr bwMode="auto">
              <a:xfrm>
                <a:off x="3489" y="956"/>
                <a:ext cx="188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92" name="Text Box 93"/>
              <p:cNvSpPr txBox="1">
                <a:spLocks noChangeArrowheads="1"/>
              </p:cNvSpPr>
              <p:nvPr/>
            </p:nvSpPr>
            <p:spPr bwMode="auto">
              <a:xfrm>
                <a:off x="3168" y="1382"/>
                <a:ext cx="243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93" name="Text Box 94"/>
              <p:cNvSpPr txBox="1">
                <a:spLocks noChangeArrowheads="1"/>
              </p:cNvSpPr>
              <p:nvPr/>
            </p:nvSpPr>
            <p:spPr bwMode="auto">
              <a:xfrm>
                <a:off x="4134" y="678"/>
                <a:ext cx="218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＋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94" name="Text Box 95"/>
              <p:cNvSpPr txBox="1">
                <a:spLocks noChangeArrowheads="1"/>
              </p:cNvSpPr>
              <p:nvPr/>
            </p:nvSpPr>
            <p:spPr bwMode="auto">
              <a:xfrm>
                <a:off x="4458" y="683"/>
                <a:ext cx="218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95" name="Text Box 96"/>
              <p:cNvSpPr txBox="1">
                <a:spLocks noChangeArrowheads="1"/>
              </p:cNvSpPr>
              <p:nvPr/>
            </p:nvSpPr>
            <p:spPr bwMode="auto">
              <a:xfrm>
                <a:off x="4301" y="720"/>
                <a:ext cx="225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U</a:t>
                </a:r>
                <a:r>
                  <a:rPr kumimoji="0" lang="en-US" altLang="zh-CN" sz="1600" b="1" i="0" u="none" strike="noStrike" cap="none" normalizeH="0" baseline="-250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3396" name="Group 97"/>
              <p:cNvGrpSpPr>
                <a:grpSpLocks/>
              </p:cNvGrpSpPr>
              <p:nvPr/>
            </p:nvGrpSpPr>
            <p:grpSpPr bwMode="auto">
              <a:xfrm rot="-5400000">
                <a:off x="4435" y="957"/>
                <a:ext cx="203" cy="504"/>
                <a:chOff x="288" y="846"/>
                <a:chExt cx="159" cy="360"/>
              </a:xfrm>
            </p:grpSpPr>
            <p:sp>
              <p:nvSpPr>
                <p:cNvPr id="13426" name="Oval 98"/>
                <p:cNvSpPr>
                  <a:spLocks noChangeArrowheads="1"/>
                </p:cNvSpPr>
                <p:nvPr/>
              </p:nvSpPr>
              <p:spPr bwMode="auto">
                <a:xfrm flipV="1">
                  <a:off x="288" y="959"/>
                  <a:ext cx="159" cy="159"/>
                </a:xfrm>
                <a:prstGeom prst="ellipse">
                  <a:avLst/>
                </a:prstGeom>
                <a:solidFill>
                  <a:srgbClr val="FFFFFF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427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336" y="1056"/>
                  <a:ext cx="0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28" name="Line 100"/>
                <p:cNvSpPr>
                  <a:spLocks noChangeShapeType="1"/>
                </p:cNvSpPr>
                <p:nvPr/>
              </p:nvSpPr>
              <p:spPr bwMode="auto">
                <a:xfrm>
                  <a:off x="372" y="1110"/>
                  <a:ext cx="0" cy="96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29" name="Line 101"/>
                <p:cNvSpPr>
                  <a:spLocks noChangeShapeType="1"/>
                </p:cNvSpPr>
                <p:nvPr/>
              </p:nvSpPr>
              <p:spPr bwMode="auto">
                <a:xfrm>
                  <a:off x="288" y="1044"/>
                  <a:ext cx="159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30" name="Line 10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315" y="903"/>
                  <a:ext cx="113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 type="triangl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3397" name="Text Box 103"/>
              <p:cNvSpPr txBox="1">
                <a:spLocks noChangeArrowheads="1"/>
              </p:cNvSpPr>
              <p:nvPr/>
            </p:nvSpPr>
            <p:spPr bwMode="auto">
              <a:xfrm>
                <a:off x="4154" y="994"/>
                <a:ext cx="243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3398" name="Group 104"/>
              <p:cNvGrpSpPr>
                <a:grpSpLocks/>
              </p:cNvGrpSpPr>
              <p:nvPr/>
            </p:nvGrpSpPr>
            <p:grpSpPr bwMode="auto">
              <a:xfrm>
                <a:off x="3360" y="1450"/>
                <a:ext cx="224" cy="460"/>
                <a:chOff x="288" y="846"/>
                <a:chExt cx="159" cy="360"/>
              </a:xfrm>
            </p:grpSpPr>
            <p:sp>
              <p:nvSpPr>
                <p:cNvPr id="13421" name="Oval 105"/>
                <p:cNvSpPr>
                  <a:spLocks noChangeArrowheads="1"/>
                </p:cNvSpPr>
                <p:nvPr/>
              </p:nvSpPr>
              <p:spPr bwMode="auto">
                <a:xfrm flipV="1">
                  <a:off x="288" y="960"/>
                  <a:ext cx="159" cy="159"/>
                </a:xfrm>
                <a:prstGeom prst="ellipse">
                  <a:avLst/>
                </a:prstGeom>
                <a:solidFill>
                  <a:srgbClr val="FFFFFF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422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336" y="1056"/>
                  <a:ext cx="0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23" name="Line 107"/>
                <p:cNvSpPr>
                  <a:spLocks noChangeShapeType="1"/>
                </p:cNvSpPr>
                <p:nvPr/>
              </p:nvSpPr>
              <p:spPr bwMode="auto">
                <a:xfrm>
                  <a:off x="372" y="1110"/>
                  <a:ext cx="0" cy="96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24" name="Line 108"/>
                <p:cNvSpPr>
                  <a:spLocks noChangeShapeType="1"/>
                </p:cNvSpPr>
                <p:nvPr/>
              </p:nvSpPr>
              <p:spPr bwMode="auto">
                <a:xfrm>
                  <a:off x="288" y="1044"/>
                  <a:ext cx="159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25" name="Line 10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315" y="903"/>
                  <a:ext cx="113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 type="triangl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3399" name="Line 110"/>
              <p:cNvSpPr>
                <a:spLocks noChangeShapeType="1"/>
              </p:cNvSpPr>
              <p:nvPr/>
            </p:nvSpPr>
            <p:spPr bwMode="auto">
              <a:xfrm>
                <a:off x="4888" y="713"/>
                <a:ext cx="0" cy="982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400" name="Line 111"/>
              <p:cNvSpPr>
                <a:spLocks noChangeShapeType="1"/>
              </p:cNvSpPr>
              <p:nvPr/>
            </p:nvSpPr>
            <p:spPr bwMode="auto">
              <a:xfrm>
                <a:off x="4888" y="1879"/>
                <a:ext cx="0" cy="307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401" name="Text Box 112"/>
              <p:cNvSpPr txBox="1">
                <a:spLocks noChangeArrowheads="1"/>
              </p:cNvSpPr>
              <p:nvPr/>
            </p:nvSpPr>
            <p:spPr bwMode="auto">
              <a:xfrm>
                <a:off x="4845" y="1192"/>
                <a:ext cx="217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＋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3402" name="Group 113"/>
              <p:cNvGrpSpPr>
                <a:grpSpLocks/>
              </p:cNvGrpSpPr>
              <p:nvPr/>
            </p:nvGrpSpPr>
            <p:grpSpPr bwMode="auto">
              <a:xfrm>
                <a:off x="4772" y="1305"/>
                <a:ext cx="223" cy="368"/>
                <a:chOff x="96" y="3552"/>
                <a:chExt cx="159" cy="288"/>
              </a:xfrm>
            </p:grpSpPr>
            <p:sp>
              <p:nvSpPr>
                <p:cNvPr id="13419" name="Line 114"/>
                <p:cNvSpPr>
                  <a:spLocks noChangeShapeType="1"/>
                </p:cNvSpPr>
                <p:nvPr/>
              </p:nvSpPr>
              <p:spPr bwMode="auto">
                <a:xfrm>
                  <a:off x="180" y="3552"/>
                  <a:ext cx="0" cy="288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20" name="Oval 115"/>
                <p:cNvSpPr>
                  <a:spLocks noChangeArrowheads="1"/>
                </p:cNvSpPr>
                <p:nvPr/>
              </p:nvSpPr>
              <p:spPr bwMode="auto">
                <a:xfrm>
                  <a:off x="96" y="3600"/>
                  <a:ext cx="159" cy="159"/>
                </a:xfrm>
                <a:prstGeom prst="ellips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3403" name="Text Box 116"/>
              <p:cNvSpPr txBox="1">
                <a:spLocks noChangeArrowheads="1"/>
              </p:cNvSpPr>
              <p:nvPr/>
            </p:nvSpPr>
            <p:spPr bwMode="auto">
              <a:xfrm>
                <a:off x="4828" y="1521"/>
                <a:ext cx="217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04" name="Text Box 117"/>
              <p:cNvSpPr txBox="1">
                <a:spLocks noChangeArrowheads="1"/>
              </p:cNvSpPr>
              <p:nvPr/>
            </p:nvSpPr>
            <p:spPr bwMode="auto">
              <a:xfrm>
                <a:off x="4956" y="1388"/>
                <a:ext cx="300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V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05" name="Line 118"/>
              <p:cNvSpPr>
                <a:spLocks noChangeShapeType="1"/>
              </p:cNvSpPr>
              <p:nvPr/>
            </p:nvSpPr>
            <p:spPr bwMode="auto">
              <a:xfrm rot="5400000" flipH="1">
                <a:off x="4808" y="2020"/>
                <a:ext cx="15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406" name="Text Box 119"/>
              <p:cNvSpPr txBox="1">
                <a:spLocks noChangeArrowheads="1"/>
              </p:cNvSpPr>
              <p:nvPr/>
            </p:nvSpPr>
            <p:spPr bwMode="auto">
              <a:xfrm>
                <a:off x="4864" y="1940"/>
                <a:ext cx="187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07" name="Line 120"/>
              <p:cNvSpPr>
                <a:spLocks noChangeShapeType="1"/>
              </p:cNvSpPr>
              <p:nvPr/>
            </p:nvSpPr>
            <p:spPr bwMode="auto">
              <a:xfrm rot="10811277" flipH="1">
                <a:off x="4391" y="1511"/>
                <a:ext cx="28" cy="110"/>
              </a:xfrm>
              <a:prstGeom prst="line">
                <a:avLst/>
              </a:prstGeom>
              <a:noFill/>
              <a:ln w="31750">
                <a:solidFill>
                  <a:srgbClr val="D42C4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408" name="Line 121"/>
              <p:cNvSpPr>
                <a:spLocks noChangeShapeType="1"/>
              </p:cNvSpPr>
              <p:nvPr/>
            </p:nvSpPr>
            <p:spPr bwMode="auto">
              <a:xfrm rot="15003088" flipH="1">
                <a:off x="3846" y="866"/>
                <a:ext cx="25" cy="120"/>
              </a:xfrm>
              <a:prstGeom prst="line">
                <a:avLst/>
              </a:prstGeom>
              <a:noFill/>
              <a:ln w="31750">
                <a:solidFill>
                  <a:srgbClr val="D42C4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409" name="Text Box 122"/>
              <p:cNvSpPr txBox="1">
                <a:spLocks noChangeArrowheads="1"/>
              </p:cNvSpPr>
              <p:nvPr/>
            </p:nvSpPr>
            <p:spPr bwMode="auto">
              <a:xfrm>
                <a:off x="3864" y="865"/>
                <a:ext cx="240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m2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10" name="Line 123"/>
              <p:cNvSpPr>
                <a:spLocks noChangeShapeType="1"/>
              </p:cNvSpPr>
              <p:nvPr/>
            </p:nvSpPr>
            <p:spPr bwMode="auto">
              <a:xfrm rot="10811277" flipH="1">
                <a:off x="3683" y="1449"/>
                <a:ext cx="49" cy="207"/>
              </a:xfrm>
              <a:prstGeom prst="line">
                <a:avLst/>
              </a:prstGeom>
              <a:noFill/>
              <a:ln w="31750">
                <a:solidFill>
                  <a:srgbClr val="D42C4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411" name="Text Box 124"/>
              <p:cNvSpPr txBox="1">
                <a:spLocks noChangeArrowheads="1"/>
              </p:cNvSpPr>
              <p:nvPr/>
            </p:nvSpPr>
            <p:spPr bwMode="auto">
              <a:xfrm>
                <a:off x="3678" y="1597"/>
                <a:ext cx="24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m1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15" name="Oval 128"/>
              <p:cNvSpPr>
                <a:spLocks noChangeArrowheads="1"/>
              </p:cNvSpPr>
              <p:nvPr/>
            </p:nvSpPr>
            <p:spPr bwMode="auto">
              <a:xfrm>
                <a:off x="3455" y="1181"/>
                <a:ext cx="47" cy="44"/>
              </a:xfrm>
              <a:prstGeom prst="ellipse">
                <a:avLst/>
              </a:prstGeom>
              <a:solidFill>
                <a:srgbClr val="000000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16" name="Oval 129"/>
              <p:cNvSpPr>
                <a:spLocks noChangeArrowheads="1"/>
              </p:cNvSpPr>
              <p:nvPr/>
            </p:nvSpPr>
            <p:spPr bwMode="auto">
              <a:xfrm>
                <a:off x="4860" y="1187"/>
                <a:ext cx="47" cy="43"/>
              </a:xfrm>
              <a:prstGeom prst="ellipse">
                <a:avLst/>
              </a:prstGeom>
              <a:solidFill>
                <a:srgbClr val="000000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17" name="Oval 130"/>
              <p:cNvSpPr>
                <a:spLocks noChangeArrowheads="1"/>
              </p:cNvSpPr>
              <p:nvPr/>
            </p:nvSpPr>
            <p:spPr bwMode="auto">
              <a:xfrm>
                <a:off x="4126" y="1181"/>
                <a:ext cx="47" cy="44"/>
              </a:xfrm>
              <a:prstGeom prst="ellipse">
                <a:avLst/>
              </a:prstGeom>
              <a:solidFill>
                <a:srgbClr val="000000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18" name="Oval 131"/>
              <p:cNvSpPr>
                <a:spLocks noChangeArrowheads="1"/>
              </p:cNvSpPr>
              <p:nvPr/>
            </p:nvSpPr>
            <p:spPr bwMode="auto">
              <a:xfrm>
                <a:off x="4124" y="2165"/>
                <a:ext cx="48" cy="43"/>
              </a:xfrm>
              <a:prstGeom prst="ellipse">
                <a:avLst/>
              </a:prstGeom>
              <a:solidFill>
                <a:srgbClr val="000000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363" name="Text Box 132"/>
            <p:cNvSpPr txBox="1">
              <a:spLocks noChangeArrowheads="1"/>
            </p:cNvSpPr>
            <p:nvPr/>
          </p:nvSpPr>
          <p:spPr bwMode="auto">
            <a:xfrm>
              <a:off x="4223" y="3838"/>
              <a:ext cx="81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000" b="1" i="0" u="none" strike="noStrike" cap="none" normalizeH="0" baseline="0" dirty="0">
                  <a:ln>
                    <a:noFill/>
                  </a:ln>
                  <a:solidFill>
                    <a:srgbClr val="D42C40"/>
                  </a:solidFill>
                  <a:effectLst/>
                  <a:latin typeface="楷体_GB2312" charset="-122"/>
                  <a:ea typeface="楷体_GB2312" charset="-122"/>
                </a:rPr>
                <a:t>图(</a:t>
              </a:r>
              <a:r>
                <a:rPr kumimoji="0" lang="en-US" altLang="zh-CN" sz="2000" b="1" i="0" u="none" strike="noStrike" cap="none" normalizeH="0" baseline="0" dirty="0">
                  <a:ln>
                    <a:noFill/>
                  </a:ln>
                  <a:solidFill>
                    <a:srgbClr val="D42C40"/>
                  </a:solidFill>
                  <a:effectLst/>
                  <a:latin typeface="楷体_GB2312" charset="-122"/>
                  <a:ea typeface="楷体_GB2312" charset="-122"/>
                </a:rPr>
                <a:t>b)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431" name="AutoShape 137"/>
          <p:cNvSpPr>
            <a:spLocks noChangeArrowheads="1"/>
          </p:cNvSpPr>
          <p:nvPr/>
        </p:nvSpPr>
        <p:spPr bwMode="auto">
          <a:xfrm>
            <a:off x="4039673" y="3282056"/>
            <a:ext cx="863600" cy="287338"/>
          </a:xfrm>
          <a:prstGeom prst="rightArrow">
            <a:avLst>
              <a:gd name="adj1" fmla="val 50000"/>
              <a:gd name="adj2" fmla="val 75138"/>
            </a:avLst>
          </a:prstGeom>
          <a:solidFill>
            <a:srgbClr val="FF0000"/>
          </a:solidFill>
          <a:ln w="38100">
            <a:solidFill>
              <a:schemeClr val="bg1"/>
            </a:solidFill>
            <a:miter lim="800000"/>
            <a:headEnd/>
            <a:tailEnd type="none" w="med" len="lg"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Text Box 119"/>
          <p:cNvSpPr txBox="1">
            <a:spLocks noChangeArrowheads="1"/>
          </p:cNvSpPr>
          <p:nvPr/>
        </p:nvSpPr>
        <p:spPr bwMode="auto">
          <a:xfrm>
            <a:off x="3061469" y="3522618"/>
            <a:ext cx="330161" cy="322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0" lang="en-US" altLang="zh-CN" sz="1600" b="1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33" name="矩形: 圆角 13432"/>
          <p:cNvSpPr/>
          <p:nvPr/>
        </p:nvSpPr>
        <p:spPr bwMode="auto">
          <a:xfrm>
            <a:off x="2678191" y="3200888"/>
            <a:ext cx="839030" cy="1548795"/>
          </a:xfrm>
          <a:prstGeom prst="roundRect">
            <a:avLst/>
          </a:prstGeom>
          <a:noFill/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5" name="矩形: 圆角 154"/>
          <p:cNvSpPr/>
          <p:nvPr/>
        </p:nvSpPr>
        <p:spPr bwMode="auto">
          <a:xfrm>
            <a:off x="7489947" y="3306321"/>
            <a:ext cx="839030" cy="1548795"/>
          </a:xfrm>
          <a:prstGeom prst="roundRect">
            <a:avLst/>
          </a:prstGeom>
          <a:noFill/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3434" name="矩形: 圆角 13433"/>
          <p:cNvSpPr/>
          <p:nvPr/>
        </p:nvSpPr>
        <p:spPr bwMode="auto">
          <a:xfrm>
            <a:off x="619635" y="3567944"/>
            <a:ext cx="712845" cy="864742"/>
          </a:xfrm>
          <a:prstGeom prst="roundRect">
            <a:avLst/>
          </a:prstGeom>
          <a:noFill/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7" name="矩形: 圆角 156"/>
          <p:cNvSpPr/>
          <p:nvPr/>
        </p:nvSpPr>
        <p:spPr bwMode="auto">
          <a:xfrm>
            <a:off x="4917077" y="3525134"/>
            <a:ext cx="712845" cy="864742"/>
          </a:xfrm>
          <a:prstGeom prst="roundRect">
            <a:avLst/>
          </a:prstGeom>
          <a:noFill/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3435" name="组合 13434"/>
          <p:cNvGrpSpPr/>
          <p:nvPr/>
        </p:nvGrpSpPr>
        <p:grpSpPr>
          <a:xfrm>
            <a:off x="6891297" y="3304008"/>
            <a:ext cx="832588" cy="398351"/>
            <a:chOff x="6891420" y="454256"/>
            <a:chExt cx="832588" cy="398351"/>
          </a:xfrm>
        </p:grpSpPr>
        <p:sp>
          <p:nvSpPr>
            <p:cNvPr id="158" name="Text Box 126"/>
            <p:cNvSpPr txBox="1">
              <a:spLocks noChangeArrowheads="1"/>
            </p:cNvSpPr>
            <p:nvPr/>
          </p:nvSpPr>
          <p:spPr bwMode="auto">
            <a:xfrm>
              <a:off x="6891420" y="454257"/>
              <a:ext cx="391955" cy="338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＋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Text Box 127"/>
            <p:cNvSpPr txBox="1">
              <a:spLocks noChangeArrowheads="1"/>
            </p:cNvSpPr>
            <p:nvPr/>
          </p:nvSpPr>
          <p:spPr bwMode="auto">
            <a:xfrm>
              <a:off x="7166569" y="514053"/>
              <a:ext cx="4131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600" b="1" i="1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</a:rPr>
                <a:t>u</a:t>
              </a:r>
              <a:r>
                <a:rPr kumimoji="0" lang="en-US" altLang="zh-CN" sz="1600" b="1" i="1" u="none" strike="noStrike" cap="none" normalizeH="0" baseline="-25000" dirty="0" err="1">
                  <a:ln>
                    <a:noFill/>
                  </a:ln>
                  <a:solidFill>
                    <a:srgbClr val="FF0000"/>
                  </a:solidFill>
                  <a:effectLst/>
                </a:rPr>
                <a:t>x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Text Box 125"/>
            <p:cNvSpPr txBox="1">
              <a:spLocks noChangeArrowheads="1"/>
            </p:cNvSpPr>
            <p:nvPr/>
          </p:nvSpPr>
          <p:spPr bwMode="auto">
            <a:xfrm>
              <a:off x="7332053" y="454256"/>
              <a:ext cx="391955" cy="338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－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436" name="矩形: 圆角 13435"/>
          <p:cNvSpPr/>
          <p:nvPr/>
        </p:nvSpPr>
        <p:spPr bwMode="auto">
          <a:xfrm>
            <a:off x="2011082" y="3027620"/>
            <a:ext cx="625297" cy="585723"/>
          </a:xfrm>
          <a:prstGeom prst="roundRect">
            <a:avLst/>
          </a:prstGeom>
          <a:noFill/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 tmFilter="0, 0; .2, .5; .8, .5; 1, 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000" autoRev="1" fill="hold"/>
                                        <p:tgtEl>
                                          <p:spTgt spid="1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 tmFilter="0, 0; .2, .5; .8, .5; 1, 0"/>
                                        <p:tgtEl>
                                          <p:spTgt spid="134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000" autoRev="1" fill="hold"/>
                                        <p:tgtEl>
                                          <p:spTgt spid="134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134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0" grpId="0"/>
      <p:bldP spid="13" grpId="0"/>
      <p:bldP spid="13433" grpId="0" animBg="1"/>
      <p:bldP spid="13433" grpId="1" animBg="1"/>
      <p:bldP spid="13433" grpId="2" animBg="1"/>
      <p:bldP spid="155" grpId="0" animBg="1"/>
      <p:bldP spid="155" grpId="1" animBg="1"/>
      <p:bldP spid="155" grpId="2" animBg="1"/>
      <p:bldP spid="13434" grpId="0" animBg="1"/>
      <p:bldP spid="13434" grpId="1" animBg="1"/>
      <p:bldP spid="157" grpId="0" animBg="1"/>
      <p:bldP spid="157" grpId="1" animBg="1"/>
      <p:bldP spid="134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3">
            <a:extLst>
              <a:ext uri="{FF2B5EF4-FFF2-40B4-BE49-F238E27FC236}">
                <a16:creationId xmlns:a16="http://schemas.microsoft.com/office/drawing/2014/main" id="{56829D82-DAC2-4A17-8E54-0B5E54DFE8AD}"/>
              </a:ext>
            </a:extLst>
          </p:cNvPr>
          <p:cNvGrpSpPr>
            <a:grpSpLocks/>
          </p:cNvGrpSpPr>
          <p:nvPr/>
        </p:nvGrpSpPr>
        <p:grpSpPr bwMode="auto">
          <a:xfrm>
            <a:off x="0" y="51575"/>
            <a:ext cx="3686500" cy="3122109"/>
            <a:chOff x="3216" y="2160"/>
            <a:chExt cx="2088" cy="1910"/>
          </a:xfrm>
        </p:grpSpPr>
        <p:grpSp>
          <p:nvGrpSpPr>
            <p:cNvPr id="5" name="Group 64">
              <a:extLst>
                <a:ext uri="{FF2B5EF4-FFF2-40B4-BE49-F238E27FC236}">
                  <a16:creationId xmlns:a16="http://schemas.microsoft.com/office/drawing/2014/main" id="{F3CE2052-BA67-4222-8410-6BC473B9E2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6" y="2160"/>
              <a:ext cx="2088" cy="1728"/>
              <a:chOff x="3168" y="480"/>
              <a:chExt cx="2088" cy="1728"/>
            </a:xfrm>
          </p:grpSpPr>
          <p:sp>
            <p:nvSpPr>
              <p:cNvPr id="7" name="Rectangle 65">
                <a:extLst>
                  <a:ext uri="{FF2B5EF4-FFF2-40B4-BE49-F238E27FC236}">
                    <a16:creationId xmlns:a16="http://schemas.microsoft.com/office/drawing/2014/main" id="{E5793788-5F2C-4B57-A605-48F5763C4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7" y="1695"/>
                <a:ext cx="81" cy="174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" name="Text Box 66">
                <a:extLst>
                  <a:ext uri="{FF2B5EF4-FFF2-40B4-BE49-F238E27FC236}">
                    <a16:creationId xmlns:a16="http://schemas.microsoft.com/office/drawing/2014/main" id="{5033ACA7-EA46-4F04-8976-3D39C7A5F81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72" y="1676"/>
                <a:ext cx="275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" name="Text Box 67">
                <a:extLst>
                  <a:ext uri="{FF2B5EF4-FFF2-40B4-BE49-F238E27FC236}">
                    <a16:creationId xmlns:a16="http://schemas.microsoft.com/office/drawing/2014/main" id="{DA1663B1-1548-4471-A8C4-B6BE3037C1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16" y="1536"/>
                <a:ext cx="240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m3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" name="Line 68">
                <a:extLst>
                  <a:ext uri="{FF2B5EF4-FFF2-40B4-BE49-F238E27FC236}">
                    <a16:creationId xmlns:a16="http://schemas.microsoft.com/office/drawing/2014/main" id="{742A12C6-6345-4FBE-B2DF-3196A04752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9" y="1204"/>
                <a:ext cx="0" cy="307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1" name="Line 69">
                <a:extLst>
                  <a:ext uri="{FF2B5EF4-FFF2-40B4-BE49-F238E27FC236}">
                    <a16:creationId xmlns:a16="http://schemas.microsoft.com/office/drawing/2014/main" id="{7E658B61-A37B-4D18-8CDB-EED69F8681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9" y="1879"/>
                <a:ext cx="0" cy="307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2" name="Line 70">
                <a:extLst>
                  <a:ext uri="{FF2B5EF4-FFF2-40B4-BE49-F238E27FC236}">
                    <a16:creationId xmlns:a16="http://schemas.microsoft.com/office/drawing/2014/main" id="{562441B2-75CC-42A7-A8AF-13A0AADE6D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16" y="1204"/>
                <a:ext cx="336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" name="Line 71">
                <a:extLst>
                  <a:ext uri="{FF2B5EF4-FFF2-40B4-BE49-F238E27FC236}">
                    <a16:creationId xmlns:a16="http://schemas.microsoft.com/office/drawing/2014/main" id="{87875B00-42D9-4FF7-BCC1-BF3488A50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9" y="1204"/>
                <a:ext cx="336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4" name="Rectangle 72">
                <a:extLst>
                  <a:ext uri="{FF2B5EF4-FFF2-40B4-BE49-F238E27FC236}">
                    <a16:creationId xmlns:a16="http://schemas.microsoft.com/office/drawing/2014/main" id="{280DA9B0-58C3-4C85-9BBD-9D08F08C0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872" y="1108"/>
                <a:ext cx="73" cy="188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Line 73">
                <a:extLst>
                  <a:ext uri="{FF2B5EF4-FFF2-40B4-BE49-F238E27FC236}">
                    <a16:creationId xmlns:a16="http://schemas.microsoft.com/office/drawing/2014/main" id="{6223ED93-48E9-4877-8B01-9ACA03CA9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2" y="1204"/>
                <a:ext cx="336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6" name="Line 74">
                <a:extLst>
                  <a:ext uri="{FF2B5EF4-FFF2-40B4-BE49-F238E27FC236}">
                    <a16:creationId xmlns:a16="http://schemas.microsoft.com/office/drawing/2014/main" id="{80BFF2C6-3155-4628-8F7C-C8649E327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9" y="2186"/>
                <a:ext cx="140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7" name="Line 75">
                <a:extLst>
                  <a:ext uri="{FF2B5EF4-FFF2-40B4-BE49-F238E27FC236}">
                    <a16:creationId xmlns:a16="http://schemas.microsoft.com/office/drawing/2014/main" id="{031B6584-8F18-45E3-A792-A90C9D3E4C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9" y="713"/>
                <a:ext cx="0" cy="491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8" name="Line 76">
                <a:extLst>
                  <a:ext uri="{FF2B5EF4-FFF2-40B4-BE49-F238E27FC236}">
                    <a16:creationId xmlns:a16="http://schemas.microsoft.com/office/drawing/2014/main" id="{CA16B03E-6083-4FB1-8591-581116ADE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9" y="713"/>
                <a:ext cx="140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9" name="Rectangle 77">
                <a:extLst>
                  <a:ext uri="{FF2B5EF4-FFF2-40B4-BE49-F238E27FC236}">
                    <a16:creationId xmlns:a16="http://schemas.microsoft.com/office/drawing/2014/main" id="{469D7A69-79F0-48C2-B3B8-69A408A28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410" y="617"/>
                <a:ext cx="73" cy="190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Line 78">
                <a:extLst>
                  <a:ext uri="{FF2B5EF4-FFF2-40B4-BE49-F238E27FC236}">
                    <a16:creationId xmlns:a16="http://schemas.microsoft.com/office/drawing/2014/main" id="{84026741-D6F4-43EB-9016-5ACC3598E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20" y="713"/>
                <a:ext cx="175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1" name="Line 79">
                <a:extLst>
                  <a:ext uri="{FF2B5EF4-FFF2-40B4-BE49-F238E27FC236}">
                    <a16:creationId xmlns:a16="http://schemas.microsoft.com/office/drawing/2014/main" id="{3EBA01A1-F1B3-4ABA-B743-6AEF04C917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>
                <a:off x="4071" y="1959"/>
                <a:ext cx="16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2" name="Text Box 80">
                <a:extLst>
                  <a:ext uri="{FF2B5EF4-FFF2-40B4-BE49-F238E27FC236}">
                    <a16:creationId xmlns:a16="http://schemas.microsoft.com/office/drawing/2014/main" id="{48D90463-31EF-48D6-8747-65794EC3C9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20" y="480"/>
                <a:ext cx="187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" name="Text Box 81">
                <a:extLst>
                  <a:ext uri="{FF2B5EF4-FFF2-40B4-BE49-F238E27FC236}">
                    <a16:creationId xmlns:a16="http://schemas.microsoft.com/office/drawing/2014/main" id="{B82BCDE7-C3D6-42CE-85F1-C7BCD69A82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4" y="1879"/>
                <a:ext cx="187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" name="Oval 82">
                <a:extLst>
                  <a:ext uri="{FF2B5EF4-FFF2-40B4-BE49-F238E27FC236}">
                    <a16:creationId xmlns:a16="http://schemas.microsoft.com/office/drawing/2014/main" id="{6F3A7855-9D32-4DA1-9FDA-41CB9C425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76" y="903"/>
                <a:ext cx="924" cy="177"/>
              </a:xfrm>
              <a:prstGeom prst="ellipse">
                <a:avLst/>
              </a:prstGeom>
              <a:noFill/>
              <a:ln w="31750">
                <a:solidFill>
                  <a:srgbClr val="D42C4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Oval 83">
                <a:extLst>
                  <a:ext uri="{FF2B5EF4-FFF2-40B4-BE49-F238E27FC236}">
                    <a16:creationId xmlns:a16="http://schemas.microsoft.com/office/drawing/2014/main" id="{19E535C9-D772-411C-A297-D6CB9A2EB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441" y="1607"/>
                <a:ext cx="731" cy="235"/>
              </a:xfrm>
              <a:prstGeom prst="ellipse">
                <a:avLst/>
              </a:prstGeom>
              <a:noFill/>
              <a:ln w="31750">
                <a:solidFill>
                  <a:srgbClr val="D42C4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" name="Oval 84">
                <a:extLst>
                  <a:ext uri="{FF2B5EF4-FFF2-40B4-BE49-F238E27FC236}">
                    <a16:creationId xmlns:a16="http://schemas.microsoft.com/office/drawing/2014/main" id="{61423187-D376-47CA-A471-156C6AF52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88" y="1630"/>
                <a:ext cx="669" cy="310"/>
              </a:xfrm>
              <a:prstGeom prst="ellipse">
                <a:avLst/>
              </a:prstGeom>
              <a:noFill/>
              <a:ln w="31750">
                <a:solidFill>
                  <a:srgbClr val="D42C4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" name="Line 85">
                <a:extLst>
                  <a:ext uri="{FF2B5EF4-FFF2-40B4-BE49-F238E27FC236}">
                    <a16:creationId xmlns:a16="http://schemas.microsoft.com/office/drawing/2014/main" id="{975A2CD8-FDCA-42C2-BDF0-7DA7FF3CD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1" y="1204"/>
                <a:ext cx="0" cy="429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86">
                <a:extLst>
                  <a:ext uri="{FF2B5EF4-FFF2-40B4-BE49-F238E27FC236}">
                    <a16:creationId xmlns:a16="http://schemas.microsoft.com/office/drawing/2014/main" id="{D6A24C03-32EA-43F3-8FA3-175F491B8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0" y="1633"/>
                <a:ext cx="80" cy="174"/>
              </a:xfrm>
              <a:prstGeom prst="rect">
                <a:avLst/>
              </a:prstGeom>
              <a:solidFill>
                <a:srgbClr val="FFFFFF"/>
              </a:solidFill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" name="Line 87">
                <a:extLst>
                  <a:ext uri="{FF2B5EF4-FFF2-40B4-BE49-F238E27FC236}">
                    <a16:creationId xmlns:a16="http://schemas.microsoft.com/office/drawing/2014/main" id="{4537C447-9D68-4C15-9C66-73BCC349C8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1" y="1818"/>
                <a:ext cx="0" cy="36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0" name="Text Box 88">
                <a:extLst>
                  <a:ext uri="{FF2B5EF4-FFF2-40B4-BE49-F238E27FC236}">
                    <a16:creationId xmlns:a16="http://schemas.microsoft.com/office/drawing/2014/main" id="{F6328618-938D-4B25-9B38-36A0B8E682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6" y="1624"/>
                <a:ext cx="275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kumimoji="0" lang="en-US" altLang="zh-CN" sz="16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Text Box 89">
                <a:extLst>
                  <a:ext uri="{FF2B5EF4-FFF2-40B4-BE49-F238E27FC236}">
                    <a16:creationId xmlns:a16="http://schemas.microsoft.com/office/drawing/2014/main" id="{4F9C8F59-FCF6-4869-B824-2578AADA85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7" y="482"/>
                <a:ext cx="274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" name="Text Box 90">
                <a:extLst>
                  <a:ext uri="{FF2B5EF4-FFF2-40B4-BE49-F238E27FC236}">
                    <a16:creationId xmlns:a16="http://schemas.microsoft.com/office/drawing/2014/main" id="{728AC159-F3A5-404D-BBC2-25BC3E987F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15" y="1196"/>
                <a:ext cx="275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Line 91">
                <a:extLst>
                  <a:ext uri="{FF2B5EF4-FFF2-40B4-BE49-F238E27FC236}">
                    <a16:creationId xmlns:a16="http://schemas.microsoft.com/office/drawing/2014/main" id="{32636B1A-8561-4E11-93AD-EE79BD7FB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45" y="1204"/>
                <a:ext cx="175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4" name="Text Box 92">
                <a:extLst>
                  <a:ext uri="{FF2B5EF4-FFF2-40B4-BE49-F238E27FC236}">
                    <a16:creationId xmlns:a16="http://schemas.microsoft.com/office/drawing/2014/main" id="{7C7A9EC7-7334-45FD-8043-ABAD076BC1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89" y="956"/>
                <a:ext cx="188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Text Box 93">
                <a:extLst>
                  <a:ext uri="{FF2B5EF4-FFF2-40B4-BE49-F238E27FC236}">
                    <a16:creationId xmlns:a16="http://schemas.microsoft.com/office/drawing/2014/main" id="{44ADC5B1-CCC9-462C-A04B-B50B64C9B0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68" y="1382"/>
                <a:ext cx="243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Text Box 94">
                <a:extLst>
                  <a:ext uri="{FF2B5EF4-FFF2-40B4-BE49-F238E27FC236}">
                    <a16:creationId xmlns:a16="http://schemas.microsoft.com/office/drawing/2014/main" id="{66938ECC-2CDE-4608-A75A-D13BBE18B8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4" y="678"/>
                <a:ext cx="218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＋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Text Box 95">
                <a:extLst>
                  <a:ext uri="{FF2B5EF4-FFF2-40B4-BE49-F238E27FC236}">
                    <a16:creationId xmlns:a16="http://schemas.microsoft.com/office/drawing/2014/main" id="{5FE5D94B-A604-4352-AB17-51F9F90461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58" y="683"/>
                <a:ext cx="218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" name="Text Box 96">
                <a:extLst>
                  <a:ext uri="{FF2B5EF4-FFF2-40B4-BE49-F238E27FC236}">
                    <a16:creationId xmlns:a16="http://schemas.microsoft.com/office/drawing/2014/main" id="{BC4B84C8-A042-47AC-990B-84FC661BB64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01" y="720"/>
                <a:ext cx="225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U</a:t>
                </a:r>
                <a:r>
                  <a:rPr kumimoji="0" lang="en-US" altLang="zh-CN" sz="1600" b="1" i="0" u="none" strike="noStrike" cap="none" normalizeH="0" baseline="-2500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39" name="Group 97">
                <a:extLst>
                  <a:ext uri="{FF2B5EF4-FFF2-40B4-BE49-F238E27FC236}">
                    <a16:creationId xmlns:a16="http://schemas.microsoft.com/office/drawing/2014/main" id="{145F4670-56F0-4DEA-9DB7-60B98B63F7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4435" y="957"/>
                <a:ext cx="203" cy="504"/>
                <a:chOff x="288" y="846"/>
                <a:chExt cx="159" cy="360"/>
              </a:xfrm>
            </p:grpSpPr>
            <p:sp>
              <p:nvSpPr>
                <p:cNvPr id="66" name="Oval 98">
                  <a:extLst>
                    <a:ext uri="{FF2B5EF4-FFF2-40B4-BE49-F238E27FC236}">
                      <a16:creationId xmlns:a16="http://schemas.microsoft.com/office/drawing/2014/main" id="{0A27A353-9B6E-492A-A75F-B7A685F3E9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88" y="959"/>
                  <a:ext cx="159" cy="159"/>
                </a:xfrm>
                <a:prstGeom prst="ellipse">
                  <a:avLst/>
                </a:prstGeom>
                <a:solidFill>
                  <a:srgbClr val="FFFFFF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7" name="Line 99">
                  <a:extLst>
                    <a:ext uri="{FF2B5EF4-FFF2-40B4-BE49-F238E27FC236}">
                      <a16:creationId xmlns:a16="http://schemas.microsoft.com/office/drawing/2014/main" id="{8C723249-9000-4487-99D2-5F4C1CD3B0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6" y="1056"/>
                  <a:ext cx="0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Line 100">
                  <a:extLst>
                    <a:ext uri="{FF2B5EF4-FFF2-40B4-BE49-F238E27FC236}">
                      <a16:creationId xmlns:a16="http://schemas.microsoft.com/office/drawing/2014/main" id="{70594F32-7353-4D79-984B-2206EC52C9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" y="1110"/>
                  <a:ext cx="0" cy="96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Line 101">
                  <a:extLst>
                    <a:ext uri="{FF2B5EF4-FFF2-40B4-BE49-F238E27FC236}">
                      <a16:creationId xmlns:a16="http://schemas.microsoft.com/office/drawing/2014/main" id="{DC8F9668-9FDA-42B6-BBA7-C9E461DDC1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8" y="1044"/>
                  <a:ext cx="159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Line 102">
                  <a:extLst>
                    <a:ext uri="{FF2B5EF4-FFF2-40B4-BE49-F238E27FC236}">
                      <a16:creationId xmlns:a16="http://schemas.microsoft.com/office/drawing/2014/main" id="{6AB281DC-7110-4E54-9C7B-7D6B20D62C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315" y="903"/>
                  <a:ext cx="113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 type="triangl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0" name="Text Box 103">
                <a:extLst>
                  <a:ext uri="{FF2B5EF4-FFF2-40B4-BE49-F238E27FC236}">
                    <a16:creationId xmlns:a16="http://schemas.microsoft.com/office/drawing/2014/main" id="{C615C545-C478-4E5A-9BD2-E198925ACC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54" y="994"/>
                <a:ext cx="243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41" name="Group 104">
                <a:extLst>
                  <a:ext uri="{FF2B5EF4-FFF2-40B4-BE49-F238E27FC236}">
                    <a16:creationId xmlns:a16="http://schemas.microsoft.com/office/drawing/2014/main" id="{205D035F-C60B-4CB2-AA7A-3155F1C5D7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0" y="1450"/>
                <a:ext cx="224" cy="460"/>
                <a:chOff x="288" y="846"/>
                <a:chExt cx="159" cy="360"/>
              </a:xfrm>
            </p:grpSpPr>
            <p:sp>
              <p:nvSpPr>
                <p:cNvPr id="61" name="Oval 105">
                  <a:extLst>
                    <a:ext uri="{FF2B5EF4-FFF2-40B4-BE49-F238E27FC236}">
                      <a16:creationId xmlns:a16="http://schemas.microsoft.com/office/drawing/2014/main" id="{E262404D-701B-41C4-9CF4-5B48FC5A9D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88" y="960"/>
                  <a:ext cx="159" cy="159"/>
                </a:xfrm>
                <a:prstGeom prst="ellipse">
                  <a:avLst/>
                </a:prstGeom>
                <a:solidFill>
                  <a:srgbClr val="FFFFFF"/>
                </a:solidFill>
                <a:ln w="317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" name="Line 106">
                  <a:extLst>
                    <a:ext uri="{FF2B5EF4-FFF2-40B4-BE49-F238E27FC236}">
                      <a16:creationId xmlns:a16="http://schemas.microsoft.com/office/drawing/2014/main" id="{49BC7DED-E214-403C-868E-827B3020B5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6" y="1056"/>
                  <a:ext cx="0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Line 107">
                  <a:extLst>
                    <a:ext uri="{FF2B5EF4-FFF2-40B4-BE49-F238E27FC236}">
                      <a16:creationId xmlns:a16="http://schemas.microsoft.com/office/drawing/2014/main" id="{FC95606D-B779-4B0E-8481-A7A3029BFC2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" y="1110"/>
                  <a:ext cx="0" cy="96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Line 108">
                  <a:extLst>
                    <a:ext uri="{FF2B5EF4-FFF2-40B4-BE49-F238E27FC236}">
                      <a16:creationId xmlns:a16="http://schemas.microsoft.com/office/drawing/2014/main" id="{0819A94C-CFDA-4AB9-80F6-9C6387D421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8" y="1044"/>
                  <a:ext cx="159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Line 109">
                  <a:extLst>
                    <a:ext uri="{FF2B5EF4-FFF2-40B4-BE49-F238E27FC236}">
                      <a16:creationId xmlns:a16="http://schemas.microsoft.com/office/drawing/2014/main" id="{ADAD88D7-4C58-40BB-A63B-DB6051A53A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315" y="903"/>
                  <a:ext cx="113" cy="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 type="triangl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2" name="Line 110">
                <a:extLst>
                  <a:ext uri="{FF2B5EF4-FFF2-40B4-BE49-F238E27FC236}">
                    <a16:creationId xmlns:a16="http://schemas.microsoft.com/office/drawing/2014/main" id="{BFF772A0-636C-4F7D-BC2F-61A390251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88" y="713"/>
                <a:ext cx="0" cy="982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3" name="Line 111">
                <a:extLst>
                  <a:ext uri="{FF2B5EF4-FFF2-40B4-BE49-F238E27FC236}">
                    <a16:creationId xmlns:a16="http://schemas.microsoft.com/office/drawing/2014/main" id="{F5BE50E2-BABA-4E20-820D-FB56034209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88" y="1879"/>
                <a:ext cx="0" cy="307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4" name="Text Box 112">
                <a:extLst>
                  <a:ext uri="{FF2B5EF4-FFF2-40B4-BE49-F238E27FC236}">
                    <a16:creationId xmlns:a16="http://schemas.microsoft.com/office/drawing/2014/main" id="{F2F490C0-454B-4F45-BECB-133023F4BB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45" y="1192"/>
                <a:ext cx="217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＋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45" name="Group 113">
                <a:extLst>
                  <a:ext uri="{FF2B5EF4-FFF2-40B4-BE49-F238E27FC236}">
                    <a16:creationId xmlns:a16="http://schemas.microsoft.com/office/drawing/2014/main" id="{5C195515-B464-47E1-B9A4-5BB7FD5C1F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72" y="1305"/>
                <a:ext cx="223" cy="368"/>
                <a:chOff x="96" y="3552"/>
                <a:chExt cx="159" cy="288"/>
              </a:xfrm>
            </p:grpSpPr>
            <p:sp>
              <p:nvSpPr>
                <p:cNvPr id="59" name="Line 114">
                  <a:extLst>
                    <a:ext uri="{FF2B5EF4-FFF2-40B4-BE49-F238E27FC236}">
                      <a16:creationId xmlns:a16="http://schemas.microsoft.com/office/drawing/2014/main" id="{E1436D0A-64CD-4DE1-AE91-659F9D3535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0" y="3552"/>
                  <a:ext cx="0" cy="288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non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Oval 115">
                  <a:extLst>
                    <a:ext uri="{FF2B5EF4-FFF2-40B4-BE49-F238E27FC236}">
                      <a16:creationId xmlns:a16="http://schemas.microsoft.com/office/drawing/2014/main" id="{5C149F24-DA89-4EDE-A39A-49228851A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" y="3600"/>
                  <a:ext cx="159" cy="159"/>
                </a:xfrm>
                <a:prstGeom prst="ellips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Text Box 116">
                <a:extLst>
                  <a:ext uri="{FF2B5EF4-FFF2-40B4-BE49-F238E27FC236}">
                    <a16:creationId xmlns:a16="http://schemas.microsoft.com/office/drawing/2014/main" id="{B467CC2B-A368-490A-80BA-C0AAE5695E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28" y="1521"/>
                <a:ext cx="217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Text Box 117">
                <a:extLst>
                  <a:ext uri="{FF2B5EF4-FFF2-40B4-BE49-F238E27FC236}">
                    <a16:creationId xmlns:a16="http://schemas.microsoft.com/office/drawing/2014/main" id="{D6E4B840-45CD-4C91-AC9B-1597B02135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56" y="1388"/>
                <a:ext cx="300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22</a:t>
                </a:r>
                <a:r>
                  <a:rPr kumimoji="0" lang="en-US" altLang="zh-CN" sz="1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V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" name="Line 118">
                <a:extLst>
                  <a:ext uri="{FF2B5EF4-FFF2-40B4-BE49-F238E27FC236}">
                    <a16:creationId xmlns:a16="http://schemas.microsoft.com/office/drawing/2014/main" id="{00C2F35B-8BD6-4D39-A249-D2077611AB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4808" y="2020"/>
                <a:ext cx="159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9" name="Text Box 119">
                <a:extLst>
                  <a:ext uri="{FF2B5EF4-FFF2-40B4-BE49-F238E27FC236}">
                    <a16:creationId xmlns:a16="http://schemas.microsoft.com/office/drawing/2014/main" id="{1D9563E7-5B21-4730-A011-A54717081B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64" y="1940"/>
                <a:ext cx="187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" name="Line 120">
                <a:extLst>
                  <a:ext uri="{FF2B5EF4-FFF2-40B4-BE49-F238E27FC236}">
                    <a16:creationId xmlns:a16="http://schemas.microsoft.com/office/drawing/2014/main" id="{14341935-5090-4BED-ACD8-F5B5B6D3D4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11277" flipH="1">
                <a:off x="4391" y="1511"/>
                <a:ext cx="28" cy="110"/>
              </a:xfrm>
              <a:prstGeom prst="line">
                <a:avLst/>
              </a:prstGeom>
              <a:noFill/>
              <a:ln w="31750">
                <a:solidFill>
                  <a:srgbClr val="D42C4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1" name="Line 121">
                <a:extLst>
                  <a:ext uri="{FF2B5EF4-FFF2-40B4-BE49-F238E27FC236}">
                    <a16:creationId xmlns:a16="http://schemas.microsoft.com/office/drawing/2014/main" id="{5EE9E66C-E949-4C62-A109-6C19A604A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5003088" flipH="1">
                <a:off x="3846" y="866"/>
                <a:ext cx="25" cy="120"/>
              </a:xfrm>
              <a:prstGeom prst="line">
                <a:avLst/>
              </a:prstGeom>
              <a:noFill/>
              <a:ln w="31750">
                <a:solidFill>
                  <a:srgbClr val="D42C4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2" name="Text Box 122">
                <a:extLst>
                  <a:ext uri="{FF2B5EF4-FFF2-40B4-BE49-F238E27FC236}">
                    <a16:creationId xmlns:a16="http://schemas.microsoft.com/office/drawing/2014/main" id="{D231A0AC-F471-4667-A168-3023E4BF0E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4" y="865"/>
                <a:ext cx="240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m2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" name="Line 123">
                <a:extLst>
                  <a:ext uri="{FF2B5EF4-FFF2-40B4-BE49-F238E27FC236}">
                    <a16:creationId xmlns:a16="http://schemas.microsoft.com/office/drawing/2014/main" id="{C16A16A0-7B12-4298-9414-B4C802943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11277" flipH="1">
                <a:off x="3683" y="1449"/>
                <a:ext cx="49" cy="207"/>
              </a:xfrm>
              <a:prstGeom prst="line">
                <a:avLst/>
              </a:prstGeom>
              <a:noFill/>
              <a:ln w="31750">
                <a:solidFill>
                  <a:srgbClr val="D42C40"/>
                </a:solidFill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4" name="Text Box 124">
                <a:extLst>
                  <a:ext uri="{FF2B5EF4-FFF2-40B4-BE49-F238E27FC236}">
                    <a16:creationId xmlns:a16="http://schemas.microsoft.com/office/drawing/2014/main" id="{C1458EBD-D428-473D-B9E3-289DED98DD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78" y="1597"/>
                <a:ext cx="240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6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kumimoji="0" lang="en-US" altLang="zh-CN" sz="1600" b="1" i="0" u="none" strike="noStrike" cap="none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m1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" name="Oval 128">
                <a:extLst>
                  <a:ext uri="{FF2B5EF4-FFF2-40B4-BE49-F238E27FC236}">
                    <a16:creationId xmlns:a16="http://schemas.microsoft.com/office/drawing/2014/main" id="{92136E86-2EEA-4C51-90EF-728450577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5" y="1181"/>
                <a:ext cx="47" cy="44"/>
              </a:xfrm>
              <a:prstGeom prst="ellipse">
                <a:avLst/>
              </a:prstGeom>
              <a:solidFill>
                <a:srgbClr val="000000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" name="Oval 129">
                <a:extLst>
                  <a:ext uri="{FF2B5EF4-FFF2-40B4-BE49-F238E27FC236}">
                    <a16:creationId xmlns:a16="http://schemas.microsoft.com/office/drawing/2014/main" id="{52B3B54C-E3F3-4EF0-934F-00EFB41D1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0" y="1187"/>
                <a:ext cx="47" cy="43"/>
              </a:xfrm>
              <a:prstGeom prst="ellipse">
                <a:avLst/>
              </a:prstGeom>
              <a:solidFill>
                <a:srgbClr val="000000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" name="Oval 130">
                <a:extLst>
                  <a:ext uri="{FF2B5EF4-FFF2-40B4-BE49-F238E27FC236}">
                    <a16:creationId xmlns:a16="http://schemas.microsoft.com/office/drawing/2014/main" id="{799B909E-56F7-47C5-BA32-422E7C2C0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6" y="1181"/>
                <a:ext cx="47" cy="44"/>
              </a:xfrm>
              <a:prstGeom prst="ellipse">
                <a:avLst/>
              </a:prstGeom>
              <a:solidFill>
                <a:srgbClr val="000000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" name="Oval 131">
                <a:extLst>
                  <a:ext uri="{FF2B5EF4-FFF2-40B4-BE49-F238E27FC236}">
                    <a16:creationId xmlns:a16="http://schemas.microsoft.com/office/drawing/2014/main" id="{BC6A99E5-CE4E-4858-AFBE-A0321A4FF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4" y="2165"/>
                <a:ext cx="48" cy="43"/>
              </a:xfrm>
              <a:prstGeom prst="ellipse">
                <a:avLst/>
              </a:prstGeom>
              <a:solidFill>
                <a:srgbClr val="000000"/>
              </a:solidFill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" name="Text Box 132">
              <a:extLst>
                <a:ext uri="{FF2B5EF4-FFF2-40B4-BE49-F238E27FC236}">
                  <a16:creationId xmlns:a16="http://schemas.microsoft.com/office/drawing/2014/main" id="{477C4A00-1A93-435A-BFA5-8A824FCEF7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3" y="3838"/>
              <a:ext cx="81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000" b="1" i="0" u="none" strike="noStrike" cap="none" normalizeH="0" baseline="0" dirty="0">
                  <a:ln>
                    <a:noFill/>
                  </a:ln>
                  <a:solidFill>
                    <a:srgbClr val="D42C40"/>
                  </a:solidFill>
                  <a:effectLst/>
                  <a:latin typeface="楷体_GB2312" charset="-122"/>
                  <a:ea typeface="楷体_GB2312" charset="-122"/>
                </a:rPr>
                <a:t>图(</a:t>
              </a:r>
              <a:r>
                <a:rPr kumimoji="0" lang="en-US" altLang="zh-CN" sz="2000" b="1" i="0" u="none" strike="noStrike" cap="none" normalizeH="0" baseline="0" dirty="0">
                  <a:ln>
                    <a:noFill/>
                  </a:ln>
                  <a:solidFill>
                    <a:srgbClr val="D42C40"/>
                  </a:solidFill>
                  <a:effectLst/>
                  <a:latin typeface="楷体_GB2312" charset="-122"/>
                  <a:ea typeface="楷体_GB2312" charset="-122"/>
                </a:rPr>
                <a:t>b)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1816788F-4003-4072-BEDD-B1D6A4B2A514}"/>
              </a:ext>
            </a:extLst>
          </p:cNvPr>
          <p:cNvGrpSpPr/>
          <p:nvPr/>
        </p:nvGrpSpPr>
        <p:grpSpPr>
          <a:xfrm>
            <a:off x="2025862" y="1257492"/>
            <a:ext cx="832588" cy="398351"/>
            <a:chOff x="6891420" y="454256"/>
            <a:chExt cx="832588" cy="398351"/>
          </a:xfrm>
        </p:grpSpPr>
        <p:sp>
          <p:nvSpPr>
            <p:cNvPr id="72" name="Text Box 126">
              <a:extLst>
                <a:ext uri="{FF2B5EF4-FFF2-40B4-BE49-F238E27FC236}">
                  <a16:creationId xmlns:a16="http://schemas.microsoft.com/office/drawing/2014/main" id="{66860545-B9D4-4A18-904B-BD43FE07D1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1420" y="454257"/>
              <a:ext cx="391955" cy="338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＋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Text Box 127">
              <a:extLst>
                <a:ext uri="{FF2B5EF4-FFF2-40B4-BE49-F238E27FC236}">
                  <a16:creationId xmlns:a16="http://schemas.microsoft.com/office/drawing/2014/main" id="{51388561-C5C0-47BB-BAA4-70C773C6B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6569" y="514053"/>
              <a:ext cx="4131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600" b="1" i="1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</a:rPr>
                <a:t>u</a:t>
              </a:r>
              <a:r>
                <a:rPr kumimoji="0" lang="en-US" altLang="zh-CN" sz="1600" b="1" i="1" u="none" strike="noStrike" cap="none" normalizeH="0" baseline="-25000" dirty="0" err="1">
                  <a:ln>
                    <a:noFill/>
                  </a:ln>
                  <a:solidFill>
                    <a:srgbClr val="FF0000"/>
                  </a:solidFill>
                  <a:effectLst/>
                </a:rPr>
                <a:t>x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Text Box 125">
              <a:extLst>
                <a:ext uri="{FF2B5EF4-FFF2-40B4-BE49-F238E27FC236}">
                  <a16:creationId xmlns:a16="http://schemas.microsoft.com/office/drawing/2014/main" id="{02271358-B7CB-4DF6-A1E7-47C69910AF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2053" y="454256"/>
              <a:ext cx="391955" cy="338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－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331863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639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6391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638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1638" y="411163"/>
            <a:ext cx="46736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>
                <a:latin typeface="+mn-ea"/>
                <a:ea typeface="+mn-ea"/>
              </a:rPr>
              <a:t>2</a:t>
            </a:r>
            <a:r>
              <a:rPr lang="zh-CN" altLang="en-US" sz="2800" b="1" dirty="0">
                <a:latin typeface="+mn-ea"/>
                <a:ea typeface="+mn-ea"/>
              </a:rPr>
              <a:t>、含受控源网络的网孔方程</a:t>
            </a:r>
          </a:p>
        </p:txBody>
      </p:sp>
      <p:sp>
        <p:nvSpPr>
          <p:cNvPr id="16389" name="矩形 2"/>
          <p:cNvSpPr>
            <a:spLocks noChangeArrowheads="1"/>
          </p:cNvSpPr>
          <p:nvPr/>
        </p:nvSpPr>
        <p:spPr bwMode="auto">
          <a:xfrm>
            <a:off x="827088" y="1187450"/>
            <a:ext cx="74168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）列网孔方程：</a:t>
            </a:r>
            <a:r>
              <a:rPr lang="zh-CN" altLang="en-US" sz="2400" b="1" dirty="0">
                <a:solidFill>
                  <a:srgbClr val="FF0000"/>
                </a:solidFill>
              </a:rPr>
              <a:t>受控源</a:t>
            </a:r>
            <a:r>
              <a:rPr lang="zh-CN" altLang="en-US" sz="2400" b="1" dirty="0"/>
              <a:t>按</a:t>
            </a:r>
            <a:r>
              <a:rPr lang="zh-CN" altLang="en-US" sz="2400" b="1" dirty="0">
                <a:solidFill>
                  <a:srgbClr val="FF0000"/>
                </a:solidFill>
              </a:rPr>
              <a:t>独立源处理</a:t>
            </a:r>
            <a:r>
              <a:rPr lang="zh-CN" altLang="en-US" sz="2400" b="1" dirty="0"/>
              <a:t>；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）列辅助方程：</a:t>
            </a:r>
            <a:r>
              <a:rPr lang="zh-CN" altLang="en-US" sz="2400" b="1" dirty="0">
                <a:solidFill>
                  <a:srgbClr val="FF0000"/>
                </a:solidFill>
              </a:rPr>
              <a:t>控制量</a:t>
            </a:r>
            <a:r>
              <a:rPr lang="zh-CN" altLang="en-US" sz="2400" b="1" dirty="0"/>
              <a:t>用</a:t>
            </a:r>
            <a:r>
              <a:rPr lang="zh-CN" altLang="en-US" sz="2400" b="1" dirty="0">
                <a:solidFill>
                  <a:srgbClr val="FF0000"/>
                </a:solidFill>
              </a:rPr>
              <a:t>网孔电流</a:t>
            </a:r>
            <a:r>
              <a:rPr lang="zh-CN" altLang="en-US" sz="2400" b="1" dirty="0"/>
              <a:t>表示。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22" name="Picture 1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065" y="1505845"/>
            <a:ext cx="35242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AutoShape 93"/>
          <p:cNvSpPr>
            <a:spLocks noChangeArrowheads="1"/>
          </p:cNvSpPr>
          <p:nvPr/>
        </p:nvSpPr>
        <p:spPr bwMode="auto">
          <a:xfrm>
            <a:off x="222250" y="265113"/>
            <a:ext cx="8856663" cy="755650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zh-CN" sz="2400" b="1">
              <a:solidFill>
                <a:srgbClr val="000000"/>
              </a:solidFill>
            </a:endParaRP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742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7424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7412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17413" name="Text Box 2"/>
          <p:cNvSpPr>
            <a:spLocks noChangeArrowheads="1"/>
          </p:cNvSpPr>
          <p:nvPr/>
        </p:nvSpPr>
        <p:spPr bwMode="auto">
          <a:xfrm>
            <a:off x="328613" y="381000"/>
            <a:ext cx="878681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宋体" pitchFamily="2" charset="-122"/>
                <a:sym typeface="宋体" pitchFamily="2" charset="-122"/>
              </a:rPr>
              <a:t>【例</a:t>
            </a:r>
            <a:r>
              <a:rPr lang="en-US" altLang="zh-CN" sz="2800" b="1" dirty="0">
                <a:latin typeface="宋体" pitchFamily="2" charset="-122"/>
                <a:sym typeface="宋体" pitchFamily="2" charset="-122"/>
              </a:rPr>
              <a:t>3</a:t>
            </a:r>
            <a:r>
              <a:rPr lang="zh-CN" altLang="en-US" sz="2800" b="1" dirty="0">
                <a:latin typeface="宋体" pitchFamily="2" charset="-122"/>
                <a:sym typeface="宋体" pitchFamily="2" charset="-122"/>
              </a:rPr>
              <a:t>】列网孔方程</a:t>
            </a:r>
            <a:endParaRPr lang="en-US" altLang="zh-CN" sz="2800" b="1" dirty="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5" name="TextBox 1"/>
          <p:cNvSpPr txBox="1">
            <a:spLocks noChangeArrowheads="1"/>
          </p:cNvSpPr>
          <p:nvPr/>
        </p:nvSpPr>
        <p:spPr bwMode="auto">
          <a:xfrm>
            <a:off x="468313" y="1158875"/>
            <a:ext cx="54721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latin typeface="+mn-ea"/>
                <a:ea typeface="+mn-ea"/>
              </a:rPr>
              <a:t>解：设个网孔电流如图所示，则可列出网孔方程：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7988" y="3759200"/>
            <a:ext cx="4313237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b="1" dirty="0">
                <a:latin typeface="+mn-ea"/>
                <a:ea typeface="+mn-ea"/>
              </a:rPr>
              <a:t>列辅助方程</a:t>
            </a:r>
            <a:r>
              <a:rPr lang="en-US" altLang="zh-CN" b="1" dirty="0">
                <a:latin typeface="+mn-ea"/>
                <a:ea typeface="+mn-ea"/>
              </a:rPr>
              <a:t>,</a:t>
            </a:r>
            <a:r>
              <a:rPr lang="zh-CN" altLang="en-US" b="1" dirty="0">
                <a:latin typeface="+mn-ea"/>
                <a:ea typeface="+mn-ea"/>
              </a:rPr>
              <a:t>将受控源的控制量</a:t>
            </a:r>
            <a:r>
              <a:rPr lang="en-US" altLang="zh-CN" b="1" i="1" dirty="0">
                <a:solidFill>
                  <a:srgbClr val="FF0000"/>
                </a:solidFill>
                <a:latin typeface="+mn-lt"/>
                <a:ea typeface="+mn-ea"/>
              </a:rPr>
              <a:t>u</a:t>
            </a:r>
            <a:r>
              <a:rPr lang="zh-CN" altLang="en-US" b="1" dirty="0">
                <a:latin typeface="+mn-ea"/>
                <a:ea typeface="+mn-ea"/>
              </a:rPr>
              <a:t>用网孔电流表示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5650" y="2355850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latin typeface="+mn-ea"/>
                <a:ea typeface="+mn-ea"/>
              </a:rPr>
              <a:t>网孔</a:t>
            </a:r>
            <a:r>
              <a:rPr lang="en-US" altLang="zh-CN" b="1" dirty="0">
                <a:latin typeface="+mn-ea"/>
                <a:ea typeface="+mn-ea"/>
              </a:rPr>
              <a:t>1</a:t>
            </a:r>
            <a:r>
              <a:rPr lang="zh-CN" altLang="en-US" dirty="0"/>
              <a:t>：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55650" y="3003550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latin typeface="+mn-ea"/>
                <a:ea typeface="+mn-ea"/>
              </a:rPr>
              <a:t>网孔</a:t>
            </a:r>
            <a:r>
              <a:rPr lang="en-US" altLang="zh-CN" b="1" dirty="0">
                <a:latin typeface="+mn-ea"/>
                <a:ea typeface="+mn-ea"/>
              </a:rPr>
              <a:t>2</a:t>
            </a:r>
            <a:r>
              <a:rPr lang="zh-CN" altLang="en-US" b="1" dirty="0">
                <a:latin typeface="+mn-ea"/>
                <a:ea typeface="+mn-ea"/>
              </a:rPr>
              <a:t>：</a:t>
            </a:r>
          </a:p>
        </p:txBody>
      </p:sp>
      <p:sp>
        <p:nvSpPr>
          <p:cNvPr id="20" name="AutoShape 73"/>
          <p:cNvSpPr>
            <a:spLocks/>
          </p:cNvSpPr>
          <p:nvPr/>
        </p:nvSpPr>
        <p:spPr bwMode="auto">
          <a:xfrm flipH="1">
            <a:off x="2195513" y="2514600"/>
            <a:ext cx="87312" cy="817563"/>
          </a:xfrm>
          <a:prstGeom prst="rightBrace">
            <a:avLst>
              <a:gd name="adj1" fmla="val 91816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6228115" y="2111302"/>
            <a:ext cx="2029551" cy="1008070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221312" y="2085134"/>
            <a:ext cx="2101556" cy="858931"/>
            <a:chOff x="5643622" y="2245375"/>
            <a:chExt cx="2336306" cy="924445"/>
          </a:xfrm>
        </p:grpSpPr>
        <p:sp>
          <p:nvSpPr>
            <p:cNvPr id="21" name="椭圆 24"/>
            <p:cNvSpPr>
              <a:spLocks noChangeArrowheads="1"/>
            </p:cNvSpPr>
            <p:nvPr/>
          </p:nvSpPr>
          <p:spPr bwMode="auto">
            <a:xfrm>
              <a:off x="5643622" y="2245375"/>
              <a:ext cx="688127" cy="924445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B40C94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60011" y="2452390"/>
              <a:ext cx="671738" cy="496878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m1</a:t>
              </a:r>
              <a:endParaRPr lang="zh-CN" altLang="en-US" b="1" baseline="-25000" dirty="0">
                <a:solidFill>
                  <a:srgbClr val="B40C94"/>
                </a:solidFill>
                <a:latin typeface="+mn-lt"/>
              </a:endParaRPr>
            </a:p>
          </p:txBody>
        </p:sp>
        <p:sp>
          <p:nvSpPr>
            <p:cNvPr id="23" name="椭圆 22"/>
            <p:cNvSpPr>
              <a:spLocks noChangeArrowheads="1"/>
            </p:cNvSpPr>
            <p:nvPr/>
          </p:nvSpPr>
          <p:spPr bwMode="auto">
            <a:xfrm>
              <a:off x="7291801" y="2245375"/>
              <a:ext cx="688127" cy="924445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B40C94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08190" y="2452390"/>
              <a:ext cx="671738" cy="496878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m2</a:t>
              </a:r>
              <a:endParaRPr lang="zh-CN" altLang="en-US" b="1" baseline="-25000" dirty="0">
                <a:solidFill>
                  <a:srgbClr val="B40C94"/>
                </a:solidFill>
                <a:latin typeface="+mn-lt"/>
              </a:endParaRPr>
            </a:p>
          </p:txBody>
        </p:sp>
        <p:cxnSp>
          <p:nvCxnSpPr>
            <p:cNvPr id="25" name="直接箭头连接符 26"/>
            <p:cNvCxnSpPr>
              <a:cxnSpLocks noChangeShapeType="1"/>
              <a:stCxn id="21" idx="0"/>
            </p:cNvCxnSpPr>
            <p:nvPr/>
          </p:nvCxnSpPr>
          <p:spPr bwMode="auto">
            <a:xfrm>
              <a:off x="5987686" y="2245375"/>
              <a:ext cx="111975" cy="0"/>
            </a:xfrm>
            <a:prstGeom prst="straightConnector1">
              <a:avLst/>
            </a:prstGeom>
            <a:noFill/>
            <a:ln w="25400" algn="ctr">
              <a:solidFill>
                <a:srgbClr val="B40C94">
                  <a:alpha val="97000"/>
                </a:srgbClr>
              </a:solidFill>
              <a:prstDash val="solid"/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接箭头连接符 26"/>
            <p:cNvCxnSpPr>
              <a:cxnSpLocks noChangeShapeType="1"/>
            </p:cNvCxnSpPr>
            <p:nvPr/>
          </p:nvCxnSpPr>
          <p:spPr bwMode="auto">
            <a:xfrm>
              <a:off x="7644059" y="2249826"/>
              <a:ext cx="111975" cy="0"/>
            </a:xfrm>
            <a:prstGeom prst="straightConnector1">
              <a:avLst/>
            </a:prstGeom>
            <a:noFill/>
            <a:ln w="25400" algn="ctr">
              <a:solidFill>
                <a:srgbClr val="B40C94">
                  <a:alpha val="97000"/>
                </a:srgbClr>
              </a:solidFill>
              <a:prstDash val="solid"/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" name="TextBox 5"/>
          <p:cNvSpPr txBox="1"/>
          <p:nvPr/>
        </p:nvSpPr>
        <p:spPr>
          <a:xfrm>
            <a:off x="6883832" y="1908178"/>
            <a:ext cx="307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+</a:t>
            </a:r>
            <a:r>
              <a:rPr lang="en-US" altLang="zh-CN" b="1" i="1" dirty="0">
                <a:solidFill>
                  <a:srgbClr val="FF0000"/>
                </a:solidFill>
              </a:rPr>
              <a:t>u</a:t>
            </a:r>
            <a:r>
              <a:rPr lang="en-US" altLang="zh-CN" b="1" dirty="0">
                <a:solidFill>
                  <a:srgbClr val="FF0000"/>
                </a:solidFill>
              </a:rPr>
              <a:t>-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00285" y="2384504"/>
            <a:ext cx="37066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</a:rPr>
              <a:t>(2+4)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-4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m2</a:t>
            </a:r>
            <a:r>
              <a:rPr lang="en-US" altLang="zh-CN" b="1" i="1" dirty="0">
                <a:solidFill>
                  <a:srgbClr val="000000"/>
                </a:solidFill>
              </a:rPr>
              <a:t>=</a:t>
            </a:r>
            <a:r>
              <a:rPr lang="en-US" altLang="zh-CN" b="1" dirty="0">
                <a:solidFill>
                  <a:srgbClr val="000000"/>
                </a:solidFill>
              </a:rPr>
              <a:t>12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2300285" y="3003860"/>
            <a:ext cx="394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</a:rPr>
              <a:t>-4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+(4+6</a:t>
            </a:r>
            <a:r>
              <a:rPr lang="en-US" altLang="zh-CN" b="1">
                <a:solidFill>
                  <a:srgbClr val="000000"/>
                </a:solidFill>
              </a:rPr>
              <a:t>)</a:t>
            </a:r>
            <a:r>
              <a:rPr lang="en-US" altLang="zh-CN" b="1" i="1">
                <a:solidFill>
                  <a:srgbClr val="000000"/>
                </a:solidFill>
              </a:rPr>
              <a:t>i</a:t>
            </a:r>
            <a:r>
              <a:rPr lang="en-US" altLang="zh-CN" b="1" baseline="-25000">
                <a:solidFill>
                  <a:srgbClr val="000000"/>
                </a:solidFill>
              </a:rPr>
              <a:t>m2</a:t>
            </a:r>
            <a:r>
              <a:rPr lang="en-US" altLang="zh-CN" b="1" i="1">
                <a:solidFill>
                  <a:srgbClr val="000000"/>
                </a:solidFill>
              </a:rPr>
              <a:t>=</a:t>
            </a:r>
            <a:r>
              <a:rPr lang="en-US" altLang="zh-CN" b="1">
                <a:solidFill>
                  <a:srgbClr val="000000"/>
                </a:solidFill>
              </a:rPr>
              <a:t>2</a:t>
            </a:r>
            <a:r>
              <a:rPr lang="en-US" altLang="zh-CN" b="1" i="1">
                <a:solidFill>
                  <a:srgbClr val="000000"/>
                </a:solidFill>
              </a:rPr>
              <a:t>u</a:t>
            </a:r>
            <a:endParaRPr lang="zh-CN" altLang="en-US" i="1" dirty="0"/>
          </a:p>
        </p:txBody>
      </p:sp>
      <p:sp>
        <p:nvSpPr>
          <p:cNvPr id="5" name="矩形 4"/>
          <p:cNvSpPr/>
          <p:nvPr/>
        </p:nvSpPr>
        <p:spPr>
          <a:xfrm>
            <a:off x="3475921" y="4174698"/>
            <a:ext cx="28962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u=</a:t>
            </a:r>
            <a:r>
              <a:rPr lang="en-US" altLang="zh-CN" b="1" dirty="0">
                <a:solidFill>
                  <a:srgbClr val="FF0000"/>
                </a:solidFill>
              </a:rPr>
              <a:t>4(</a:t>
            </a:r>
            <a:r>
              <a:rPr lang="en-US" altLang="zh-CN" b="1" i="1" dirty="0">
                <a:solidFill>
                  <a:srgbClr val="FF0000"/>
                </a:solidFill>
              </a:rPr>
              <a:t>i</a:t>
            </a:r>
            <a:r>
              <a:rPr lang="en-US" altLang="zh-CN" b="1" baseline="-25000" dirty="0">
                <a:solidFill>
                  <a:srgbClr val="FF0000"/>
                </a:solidFill>
              </a:rPr>
              <a:t>m1</a:t>
            </a:r>
            <a:r>
              <a:rPr lang="en-US" altLang="zh-CN" b="1" dirty="0">
                <a:solidFill>
                  <a:srgbClr val="FF0000"/>
                </a:solidFill>
              </a:rPr>
              <a:t>-</a:t>
            </a:r>
            <a:r>
              <a:rPr lang="en-US" altLang="zh-CN" b="1" i="1" dirty="0">
                <a:solidFill>
                  <a:srgbClr val="FF0000"/>
                </a:solidFill>
              </a:rPr>
              <a:t>i</a:t>
            </a:r>
            <a:r>
              <a:rPr lang="en-US" altLang="zh-CN" b="1" baseline="-25000" dirty="0">
                <a:solidFill>
                  <a:srgbClr val="FF0000"/>
                </a:solidFill>
              </a:rPr>
              <a:t>m2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endParaRPr lang="zh-CN" alt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  <p:bldP spid="19" grpId="0"/>
      <p:bldP spid="20" grpId="0" animBg="1"/>
      <p:bldP spid="27" grpId="0"/>
      <p:bldP spid="28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8439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8440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8435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grpSp>
        <p:nvGrpSpPr>
          <p:cNvPr id="12294" name="组合 4"/>
          <p:cNvGrpSpPr>
            <a:grpSpLocks/>
          </p:cNvGrpSpPr>
          <p:nvPr/>
        </p:nvGrpSpPr>
        <p:grpSpPr bwMode="auto">
          <a:xfrm>
            <a:off x="1428750" y="285750"/>
            <a:ext cx="6286500" cy="4643438"/>
            <a:chOff x="0" y="0"/>
            <a:chExt cx="6286519" cy="4643452"/>
          </a:xfrm>
        </p:grpSpPr>
        <p:pic>
          <p:nvPicPr>
            <p:cNvPr id="18437" name="Picture 2" descr="BJ_0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86519" cy="4643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8438" name="矩形 5"/>
            <p:cNvSpPr>
              <a:spLocks noChangeArrowheads="1"/>
            </p:cNvSpPr>
            <p:nvPr/>
          </p:nvSpPr>
          <p:spPr bwMode="auto">
            <a:xfrm>
              <a:off x="928694" y="1571636"/>
              <a:ext cx="4544835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7200" b="1">
                  <a:solidFill>
                    <a:srgbClr val="002060"/>
                  </a:solidFill>
                </a:rPr>
                <a:t>THE  END</a:t>
              </a:r>
              <a:endParaRPr lang="zh-CN" altLang="en-US" sz="7200" b="1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065" y="1142507"/>
            <a:ext cx="3500660" cy="295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03" y="1181099"/>
            <a:ext cx="2809876" cy="268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AutoShape 93"/>
          <p:cNvSpPr>
            <a:spLocks noChangeArrowheads="1"/>
          </p:cNvSpPr>
          <p:nvPr/>
        </p:nvSpPr>
        <p:spPr bwMode="auto">
          <a:xfrm>
            <a:off x="254000" y="269875"/>
            <a:ext cx="8856663" cy="755650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zh-CN" sz="2400" b="1">
              <a:solidFill>
                <a:srgbClr val="000000"/>
              </a:solidFill>
            </a:endParaRPr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435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4351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4340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14341" name="Text Box 2"/>
          <p:cNvSpPr>
            <a:spLocks noChangeArrowheads="1"/>
          </p:cNvSpPr>
          <p:nvPr/>
        </p:nvSpPr>
        <p:spPr bwMode="auto">
          <a:xfrm>
            <a:off x="179388" y="452438"/>
            <a:ext cx="87868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【例</a:t>
            </a:r>
            <a:r>
              <a:rPr lang="en-US" altLang="zh-CN" sz="2400" b="1" dirty="0">
                <a:latin typeface="宋体" pitchFamily="2" charset="-122"/>
                <a:sym typeface="宋体" pitchFamily="2" charset="-122"/>
              </a:rPr>
              <a:t>2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】电路如图</a:t>
            </a:r>
            <a:r>
              <a:rPr lang="en-US" altLang="zh-CN" sz="2400" b="1" dirty="0">
                <a:latin typeface="宋体" pitchFamily="2" charset="-122"/>
                <a:sym typeface="宋体" pitchFamily="2" charset="-122"/>
              </a:rPr>
              <a:t>a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所示，用网孔分析法求电流</a:t>
            </a:r>
            <a:r>
              <a:rPr lang="en-US" altLang="zh-CN" sz="2400" b="1" i="1" dirty="0" err="1"/>
              <a:t>i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和电压</a:t>
            </a:r>
            <a:r>
              <a:rPr lang="en-US" altLang="zh-CN" sz="2400" b="1" i="1" dirty="0"/>
              <a:t>u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。</a:t>
            </a:r>
            <a:endParaRPr lang="en-US" altLang="zh-CN" sz="2400" b="1" dirty="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" name="椭圆 1"/>
          <p:cNvSpPr>
            <a:spLocks noChangeArrowheads="1"/>
          </p:cNvSpPr>
          <p:nvPr/>
        </p:nvSpPr>
        <p:spPr bwMode="auto">
          <a:xfrm>
            <a:off x="1763713" y="2066925"/>
            <a:ext cx="1152525" cy="1368425"/>
          </a:xfrm>
          <a:prstGeom prst="ellipse">
            <a:avLst/>
          </a:prstGeom>
          <a:noFill/>
          <a:ln w="25400" algn="ctr">
            <a:solidFill>
              <a:srgbClr val="B40C9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6176599" y="2066925"/>
            <a:ext cx="720373" cy="1368425"/>
          </a:xfrm>
          <a:prstGeom prst="ellipse">
            <a:avLst/>
          </a:prstGeom>
          <a:noFill/>
          <a:ln w="25400" algn="ctr">
            <a:solidFill>
              <a:srgbClr val="B40C9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2627313" y="1708150"/>
            <a:ext cx="576262" cy="552450"/>
          </a:xfrm>
          <a:prstGeom prst="ellipse">
            <a:avLst/>
          </a:prstGeom>
          <a:noFill/>
          <a:ln w="25400" algn="ctr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6891224" y="1665284"/>
            <a:ext cx="792162" cy="720725"/>
          </a:xfrm>
          <a:prstGeom prst="ellipse">
            <a:avLst/>
          </a:prstGeom>
          <a:noFill/>
          <a:ln w="25400" algn="ctr">
            <a:solidFill>
              <a:srgbClr val="00B0F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" name="椭圆 15"/>
          <p:cNvSpPr>
            <a:spLocks noChangeArrowheads="1"/>
          </p:cNvSpPr>
          <p:nvPr/>
        </p:nvSpPr>
        <p:spPr bwMode="auto">
          <a:xfrm>
            <a:off x="971550" y="2446338"/>
            <a:ext cx="900113" cy="554037"/>
          </a:xfrm>
          <a:prstGeom prst="ellipse">
            <a:avLst/>
          </a:prstGeom>
          <a:noFill/>
          <a:ln w="25400" algn="ctr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7" name="椭圆 16"/>
          <p:cNvSpPr>
            <a:spLocks noChangeArrowheads="1"/>
          </p:cNvSpPr>
          <p:nvPr/>
        </p:nvSpPr>
        <p:spPr bwMode="auto">
          <a:xfrm>
            <a:off x="4852987" y="2355849"/>
            <a:ext cx="871093" cy="719936"/>
          </a:xfrm>
          <a:prstGeom prst="ellipse">
            <a:avLst/>
          </a:prstGeom>
          <a:noFill/>
          <a:ln w="25400" algn="ctr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55735" y="3867150"/>
            <a:ext cx="5671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b="1" dirty="0">
                <a:latin typeface="+mn-ea"/>
              </a:rPr>
              <a:t>解：</a:t>
            </a:r>
            <a:r>
              <a:rPr lang="en-US" altLang="zh-CN" b="1" i="1" dirty="0"/>
              <a:t>i</a:t>
            </a:r>
            <a:r>
              <a:rPr lang="en-US" altLang="zh-CN" b="1" baseline="-25000" dirty="0">
                <a:latin typeface="+mn-ea"/>
              </a:rPr>
              <a:t>m1</a:t>
            </a:r>
            <a:r>
              <a:rPr lang="zh-CN" altLang="en-US" b="1" dirty="0">
                <a:latin typeface="+mn-ea"/>
              </a:rPr>
              <a:t>的方向与该</a:t>
            </a:r>
            <a:r>
              <a:rPr lang="en-US" altLang="zh-CN" b="1" dirty="0">
                <a:latin typeface="+mn-ea"/>
              </a:rPr>
              <a:t>10</a:t>
            </a:r>
            <a:r>
              <a:rPr lang="en-US" altLang="zh-CN" b="1" dirty="0">
                <a:latin typeface="+mn-lt"/>
              </a:rPr>
              <a:t>A</a:t>
            </a:r>
            <a:r>
              <a:rPr lang="zh-CN" altLang="en-US" b="1" dirty="0">
                <a:latin typeface="+mn-ea"/>
              </a:rPr>
              <a:t>电流源方向相同。</a:t>
            </a:r>
            <a:endParaRPr lang="en-US" altLang="zh-CN" b="1" dirty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65543" y="1979564"/>
            <a:ext cx="1019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+ </a:t>
            </a:r>
            <a:r>
              <a:rPr lang="en-US" altLang="zh-CN" b="1" i="1" dirty="0" err="1">
                <a:solidFill>
                  <a:srgbClr val="FF0000"/>
                </a:solidFill>
              </a:rPr>
              <a:t>u</a:t>
            </a:r>
            <a:r>
              <a:rPr lang="en-US" altLang="zh-CN" b="1" baseline="-25000" dirty="0" err="1">
                <a:solidFill>
                  <a:srgbClr val="FF0000"/>
                </a:solidFill>
              </a:rPr>
              <a:t>x</a:t>
            </a:r>
            <a:r>
              <a:rPr lang="en-US" altLang="zh-CN" b="1" baseline="-25000" dirty="0">
                <a:solidFill>
                  <a:srgbClr val="FF0000"/>
                </a:solidFill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</a:rPr>
              <a:t>- </a:t>
            </a:r>
            <a:endParaRPr lang="zh-CN" altLang="en-US" b="1" i="1" baseline="-25000" dirty="0">
              <a:solidFill>
                <a:srgbClr val="FF0000"/>
              </a:solidFill>
            </a:endParaRPr>
          </a:p>
        </p:txBody>
      </p:sp>
      <p:sp>
        <p:nvSpPr>
          <p:cNvPr id="20" name="椭圆 24"/>
          <p:cNvSpPr>
            <a:spLocks noChangeArrowheads="1"/>
          </p:cNvSpPr>
          <p:nvPr/>
        </p:nvSpPr>
        <p:spPr bwMode="auto">
          <a:xfrm>
            <a:off x="6241243" y="1518568"/>
            <a:ext cx="647555" cy="440692"/>
          </a:xfrm>
          <a:prstGeom prst="ellipse">
            <a:avLst/>
          </a:prstGeom>
          <a:solidFill>
            <a:schemeClr val="bg1"/>
          </a:solidFill>
          <a:ln w="31750" algn="ctr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" name="椭圆 24"/>
          <p:cNvSpPr>
            <a:spLocks noChangeArrowheads="1"/>
          </p:cNvSpPr>
          <p:nvPr/>
        </p:nvSpPr>
        <p:spPr bwMode="auto">
          <a:xfrm>
            <a:off x="5697950" y="2355735"/>
            <a:ext cx="478650" cy="1042670"/>
          </a:xfrm>
          <a:prstGeom prst="ellipse">
            <a:avLst/>
          </a:prstGeom>
          <a:solidFill>
            <a:schemeClr val="bg1"/>
          </a:solidFill>
          <a:ln w="31750" algn="ctr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 dirty="0">
              <a:solidFill>
                <a:srgbClr val="B40C94"/>
              </a:solidFill>
            </a:endParaRPr>
          </a:p>
        </p:txBody>
      </p:sp>
      <p:sp>
        <p:nvSpPr>
          <p:cNvPr id="22" name="椭圆 24"/>
          <p:cNvSpPr>
            <a:spLocks noChangeArrowheads="1"/>
          </p:cNvSpPr>
          <p:nvPr/>
        </p:nvSpPr>
        <p:spPr bwMode="auto">
          <a:xfrm>
            <a:off x="7078703" y="2392680"/>
            <a:ext cx="443204" cy="1042670"/>
          </a:xfrm>
          <a:prstGeom prst="ellipse">
            <a:avLst/>
          </a:prstGeom>
          <a:solidFill>
            <a:schemeClr val="bg1"/>
          </a:solidFill>
          <a:ln w="31750" algn="ctr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>
              <a:solidFill>
                <a:srgbClr val="B40C94"/>
              </a:solidFill>
            </a:endParaRPr>
          </a:p>
        </p:txBody>
      </p:sp>
      <p:cxnSp>
        <p:nvCxnSpPr>
          <p:cNvPr id="26" name="直接箭头连接符 25"/>
          <p:cNvCxnSpPr/>
          <p:nvPr/>
        </p:nvCxnSpPr>
        <p:spPr bwMode="auto">
          <a:xfrm>
            <a:off x="5875234" y="2373134"/>
            <a:ext cx="15906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直接箭头连接符 26"/>
          <p:cNvCxnSpPr/>
          <p:nvPr/>
        </p:nvCxnSpPr>
        <p:spPr bwMode="auto">
          <a:xfrm>
            <a:off x="6457251" y="1534691"/>
            <a:ext cx="15906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6281975" y="1478885"/>
            <a:ext cx="890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chemeClr val="accent2"/>
                </a:solidFill>
              </a:rPr>
              <a:t>i</a:t>
            </a:r>
            <a:r>
              <a:rPr lang="en-US" altLang="zh-CN" b="1" baseline="-25000" dirty="0">
                <a:solidFill>
                  <a:schemeClr val="accent2"/>
                </a:solidFill>
              </a:rPr>
              <a:t>m3</a:t>
            </a:r>
            <a:endParaRPr lang="zh-CN" altLang="en-US" b="1" dirty="0">
              <a:solidFill>
                <a:schemeClr val="accent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97949" y="2499745"/>
            <a:ext cx="890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chemeClr val="accent2"/>
                </a:solidFill>
              </a:rPr>
              <a:t>i</a:t>
            </a:r>
            <a:r>
              <a:rPr lang="en-US" altLang="zh-CN" b="1" baseline="-25000" dirty="0">
                <a:solidFill>
                  <a:schemeClr val="accent2"/>
                </a:solidFill>
              </a:rPr>
              <a:t>m1</a:t>
            </a:r>
            <a:endParaRPr lang="zh-CN" altLang="en-US" b="1" dirty="0">
              <a:solidFill>
                <a:schemeClr val="accent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78702" y="2534004"/>
            <a:ext cx="890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chemeClr val="accent2"/>
                </a:solidFill>
              </a:rPr>
              <a:t>i</a:t>
            </a:r>
            <a:r>
              <a:rPr lang="en-US" altLang="zh-CN" b="1" baseline="-25000" dirty="0">
                <a:solidFill>
                  <a:schemeClr val="accent2"/>
                </a:solidFill>
              </a:rPr>
              <a:t>m2</a:t>
            </a:r>
            <a:endParaRPr lang="zh-CN" altLang="en-US" b="1" dirty="0">
              <a:solidFill>
                <a:schemeClr val="accent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97957" y="1708150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 err="1">
                <a:solidFill>
                  <a:srgbClr val="C00000"/>
                </a:solidFill>
              </a:rPr>
              <a:t>i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42410" y="2599194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rgbClr val="C00000"/>
                </a:solidFill>
              </a:rPr>
              <a:t>u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67490" y="4332204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=10A</a:t>
            </a:r>
            <a:endParaRPr lang="zh-CN" alt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130279" y="2588596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rgbClr val="C00000"/>
                </a:solidFill>
              </a:rPr>
              <a:t>u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91689" y="1769705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 err="1">
                <a:solidFill>
                  <a:srgbClr val="C00000"/>
                </a:solidFill>
              </a:rPr>
              <a:t>i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26985" y="2322546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rgbClr val="C00000"/>
                </a:solidFill>
              </a:rPr>
              <a:t>+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66152" y="2961410"/>
            <a:ext cx="835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rgbClr val="C00000"/>
                </a:solidFill>
              </a:rPr>
              <a:t>-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59324" y="2203857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rgbClr val="C00000"/>
                </a:solidFill>
              </a:rPr>
              <a:t>+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59324" y="2943737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rgbClr val="C00000"/>
                </a:solidFill>
              </a:rPr>
              <a:t>-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cxnSp>
        <p:nvCxnSpPr>
          <p:cNvPr id="40" name="直接箭头连接符 39"/>
          <p:cNvCxnSpPr>
            <a:stCxn id="22" idx="0"/>
          </p:cNvCxnSpPr>
          <p:nvPr/>
        </p:nvCxnSpPr>
        <p:spPr bwMode="auto">
          <a:xfrm flipV="1">
            <a:off x="7300305" y="2389054"/>
            <a:ext cx="101069" cy="362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308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3081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3075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8313" y="1203655"/>
            <a:ext cx="777557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eaLnBrk="1" hangingPunct="1">
              <a:defRPr/>
            </a:pPr>
            <a:r>
              <a:rPr kumimoji="1" lang="zh-CN" altLang="en-US" b="1" dirty="0">
                <a:solidFill>
                  <a:srgbClr val="CC0066"/>
                </a:solidFill>
                <a:latin typeface="+mn-ea"/>
                <a:ea typeface="+mn-ea"/>
              </a:rPr>
              <a:t> 网孔分析法：</a:t>
            </a:r>
            <a:r>
              <a:rPr lang="zh-CN" altLang="en-US" b="1" dirty="0">
                <a:latin typeface="+mn-ea"/>
                <a:ea typeface="+mn-ea"/>
              </a:rPr>
              <a:t>以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网孔电流</a:t>
            </a:r>
            <a:r>
              <a:rPr lang="zh-CN" altLang="en-US" b="1" dirty="0">
                <a:latin typeface="+mn-ea"/>
                <a:ea typeface="+mn-ea"/>
              </a:rPr>
              <a:t>为独立的电路变量，直接列出网孔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KVL</a:t>
            </a:r>
            <a:r>
              <a:rPr lang="zh-CN" altLang="en-US" b="1" dirty="0">
                <a:latin typeface="+mn-ea"/>
                <a:ea typeface="+mn-ea"/>
              </a:rPr>
              <a:t>方程，求出网孔电流进而求得响应的一种平面网络分析方法。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12" name="Picture 2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697" y="454925"/>
            <a:ext cx="35433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2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5377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5378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5363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3480" y="594684"/>
            <a:ext cx="136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b="1" dirty="0"/>
              <a:t>网孔</a:t>
            </a:r>
            <a:r>
              <a:rPr lang="en-US" altLang="zh-CN" b="1" dirty="0"/>
              <a:t>2</a:t>
            </a:r>
            <a:r>
              <a:rPr lang="zh-CN" altLang="en-US" b="1" dirty="0"/>
              <a:t>：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6721" y="1182844"/>
            <a:ext cx="136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b="1" dirty="0"/>
              <a:t>网孔</a:t>
            </a:r>
            <a:r>
              <a:rPr lang="en-US" altLang="zh-CN" b="1" dirty="0"/>
              <a:t>3</a:t>
            </a:r>
            <a:r>
              <a:rPr lang="zh-CN" altLang="en-US" b="1" dirty="0"/>
              <a:t>：</a:t>
            </a:r>
          </a:p>
        </p:txBody>
      </p:sp>
      <p:sp>
        <p:nvSpPr>
          <p:cNvPr id="22" name="AutoShape 73"/>
          <p:cNvSpPr>
            <a:spLocks/>
          </p:cNvSpPr>
          <p:nvPr/>
        </p:nvSpPr>
        <p:spPr bwMode="auto">
          <a:xfrm flipH="1">
            <a:off x="1323629" y="339596"/>
            <a:ext cx="45719" cy="1212826"/>
          </a:xfrm>
          <a:prstGeom prst="rightBrace">
            <a:avLst>
              <a:gd name="adj1" fmla="val 91816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4" name="椭圆 24"/>
          <p:cNvSpPr>
            <a:spLocks noChangeArrowheads="1"/>
          </p:cNvSpPr>
          <p:nvPr/>
        </p:nvSpPr>
        <p:spPr bwMode="auto">
          <a:xfrm>
            <a:off x="6379966" y="1741861"/>
            <a:ext cx="501150" cy="1063252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6379966" y="1887110"/>
            <a:ext cx="607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chemeClr val="accent2"/>
                </a:solidFill>
                <a:latin typeface="+mj-lt"/>
              </a:rPr>
              <a:t>i</a:t>
            </a:r>
            <a:r>
              <a:rPr lang="en-US" altLang="zh-CN" b="1" baseline="-25000" dirty="0">
                <a:solidFill>
                  <a:schemeClr val="accent2"/>
                </a:solidFill>
                <a:latin typeface="+mn-lt"/>
              </a:rPr>
              <a:t>m1</a:t>
            </a:r>
            <a:endParaRPr lang="zh-CN" altLang="en-US" b="1" baseline="-25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6" name="椭圆 25"/>
          <p:cNvSpPr>
            <a:spLocks noChangeArrowheads="1"/>
          </p:cNvSpPr>
          <p:nvPr/>
        </p:nvSpPr>
        <p:spPr bwMode="auto">
          <a:xfrm>
            <a:off x="7781716" y="1757784"/>
            <a:ext cx="486331" cy="1078524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7793235" y="1887110"/>
            <a:ext cx="607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chemeClr val="accent2"/>
                </a:solidFill>
                <a:latin typeface="+mj-lt"/>
              </a:rPr>
              <a:t>i</a:t>
            </a:r>
            <a:r>
              <a:rPr lang="en-US" altLang="zh-CN" b="1" baseline="-25000" dirty="0">
                <a:solidFill>
                  <a:schemeClr val="accent2"/>
                </a:solidFill>
                <a:latin typeface="+mn-lt"/>
              </a:rPr>
              <a:t>m2</a:t>
            </a:r>
            <a:endParaRPr lang="zh-CN" altLang="en-US" b="1" baseline="-25000" dirty="0">
              <a:solidFill>
                <a:schemeClr val="accent2"/>
              </a:solidFill>
              <a:latin typeface="+mn-lt"/>
            </a:endParaRPr>
          </a:p>
        </p:txBody>
      </p:sp>
      <p:cxnSp>
        <p:nvCxnSpPr>
          <p:cNvPr id="28" name="直接箭头连接符 26"/>
          <p:cNvCxnSpPr>
            <a:cxnSpLocks noChangeShapeType="1"/>
          </p:cNvCxnSpPr>
          <p:nvPr/>
        </p:nvCxnSpPr>
        <p:spPr bwMode="auto">
          <a:xfrm>
            <a:off x="6549818" y="1757784"/>
            <a:ext cx="132239" cy="0"/>
          </a:xfrm>
          <a:prstGeom prst="straightConnector1">
            <a:avLst/>
          </a:prstGeom>
          <a:noFill/>
          <a:ln w="25400" algn="ctr">
            <a:solidFill>
              <a:schemeClr val="accent2">
                <a:alpha val="97000"/>
              </a:scheme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直接箭头连接符 26"/>
          <p:cNvCxnSpPr>
            <a:cxnSpLocks noChangeShapeType="1"/>
          </p:cNvCxnSpPr>
          <p:nvPr/>
        </p:nvCxnSpPr>
        <p:spPr bwMode="auto">
          <a:xfrm>
            <a:off x="7994211" y="1774065"/>
            <a:ext cx="101244" cy="0"/>
          </a:xfrm>
          <a:prstGeom prst="straightConnector1">
            <a:avLst/>
          </a:prstGeom>
          <a:noFill/>
          <a:ln w="25400" algn="ctr">
            <a:solidFill>
              <a:schemeClr val="accent2">
                <a:alpha val="97000"/>
              </a:scheme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椭圆 24"/>
          <p:cNvSpPr>
            <a:spLocks noChangeArrowheads="1"/>
          </p:cNvSpPr>
          <p:nvPr/>
        </p:nvSpPr>
        <p:spPr bwMode="auto">
          <a:xfrm>
            <a:off x="7047467" y="830869"/>
            <a:ext cx="745768" cy="487258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>
              <a:solidFill>
                <a:schemeClr val="accent2"/>
              </a:solidFill>
            </a:endParaRPr>
          </a:p>
        </p:txBody>
      </p:sp>
      <p:cxnSp>
        <p:nvCxnSpPr>
          <p:cNvPr id="31" name="直接箭头连接符 26"/>
          <p:cNvCxnSpPr>
            <a:cxnSpLocks noChangeShapeType="1"/>
            <a:stCxn id="30" idx="0"/>
          </p:cNvCxnSpPr>
          <p:nvPr/>
        </p:nvCxnSpPr>
        <p:spPr bwMode="auto">
          <a:xfrm>
            <a:off x="7420351" y="830869"/>
            <a:ext cx="74030" cy="26527"/>
          </a:xfrm>
          <a:prstGeom prst="straightConnector1">
            <a:avLst/>
          </a:prstGeom>
          <a:noFill/>
          <a:ln w="25400" algn="ctr">
            <a:solidFill>
              <a:schemeClr val="accent2">
                <a:alpha val="97000"/>
              </a:scheme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Box 31"/>
          <p:cNvSpPr txBox="1"/>
          <p:nvPr/>
        </p:nvSpPr>
        <p:spPr>
          <a:xfrm>
            <a:off x="7150030" y="799804"/>
            <a:ext cx="576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chemeClr val="accent2"/>
                </a:solidFill>
                <a:latin typeface="+mj-lt"/>
              </a:rPr>
              <a:t>i</a:t>
            </a:r>
            <a:r>
              <a:rPr lang="en-US" altLang="zh-CN" b="1" baseline="-25000" dirty="0">
                <a:solidFill>
                  <a:schemeClr val="accent2"/>
                </a:solidFill>
                <a:latin typeface="+mn-lt"/>
              </a:rPr>
              <a:t>m3</a:t>
            </a:r>
            <a:endParaRPr lang="zh-CN" altLang="en-US" b="1" baseline="-25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742974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solidFill>
                  <a:srgbClr val="000000"/>
                </a:solidFill>
              </a:rPr>
              <a:t>辅助方程：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87372" y="1321140"/>
            <a:ext cx="1019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+</a:t>
            </a:r>
            <a:r>
              <a:rPr lang="en-US" altLang="zh-CN" b="1" i="1" dirty="0" err="1">
                <a:solidFill>
                  <a:srgbClr val="FF0000"/>
                </a:solidFill>
              </a:rPr>
              <a:t>u</a:t>
            </a:r>
            <a:r>
              <a:rPr lang="en-US" altLang="zh-CN" b="1" baseline="-25000" dirty="0" err="1">
                <a:solidFill>
                  <a:srgbClr val="FF0000"/>
                </a:solidFill>
              </a:rPr>
              <a:t>x</a:t>
            </a:r>
            <a:r>
              <a:rPr lang="en-US" altLang="zh-CN" b="1" i="1" dirty="0">
                <a:solidFill>
                  <a:srgbClr val="FF0000"/>
                </a:solidFill>
              </a:rPr>
              <a:t>-</a:t>
            </a:r>
            <a:endParaRPr lang="zh-CN" altLang="en-US" b="1" i="1" baseline="-250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91525" y="1075271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 err="1">
                <a:solidFill>
                  <a:srgbClr val="C00000"/>
                </a:solidFill>
              </a:rPr>
              <a:t>i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34804" y="1921369"/>
            <a:ext cx="89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rgbClr val="C00000"/>
                </a:solidFill>
              </a:rPr>
              <a:t>u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10718" y="555907"/>
            <a:ext cx="36722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</a:rPr>
              <a:t>-2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+(2+10)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m2</a:t>
            </a:r>
            <a:r>
              <a:rPr lang="en-US" altLang="zh-CN" b="1" i="1" dirty="0">
                <a:solidFill>
                  <a:srgbClr val="000000"/>
                </a:solidFill>
              </a:rPr>
              <a:t>=</a:t>
            </a:r>
            <a:r>
              <a:rPr lang="en-US" altLang="zh-CN" b="1" dirty="0">
                <a:solidFill>
                  <a:srgbClr val="000000"/>
                </a:solidFill>
              </a:rPr>
              <a:t>-</a:t>
            </a:r>
            <a:r>
              <a:rPr lang="en-US" altLang="zh-CN" b="1" dirty="0"/>
              <a:t>40-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x</a:t>
            </a:r>
            <a:r>
              <a:rPr lang="en-US" altLang="zh-CN" b="1" dirty="0">
                <a:solidFill>
                  <a:srgbClr val="000000"/>
                </a:solidFill>
              </a:rPr>
              <a:t>+10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1422817" y="1166503"/>
            <a:ext cx="36722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</a:rPr>
              <a:t>-2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+(1+2)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m3</a:t>
            </a:r>
            <a:r>
              <a:rPr lang="en-US" altLang="zh-CN" b="1" i="1" dirty="0">
                <a:solidFill>
                  <a:srgbClr val="000000"/>
                </a:solidFill>
              </a:rPr>
              <a:t>=</a:t>
            </a:r>
            <a:r>
              <a:rPr lang="en-US" altLang="zh-CN" b="1" dirty="0">
                <a:solidFill>
                  <a:srgbClr val="000000"/>
                </a:solidFill>
              </a:rPr>
              <a:t>20+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x</a:t>
            </a:r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1182219" y="3274199"/>
            <a:ext cx="289761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b="1" i="1" dirty="0" err="1">
                <a:solidFill>
                  <a:srgbClr val="000000"/>
                </a:solidFill>
              </a:rPr>
              <a:t>i</a:t>
            </a:r>
            <a:r>
              <a:rPr lang="en-US" altLang="zh-CN" b="1" i="1" dirty="0">
                <a:solidFill>
                  <a:srgbClr val="000000"/>
                </a:solidFill>
              </a:rPr>
              <a:t>=i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m3</a:t>
            </a:r>
            <a:r>
              <a:rPr lang="en-US" altLang="zh-CN" b="1" i="1" dirty="0">
                <a:solidFill>
                  <a:srgbClr val="000000"/>
                </a:solidFill>
              </a:rPr>
              <a:t>=</a:t>
            </a:r>
            <a:r>
              <a:rPr lang="en-US" altLang="zh-CN" b="1" dirty="0">
                <a:solidFill>
                  <a:srgbClr val="000000"/>
                </a:solidFill>
              </a:rPr>
              <a:t>10-6=4A</a:t>
            </a:r>
            <a:endParaRPr lang="zh-CN" altLang="en-US" dirty="0"/>
          </a:p>
        </p:txBody>
      </p:sp>
      <p:sp>
        <p:nvSpPr>
          <p:cNvPr id="44" name="矩形 43"/>
          <p:cNvSpPr/>
          <p:nvPr/>
        </p:nvSpPr>
        <p:spPr>
          <a:xfrm>
            <a:off x="1200143" y="2602693"/>
            <a:ext cx="1106241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m2</a:t>
            </a:r>
            <a:r>
              <a:rPr lang="en-US" altLang="zh-CN" b="1" dirty="0">
                <a:solidFill>
                  <a:srgbClr val="000000"/>
                </a:solidFill>
              </a:rPr>
              <a:t>=1A</a:t>
            </a:r>
            <a:endParaRPr lang="zh-CN" altLang="en-US" b="1" dirty="0"/>
          </a:p>
        </p:txBody>
      </p:sp>
      <p:sp>
        <p:nvSpPr>
          <p:cNvPr id="45" name="矩形 44"/>
          <p:cNvSpPr/>
          <p:nvPr/>
        </p:nvSpPr>
        <p:spPr>
          <a:xfrm>
            <a:off x="2322387" y="2602693"/>
            <a:ext cx="1095172" cy="461665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m3</a:t>
            </a:r>
            <a:r>
              <a:rPr lang="en-US" altLang="zh-CN" b="1" dirty="0">
                <a:solidFill>
                  <a:srgbClr val="000000"/>
                </a:solidFill>
              </a:rPr>
              <a:t>=6A</a:t>
            </a:r>
            <a:endParaRPr lang="zh-CN" altLang="en-US" b="1" dirty="0"/>
          </a:p>
        </p:txBody>
      </p:sp>
      <p:sp>
        <p:nvSpPr>
          <p:cNvPr id="46" name="矩形 45"/>
          <p:cNvSpPr/>
          <p:nvPr/>
        </p:nvSpPr>
        <p:spPr>
          <a:xfrm>
            <a:off x="1194638" y="3979432"/>
            <a:ext cx="5921515" cy="461665"/>
          </a:xfrm>
          <a:prstGeom prst="rect">
            <a:avLst/>
          </a:prstGeom>
          <a:solidFill>
            <a:srgbClr val="FF66CC"/>
          </a:solidFill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u=</a:t>
            </a:r>
            <a:r>
              <a:rPr lang="en-US" altLang="zh-CN" b="1" dirty="0">
                <a:solidFill>
                  <a:srgbClr val="000000"/>
                </a:solidFill>
              </a:rPr>
              <a:t>2×(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m2</a:t>
            </a:r>
            <a:r>
              <a:rPr lang="en-US" altLang="zh-CN" b="1" dirty="0">
                <a:solidFill>
                  <a:srgbClr val="000000"/>
                </a:solidFill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</a:rPr>
              <a:t> -</a:t>
            </a:r>
            <a:r>
              <a:rPr lang="en-US" altLang="zh-CN" b="1" dirty="0">
                <a:solidFill>
                  <a:srgbClr val="000000"/>
                </a:solidFill>
              </a:rPr>
              <a:t>40=2×(10-1)-40=-22V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1583530" y="1708806"/>
            <a:ext cx="2897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m3</a:t>
            </a:r>
            <a:r>
              <a:rPr lang="en-US" altLang="zh-CN" b="1" dirty="0">
                <a:solidFill>
                  <a:srgbClr val="000000"/>
                </a:solidFill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m2</a:t>
            </a:r>
            <a:r>
              <a:rPr lang="en-US" altLang="zh-CN" b="1" i="1" dirty="0">
                <a:solidFill>
                  <a:srgbClr val="000000"/>
                </a:solidFill>
              </a:rPr>
              <a:t>=</a:t>
            </a:r>
            <a:r>
              <a:rPr lang="en-US" altLang="zh-CN" b="1" dirty="0">
                <a:solidFill>
                  <a:srgbClr val="000000"/>
                </a:solidFill>
                <a:latin typeface="+mn-lt"/>
                <a:ea typeface="+mn-ea"/>
              </a:rPr>
              <a:t>5</a:t>
            </a:r>
            <a:endParaRPr lang="zh-CN" altLang="en-US" dirty="0">
              <a:latin typeface="+mn-lt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7074373" y="1539289"/>
            <a:ext cx="650622" cy="339035"/>
          </a:xfrm>
          <a:prstGeom prst="rect">
            <a:avLst/>
          </a:prstGeom>
          <a:noFill/>
          <a:ln w="38100" cap="flat" cmpd="sng" algn="ctr">
            <a:solidFill>
              <a:srgbClr val="B40C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8281150" y="1552421"/>
            <a:ext cx="650622" cy="339035"/>
          </a:xfrm>
          <a:prstGeom prst="rect">
            <a:avLst/>
          </a:prstGeom>
          <a:noFill/>
          <a:ln w="38100" cap="flat" cmpd="sng" algn="ctr">
            <a:solidFill>
              <a:srgbClr val="B40C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6429783" y="1132293"/>
            <a:ext cx="650622" cy="339035"/>
          </a:xfrm>
          <a:prstGeom prst="rect">
            <a:avLst/>
          </a:prstGeom>
          <a:noFill/>
          <a:ln w="38100" cap="flat" cmpd="sng" algn="ctr">
            <a:solidFill>
              <a:srgbClr val="B40C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9" name="矩形 48"/>
          <p:cNvSpPr/>
          <p:nvPr/>
        </p:nvSpPr>
        <p:spPr bwMode="auto">
          <a:xfrm>
            <a:off x="6509493" y="544206"/>
            <a:ext cx="650622" cy="339035"/>
          </a:xfrm>
          <a:prstGeom prst="rect">
            <a:avLst/>
          </a:prstGeom>
          <a:noFill/>
          <a:ln w="38100" cap="flat" cmpd="sng" algn="ctr">
            <a:solidFill>
              <a:srgbClr val="B40C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0" name="矩形 49"/>
          <p:cNvSpPr/>
          <p:nvPr/>
        </p:nvSpPr>
        <p:spPr bwMode="auto">
          <a:xfrm>
            <a:off x="6429783" y="1132292"/>
            <a:ext cx="650622" cy="339035"/>
          </a:xfrm>
          <a:prstGeom prst="rect">
            <a:avLst/>
          </a:prstGeom>
          <a:noFill/>
          <a:ln w="38100" cap="flat" cmpd="sng" algn="ctr">
            <a:solidFill>
              <a:srgbClr val="B40C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" name="矩形 50"/>
          <p:cNvSpPr/>
          <p:nvPr/>
        </p:nvSpPr>
        <p:spPr bwMode="auto">
          <a:xfrm>
            <a:off x="7074373" y="1539289"/>
            <a:ext cx="650622" cy="339035"/>
          </a:xfrm>
          <a:prstGeom prst="rect">
            <a:avLst/>
          </a:prstGeom>
          <a:noFill/>
          <a:ln w="38100" cap="flat" cmpd="sng" algn="ctr">
            <a:solidFill>
              <a:srgbClr val="B40C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7" name="TextBox 5">
            <a:extLst>
              <a:ext uri="{FF2B5EF4-FFF2-40B4-BE49-F238E27FC236}">
                <a16:creationId xmlns:a16="http://schemas.microsoft.com/office/drawing/2014/main" id="{EF2DAFEE-EA43-4591-8AE3-E3C40A3BB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1" y="198431"/>
            <a:ext cx="136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b="1" dirty="0"/>
              <a:t>网孔</a:t>
            </a:r>
            <a:r>
              <a:rPr lang="en-US" altLang="zh-CN" b="1" dirty="0"/>
              <a:t>1</a:t>
            </a:r>
            <a:r>
              <a:rPr lang="zh-CN" altLang="en-US" b="1" dirty="0"/>
              <a:t>：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1C171EB9-1DBA-4786-929C-9A8540AA3069}"/>
              </a:ext>
            </a:extLst>
          </p:cNvPr>
          <p:cNvSpPr/>
          <p:nvPr/>
        </p:nvSpPr>
        <p:spPr>
          <a:xfrm>
            <a:off x="1483907" y="162835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=10A</a:t>
            </a:r>
            <a:endParaRPr lang="zh-CN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7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8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2" grpId="0" animBg="1"/>
      <p:bldP spid="12" grpId="0"/>
      <p:bldP spid="33" grpId="0"/>
      <p:bldP spid="41" grpId="0"/>
      <p:bldP spid="42" grpId="0" animBg="1"/>
      <p:bldP spid="44" grpId="0" animBg="1"/>
      <p:bldP spid="45" grpId="0" animBg="1"/>
      <p:bldP spid="46" grpId="0" animBg="1"/>
      <p:bldP spid="35" grpId="0"/>
      <p:bldP spid="2" grpId="0" animBg="1"/>
      <p:bldP spid="2" grpId="1" animBg="1"/>
      <p:bldP spid="36" grpId="0" animBg="1"/>
      <p:bldP spid="36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47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81" name="Picture 293" descr="C:\Users\Administrator.20141125-142426\AppData\Roaming\Tencent\Users\354825363\QQ\WinTemp\RichOle\%OJHJAWP1ZDJG7GZ6EJ6`TJ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250" y="1440382"/>
            <a:ext cx="4161079" cy="232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AutoShape 93"/>
          <p:cNvSpPr>
            <a:spLocks noChangeArrowheads="1"/>
          </p:cNvSpPr>
          <p:nvPr/>
        </p:nvSpPr>
        <p:spPr bwMode="auto">
          <a:xfrm>
            <a:off x="179388" y="269875"/>
            <a:ext cx="8856662" cy="1149350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latin typeface="+mn-ea"/>
              </a:rPr>
              <a:t>【</a:t>
            </a:r>
            <a:r>
              <a:rPr lang="zh-CN" altLang="en-US" sz="2800" b="1" dirty="0">
                <a:latin typeface="+mn-ea"/>
              </a:rPr>
              <a:t>例</a:t>
            </a:r>
            <a:r>
              <a:rPr lang="en-US" altLang="zh-CN" sz="2800" b="1" dirty="0">
                <a:latin typeface="+mn-ea"/>
              </a:rPr>
              <a:t>1】</a:t>
            </a:r>
            <a:r>
              <a:rPr lang="zh-CN" altLang="en-US" sz="2800" b="1" dirty="0">
                <a:latin typeface="+mn-ea"/>
              </a:rPr>
              <a:t>电路如图所示，</a:t>
            </a:r>
            <a:r>
              <a:rPr lang="zh-CN" altLang="en-US" sz="2800" b="1" dirty="0"/>
              <a:t>试用网孔分析法求电压</a:t>
            </a:r>
            <a:r>
              <a:rPr lang="en-US" altLang="zh-CN" sz="2800" b="1" i="1" dirty="0"/>
              <a:t>u</a:t>
            </a:r>
            <a:r>
              <a:rPr lang="zh-CN" altLang="en-US" sz="2800" b="1" dirty="0">
                <a:latin typeface="+mn-ea"/>
              </a:rPr>
              <a:t>。</a:t>
            </a:r>
            <a:endParaRPr lang="en-US" altLang="zh-CN" sz="2800" b="1" i="1" baseline="-25000" dirty="0"/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1231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12317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12292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23850" y="1466850"/>
            <a:ext cx="44085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+mn-ea"/>
                <a:ea typeface="+mn-ea"/>
              </a:rPr>
              <a:t>解：</a:t>
            </a: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>
                <a:latin typeface="+mn-ea"/>
                <a:ea typeface="+mn-ea"/>
              </a:rPr>
              <a:t>1</a:t>
            </a:r>
            <a:r>
              <a:rPr lang="zh-CN" altLang="en-US" sz="2400" b="1" dirty="0">
                <a:latin typeface="+mn-ea"/>
                <a:ea typeface="+mn-ea"/>
              </a:rPr>
              <a:t>）设网孔电流</a:t>
            </a:r>
            <a:r>
              <a:rPr lang="en-US" altLang="zh-CN" sz="2400" b="1" i="1" dirty="0"/>
              <a:t>i</a:t>
            </a:r>
            <a:r>
              <a:rPr lang="en-US" altLang="zh-CN" sz="2400" b="1" baseline="-25000" dirty="0"/>
              <a:t>m1</a:t>
            </a:r>
            <a:r>
              <a:rPr lang="zh-CN" altLang="en-US" sz="2400" b="1" dirty="0">
                <a:latin typeface="+mn-ea"/>
                <a:ea typeface="+mn-ea"/>
              </a:rPr>
              <a:t>和</a:t>
            </a:r>
            <a:r>
              <a:rPr lang="en-US" altLang="zh-CN" sz="2400" b="1" i="1" dirty="0"/>
              <a:t>i</a:t>
            </a:r>
            <a:r>
              <a:rPr lang="en-US" altLang="zh-CN" sz="2400" b="1" baseline="-25000" dirty="0"/>
              <a:t>m2</a:t>
            </a:r>
            <a:r>
              <a:rPr lang="en-US" altLang="zh-CN" sz="2400" b="1" dirty="0"/>
              <a:t>  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31875" y="1990725"/>
            <a:ext cx="38779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>
                <a:latin typeface="+mn-ea"/>
                <a:ea typeface="+mn-ea"/>
              </a:rPr>
              <a:t>2</a:t>
            </a:r>
            <a:r>
              <a:rPr lang="zh-CN" altLang="en-US" sz="2400" b="1" dirty="0">
                <a:latin typeface="+mn-ea"/>
                <a:ea typeface="+mn-ea"/>
              </a:rPr>
              <a:t>）直接列写网孔方程： </a:t>
            </a:r>
          </a:p>
        </p:txBody>
      </p:sp>
      <p:sp>
        <p:nvSpPr>
          <p:cNvPr id="17" name="AutoShape 73"/>
          <p:cNvSpPr>
            <a:spLocks/>
          </p:cNvSpPr>
          <p:nvPr/>
        </p:nvSpPr>
        <p:spPr bwMode="auto">
          <a:xfrm flipH="1">
            <a:off x="958540" y="2617368"/>
            <a:ext cx="133624" cy="817563"/>
          </a:xfrm>
          <a:prstGeom prst="rightBrace">
            <a:avLst>
              <a:gd name="adj1" fmla="val 91815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80864" y="3531892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+mn-ea"/>
                <a:ea typeface="+mn-ea"/>
              </a:rPr>
              <a:t>联立解得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6151407" y="1990070"/>
            <a:ext cx="2347929" cy="1097671"/>
            <a:chOff x="5643622" y="2415079"/>
            <a:chExt cx="2457150" cy="754741"/>
          </a:xfrm>
        </p:grpSpPr>
        <p:sp>
          <p:nvSpPr>
            <p:cNvPr id="21" name="椭圆 24"/>
            <p:cNvSpPr>
              <a:spLocks noChangeArrowheads="1"/>
            </p:cNvSpPr>
            <p:nvPr/>
          </p:nvSpPr>
          <p:spPr bwMode="auto">
            <a:xfrm>
              <a:off x="5643622" y="2452389"/>
              <a:ext cx="532403" cy="71743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rgbClr val="B40C94"/>
              </a:solidFill>
              <a:prstDash val="sysDash"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48939" y="2591086"/>
              <a:ext cx="6717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m1</a:t>
              </a:r>
              <a:endParaRPr lang="zh-CN" altLang="en-US" b="1" baseline="-25000" dirty="0">
                <a:solidFill>
                  <a:srgbClr val="B40C94"/>
                </a:solidFill>
                <a:latin typeface="+mn-lt"/>
              </a:endParaRPr>
            </a:p>
          </p:txBody>
        </p:sp>
        <p:sp>
          <p:nvSpPr>
            <p:cNvPr id="25" name="椭圆 24"/>
            <p:cNvSpPr>
              <a:spLocks noChangeArrowheads="1"/>
            </p:cNvSpPr>
            <p:nvPr/>
          </p:nvSpPr>
          <p:spPr bwMode="auto">
            <a:xfrm>
              <a:off x="7436059" y="2415079"/>
              <a:ext cx="458283" cy="754741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rgbClr val="B40C94"/>
              </a:solidFill>
              <a:prstDash val="sysDash"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22580" y="2573387"/>
              <a:ext cx="678192" cy="324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m2</a:t>
              </a:r>
              <a:endParaRPr lang="zh-CN" altLang="en-US" b="1" baseline="-25000" dirty="0">
                <a:solidFill>
                  <a:srgbClr val="B40C94"/>
                </a:solidFill>
                <a:latin typeface="+mn-lt"/>
              </a:endParaRPr>
            </a:p>
          </p:txBody>
        </p:sp>
        <p:cxnSp>
          <p:nvCxnSpPr>
            <p:cNvPr id="28" name="直接箭头连接符 26"/>
            <p:cNvCxnSpPr>
              <a:cxnSpLocks noChangeShapeType="1"/>
              <a:stCxn id="21" idx="2"/>
            </p:cNvCxnSpPr>
            <p:nvPr/>
          </p:nvCxnSpPr>
          <p:spPr bwMode="auto">
            <a:xfrm flipV="1">
              <a:off x="5643622" y="2692290"/>
              <a:ext cx="16391" cy="118815"/>
            </a:xfrm>
            <a:prstGeom prst="straightConnector1">
              <a:avLst/>
            </a:prstGeom>
            <a:noFill/>
            <a:ln w="25400" algn="ctr">
              <a:solidFill>
                <a:srgbClr val="B40C94">
                  <a:alpha val="97000"/>
                </a:srgbClr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接箭头连接符 26"/>
            <p:cNvCxnSpPr>
              <a:cxnSpLocks noChangeShapeType="1"/>
            </p:cNvCxnSpPr>
            <p:nvPr/>
          </p:nvCxnSpPr>
          <p:spPr bwMode="auto">
            <a:xfrm flipH="1" flipV="1">
              <a:off x="7422580" y="2735870"/>
              <a:ext cx="21927" cy="110529"/>
            </a:xfrm>
            <a:prstGeom prst="straightConnector1">
              <a:avLst/>
            </a:prstGeom>
            <a:noFill/>
            <a:ln w="31750" algn="ctr">
              <a:solidFill>
                <a:srgbClr val="B40C94">
                  <a:alpha val="97000"/>
                </a:srgbClr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395809" y="4299870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+mn-ea"/>
                <a:ea typeface="+mn-ea"/>
              </a:rPr>
              <a:t>则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8614" y="2452390"/>
            <a:ext cx="16756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m2</a:t>
            </a:r>
            <a:r>
              <a:rPr lang="en-US" altLang="zh-CN" b="1" i="1" dirty="0">
                <a:solidFill>
                  <a:srgbClr val="000000"/>
                </a:solidFill>
              </a:rPr>
              <a:t> =-</a:t>
            </a:r>
            <a:r>
              <a:rPr lang="en-US" altLang="zh-CN" b="1" dirty="0">
                <a:solidFill>
                  <a:srgbClr val="000000"/>
                </a:solidFill>
              </a:rPr>
              <a:t>2A</a:t>
            </a:r>
            <a:endParaRPr lang="zh-CN" altLang="en-US" b="1" dirty="0"/>
          </a:p>
        </p:txBody>
      </p:sp>
      <p:sp>
        <p:nvSpPr>
          <p:cNvPr id="29" name="矩形 28"/>
          <p:cNvSpPr/>
          <p:nvPr/>
        </p:nvSpPr>
        <p:spPr>
          <a:xfrm>
            <a:off x="915053" y="3070226"/>
            <a:ext cx="36722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 </a:t>
            </a:r>
            <a:r>
              <a:rPr lang="en-US" altLang="zh-CN" b="1" dirty="0">
                <a:solidFill>
                  <a:srgbClr val="000000"/>
                </a:solidFill>
              </a:rPr>
              <a:t>(20+30) 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-30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m2</a:t>
            </a:r>
            <a:r>
              <a:rPr lang="en-US" altLang="zh-CN" b="1" i="1" dirty="0">
                <a:solidFill>
                  <a:srgbClr val="000000"/>
                </a:solidFill>
              </a:rPr>
              <a:t>=</a:t>
            </a:r>
            <a:r>
              <a:rPr lang="en-US" altLang="zh-CN" b="1" dirty="0">
                <a:solidFill>
                  <a:srgbClr val="000000"/>
                </a:solidFill>
              </a:rPr>
              <a:t>40</a:t>
            </a:r>
            <a:endParaRPr lang="zh-CN" altLang="en-US" b="1" dirty="0"/>
          </a:p>
        </p:txBody>
      </p:sp>
      <p:sp>
        <p:nvSpPr>
          <p:cNvPr id="8" name="矩形 7"/>
          <p:cNvSpPr/>
          <p:nvPr/>
        </p:nvSpPr>
        <p:spPr>
          <a:xfrm>
            <a:off x="979823" y="3961917"/>
            <a:ext cx="53229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=-0.4A</a:t>
            </a:r>
            <a:endParaRPr lang="zh-CN" altLang="en-US" b="1" dirty="0"/>
          </a:p>
        </p:txBody>
      </p:sp>
      <p:sp>
        <p:nvSpPr>
          <p:cNvPr id="30" name="矩形 29"/>
          <p:cNvSpPr/>
          <p:nvPr/>
        </p:nvSpPr>
        <p:spPr>
          <a:xfrm>
            <a:off x="915053" y="4563069"/>
            <a:ext cx="50748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000000"/>
                </a:solidFill>
              </a:rPr>
              <a:t>u</a:t>
            </a:r>
            <a:r>
              <a:rPr lang="en-US" altLang="zh-CN" b="1" dirty="0">
                <a:solidFill>
                  <a:srgbClr val="000000"/>
                </a:solidFill>
              </a:rPr>
              <a:t>=30(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m1</a:t>
            </a:r>
            <a:r>
              <a:rPr lang="en-US" altLang="zh-CN" b="1" dirty="0">
                <a:solidFill>
                  <a:srgbClr val="000000"/>
                </a:solidFill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</a:rPr>
              <a:t>m2</a:t>
            </a:r>
            <a:r>
              <a:rPr lang="en-US" altLang="zh-CN" b="1" dirty="0">
                <a:solidFill>
                  <a:srgbClr val="000000"/>
                </a:solidFill>
              </a:rPr>
              <a:t>) =30×1.6=48V</a:t>
            </a:r>
            <a:endParaRPr lang="zh-CN" altLang="en-US" b="1" dirty="0"/>
          </a:p>
        </p:txBody>
      </p:sp>
      <p:sp>
        <p:nvSpPr>
          <p:cNvPr id="4" name="矩形 3"/>
          <p:cNvSpPr/>
          <p:nvPr/>
        </p:nvSpPr>
        <p:spPr bwMode="auto">
          <a:xfrm>
            <a:off x="6151407" y="1419225"/>
            <a:ext cx="808489" cy="569512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7102137" y="2444487"/>
            <a:ext cx="749153" cy="472993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7102136" y="2440013"/>
            <a:ext cx="749153" cy="568786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7" grpId="0" animBg="1"/>
      <p:bldP spid="16" grpId="0"/>
      <p:bldP spid="39" grpId="0"/>
      <p:bldP spid="7" grpId="0"/>
      <p:bldP spid="29" grpId="0"/>
      <p:bldP spid="8" grpId="0"/>
      <p:bldP spid="30" grpId="0"/>
      <p:bldP spid="4" grpId="0" animBg="1"/>
      <p:bldP spid="4" grpId="1" animBg="1"/>
      <p:bldP spid="31" grpId="0" animBg="1"/>
      <p:bldP spid="31" grpId="1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848369" y="1684651"/>
            <a:ext cx="5106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b="1" i="1" dirty="0"/>
              <a:t>i</a:t>
            </a:r>
            <a:r>
              <a:rPr kumimoji="1" lang="en-US" altLang="zh-CN" b="1" baseline="-25000" dirty="0"/>
              <a:t>1</a:t>
            </a:r>
            <a:endParaRPr kumimoji="1" lang="en-US" altLang="zh-CN" b="1" i="1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4572000" y="2878458"/>
            <a:ext cx="71468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b="1" i="1" dirty="0"/>
              <a:t>u</a:t>
            </a:r>
            <a:r>
              <a:rPr kumimoji="1" lang="en-US" altLang="zh-CN" b="1" baseline="-25000" dirty="0"/>
              <a:t>S1</a:t>
            </a:r>
            <a:endParaRPr kumimoji="1" lang="en-US" altLang="zh-CN" b="1" i="1" dirty="0"/>
          </a:p>
        </p:txBody>
      </p:sp>
      <p:sp>
        <p:nvSpPr>
          <p:cNvPr id="45" name="Text Box 35"/>
          <p:cNvSpPr txBox="1">
            <a:spLocks noChangeArrowheads="1"/>
          </p:cNvSpPr>
          <p:nvPr/>
        </p:nvSpPr>
        <p:spPr bwMode="auto">
          <a:xfrm>
            <a:off x="5954843" y="1725937"/>
            <a:ext cx="482199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b="1" i="1" dirty="0"/>
              <a:t>i</a:t>
            </a:r>
            <a:r>
              <a:rPr kumimoji="1" lang="en-US" altLang="zh-CN" b="1" baseline="-25000" dirty="0"/>
              <a:t>2</a:t>
            </a:r>
            <a:endParaRPr kumimoji="1" lang="en-US" altLang="zh-CN" b="1" i="1" dirty="0"/>
          </a:p>
        </p:txBody>
      </p:sp>
      <p:sp>
        <p:nvSpPr>
          <p:cNvPr id="52" name="椭圆 51"/>
          <p:cNvSpPr/>
          <p:nvPr/>
        </p:nvSpPr>
        <p:spPr bwMode="auto">
          <a:xfrm>
            <a:off x="6448561" y="1681347"/>
            <a:ext cx="148305" cy="14830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3" name="Line 32"/>
          <p:cNvSpPr>
            <a:spLocks noChangeShapeType="1"/>
          </p:cNvSpPr>
          <p:nvPr/>
        </p:nvSpPr>
        <p:spPr bwMode="auto">
          <a:xfrm flipH="1" flipV="1">
            <a:off x="5339144" y="1783225"/>
            <a:ext cx="0" cy="36398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" name="Line 32"/>
          <p:cNvSpPr>
            <a:spLocks noChangeShapeType="1"/>
          </p:cNvSpPr>
          <p:nvPr/>
        </p:nvSpPr>
        <p:spPr bwMode="auto">
          <a:xfrm flipH="1" flipV="1">
            <a:off x="6522913" y="1811093"/>
            <a:ext cx="0" cy="36398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H="1">
            <a:off x="7695927" y="1738816"/>
            <a:ext cx="0" cy="3342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5813480" y="2885992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b="1" i="1" dirty="0"/>
              <a:t>u</a:t>
            </a:r>
            <a:r>
              <a:rPr kumimoji="1" lang="en-US" altLang="zh-CN" b="1" baseline="-25000" dirty="0"/>
              <a:t>S2</a:t>
            </a:r>
            <a:endParaRPr kumimoji="1" lang="en-US" altLang="zh-CN" b="1" i="1" dirty="0"/>
          </a:p>
        </p:txBody>
      </p:sp>
      <p:grpSp>
        <p:nvGrpSpPr>
          <p:cNvPr id="66" name="组合 65"/>
          <p:cNvGrpSpPr/>
          <p:nvPr/>
        </p:nvGrpSpPr>
        <p:grpSpPr>
          <a:xfrm>
            <a:off x="5518082" y="2124281"/>
            <a:ext cx="1991192" cy="960767"/>
            <a:chOff x="5556152" y="2134604"/>
            <a:chExt cx="1991192" cy="960767"/>
          </a:xfrm>
        </p:grpSpPr>
        <p:grpSp>
          <p:nvGrpSpPr>
            <p:cNvPr id="46" name="组合 45"/>
            <p:cNvGrpSpPr/>
            <p:nvPr/>
          </p:nvGrpSpPr>
          <p:grpSpPr>
            <a:xfrm>
              <a:off x="5556152" y="2134604"/>
              <a:ext cx="1841182" cy="960767"/>
              <a:chOff x="2590031" y="1238949"/>
              <a:chExt cx="2311500" cy="1297726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2590031" y="1238949"/>
                <a:ext cx="2311500" cy="1297726"/>
                <a:chOff x="2590031" y="1238949"/>
                <a:chExt cx="2311500" cy="1297726"/>
              </a:xfrm>
            </p:grpSpPr>
            <p:sp>
              <p:nvSpPr>
                <p:cNvPr id="49" name="椭圆 24"/>
                <p:cNvSpPr>
                  <a:spLocks noChangeArrowheads="1"/>
                </p:cNvSpPr>
                <p:nvPr/>
              </p:nvSpPr>
              <p:spPr bwMode="auto">
                <a:xfrm>
                  <a:off x="2590031" y="1238949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0" name="椭圆 24"/>
                <p:cNvSpPr>
                  <a:spLocks noChangeArrowheads="1"/>
                </p:cNvSpPr>
                <p:nvPr/>
              </p:nvSpPr>
              <p:spPr bwMode="auto">
                <a:xfrm>
                  <a:off x="4268890" y="1288010"/>
                  <a:ext cx="632641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48" name="TextBox 81"/>
              <p:cNvSpPr txBox="1"/>
              <p:nvPr/>
            </p:nvSpPr>
            <p:spPr>
              <a:xfrm>
                <a:off x="2608767" y="1447004"/>
                <a:ext cx="784484" cy="623580"/>
              </a:xfrm>
              <a:prstGeom prst="rect">
                <a:avLst/>
              </a:prstGeom>
              <a:noFill/>
              <a:ln w="38100"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i="1" dirty="0">
                    <a:solidFill>
                      <a:srgbClr val="B40C94"/>
                    </a:solidFill>
                    <a:latin typeface="+mj-lt"/>
                  </a:rPr>
                  <a:t>i</a:t>
                </a:r>
                <a:r>
                  <a:rPr lang="en-US" altLang="zh-CN" b="1" baseline="-25000" dirty="0">
                    <a:solidFill>
                      <a:srgbClr val="B40C94"/>
                    </a:solidFill>
                    <a:latin typeface="+mn-lt"/>
                  </a:rPr>
                  <a:t>m1</a:t>
                </a:r>
                <a:endParaRPr lang="zh-CN" altLang="en-US" b="1" baseline="-25000" dirty="0">
                  <a:solidFill>
                    <a:srgbClr val="B40C94"/>
                  </a:solidFill>
                  <a:latin typeface="+mn-lt"/>
                </a:endParaRPr>
              </a:p>
            </p:txBody>
          </p:sp>
        </p:grpSp>
        <p:sp>
          <p:nvSpPr>
            <p:cNvPr id="51" name="TextBox 79"/>
            <p:cNvSpPr txBox="1"/>
            <p:nvPr/>
          </p:nvSpPr>
          <p:spPr>
            <a:xfrm>
              <a:off x="6930304" y="2288638"/>
              <a:ext cx="617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m2</a:t>
              </a:r>
              <a:endParaRPr lang="zh-CN" altLang="en-US" dirty="0">
                <a:solidFill>
                  <a:srgbClr val="B40C94"/>
                </a:solidFill>
              </a:endParaRPr>
            </a:p>
          </p:txBody>
        </p:sp>
        <p:cxnSp>
          <p:nvCxnSpPr>
            <p:cNvPr id="60" name="直接箭头连接符 26"/>
            <p:cNvCxnSpPr>
              <a:cxnSpLocks noChangeShapeType="1"/>
            </p:cNvCxnSpPr>
            <p:nvPr/>
          </p:nvCxnSpPr>
          <p:spPr bwMode="auto">
            <a:xfrm flipV="1">
              <a:off x="5738629" y="2144226"/>
              <a:ext cx="178161" cy="1"/>
            </a:xfrm>
            <a:prstGeom prst="straightConnector1">
              <a:avLst/>
            </a:prstGeom>
            <a:noFill/>
            <a:ln w="34925" algn="ctr">
              <a:solidFill>
                <a:srgbClr val="B40C94">
                  <a:alpha val="97000"/>
                </a:srgbClr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接箭头连接符 26"/>
            <p:cNvCxnSpPr>
              <a:cxnSpLocks noChangeShapeType="1"/>
            </p:cNvCxnSpPr>
            <p:nvPr/>
          </p:nvCxnSpPr>
          <p:spPr bwMode="auto">
            <a:xfrm flipV="1">
              <a:off x="7069942" y="2171523"/>
              <a:ext cx="178161" cy="1"/>
            </a:xfrm>
            <a:prstGeom prst="straightConnector1">
              <a:avLst/>
            </a:prstGeom>
            <a:noFill/>
            <a:ln w="34925" algn="ctr">
              <a:solidFill>
                <a:srgbClr val="B40C94">
                  <a:alpha val="97000"/>
                </a:srgbClr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420113" y="414029"/>
            <a:ext cx="8675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    网孔电流：</a:t>
            </a:r>
            <a:r>
              <a:rPr kumimoji="1" lang="zh-CN" altLang="en-US" sz="2400" b="1" dirty="0">
                <a:latin typeface="宋体" pitchFamily="2" charset="-122"/>
              </a:rPr>
              <a:t>沿网孔边界流动的假想电流。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1125763" y="1003114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网孔电流方向</a:t>
            </a:r>
            <a:r>
              <a:rPr lang="zh-CN" altLang="en-US" b="1" dirty="0">
                <a:solidFill>
                  <a:srgbClr val="FF0000"/>
                </a:solidFill>
              </a:rPr>
              <a:t>通常设为一致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4757957" y="1275660"/>
            <a:ext cx="3681934" cy="2839524"/>
            <a:chOff x="4757957" y="1275660"/>
            <a:chExt cx="3681934" cy="2839524"/>
          </a:xfrm>
        </p:grpSpPr>
        <p:grpSp>
          <p:nvGrpSpPr>
            <p:cNvPr id="22" name="Group 13"/>
            <p:cNvGrpSpPr>
              <a:grpSpLocks/>
            </p:cNvGrpSpPr>
            <p:nvPr/>
          </p:nvGrpSpPr>
          <p:grpSpPr bwMode="auto">
            <a:xfrm>
              <a:off x="4757957" y="1275660"/>
              <a:ext cx="3681934" cy="2839524"/>
              <a:chOff x="821" y="306"/>
              <a:chExt cx="2138" cy="1722"/>
            </a:xfrm>
          </p:grpSpPr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 flipV="1">
                <a:off x="1163" y="594"/>
                <a:ext cx="0" cy="11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" name="Text Box 15"/>
              <p:cNvSpPr txBox="1">
                <a:spLocks noChangeArrowheads="1"/>
              </p:cNvSpPr>
              <p:nvPr/>
            </p:nvSpPr>
            <p:spPr bwMode="auto">
              <a:xfrm>
                <a:off x="821" y="798"/>
                <a:ext cx="37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b="1" i="1" dirty="0"/>
                  <a:t>R</a:t>
                </a:r>
                <a:r>
                  <a:rPr kumimoji="1" lang="en-US" altLang="zh-CN" b="1" baseline="-25000" dirty="0"/>
                  <a:t>1</a:t>
                </a:r>
                <a:endParaRPr kumimoji="1" lang="en-US" altLang="zh-CN" b="1" i="1" dirty="0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842" y="606"/>
                <a:ext cx="1" cy="1152"/>
              </a:xfrm>
              <a:custGeom>
                <a:avLst/>
                <a:gdLst>
                  <a:gd name="T0" fmla="*/ 0 w 1"/>
                  <a:gd name="T1" fmla="*/ 1152 h 1152"/>
                  <a:gd name="T2" fmla="*/ 0 w 1"/>
                  <a:gd name="T3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152">
                    <a:moveTo>
                      <a:pt x="0" y="1152"/>
                    </a:moveTo>
                    <a:lnTo>
                      <a:pt x="0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" name="Text Box 17"/>
              <p:cNvSpPr txBox="1">
                <a:spLocks noChangeArrowheads="1"/>
              </p:cNvSpPr>
              <p:nvPr/>
            </p:nvSpPr>
            <p:spPr bwMode="auto">
              <a:xfrm>
                <a:off x="1523" y="840"/>
                <a:ext cx="3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b="1" i="1" dirty="0"/>
                  <a:t>R</a:t>
                </a:r>
                <a:r>
                  <a:rPr kumimoji="1" lang="en-US" altLang="zh-CN" b="1" baseline="-25000" dirty="0"/>
                  <a:t>2</a:t>
                </a:r>
                <a:endParaRPr kumimoji="1" lang="en-US" altLang="zh-CN" b="1" i="1" dirty="0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1157" y="1752"/>
                <a:ext cx="1357" cy="6"/>
              </a:xfrm>
              <a:custGeom>
                <a:avLst/>
                <a:gdLst>
                  <a:gd name="T0" fmla="*/ 0 w 1357"/>
                  <a:gd name="T1" fmla="*/ 6 h 6"/>
                  <a:gd name="T2" fmla="*/ 1357 w 1357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57" h="6">
                    <a:moveTo>
                      <a:pt x="0" y="6"/>
                    </a:moveTo>
                    <a:lnTo>
                      <a:pt x="1357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1170" y="592"/>
                <a:ext cx="1357" cy="1"/>
              </a:xfrm>
              <a:custGeom>
                <a:avLst/>
                <a:gdLst>
                  <a:gd name="T0" fmla="*/ 0 w 1357"/>
                  <a:gd name="T1" fmla="*/ 0 h 1"/>
                  <a:gd name="T2" fmla="*/ 1357 w 1357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57" h="1">
                    <a:moveTo>
                      <a:pt x="0" y="0"/>
                    </a:moveTo>
                    <a:lnTo>
                      <a:pt x="1357" y="1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" name="Line 20"/>
              <p:cNvSpPr>
                <a:spLocks noChangeShapeType="1"/>
              </p:cNvSpPr>
              <p:nvPr/>
            </p:nvSpPr>
            <p:spPr bwMode="auto">
              <a:xfrm>
                <a:off x="2521" y="606"/>
                <a:ext cx="0" cy="11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" name="Rectangle 21"/>
              <p:cNvSpPr>
                <a:spLocks noChangeArrowheads="1"/>
              </p:cNvSpPr>
              <p:nvPr/>
            </p:nvSpPr>
            <p:spPr bwMode="auto">
              <a:xfrm>
                <a:off x="1105" y="834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1790" y="852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2" name="Text Box 23"/>
              <p:cNvSpPr txBox="1">
                <a:spLocks noChangeArrowheads="1"/>
              </p:cNvSpPr>
              <p:nvPr/>
            </p:nvSpPr>
            <p:spPr bwMode="auto">
              <a:xfrm>
                <a:off x="2586" y="849"/>
                <a:ext cx="37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b="1" i="1" dirty="0"/>
                  <a:t>R</a:t>
                </a:r>
                <a:r>
                  <a:rPr kumimoji="1" lang="en-US" altLang="zh-CN" b="1" baseline="-25000" dirty="0"/>
                  <a:t>3</a:t>
                </a:r>
                <a:endParaRPr kumimoji="1" lang="en-US" altLang="zh-CN" b="1" i="1" dirty="0"/>
              </a:p>
            </p:txBody>
          </p:sp>
          <p:sp>
            <p:nvSpPr>
              <p:cNvPr id="33" name="Rectangle 24"/>
              <p:cNvSpPr>
                <a:spLocks noChangeArrowheads="1"/>
              </p:cNvSpPr>
              <p:nvPr/>
            </p:nvSpPr>
            <p:spPr bwMode="auto">
              <a:xfrm>
                <a:off x="2463" y="829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4" name="Text Box 25"/>
              <p:cNvSpPr txBox="1">
                <a:spLocks noChangeArrowheads="1"/>
              </p:cNvSpPr>
              <p:nvPr/>
            </p:nvSpPr>
            <p:spPr bwMode="auto">
              <a:xfrm>
                <a:off x="1767" y="1748"/>
                <a:ext cx="226" cy="2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 b="1" dirty="0"/>
                  <a:t>B</a:t>
                </a:r>
              </a:p>
            </p:txBody>
          </p:sp>
          <p:sp>
            <p:nvSpPr>
              <p:cNvPr id="35" name="Text Box 26"/>
              <p:cNvSpPr txBox="1">
                <a:spLocks noChangeArrowheads="1"/>
              </p:cNvSpPr>
              <p:nvPr/>
            </p:nvSpPr>
            <p:spPr bwMode="auto">
              <a:xfrm>
                <a:off x="1745" y="306"/>
                <a:ext cx="237" cy="2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 b="1" dirty="0"/>
                  <a:t>A</a:t>
                </a:r>
              </a:p>
            </p:txBody>
          </p:sp>
          <p:sp>
            <p:nvSpPr>
              <p:cNvPr id="36" name="Oval 27"/>
              <p:cNvSpPr>
                <a:spLocks noChangeArrowheads="1"/>
              </p:cNvSpPr>
              <p:nvPr/>
            </p:nvSpPr>
            <p:spPr bwMode="auto">
              <a:xfrm>
                <a:off x="1044" y="1350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7" name="Oval 28"/>
              <p:cNvSpPr>
                <a:spLocks noChangeArrowheads="1"/>
              </p:cNvSpPr>
              <p:nvPr/>
            </p:nvSpPr>
            <p:spPr bwMode="auto">
              <a:xfrm>
                <a:off x="1727" y="1358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" name="Text Box 29"/>
              <p:cNvSpPr txBox="1">
                <a:spLocks noChangeArrowheads="1"/>
              </p:cNvSpPr>
              <p:nvPr/>
            </p:nvSpPr>
            <p:spPr bwMode="auto">
              <a:xfrm>
                <a:off x="972" y="1122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b="1" dirty="0"/>
                  <a:t>+</a:t>
                </a:r>
              </a:p>
            </p:txBody>
          </p:sp>
          <p:sp>
            <p:nvSpPr>
              <p:cNvPr id="39" name="Text Box 30"/>
              <p:cNvSpPr txBox="1">
                <a:spLocks noChangeArrowheads="1"/>
              </p:cNvSpPr>
              <p:nvPr/>
            </p:nvSpPr>
            <p:spPr bwMode="auto">
              <a:xfrm>
                <a:off x="972" y="1500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–</a:t>
                </a:r>
              </a:p>
            </p:txBody>
          </p:sp>
          <p:sp>
            <p:nvSpPr>
              <p:cNvPr id="40" name="Text Box 31"/>
              <p:cNvSpPr txBox="1">
                <a:spLocks noChangeArrowheads="1"/>
              </p:cNvSpPr>
              <p:nvPr/>
            </p:nvSpPr>
            <p:spPr bwMode="auto">
              <a:xfrm>
                <a:off x="1656" y="1116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b="1" dirty="0"/>
                  <a:t>+</a:t>
                </a:r>
              </a:p>
            </p:txBody>
          </p:sp>
          <p:sp>
            <p:nvSpPr>
              <p:cNvPr id="41" name="Text Box 32"/>
              <p:cNvSpPr txBox="1">
                <a:spLocks noChangeArrowheads="1"/>
              </p:cNvSpPr>
              <p:nvPr/>
            </p:nvSpPr>
            <p:spPr bwMode="auto">
              <a:xfrm>
                <a:off x="1656" y="1494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–</a:t>
                </a:r>
              </a:p>
            </p:txBody>
          </p:sp>
          <p:sp>
            <p:nvSpPr>
              <p:cNvPr id="42" name="Oval 28"/>
              <p:cNvSpPr>
                <a:spLocks noChangeArrowheads="1"/>
              </p:cNvSpPr>
              <p:nvPr/>
            </p:nvSpPr>
            <p:spPr bwMode="auto">
              <a:xfrm>
                <a:off x="2400" y="1358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3" name="Text Box 31"/>
              <p:cNvSpPr txBox="1">
                <a:spLocks noChangeArrowheads="1"/>
              </p:cNvSpPr>
              <p:nvPr/>
            </p:nvSpPr>
            <p:spPr bwMode="auto">
              <a:xfrm>
                <a:off x="2579" y="1140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b="1" dirty="0"/>
                  <a:t>+</a:t>
                </a:r>
              </a:p>
            </p:txBody>
          </p:sp>
          <p:sp>
            <p:nvSpPr>
              <p:cNvPr id="44" name="Text Box 32"/>
              <p:cNvSpPr txBox="1">
                <a:spLocks noChangeArrowheads="1"/>
              </p:cNvSpPr>
              <p:nvPr/>
            </p:nvSpPr>
            <p:spPr bwMode="auto">
              <a:xfrm>
                <a:off x="2583" y="1527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–</a:t>
                </a:r>
              </a:p>
            </p:txBody>
          </p:sp>
        </p:grpSp>
        <p:sp>
          <p:nvSpPr>
            <p:cNvPr id="67" name="Text Box 9"/>
            <p:cNvSpPr txBox="1">
              <a:spLocks noChangeArrowheads="1"/>
            </p:cNvSpPr>
            <p:nvPr/>
          </p:nvSpPr>
          <p:spPr bwMode="auto">
            <a:xfrm>
              <a:off x="7747591" y="1592200"/>
              <a:ext cx="642358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i="1" dirty="0"/>
                <a:t>i</a:t>
              </a:r>
              <a:r>
                <a:rPr kumimoji="1" lang="en-US" altLang="zh-CN" b="1" baseline="-25000" dirty="0"/>
                <a:t>3</a:t>
              </a:r>
              <a:endParaRPr kumimoji="1" lang="en-US" altLang="zh-CN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00396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412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121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4099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pic>
        <p:nvPicPr>
          <p:cNvPr id="4100" name="Object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3927475"/>
            <a:ext cx="2635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Object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38" y="2854325"/>
            <a:ext cx="17462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192504"/>
              </p:ext>
            </p:extLst>
          </p:nvPr>
        </p:nvGraphicFramePr>
        <p:xfrm>
          <a:off x="1187450" y="1666875"/>
          <a:ext cx="1284288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9" name="Equation" r:id="rId6" imgW="622080" imgH="228600" progId="Equation.DSMT4">
                  <p:embed/>
                </p:oleObj>
              </mc:Choice>
              <mc:Fallback>
                <p:oleObj name="Equation" r:id="rId6" imgW="622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666875"/>
                        <a:ext cx="1284288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852504"/>
              </p:ext>
            </p:extLst>
          </p:nvPr>
        </p:nvGraphicFramePr>
        <p:xfrm>
          <a:off x="1185043" y="2305502"/>
          <a:ext cx="1635125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0" name="Equation" r:id="rId8" imgW="787320" imgH="228600" progId="Equation.DSMT4">
                  <p:embed/>
                </p:oleObj>
              </mc:Choice>
              <mc:Fallback>
                <p:oleObj name="Equation" r:id="rId8" imgW="7873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043" y="2305502"/>
                        <a:ext cx="1635125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047693"/>
              </p:ext>
            </p:extLst>
          </p:nvPr>
        </p:nvGraphicFramePr>
        <p:xfrm>
          <a:off x="1199847" y="2947304"/>
          <a:ext cx="1433512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1" name="Equation" r:id="rId10" imgW="634680" imgH="228600" progId="Equation.DSMT4">
                  <p:embed/>
                </p:oleObj>
              </mc:Choice>
              <mc:Fallback>
                <p:oleObj name="Equation" r:id="rId10" imgW="634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9847" y="2947304"/>
                        <a:ext cx="1433512" cy="515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4613" y="433388"/>
            <a:ext cx="6137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zh-CN" sz="2800" b="1" dirty="0">
                <a:latin typeface="宋体" pitchFamily="2" charset="-122"/>
              </a:rPr>
              <a:t>1</a:t>
            </a:r>
            <a:r>
              <a:rPr kumimoji="1" lang="zh-CN" altLang="en-US" sz="2800" b="1" dirty="0">
                <a:latin typeface="宋体" pitchFamily="2" charset="-122"/>
              </a:rPr>
              <a:t>、网孔电流的性质：完备性与独立性</a:t>
            </a:r>
            <a:endParaRPr lang="zh-CN" altLang="en-US" sz="2800" dirty="0"/>
          </a:p>
        </p:txBody>
      </p:sp>
      <p:sp>
        <p:nvSpPr>
          <p:cNvPr id="24" name="AutoShape 73"/>
          <p:cNvSpPr>
            <a:spLocks/>
          </p:cNvSpPr>
          <p:nvPr/>
        </p:nvSpPr>
        <p:spPr bwMode="auto">
          <a:xfrm flipH="1">
            <a:off x="1055385" y="1794337"/>
            <a:ext cx="144462" cy="1560512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7838" y="3464782"/>
            <a:ext cx="8220709" cy="493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独立性：对于节点</a:t>
            </a:r>
            <a:r>
              <a:rPr kumimoji="1" lang="en-US" altLang="zh-CN" b="1" dirty="0">
                <a:solidFill>
                  <a:srgbClr val="FF0000"/>
                </a:solidFill>
                <a:latin typeface="+mn-lt"/>
                <a:ea typeface="+mn-ea"/>
              </a:rPr>
              <a:t>A</a:t>
            </a:r>
            <a:r>
              <a:rPr kumimoji="1" lang="zh-CN" altLang="en-US" b="1" dirty="0">
                <a:solidFill>
                  <a:srgbClr val="FF0000"/>
                </a:solidFill>
                <a:latin typeface="+mn-lt"/>
                <a:ea typeface="+mn-ea"/>
              </a:rPr>
              <a:t>列</a:t>
            </a:r>
            <a:r>
              <a:rPr kumimoji="1" lang="en-US" altLang="zh-CN" b="1" dirty="0">
                <a:solidFill>
                  <a:srgbClr val="FF0000"/>
                </a:solidFill>
                <a:latin typeface="+mn-lt"/>
                <a:ea typeface="+mn-ea"/>
              </a:rPr>
              <a:t>KCL</a:t>
            </a:r>
          </a:p>
        </p:txBody>
      </p:sp>
      <p:sp>
        <p:nvSpPr>
          <p:cNvPr id="22" name="矩形 21"/>
          <p:cNvSpPr/>
          <p:nvPr/>
        </p:nvSpPr>
        <p:spPr>
          <a:xfrm>
            <a:off x="162359" y="983036"/>
            <a:ext cx="513473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FF0000"/>
                </a:solidFill>
              </a:rPr>
              <a:t>完备性：</a:t>
            </a:r>
            <a:r>
              <a:rPr kumimoji="1" lang="zh-CN" altLang="en-US" b="1" dirty="0"/>
              <a:t>支路电流可由网孔电流求出</a:t>
            </a:r>
          </a:p>
        </p:txBody>
      </p:sp>
      <p:graphicFrame>
        <p:nvGraphicFramePr>
          <p:cNvPr id="83" name="对象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4157179"/>
              </p:ext>
            </p:extLst>
          </p:nvPr>
        </p:nvGraphicFramePr>
        <p:xfrm>
          <a:off x="1030288" y="3905250"/>
          <a:ext cx="209391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2" name="Equation" r:id="rId12" imgW="1015920" imgH="228600" progId="Equation.DSMT4">
                  <p:embed/>
                </p:oleObj>
              </mc:Choice>
              <mc:Fallback>
                <p:oleObj name="Equation" r:id="rId12" imgW="10159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0288" y="3905250"/>
                        <a:ext cx="2093912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" name="右箭头 4096"/>
          <p:cNvSpPr/>
          <p:nvPr/>
        </p:nvSpPr>
        <p:spPr bwMode="auto">
          <a:xfrm>
            <a:off x="2967016" y="4038691"/>
            <a:ext cx="648045" cy="23488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85" name="对象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299662"/>
              </p:ext>
            </p:extLst>
          </p:nvPr>
        </p:nvGraphicFramePr>
        <p:xfrm>
          <a:off x="3736975" y="3851275"/>
          <a:ext cx="3170238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3" name="Equation" r:id="rId14" imgW="1536480" imgH="228600" progId="Equation.DSMT4">
                  <p:embed/>
                </p:oleObj>
              </mc:Choice>
              <mc:Fallback>
                <p:oleObj name="Equation" r:id="rId14" imgW="1536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975" y="3851275"/>
                        <a:ext cx="3170238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矩形 4104"/>
          <p:cNvSpPr/>
          <p:nvPr/>
        </p:nvSpPr>
        <p:spPr>
          <a:xfrm>
            <a:off x="395710" y="4359275"/>
            <a:ext cx="72814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b="1" dirty="0">
                <a:latin typeface="+mn-ea"/>
              </a:rPr>
              <a:t>因此，网孔电流相互间不受</a:t>
            </a:r>
            <a:r>
              <a:rPr kumimoji="1" lang="en-US" altLang="zh-CN" b="1" dirty="0">
                <a:latin typeface="+mn-lt"/>
              </a:rPr>
              <a:t>KCL</a:t>
            </a:r>
            <a:r>
              <a:rPr kumimoji="1" lang="zh-CN" altLang="en-US" b="1" dirty="0">
                <a:latin typeface="+mn-ea"/>
              </a:rPr>
              <a:t>约束，具有独立性</a:t>
            </a:r>
            <a:endParaRPr lang="zh-CN" altLang="en-US" b="1" dirty="0"/>
          </a:p>
        </p:txBody>
      </p:sp>
      <p:sp>
        <p:nvSpPr>
          <p:cNvPr id="68" name="Text Box 6"/>
          <p:cNvSpPr txBox="1">
            <a:spLocks noChangeArrowheads="1"/>
          </p:cNvSpPr>
          <p:nvPr/>
        </p:nvSpPr>
        <p:spPr bwMode="auto">
          <a:xfrm>
            <a:off x="5321628" y="1458490"/>
            <a:ext cx="5106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b="1" i="1" dirty="0"/>
              <a:t>i</a:t>
            </a:r>
            <a:r>
              <a:rPr kumimoji="1" lang="en-US" altLang="zh-CN" b="1" baseline="-25000" dirty="0"/>
              <a:t>1</a:t>
            </a:r>
            <a:endParaRPr kumimoji="1" lang="en-US" altLang="zh-CN" b="1" i="1" dirty="0"/>
          </a:p>
        </p:txBody>
      </p:sp>
      <p:sp>
        <p:nvSpPr>
          <p:cNvPr id="70" name="Text Box 9"/>
          <p:cNvSpPr txBox="1">
            <a:spLocks noChangeArrowheads="1"/>
          </p:cNvSpPr>
          <p:nvPr/>
        </p:nvSpPr>
        <p:spPr bwMode="auto">
          <a:xfrm>
            <a:off x="8317471" y="1514508"/>
            <a:ext cx="6423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b="1" i="1" dirty="0"/>
              <a:t>i</a:t>
            </a:r>
            <a:r>
              <a:rPr kumimoji="1" lang="en-US" altLang="zh-CN" b="1" baseline="-25000" dirty="0"/>
              <a:t>3</a:t>
            </a:r>
            <a:endParaRPr kumimoji="1" lang="en-US" altLang="zh-CN" b="1" i="1" dirty="0"/>
          </a:p>
        </p:txBody>
      </p:sp>
      <p:sp>
        <p:nvSpPr>
          <p:cNvPr id="71" name="Text Box 11"/>
          <p:cNvSpPr txBox="1">
            <a:spLocks noChangeArrowheads="1"/>
          </p:cNvSpPr>
          <p:nvPr/>
        </p:nvSpPr>
        <p:spPr bwMode="auto">
          <a:xfrm>
            <a:off x="5045259" y="2652297"/>
            <a:ext cx="71468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b="1" i="1" dirty="0"/>
              <a:t>u</a:t>
            </a:r>
            <a:r>
              <a:rPr kumimoji="1" lang="en-US" altLang="zh-CN" b="1" baseline="-25000" dirty="0"/>
              <a:t>S1</a:t>
            </a:r>
            <a:endParaRPr kumimoji="1" lang="en-US" altLang="zh-CN" b="1" i="1" dirty="0"/>
          </a:p>
        </p:txBody>
      </p:sp>
      <p:grpSp>
        <p:nvGrpSpPr>
          <p:cNvPr id="72" name="Group 13"/>
          <p:cNvGrpSpPr>
            <a:grpSpLocks/>
          </p:cNvGrpSpPr>
          <p:nvPr/>
        </p:nvGrpSpPr>
        <p:grpSpPr bwMode="auto">
          <a:xfrm>
            <a:off x="5231216" y="1049499"/>
            <a:ext cx="3681934" cy="2839524"/>
            <a:chOff x="821" y="306"/>
            <a:chExt cx="2138" cy="1722"/>
          </a:xfrm>
        </p:grpSpPr>
        <p:sp>
          <p:nvSpPr>
            <p:cNvPr id="88" name="Line 14"/>
            <p:cNvSpPr>
              <a:spLocks noChangeShapeType="1"/>
            </p:cNvSpPr>
            <p:nvPr/>
          </p:nvSpPr>
          <p:spPr bwMode="auto">
            <a:xfrm flipV="1">
              <a:off x="1163" y="594"/>
              <a:ext cx="0" cy="11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" name="Text Box 15"/>
            <p:cNvSpPr txBox="1">
              <a:spLocks noChangeArrowheads="1"/>
            </p:cNvSpPr>
            <p:nvPr/>
          </p:nvSpPr>
          <p:spPr bwMode="auto">
            <a:xfrm>
              <a:off x="821" y="798"/>
              <a:ext cx="3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i="1" dirty="0"/>
                <a:t>R</a:t>
              </a:r>
              <a:r>
                <a:rPr kumimoji="1" lang="en-US" altLang="zh-CN" b="1" baseline="-25000" dirty="0"/>
                <a:t>1</a:t>
              </a:r>
              <a:endParaRPr kumimoji="1" lang="en-US" altLang="zh-CN" b="1" i="1" dirty="0"/>
            </a:p>
          </p:txBody>
        </p:sp>
        <p:sp>
          <p:nvSpPr>
            <p:cNvPr id="90" name="Freeform 16"/>
            <p:cNvSpPr>
              <a:spLocks/>
            </p:cNvSpPr>
            <p:nvPr/>
          </p:nvSpPr>
          <p:spPr bwMode="auto">
            <a:xfrm>
              <a:off x="1842" y="606"/>
              <a:ext cx="1" cy="1152"/>
            </a:xfrm>
            <a:custGeom>
              <a:avLst/>
              <a:gdLst>
                <a:gd name="T0" fmla="*/ 0 w 1"/>
                <a:gd name="T1" fmla="*/ 1152 h 1152"/>
                <a:gd name="T2" fmla="*/ 0 w 1"/>
                <a:gd name="T3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52">
                  <a:moveTo>
                    <a:pt x="0" y="115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1" name="Text Box 17"/>
            <p:cNvSpPr txBox="1">
              <a:spLocks noChangeArrowheads="1"/>
            </p:cNvSpPr>
            <p:nvPr/>
          </p:nvSpPr>
          <p:spPr bwMode="auto">
            <a:xfrm>
              <a:off x="1523" y="840"/>
              <a:ext cx="39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i="1" dirty="0"/>
                <a:t>R</a:t>
              </a:r>
              <a:r>
                <a:rPr kumimoji="1" lang="en-US" altLang="zh-CN" b="1" baseline="-25000" dirty="0"/>
                <a:t>2</a:t>
              </a:r>
              <a:endParaRPr kumimoji="1" lang="en-US" altLang="zh-CN" b="1" i="1" dirty="0"/>
            </a:p>
          </p:txBody>
        </p:sp>
        <p:sp>
          <p:nvSpPr>
            <p:cNvPr id="92" name="Freeform 18"/>
            <p:cNvSpPr>
              <a:spLocks/>
            </p:cNvSpPr>
            <p:nvPr/>
          </p:nvSpPr>
          <p:spPr bwMode="auto">
            <a:xfrm>
              <a:off x="1157" y="1752"/>
              <a:ext cx="1357" cy="6"/>
            </a:xfrm>
            <a:custGeom>
              <a:avLst/>
              <a:gdLst>
                <a:gd name="T0" fmla="*/ 0 w 1357"/>
                <a:gd name="T1" fmla="*/ 6 h 6"/>
                <a:gd name="T2" fmla="*/ 1357 w 1357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57" h="6">
                  <a:moveTo>
                    <a:pt x="0" y="6"/>
                  </a:moveTo>
                  <a:lnTo>
                    <a:pt x="1357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3" name="Freeform 19"/>
            <p:cNvSpPr>
              <a:spLocks/>
            </p:cNvSpPr>
            <p:nvPr/>
          </p:nvSpPr>
          <p:spPr bwMode="auto">
            <a:xfrm>
              <a:off x="1170" y="592"/>
              <a:ext cx="1357" cy="1"/>
            </a:xfrm>
            <a:custGeom>
              <a:avLst/>
              <a:gdLst>
                <a:gd name="T0" fmla="*/ 0 w 1357"/>
                <a:gd name="T1" fmla="*/ 0 h 1"/>
                <a:gd name="T2" fmla="*/ 1357 w 1357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57" h="1">
                  <a:moveTo>
                    <a:pt x="0" y="0"/>
                  </a:moveTo>
                  <a:lnTo>
                    <a:pt x="1357" y="1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" name="Line 20"/>
            <p:cNvSpPr>
              <a:spLocks noChangeShapeType="1"/>
            </p:cNvSpPr>
            <p:nvPr/>
          </p:nvSpPr>
          <p:spPr bwMode="auto">
            <a:xfrm>
              <a:off x="2521" y="606"/>
              <a:ext cx="0" cy="11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5" name="Rectangle 21"/>
            <p:cNvSpPr>
              <a:spLocks noChangeArrowheads="1"/>
            </p:cNvSpPr>
            <p:nvPr/>
          </p:nvSpPr>
          <p:spPr bwMode="auto">
            <a:xfrm>
              <a:off x="1105" y="834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6" name="Rectangle 22"/>
            <p:cNvSpPr>
              <a:spLocks noChangeArrowheads="1"/>
            </p:cNvSpPr>
            <p:nvPr/>
          </p:nvSpPr>
          <p:spPr bwMode="auto">
            <a:xfrm>
              <a:off x="1790" y="852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7" name="Text Box 23"/>
            <p:cNvSpPr txBox="1">
              <a:spLocks noChangeArrowheads="1"/>
            </p:cNvSpPr>
            <p:nvPr/>
          </p:nvSpPr>
          <p:spPr bwMode="auto">
            <a:xfrm>
              <a:off x="2586" y="849"/>
              <a:ext cx="37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i="1" dirty="0"/>
                <a:t>R</a:t>
              </a:r>
              <a:r>
                <a:rPr kumimoji="1" lang="en-US" altLang="zh-CN" b="1" baseline="-25000" dirty="0"/>
                <a:t>3</a:t>
              </a:r>
              <a:endParaRPr kumimoji="1" lang="en-US" altLang="zh-CN" b="1" i="1" dirty="0"/>
            </a:p>
          </p:txBody>
        </p:sp>
        <p:sp>
          <p:nvSpPr>
            <p:cNvPr id="98" name="Rectangle 24"/>
            <p:cNvSpPr>
              <a:spLocks noChangeArrowheads="1"/>
            </p:cNvSpPr>
            <p:nvPr/>
          </p:nvSpPr>
          <p:spPr bwMode="auto">
            <a:xfrm>
              <a:off x="2463" y="829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9" name="Text Box 25"/>
            <p:cNvSpPr txBox="1">
              <a:spLocks noChangeArrowheads="1"/>
            </p:cNvSpPr>
            <p:nvPr/>
          </p:nvSpPr>
          <p:spPr bwMode="auto">
            <a:xfrm>
              <a:off x="1767" y="1748"/>
              <a:ext cx="226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b="1" dirty="0"/>
                <a:t>B</a:t>
              </a:r>
            </a:p>
          </p:txBody>
        </p:sp>
        <p:sp>
          <p:nvSpPr>
            <p:cNvPr id="100" name="Text Box 26"/>
            <p:cNvSpPr txBox="1">
              <a:spLocks noChangeArrowheads="1"/>
            </p:cNvSpPr>
            <p:nvPr/>
          </p:nvSpPr>
          <p:spPr bwMode="auto">
            <a:xfrm>
              <a:off x="1745" y="306"/>
              <a:ext cx="23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b="1" dirty="0"/>
                <a:t>A</a:t>
              </a:r>
            </a:p>
          </p:txBody>
        </p:sp>
        <p:sp>
          <p:nvSpPr>
            <p:cNvPr id="101" name="Oval 27"/>
            <p:cNvSpPr>
              <a:spLocks noChangeArrowheads="1"/>
            </p:cNvSpPr>
            <p:nvPr/>
          </p:nvSpPr>
          <p:spPr bwMode="auto">
            <a:xfrm>
              <a:off x="1044" y="1350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" name="Oval 28"/>
            <p:cNvSpPr>
              <a:spLocks noChangeArrowheads="1"/>
            </p:cNvSpPr>
            <p:nvPr/>
          </p:nvSpPr>
          <p:spPr bwMode="auto">
            <a:xfrm>
              <a:off x="1727" y="1358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" name="Text Box 29"/>
            <p:cNvSpPr txBox="1">
              <a:spLocks noChangeArrowheads="1"/>
            </p:cNvSpPr>
            <p:nvPr/>
          </p:nvSpPr>
          <p:spPr bwMode="auto">
            <a:xfrm>
              <a:off x="972" y="1122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/>
                <a:t>+</a:t>
              </a:r>
            </a:p>
          </p:txBody>
        </p:sp>
        <p:sp>
          <p:nvSpPr>
            <p:cNvPr id="104" name="Text Box 30"/>
            <p:cNvSpPr txBox="1">
              <a:spLocks noChangeArrowheads="1"/>
            </p:cNvSpPr>
            <p:nvPr/>
          </p:nvSpPr>
          <p:spPr bwMode="auto">
            <a:xfrm>
              <a:off x="972" y="1500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–</a:t>
              </a:r>
            </a:p>
          </p:txBody>
        </p:sp>
        <p:sp>
          <p:nvSpPr>
            <p:cNvPr id="105" name="Text Box 31"/>
            <p:cNvSpPr txBox="1">
              <a:spLocks noChangeArrowheads="1"/>
            </p:cNvSpPr>
            <p:nvPr/>
          </p:nvSpPr>
          <p:spPr bwMode="auto">
            <a:xfrm>
              <a:off x="1656" y="1116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/>
                <a:t>+</a:t>
              </a:r>
            </a:p>
          </p:txBody>
        </p:sp>
        <p:sp>
          <p:nvSpPr>
            <p:cNvPr id="106" name="Text Box 32"/>
            <p:cNvSpPr txBox="1">
              <a:spLocks noChangeArrowheads="1"/>
            </p:cNvSpPr>
            <p:nvPr/>
          </p:nvSpPr>
          <p:spPr bwMode="auto">
            <a:xfrm>
              <a:off x="1656" y="1494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–</a:t>
              </a:r>
            </a:p>
          </p:txBody>
        </p:sp>
        <p:sp>
          <p:nvSpPr>
            <p:cNvPr id="107" name="Oval 28"/>
            <p:cNvSpPr>
              <a:spLocks noChangeArrowheads="1"/>
            </p:cNvSpPr>
            <p:nvPr/>
          </p:nvSpPr>
          <p:spPr bwMode="auto">
            <a:xfrm>
              <a:off x="2400" y="1358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8" name="Text Box 31"/>
            <p:cNvSpPr txBox="1">
              <a:spLocks noChangeArrowheads="1"/>
            </p:cNvSpPr>
            <p:nvPr/>
          </p:nvSpPr>
          <p:spPr bwMode="auto">
            <a:xfrm>
              <a:off x="2579" y="1140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/>
                <a:t>+</a:t>
              </a:r>
            </a:p>
          </p:txBody>
        </p:sp>
        <p:sp>
          <p:nvSpPr>
            <p:cNvPr id="109" name="Text Box 32"/>
            <p:cNvSpPr txBox="1">
              <a:spLocks noChangeArrowheads="1"/>
            </p:cNvSpPr>
            <p:nvPr/>
          </p:nvSpPr>
          <p:spPr bwMode="auto">
            <a:xfrm>
              <a:off x="2583" y="1527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–</a:t>
              </a:r>
            </a:p>
          </p:txBody>
        </p:sp>
      </p:grpSp>
      <p:sp>
        <p:nvSpPr>
          <p:cNvPr id="73" name="Text Box 35"/>
          <p:cNvSpPr txBox="1">
            <a:spLocks noChangeArrowheads="1"/>
          </p:cNvSpPr>
          <p:nvPr/>
        </p:nvSpPr>
        <p:spPr bwMode="auto">
          <a:xfrm>
            <a:off x="6428102" y="1499776"/>
            <a:ext cx="482199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b="1" i="1" dirty="0"/>
              <a:t>i</a:t>
            </a:r>
            <a:r>
              <a:rPr kumimoji="1" lang="en-US" altLang="zh-CN" b="1" baseline="-25000" dirty="0"/>
              <a:t>2</a:t>
            </a:r>
            <a:endParaRPr kumimoji="1" lang="en-US" altLang="zh-CN" b="1" i="1" dirty="0"/>
          </a:p>
        </p:txBody>
      </p:sp>
      <p:grpSp>
        <p:nvGrpSpPr>
          <p:cNvPr id="74" name="组合 73"/>
          <p:cNvGrpSpPr/>
          <p:nvPr/>
        </p:nvGrpSpPr>
        <p:grpSpPr>
          <a:xfrm>
            <a:off x="6029411" y="1908443"/>
            <a:ext cx="1841182" cy="960767"/>
            <a:chOff x="2590031" y="1238949"/>
            <a:chExt cx="2311500" cy="1297726"/>
          </a:xfrm>
        </p:grpSpPr>
        <p:grpSp>
          <p:nvGrpSpPr>
            <p:cNvPr id="81" name="组合 80"/>
            <p:cNvGrpSpPr/>
            <p:nvPr/>
          </p:nvGrpSpPr>
          <p:grpSpPr>
            <a:xfrm>
              <a:off x="2590031" y="1238949"/>
              <a:ext cx="2311500" cy="1297726"/>
              <a:chOff x="2590031" y="1238949"/>
              <a:chExt cx="2311500" cy="1297726"/>
            </a:xfrm>
          </p:grpSpPr>
          <p:sp>
            <p:nvSpPr>
              <p:cNvPr id="84" name="椭圆 24"/>
              <p:cNvSpPr>
                <a:spLocks noChangeArrowheads="1"/>
              </p:cNvSpPr>
              <p:nvPr/>
            </p:nvSpPr>
            <p:spPr bwMode="auto">
              <a:xfrm>
                <a:off x="2590031" y="1238949"/>
                <a:ext cx="632640" cy="124866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B40C94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3" name="椭圆 24"/>
              <p:cNvSpPr>
                <a:spLocks noChangeArrowheads="1"/>
              </p:cNvSpPr>
              <p:nvPr/>
            </p:nvSpPr>
            <p:spPr bwMode="auto">
              <a:xfrm>
                <a:off x="4268890" y="1288010"/>
                <a:ext cx="632641" cy="124866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B40C94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2608767" y="1447004"/>
              <a:ext cx="784484" cy="623580"/>
            </a:xfrm>
            <a:prstGeom prst="rect">
              <a:avLst/>
            </a:prstGeom>
            <a:noFill/>
            <a:ln w="38100"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m1</a:t>
              </a:r>
              <a:endParaRPr lang="zh-CN" altLang="en-US" b="1" baseline="-25000" dirty="0">
                <a:solidFill>
                  <a:srgbClr val="B40C94"/>
                </a:solidFill>
                <a:latin typeface="+mn-lt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403563" y="2062477"/>
            <a:ext cx="617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B40C94"/>
                </a:solidFill>
                <a:latin typeface="+mj-lt"/>
              </a:rPr>
              <a:t>i</a:t>
            </a:r>
            <a:r>
              <a:rPr lang="en-US" altLang="zh-CN" b="1" baseline="-25000" dirty="0">
                <a:solidFill>
                  <a:srgbClr val="B40C94"/>
                </a:solidFill>
                <a:latin typeface="+mn-lt"/>
              </a:rPr>
              <a:t>m2</a:t>
            </a:r>
            <a:endParaRPr lang="zh-CN" altLang="en-US" dirty="0">
              <a:solidFill>
                <a:srgbClr val="B40C94"/>
              </a:solidFill>
            </a:endParaRPr>
          </a:p>
        </p:txBody>
      </p:sp>
      <p:sp>
        <p:nvSpPr>
          <p:cNvPr id="2" name="椭圆 1"/>
          <p:cNvSpPr/>
          <p:nvPr/>
        </p:nvSpPr>
        <p:spPr bwMode="auto">
          <a:xfrm>
            <a:off x="6921820" y="1455186"/>
            <a:ext cx="148305" cy="14830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6" name="Line 32"/>
          <p:cNvSpPr>
            <a:spLocks noChangeShapeType="1"/>
          </p:cNvSpPr>
          <p:nvPr/>
        </p:nvSpPr>
        <p:spPr bwMode="auto">
          <a:xfrm flipH="1" flipV="1">
            <a:off x="5812403" y="1557064"/>
            <a:ext cx="0" cy="36398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" name="Line 32"/>
          <p:cNvSpPr>
            <a:spLocks noChangeShapeType="1"/>
          </p:cNvSpPr>
          <p:nvPr/>
        </p:nvSpPr>
        <p:spPr bwMode="auto">
          <a:xfrm flipH="1" flipV="1">
            <a:off x="6996172" y="1584932"/>
            <a:ext cx="0" cy="36398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Line 32"/>
          <p:cNvSpPr>
            <a:spLocks noChangeShapeType="1"/>
          </p:cNvSpPr>
          <p:nvPr/>
        </p:nvSpPr>
        <p:spPr bwMode="auto">
          <a:xfrm flipH="1">
            <a:off x="8169186" y="1512655"/>
            <a:ext cx="0" cy="3342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" name="Text Box 12"/>
          <p:cNvSpPr txBox="1">
            <a:spLocks noChangeArrowheads="1"/>
          </p:cNvSpPr>
          <p:nvPr/>
        </p:nvSpPr>
        <p:spPr bwMode="auto">
          <a:xfrm>
            <a:off x="6286739" y="2659831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b="1" i="1" dirty="0"/>
              <a:t>u</a:t>
            </a:r>
            <a:r>
              <a:rPr kumimoji="1" lang="en-US" altLang="zh-CN" b="1" baseline="-25000" dirty="0"/>
              <a:t>S2</a:t>
            </a:r>
            <a:endParaRPr kumimoji="1" lang="en-US" altLang="zh-CN" b="1" i="1" dirty="0"/>
          </a:p>
        </p:txBody>
      </p:sp>
      <p:sp>
        <p:nvSpPr>
          <p:cNvPr id="65" name="Text Box 12"/>
          <p:cNvSpPr txBox="1">
            <a:spLocks noChangeArrowheads="1"/>
          </p:cNvSpPr>
          <p:nvPr/>
        </p:nvSpPr>
        <p:spPr bwMode="auto">
          <a:xfrm>
            <a:off x="8265625" y="2716606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b="1" i="1" dirty="0"/>
              <a:t>u</a:t>
            </a:r>
            <a:r>
              <a:rPr kumimoji="1" lang="en-US" altLang="zh-CN" b="1" baseline="-25000" dirty="0"/>
              <a:t>S3</a:t>
            </a:r>
            <a:endParaRPr kumimoji="1" lang="en-US" altLang="zh-CN" b="1" i="1" dirty="0"/>
          </a:p>
        </p:txBody>
      </p:sp>
      <p:cxnSp>
        <p:nvCxnSpPr>
          <p:cNvPr id="9" name="直接连接符 8"/>
          <p:cNvCxnSpPr/>
          <p:nvPr/>
        </p:nvCxnSpPr>
        <p:spPr bwMode="auto">
          <a:xfrm flipH="1">
            <a:off x="3886495" y="3978990"/>
            <a:ext cx="155062" cy="25276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接连接符 74"/>
          <p:cNvCxnSpPr/>
          <p:nvPr/>
        </p:nvCxnSpPr>
        <p:spPr bwMode="auto">
          <a:xfrm flipH="1">
            <a:off x="4501283" y="3929378"/>
            <a:ext cx="155062" cy="22675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直接连接符 75"/>
          <p:cNvCxnSpPr/>
          <p:nvPr/>
        </p:nvCxnSpPr>
        <p:spPr bwMode="auto">
          <a:xfrm flipH="1">
            <a:off x="5142036" y="3971005"/>
            <a:ext cx="155062" cy="25276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直接连接符 76"/>
          <p:cNvCxnSpPr/>
          <p:nvPr/>
        </p:nvCxnSpPr>
        <p:spPr bwMode="auto">
          <a:xfrm flipH="1">
            <a:off x="5682416" y="3958126"/>
            <a:ext cx="155062" cy="25276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直接箭头连接符 26"/>
          <p:cNvCxnSpPr>
            <a:cxnSpLocks noChangeShapeType="1"/>
          </p:cNvCxnSpPr>
          <p:nvPr/>
        </p:nvCxnSpPr>
        <p:spPr bwMode="auto">
          <a:xfrm flipV="1">
            <a:off x="6211888" y="1918065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接箭头连接符 26"/>
          <p:cNvCxnSpPr>
            <a:cxnSpLocks noChangeShapeType="1"/>
          </p:cNvCxnSpPr>
          <p:nvPr/>
        </p:nvCxnSpPr>
        <p:spPr bwMode="auto">
          <a:xfrm flipV="1">
            <a:off x="7543201" y="1945362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380153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 animBg="1"/>
      <p:bldP spid="21" grpId="0"/>
      <p:bldP spid="22" grpId="0"/>
      <p:bldP spid="4097" grpId="0" animBg="1"/>
      <p:bldP spid="4105" grpId="0"/>
      <p:bldP spid="80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13"/>
          <p:cNvGrpSpPr>
            <a:grpSpLocks/>
          </p:cNvGrpSpPr>
          <p:nvPr/>
        </p:nvGrpSpPr>
        <p:grpSpPr bwMode="auto">
          <a:xfrm>
            <a:off x="5385764" y="1101015"/>
            <a:ext cx="3659546" cy="2852716"/>
            <a:chOff x="821" y="306"/>
            <a:chExt cx="2125" cy="1730"/>
          </a:xfrm>
        </p:grpSpPr>
        <p:sp>
          <p:nvSpPr>
            <p:cNvPr id="52" name="Line 14"/>
            <p:cNvSpPr>
              <a:spLocks noChangeShapeType="1"/>
            </p:cNvSpPr>
            <p:nvPr/>
          </p:nvSpPr>
          <p:spPr bwMode="auto">
            <a:xfrm flipV="1">
              <a:off x="1163" y="594"/>
              <a:ext cx="0" cy="11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Text Box 15"/>
            <p:cNvSpPr txBox="1">
              <a:spLocks noChangeArrowheads="1"/>
            </p:cNvSpPr>
            <p:nvPr/>
          </p:nvSpPr>
          <p:spPr bwMode="auto">
            <a:xfrm>
              <a:off x="821" y="798"/>
              <a:ext cx="3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/>
                <a:t>R</a:t>
              </a:r>
              <a:r>
                <a:rPr kumimoji="1" lang="en-US" altLang="zh-CN" baseline="-25000"/>
                <a:t>1</a:t>
              </a:r>
              <a:endParaRPr kumimoji="1" lang="en-US" altLang="zh-CN" i="1"/>
            </a:p>
          </p:txBody>
        </p: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1842" y="606"/>
              <a:ext cx="1" cy="1152"/>
            </a:xfrm>
            <a:custGeom>
              <a:avLst/>
              <a:gdLst>
                <a:gd name="T0" fmla="*/ 0 w 1"/>
                <a:gd name="T1" fmla="*/ 1152 h 1152"/>
                <a:gd name="T2" fmla="*/ 0 w 1"/>
                <a:gd name="T3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52">
                  <a:moveTo>
                    <a:pt x="0" y="115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" name="Text Box 17"/>
            <p:cNvSpPr txBox="1">
              <a:spLocks noChangeArrowheads="1"/>
            </p:cNvSpPr>
            <p:nvPr/>
          </p:nvSpPr>
          <p:spPr bwMode="auto">
            <a:xfrm>
              <a:off x="1523" y="840"/>
              <a:ext cx="39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/>
                <a:t>R</a:t>
              </a:r>
              <a:r>
                <a:rPr kumimoji="1" lang="en-US" altLang="zh-CN" baseline="-25000"/>
                <a:t>2</a:t>
              </a:r>
              <a:endParaRPr kumimoji="1" lang="en-US" altLang="zh-CN" i="1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1157" y="1752"/>
              <a:ext cx="1357" cy="6"/>
            </a:xfrm>
            <a:custGeom>
              <a:avLst/>
              <a:gdLst>
                <a:gd name="T0" fmla="*/ 0 w 1357"/>
                <a:gd name="T1" fmla="*/ 6 h 6"/>
                <a:gd name="T2" fmla="*/ 1357 w 1357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57" h="6">
                  <a:moveTo>
                    <a:pt x="0" y="6"/>
                  </a:moveTo>
                  <a:lnTo>
                    <a:pt x="1357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1170" y="600"/>
              <a:ext cx="1357" cy="1"/>
            </a:xfrm>
            <a:custGeom>
              <a:avLst/>
              <a:gdLst>
                <a:gd name="T0" fmla="*/ 0 w 1357"/>
                <a:gd name="T1" fmla="*/ 0 h 1"/>
                <a:gd name="T2" fmla="*/ 1357 w 1357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57" h="1">
                  <a:moveTo>
                    <a:pt x="0" y="0"/>
                  </a:moveTo>
                  <a:lnTo>
                    <a:pt x="1357" y="1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" name="Line 20"/>
            <p:cNvSpPr>
              <a:spLocks noChangeShapeType="1"/>
            </p:cNvSpPr>
            <p:nvPr/>
          </p:nvSpPr>
          <p:spPr bwMode="auto">
            <a:xfrm>
              <a:off x="2521" y="606"/>
              <a:ext cx="0" cy="11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" name="Rectangle 21"/>
            <p:cNvSpPr>
              <a:spLocks noChangeArrowheads="1"/>
            </p:cNvSpPr>
            <p:nvPr/>
          </p:nvSpPr>
          <p:spPr bwMode="auto">
            <a:xfrm>
              <a:off x="1105" y="834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0" name="Rectangle 22"/>
            <p:cNvSpPr>
              <a:spLocks noChangeArrowheads="1"/>
            </p:cNvSpPr>
            <p:nvPr/>
          </p:nvSpPr>
          <p:spPr bwMode="auto">
            <a:xfrm>
              <a:off x="1790" y="852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" name="Text Box 23"/>
            <p:cNvSpPr txBox="1">
              <a:spLocks noChangeArrowheads="1"/>
            </p:cNvSpPr>
            <p:nvPr/>
          </p:nvSpPr>
          <p:spPr bwMode="auto">
            <a:xfrm>
              <a:off x="2573" y="844"/>
              <a:ext cx="37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R</a:t>
              </a:r>
              <a:r>
                <a:rPr kumimoji="1" lang="en-US" altLang="zh-CN" baseline="-25000" dirty="0"/>
                <a:t>3</a:t>
              </a:r>
              <a:endParaRPr kumimoji="1" lang="en-US" altLang="zh-CN" i="1" dirty="0"/>
            </a:p>
          </p:txBody>
        </p:sp>
        <p:sp>
          <p:nvSpPr>
            <p:cNvPr id="62" name="Rectangle 24"/>
            <p:cNvSpPr>
              <a:spLocks noChangeArrowheads="1"/>
            </p:cNvSpPr>
            <p:nvPr/>
          </p:nvSpPr>
          <p:spPr bwMode="auto">
            <a:xfrm>
              <a:off x="2463" y="829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3" name="Text Box 25"/>
            <p:cNvSpPr txBox="1">
              <a:spLocks noChangeArrowheads="1"/>
            </p:cNvSpPr>
            <p:nvPr/>
          </p:nvSpPr>
          <p:spPr bwMode="auto">
            <a:xfrm>
              <a:off x="1767" y="1748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/>
                <a:t>b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1745" y="306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dirty="0"/>
                <a:t>a</a:t>
              </a:r>
            </a:p>
          </p:txBody>
        </p:sp>
        <p:sp>
          <p:nvSpPr>
            <p:cNvPr id="65" name="Oval 27"/>
            <p:cNvSpPr>
              <a:spLocks noChangeArrowheads="1"/>
            </p:cNvSpPr>
            <p:nvPr/>
          </p:nvSpPr>
          <p:spPr bwMode="auto">
            <a:xfrm>
              <a:off x="1044" y="1350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" name="Oval 28"/>
            <p:cNvSpPr>
              <a:spLocks noChangeArrowheads="1"/>
            </p:cNvSpPr>
            <p:nvPr/>
          </p:nvSpPr>
          <p:spPr bwMode="auto">
            <a:xfrm>
              <a:off x="1727" y="1358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" name="Text Box 29"/>
            <p:cNvSpPr txBox="1">
              <a:spLocks noChangeArrowheads="1"/>
            </p:cNvSpPr>
            <p:nvPr/>
          </p:nvSpPr>
          <p:spPr bwMode="auto">
            <a:xfrm>
              <a:off x="972" y="1122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/>
                <a:t>+</a:t>
              </a:r>
            </a:p>
          </p:txBody>
        </p:sp>
        <p:sp>
          <p:nvSpPr>
            <p:cNvPr id="68" name="Text Box 30"/>
            <p:cNvSpPr txBox="1">
              <a:spLocks noChangeArrowheads="1"/>
            </p:cNvSpPr>
            <p:nvPr/>
          </p:nvSpPr>
          <p:spPr bwMode="auto">
            <a:xfrm>
              <a:off x="972" y="1500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/>
                <a:t>–</a:t>
              </a:r>
            </a:p>
          </p:txBody>
        </p:sp>
        <p:sp>
          <p:nvSpPr>
            <p:cNvPr id="69" name="Text Box 31"/>
            <p:cNvSpPr txBox="1">
              <a:spLocks noChangeArrowheads="1"/>
            </p:cNvSpPr>
            <p:nvPr/>
          </p:nvSpPr>
          <p:spPr bwMode="auto">
            <a:xfrm>
              <a:off x="1656" y="1116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+</a:t>
              </a:r>
            </a:p>
          </p:txBody>
        </p:sp>
        <p:sp>
          <p:nvSpPr>
            <p:cNvPr id="70" name="Text Box 32"/>
            <p:cNvSpPr txBox="1">
              <a:spLocks noChangeArrowheads="1"/>
            </p:cNvSpPr>
            <p:nvPr/>
          </p:nvSpPr>
          <p:spPr bwMode="auto">
            <a:xfrm>
              <a:off x="1656" y="1494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/>
                <a:t>–</a:t>
              </a:r>
            </a:p>
          </p:txBody>
        </p:sp>
        <p:sp>
          <p:nvSpPr>
            <p:cNvPr id="71" name="Oval 28"/>
            <p:cNvSpPr>
              <a:spLocks noChangeArrowheads="1"/>
            </p:cNvSpPr>
            <p:nvPr/>
          </p:nvSpPr>
          <p:spPr bwMode="auto">
            <a:xfrm>
              <a:off x="2400" y="1358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" name="Text Box 31"/>
            <p:cNvSpPr txBox="1">
              <a:spLocks noChangeArrowheads="1"/>
            </p:cNvSpPr>
            <p:nvPr/>
          </p:nvSpPr>
          <p:spPr bwMode="auto">
            <a:xfrm>
              <a:off x="2579" y="1173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+</a:t>
              </a:r>
            </a:p>
          </p:txBody>
        </p:sp>
        <p:sp>
          <p:nvSpPr>
            <p:cNvPr id="73" name="Text Box 32"/>
            <p:cNvSpPr txBox="1">
              <a:spLocks noChangeArrowheads="1"/>
            </p:cNvSpPr>
            <p:nvPr/>
          </p:nvSpPr>
          <p:spPr bwMode="auto">
            <a:xfrm>
              <a:off x="2583" y="1527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–</a:t>
              </a:r>
            </a:p>
          </p:txBody>
        </p:sp>
      </p:grpSp>
      <p:grpSp>
        <p:nvGrpSpPr>
          <p:cNvPr id="5122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514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5144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5123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5124" name="Rectangle 61"/>
          <p:cNvSpPr>
            <a:spLocks noChangeArrowheads="1"/>
          </p:cNvSpPr>
          <p:nvPr/>
        </p:nvSpPr>
        <p:spPr bwMode="auto">
          <a:xfrm>
            <a:off x="276225" y="342900"/>
            <a:ext cx="338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26" name="Text Box 62"/>
          <p:cNvSpPr txBox="1">
            <a:spLocks noChangeArrowheads="1"/>
          </p:cNvSpPr>
          <p:nvPr/>
        </p:nvSpPr>
        <p:spPr bwMode="auto">
          <a:xfrm>
            <a:off x="123825" y="336550"/>
            <a:ext cx="64468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zh-CN" sz="2800" b="1" dirty="0">
                <a:latin typeface="+mn-ea"/>
                <a:ea typeface="+mn-ea"/>
              </a:rPr>
              <a:t>2</a:t>
            </a:r>
            <a:r>
              <a:rPr kumimoji="1" lang="zh-CN" altLang="en-US" sz="2800" b="1" dirty="0">
                <a:latin typeface="+mn-ea"/>
                <a:ea typeface="+mn-ea"/>
              </a:rPr>
              <a:t>、按网孔电流的方向列各网孔</a:t>
            </a:r>
            <a:r>
              <a:rPr kumimoji="1" lang="en-US" altLang="zh-CN" sz="2800" b="1" dirty="0">
                <a:latin typeface="+mn-lt"/>
                <a:ea typeface="+mn-ea"/>
              </a:rPr>
              <a:t>KVL</a:t>
            </a:r>
            <a:endParaRPr kumimoji="1" lang="zh-CN" altLang="en-US" sz="2800" b="1" dirty="0">
              <a:latin typeface="+mn-lt"/>
              <a:ea typeface="+mn-ea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824347"/>
              </p:ext>
            </p:extLst>
          </p:nvPr>
        </p:nvGraphicFramePr>
        <p:xfrm>
          <a:off x="1880481" y="991210"/>
          <a:ext cx="3043238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4" name="Equation" r:id="rId3" imgW="1562040" imgH="228600" progId="Equation.DSMT4">
                  <p:embed/>
                </p:oleObj>
              </mc:Choice>
              <mc:Fallback>
                <p:oleObj name="Equation" r:id="rId3" imgW="1562040" imgH="228600" progId="Equation.DSMT4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0481" y="991210"/>
                        <a:ext cx="3043238" cy="428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10308" y="949100"/>
            <a:ext cx="1262062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b="1" dirty="0">
                <a:latin typeface="+mn-ea"/>
                <a:ea typeface="+mn-ea"/>
              </a:rPr>
              <a:t>网孔</a:t>
            </a:r>
            <a:r>
              <a:rPr lang="en-US" altLang="zh-CN" b="1" dirty="0">
                <a:latin typeface="+mn-ea"/>
                <a:ea typeface="+mn-ea"/>
              </a:rPr>
              <a:t>1</a:t>
            </a:r>
            <a:r>
              <a:rPr lang="zh-CN" altLang="en-US" dirty="0"/>
              <a:t>：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041589"/>
              </p:ext>
            </p:extLst>
          </p:nvPr>
        </p:nvGraphicFramePr>
        <p:xfrm>
          <a:off x="1783644" y="1502385"/>
          <a:ext cx="35210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5" name="Equation" r:id="rId5" imgW="1815840" imgH="228600" progId="Equation.DSMT4">
                  <p:embed/>
                </p:oleObj>
              </mc:Choice>
              <mc:Fallback>
                <p:oleObj name="Equation" r:id="rId5" imgW="1815840" imgH="22860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3644" y="1502385"/>
                        <a:ext cx="3521075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98342" y="1438734"/>
            <a:ext cx="1262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+mn-ea"/>
                <a:ea typeface="+mn-ea"/>
              </a:rPr>
              <a:t>网孔</a:t>
            </a:r>
            <a:r>
              <a:rPr lang="en-US" altLang="zh-CN" sz="2400" b="1" dirty="0">
                <a:latin typeface="+mn-ea"/>
                <a:ea typeface="+mn-ea"/>
              </a:rPr>
              <a:t>2：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629126" y="1523262"/>
            <a:ext cx="5106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i="1" dirty="0"/>
              <a:t>i</a:t>
            </a:r>
            <a:r>
              <a:rPr kumimoji="1" lang="en-US" altLang="zh-CN" baseline="-25000" dirty="0"/>
              <a:t>1</a:t>
            </a:r>
            <a:endParaRPr kumimoji="1" lang="en-US" altLang="zh-CN" i="1" dirty="0"/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8316792" y="1539867"/>
            <a:ext cx="6423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i="1" dirty="0"/>
              <a:t>i</a:t>
            </a:r>
            <a:r>
              <a:rPr kumimoji="1" lang="en-US" altLang="zh-CN" baseline="-25000" dirty="0"/>
              <a:t>3</a:t>
            </a:r>
            <a:endParaRPr kumimoji="1" lang="en-US" altLang="zh-CN" i="1" dirty="0"/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5118832" y="2703813"/>
            <a:ext cx="71468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i="1"/>
              <a:t>u</a:t>
            </a:r>
            <a:r>
              <a:rPr kumimoji="1" lang="en-US" altLang="zh-CN" baseline="-25000"/>
              <a:t>S1</a:t>
            </a:r>
            <a:endParaRPr kumimoji="1" lang="en-US" altLang="zh-CN" i="1"/>
          </a:p>
        </p:txBody>
      </p:sp>
      <p:sp>
        <p:nvSpPr>
          <p:cNvPr id="41" name="Text Box 35"/>
          <p:cNvSpPr txBox="1">
            <a:spLocks noChangeArrowheads="1"/>
          </p:cNvSpPr>
          <p:nvPr/>
        </p:nvSpPr>
        <p:spPr bwMode="auto">
          <a:xfrm>
            <a:off x="6767958" y="1523262"/>
            <a:ext cx="482199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i="1" dirty="0"/>
              <a:t>i</a:t>
            </a:r>
            <a:r>
              <a:rPr kumimoji="1" lang="en-US" altLang="zh-CN" baseline="-25000" dirty="0"/>
              <a:t>2</a:t>
            </a:r>
            <a:endParaRPr kumimoji="1" lang="en-US" altLang="zh-CN" i="1" dirty="0"/>
          </a:p>
        </p:txBody>
      </p:sp>
      <p:grpSp>
        <p:nvGrpSpPr>
          <p:cNvPr id="14" name="组合 13"/>
          <p:cNvGrpSpPr/>
          <p:nvPr/>
        </p:nvGrpSpPr>
        <p:grpSpPr>
          <a:xfrm>
            <a:off x="6173822" y="2035288"/>
            <a:ext cx="2024971" cy="951045"/>
            <a:chOff x="6173822" y="2035288"/>
            <a:chExt cx="2024971" cy="951045"/>
          </a:xfrm>
        </p:grpSpPr>
        <p:grpSp>
          <p:nvGrpSpPr>
            <p:cNvPr id="42" name="组合 41"/>
            <p:cNvGrpSpPr/>
            <p:nvPr/>
          </p:nvGrpSpPr>
          <p:grpSpPr>
            <a:xfrm>
              <a:off x="6173822" y="2035288"/>
              <a:ext cx="1911848" cy="951045"/>
              <a:chOff x="2547626" y="1238948"/>
              <a:chExt cx="2400218" cy="128459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2590031" y="1238948"/>
                <a:ext cx="2357813" cy="1284594"/>
                <a:chOff x="2590031" y="1238948"/>
                <a:chExt cx="2357813" cy="1284594"/>
              </a:xfrm>
            </p:grpSpPr>
            <p:sp>
              <p:nvSpPr>
                <p:cNvPr id="50" name="椭圆 24"/>
                <p:cNvSpPr>
                  <a:spLocks noChangeArrowheads="1"/>
                </p:cNvSpPr>
                <p:nvPr/>
              </p:nvSpPr>
              <p:spPr bwMode="auto">
                <a:xfrm>
                  <a:off x="2590031" y="1238948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" name="椭圆 24"/>
                <p:cNvSpPr>
                  <a:spLocks noChangeArrowheads="1"/>
                </p:cNvSpPr>
                <p:nvPr/>
              </p:nvSpPr>
              <p:spPr bwMode="auto">
                <a:xfrm>
                  <a:off x="4315204" y="1274877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49" name="TextBox 48"/>
              <p:cNvSpPr txBox="1"/>
              <p:nvPr/>
            </p:nvSpPr>
            <p:spPr>
              <a:xfrm>
                <a:off x="2547626" y="1487111"/>
                <a:ext cx="843329" cy="623579"/>
              </a:xfrm>
              <a:prstGeom prst="rect">
                <a:avLst/>
              </a:prstGeom>
              <a:noFill/>
              <a:ln w="38100"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i="1" dirty="0">
                    <a:solidFill>
                      <a:srgbClr val="B40C94"/>
                    </a:solidFill>
                    <a:latin typeface="+mj-lt"/>
                  </a:rPr>
                  <a:t>i</a:t>
                </a:r>
                <a:r>
                  <a:rPr lang="en-US" altLang="zh-CN" b="1" baseline="-25000" dirty="0">
                    <a:solidFill>
                      <a:srgbClr val="B40C94"/>
                    </a:solidFill>
                    <a:latin typeface="+mn-lt"/>
                  </a:rPr>
                  <a:t>m1</a:t>
                </a:r>
                <a:endParaRPr lang="zh-CN" altLang="en-US" b="1" baseline="-25000" dirty="0">
                  <a:solidFill>
                    <a:srgbClr val="B40C94"/>
                  </a:solidFill>
                  <a:latin typeface="+mn-lt"/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7581753" y="2272712"/>
              <a:ext cx="617040" cy="461665"/>
            </a:xfrm>
            <a:prstGeom prst="rect">
              <a:avLst/>
            </a:prstGeom>
            <a:noFill/>
            <a:ln w="38100"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m2</a:t>
              </a:r>
              <a:endParaRPr lang="zh-CN" altLang="en-US" dirty="0">
                <a:solidFill>
                  <a:srgbClr val="B40C94"/>
                </a:solidFill>
              </a:endParaRPr>
            </a:p>
          </p:txBody>
        </p:sp>
      </p:grpSp>
      <p:cxnSp>
        <p:nvCxnSpPr>
          <p:cNvPr id="17" name="直接箭头连接符 16"/>
          <p:cNvCxnSpPr>
            <a:stCxn id="59" idx="0"/>
          </p:cNvCxnSpPr>
          <p:nvPr/>
        </p:nvCxnSpPr>
        <p:spPr bwMode="auto">
          <a:xfrm flipV="1">
            <a:off x="5974736" y="1595706"/>
            <a:ext cx="0" cy="37596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直接箭头连接符 75"/>
          <p:cNvCxnSpPr/>
          <p:nvPr/>
        </p:nvCxnSpPr>
        <p:spPr bwMode="auto">
          <a:xfrm flipV="1">
            <a:off x="7151899" y="1595170"/>
            <a:ext cx="0" cy="39085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直接箭头连接符 76"/>
          <p:cNvCxnSpPr/>
          <p:nvPr/>
        </p:nvCxnSpPr>
        <p:spPr bwMode="auto">
          <a:xfrm>
            <a:off x="8320900" y="1609460"/>
            <a:ext cx="0" cy="35922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Text Box 12"/>
          <p:cNvSpPr txBox="1">
            <a:spLocks noChangeArrowheads="1"/>
          </p:cNvSpPr>
          <p:nvPr/>
        </p:nvSpPr>
        <p:spPr bwMode="auto">
          <a:xfrm>
            <a:off x="6430557" y="2772244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S2</a:t>
            </a:r>
            <a:endParaRPr kumimoji="1" lang="en-US" altLang="zh-CN" i="1" dirty="0"/>
          </a:p>
        </p:txBody>
      </p:sp>
      <p:sp>
        <p:nvSpPr>
          <p:cNvPr id="80" name="Text Box 12"/>
          <p:cNvSpPr txBox="1">
            <a:spLocks noChangeArrowheads="1"/>
          </p:cNvSpPr>
          <p:nvPr/>
        </p:nvSpPr>
        <p:spPr bwMode="auto">
          <a:xfrm>
            <a:off x="8420896" y="2849567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S3</a:t>
            </a:r>
            <a:endParaRPr kumimoji="1" lang="en-US" altLang="zh-CN" i="1" dirty="0"/>
          </a:p>
        </p:txBody>
      </p:sp>
      <p:cxnSp>
        <p:nvCxnSpPr>
          <p:cNvPr id="82" name="直接箭头连接符 26"/>
          <p:cNvCxnSpPr>
            <a:cxnSpLocks noChangeShapeType="1"/>
          </p:cNvCxnSpPr>
          <p:nvPr/>
        </p:nvCxnSpPr>
        <p:spPr bwMode="auto">
          <a:xfrm flipV="1">
            <a:off x="6416545" y="2029385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接箭头连接符 26"/>
          <p:cNvCxnSpPr>
            <a:cxnSpLocks noChangeShapeType="1"/>
          </p:cNvCxnSpPr>
          <p:nvPr/>
        </p:nvCxnSpPr>
        <p:spPr bwMode="auto">
          <a:xfrm flipV="1">
            <a:off x="7771926" y="2054574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8" name="Object 14">
            <a:extLst>
              <a:ext uri="{FF2B5EF4-FFF2-40B4-BE49-F238E27FC236}">
                <a16:creationId xmlns:a16="http://schemas.microsoft.com/office/drawing/2014/main" id="{CB8CA143-D1BA-4A41-B4E3-AE6F23ADB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586" y="4401348"/>
            <a:ext cx="17462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56828DBD-3654-4844-A6F9-A1102CC6DFFD}"/>
              </a:ext>
            </a:extLst>
          </p:cNvPr>
          <p:cNvGrpSpPr/>
          <p:nvPr/>
        </p:nvGrpSpPr>
        <p:grpSpPr>
          <a:xfrm>
            <a:off x="484524" y="1941688"/>
            <a:ext cx="1848832" cy="1796366"/>
            <a:chOff x="376612" y="1896285"/>
            <a:chExt cx="1848832" cy="1796366"/>
          </a:xfrm>
        </p:grpSpPr>
        <p:graphicFrame>
          <p:nvGraphicFramePr>
            <p:cNvPr id="81" name="对象 80">
              <a:extLst>
                <a:ext uri="{FF2B5EF4-FFF2-40B4-BE49-F238E27FC236}">
                  <a16:creationId xmlns:a16="http://schemas.microsoft.com/office/drawing/2014/main" id="{844BB97A-CDB2-40C4-9381-2A5585B34F0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0670338"/>
                </p:ext>
              </p:extLst>
            </p:nvPr>
          </p:nvGraphicFramePr>
          <p:xfrm>
            <a:off x="508677" y="1896285"/>
            <a:ext cx="1284288" cy="471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96" name="Equation" r:id="rId8" imgW="622080" imgH="228600" progId="Equation.DSMT4">
                    <p:embed/>
                  </p:oleObj>
                </mc:Choice>
                <mc:Fallback>
                  <p:oleObj name="Equation" r:id="rId8" imgW="622080" imgH="228600" progId="Equation.DSMT4">
                    <p:embed/>
                    <p:pic>
                      <p:nvPicPr>
                        <p:cNvPr id="6" name="对象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677" y="1896285"/>
                          <a:ext cx="1284288" cy="4714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3" name="对象 82">
              <a:extLst>
                <a:ext uri="{FF2B5EF4-FFF2-40B4-BE49-F238E27FC236}">
                  <a16:creationId xmlns:a16="http://schemas.microsoft.com/office/drawing/2014/main" id="{F0B29F85-626F-4C22-88ED-37FD169492A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8202640"/>
                </p:ext>
              </p:extLst>
            </p:nvPr>
          </p:nvGraphicFramePr>
          <p:xfrm>
            <a:off x="590319" y="2524341"/>
            <a:ext cx="1635125" cy="474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97" name="Equation" r:id="rId10" imgW="787320" imgH="228600" progId="Equation.DSMT4">
                    <p:embed/>
                  </p:oleObj>
                </mc:Choice>
                <mc:Fallback>
                  <p:oleObj name="Equation" r:id="rId10" imgW="787320" imgH="228600" progId="Equation.DSMT4">
                    <p:embed/>
                    <p:pic>
                      <p:nvPicPr>
                        <p:cNvPr id="7" name="对象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0319" y="2524341"/>
                          <a:ext cx="1635125" cy="474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6" name="对象 85">
              <a:extLst>
                <a:ext uri="{FF2B5EF4-FFF2-40B4-BE49-F238E27FC236}">
                  <a16:creationId xmlns:a16="http://schemas.microsoft.com/office/drawing/2014/main" id="{5D8057F5-8C88-4D29-80BC-4A16C3AFDA7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80845763"/>
                </p:ext>
              </p:extLst>
            </p:nvPr>
          </p:nvGraphicFramePr>
          <p:xfrm>
            <a:off x="521074" y="3176714"/>
            <a:ext cx="1433512" cy="515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98" name="Equation" r:id="rId12" imgW="634680" imgH="228600" progId="Equation.DSMT4">
                    <p:embed/>
                  </p:oleObj>
                </mc:Choice>
                <mc:Fallback>
                  <p:oleObj name="Equation" r:id="rId12" imgW="634680" imgH="228600" progId="Equation.DSMT4">
                    <p:embed/>
                    <p:pic>
                      <p:nvPicPr>
                        <p:cNvPr id="8" name="对象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074" y="3176714"/>
                          <a:ext cx="1433512" cy="515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" name="AutoShape 73">
              <a:extLst>
                <a:ext uri="{FF2B5EF4-FFF2-40B4-BE49-F238E27FC236}">
                  <a16:creationId xmlns:a16="http://schemas.microsoft.com/office/drawing/2014/main" id="{D684A747-7A50-4BAA-B392-1B45B46CCC7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6612" y="2023747"/>
              <a:ext cx="144462" cy="1560512"/>
            </a:xfrm>
            <a:prstGeom prst="rightBrace">
              <a:avLst>
                <a:gd name="adj1" fmla="val 9139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kumimoji="1" lang="zh-CN" altLang="en-US" b="1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88" name="对象 87">
            <a:extLst>
              <a:ext uri="{FF2B5EF4-FFF2-40B4-BE49-F238E27FC236}">
                <a16:creationId xmlns:a16="http://schemas.microsoft.com/office/drawing/2014/main" id="{9E4B8709-358B-4975-9126-CAD1D432DB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765464"/>
              </p:ext>
            </p:extLst>
          </p:nvPr>
        </p:nvGraphicFramePr>
        <p:xfrm>
          <a:off x="1523232" y="3977023"/>
          <a:ext cx="4179189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9" name="Equation" r:id="rId14" imgW="2145960" imgH="228600" progId="Equation.DSMT4">
                  <p:embed/>
                </p:oleObj>
              </mc:Choice>
              <mc:Fallback>
                <p:oleObj name="Equation" r:id="rId14" imgW="2145960" imgH="228600" progId="Equation.DSMT4">
                  <p:embed/>
                  <p:pic>
                    <p:nvPicPr>
                      <p:cNvPr id="2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3232" y="3977023"/>
                        <a:ext cx="4179189" cy="428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矩形 88">
            <a:extLst>
              <a:ext uri="{FF2B5EF4-FFF2-40B4-BE49-F238E27FC236}">
                <a16:creationId xmlns:a16="http://schemas.microsoft.com/office/drawing/2014/main" id="{ECA70FDD-A9FD-438A-9292-AAA1FB366FA0}"/>
              </a:ext>
            </a:extLst>
          </p:cNvPr>
          <p:cNvSpPr/>
          <p:nvPr/>
        </p:nvSpPr>
        <p:spPr>
          <a:xfrm>
            <a:off x="420939" y="3935363"/>
            <a:ext cx="1262062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b="1" dirty="0">
                <a:latin typeface="+mn-ea"/>
                <a:ea typeface="+mn-ea"/>
              </a:rPr>
              <a:t>网孔</a:t>
            </a:r>
            <a:r>
              <a:rPr lang="en-US" altLang="zh-CN" b="1" dirty="0">
                <a:latin typeface="+mn-ea"/>
                <a:ea typeface="+mn-ea"/>
              </a:rPr>
              <a:t>1</a:t>
            </a:r>
            <a:r>
              <a:rPr lang="zh-CN" altLang="en-US" dirty="0"/>
              <a:t>：</a:t>
            </a:r>
          </a:p>
        </p:txBody>
      </p:sp>
      <p:graphicFrame>
        <p:nvGraphicFramePr>
          <p:cNvPr id="90" name="对象 89">
            <a:extLst>
              <a:ext uri="{FF2B5EF4-FFF2-40B4-BE49-F238E27FC236}">
                <a16:creationId xmlns:a16="http://schemas.microsoft.com/office/drawing/2014/main" id="{24BCE741-F78B-40ED-B478-1B07A5B93E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242754"/>
              </p:ext>
            </p:extLst>
          </p:nvPr>
        </p:nvGraphicFramePr>
        <p:xfrm>
          <a:off x="1513333" y="4488302"/>
          <a:ext cx="4482714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0" name="Equation" r:id="rId16" imgW="2311200" imgH="228600" progId="Equation.DSMT4">
                  <p:embed/>
                </p:oleObj>
              </mc:Choice>
              <mc:Fallback>
                <p:oleObj name="Equation" r:id="rId16" imgW="2311200" imgH="228600" progId="Equation.DSMT4">
                  <p:embed/>
                  <p:pic>
                    <p:nvPicPr>
                      <p:cNvPr id="7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3333" y="4488302"/>
                        <a:ext cx="4482714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" name="矩形 90">
            <a:extLst>
              <a:ext uri="{FF2B5EF4-FFF2-40B4-BE49-F238E27FC236}">
                <a16:creationId xmlns:a16="http://schemas.microsoft.com/office/drawing/2014/main" id="{3AAEE48A-E11B-4B32-A047-569F39476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73" y="4424997"/>
            <a:ext cx="1262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+mn-ea"/>
                <a:ea typeface="+mn-ea"/>
              </a:rPr>
              <a:t>网孔</a:t>
            </a:r>
            <a:r>
              <a:rPr lang="en-US" altLang="zh-CN" sz="2400" b="1" dirty="0">
                <a:latin typeface="+mn-ea"/>
                <a:ea typeface="+mn-ea"/>
              </a:rPr>
              <a:t>2：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utoUpdateAnimBg="0"/>
      <p:bldP spid="3" grpId="0" autoUpdateAnimBg="0"/>
      <p:bldP spid="10" grpId="0" autoUpdateAnimBg="0"/>
      <p:bldP spid="89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13"/>
          <p:cNvGrpSpPr>
            <a:grpSpLocks/>
          </p:cNvGrpSpPr>
          <p:nvPr/>
        </p:nvGrpSpPr>
        <p:grpSpPr bwMode="auto">
          <a:xfrm>
            <a:off x="5385764" y="1101015"/>
            <a:ext cx="3659546" cy="2852716"/>
            <a:chOff x="821" y="306"/>
            <a:chExt cx="2125" cy="1730"/>
          </a:xfrm>
        </p:grpSpPr>
        <p:sp>
          <p:nvSpPr>
            <p:cNvPr id="52" name="Line 14"/>
            <p:cNvSpPr>
              <a:spLocks noChangeShapeType="1"/>
            </p:cNvSpPr>
            <p:nvPr/>
          </p:nvSpPr>
          <p:spPr bwMode="auto">
            <a:xfrm flipV="1">
              <a:off x="1163" y="594"/>
              <a:ext cx="0" cy="11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Text Box 15"/>
            <p:cNvSpPr txBox="1">
              <a:spLocks noChangeArrowheads="1"/>
            </p:cNvSpPr>
            <p:nvPr/>
          </p:nvSpPr>
          <p:spPr bwMode="auto">
            <a:xfrm>
              <a:off x="821" y="798"/>
              <a:ext cx="3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/>
                <a:t>R</a:t>
              </a:r>
              <a:r>
                <a:rPr kumimoji="1" lang="en-US" altLang="zh-CN" baseline="-25000"/>
                <a:t>1</a:t>
              </a:r>
              <a:endParaRPr kumimoji="1" lang="en-US" altLang="zh-CN" i="1"/>
            </a:p>
          </p:txBody>
        </p: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1842" y="606"/>
              <a:ext cx="1" cy="1152"/>
            </a:xfrm>
            <a:custGeom>
              <a:avLst/>
              <a:gdLst>
                <a:gd name="T0" fmla="*/ 0 w 1"/>
                <a:gd name="T1" fmla="*/ 1152 h 1152"/>
                <a:gd name="T2" fmla="*/ 0 w 1"/>
                <a:gd name="T3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52">
                  <a:moveTo>
                    <a:pt x="0" y="115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" name="Text Box 17"/>
            <p:cNvSpPr txBox="1">
              <a:spLocks noChangeArrowheads="1"/>
            </p:cNvSpPr>
            <p:nvPr/>
          </p:nvSpPr>
          <p:spPr bwMode="auto">
            <a:xfrm>
              <a:off x="1523" y="840"/>
              <a:ext cx="39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/>
                <a:t>R</a:t>
              </a:r>
              <a:r>
                <a:rPr kumimoji="1" lang="en-US" altLang="zh-CN" baseline="-25000"/>
                <a:t>2</a:t>
              </a:r>
              <a:endParaRPr kumimoji="1" lang="en-US" altLang="zh-CN" i="1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1157" y="1752"/>
              <a:ext cx="1357" cy="6"/>
            </a:xfrm>
            <a:custGeom>
              <a:avLst/>
              <a:gdLst>
                <a:gd name="T0" fmla="*/ 0 w 1357"/>
                <a:gd name="T1" fmla="*/ 6 h 6"/>
                <a:gd name="T2" fmla="*/ 1357 w 1357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57" h="6">
                  <a:moveTo>
                    <a:pt x="0" y="6"/>
                  </a:moveTo>
                  <a:lnTo>
                    <a:pt x="1357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1170" y="600"/>
              <a:ext cx="1357" cy="1"/>
            </a:xfrm>
            <a:custGeom>
              <a:avLst/>
              <a:gdLst>
                <a:gd name="T0" fmla="*/ 0 w 1357"/>
                <a:gd name="T1" fmla="*/ 0 h 1"/>
                <a:gd name="T2" fmla="*/ 1357 w 1357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57" h="1">
                  <a:moveTo>
                    <a:pt x="0" y="0"/>
                  </a:moveTo>
                  <a:lnTo>
                    <a:pt x="1357" y="1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" name="Line 20"/>
            <p:cNvSpPr>
              <a:spLocks noChangeShapeType="1"/>
            </p:cNvSpPr>
            <p:nvPr/>
          </p:nvSpPr>
          <p:spPr bwMode="auto">
            <a:xfrm>
              <a:off x="2521" y="606"/>
              <a:ext cx="0" cy="11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" name="Rectangle 21"/>
            <p:cNvSpPr>
              <a:spLocks noChangeArrowheads="1"/>
            </p:cNvSpPr>
            <p:nvPr/>
          </p:nvSpPr>
          <p:spPr bwMode="auto">
            <a:xfrm>
              <a:off x="1105" y="834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0" name="Rectangle 22"/>
            <p:cNvSpPr>
              <a:spLocks noChangeArrowheads="1"/>
            </p:cNvSpPr>
            <p:nvPr/>
          </p:nvSpPr>
          <p:spPr bwMode="auto">
            <a:xfrm>
              <a:off x="1790" y="852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" name="Text Box 23"/>
            <p:cNvSpPr txBox="1">
              <a:spLocks noChangeArrowheads="1"/>
            </p:cNvSpPr>
            <p:nvPr/>
          </p:nvSpPr>
          <p:spPr bwMode="auto">
            <a:xfrm>
              <a:off x="2573" y="844"/>
              <a:ext cx="37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R</a:t>
              </a:r>
              <a:r>
                <a:rPr kumimoji="1" lang="en-US" altLang="zh-CN" baseline="-25000" dirty="0"/>
                <a:t>3</a:t>
              </a:r>
              <a:endParaRPr kumimoji="1" lang="en-US" altLang="zh-CN" i="1" dirty="0"/>
            </a:p>
          </p:txBody>
        </p:sp>
        <p:sp>
          <p:nvSpPr>
            <p:cNvPr id="62" name="Rectangle 24"/>
            <p:cNvSpPr>
              <a:spLocks noChangeArrowheads="1"/>
            </p:cNvSpPr>
            <p:nvPr/>
          </p:nvSpPr>
          <p:spPr bwMode="auto">
            <a:xfrm>
              <a:off x="2463" y="829"/>
              <a:ext cx="116" cy="2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3" name="Text Box 25"/>
            <p:cNvSpPr txBox="1">
              <a:spLocks noChangeArrowheads="1"/>
            </p:cNvSpPr>
            <p:nvPr/>
          </p:nvSpPr>
          <p:spPr bwMode="auto">
            <a:xfrm>
              <a:off x="1767" y="1748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/>
                <a:t>b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1745" y="306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dirty="0"/>
                <a:t>a</a:t>
              </a:r>
            </a:p>
          </p:txBody>
        </p:sp>
        <p:sp>
          <p:nvSpPr>
            <p:cNvPr id="65" name="Oval 27"/>
            <p:cNvSpPr>
              <a:spLocks noChangeArrowheads="1"/>
            </p:cNvSpPr>
            <p:nvPr/>
          </p:nvSpPr>
          <p:spPr bwMode="auto">
            <a:xfrm>
              <a:off x="1044" y="1350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" name="Oval 28"/>
            <p:cNvSpPr>
              <a:spLocks noChangeArrowheads="1"/>
            </p:cNvSpPr>
            <p:nvPr/>
          </p:nvSpPr>
          <p:spPr bwMode="auto">
            <a:xfrm>
              <a:off x="1727" y="1358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" name="Text Box 29"/>
            <p:cNvSpPr txBox="1">
              <a:spLocks noChangeArrowheads="1"/>
            </p:cNvSpPr>
            <p:nvPr/>
          </p:nvSpPr>
          <p:spPr bwMode="auto">
            <a:xfrm>
              <a:off x="972" y="1122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/>
                <a:t>+</a:t>
              </a:r>
            </a:p>
          </p:txBody>
        </p:sp>
        <p:sp>
          <p:nvSpPr>
            <p:cNvPr id="68" name="Text Box 30"/>
            <p:cNvSpPr txBox="1">
              <a:spLocks noChangeArrowheads="1"/>
            </p:cNvSpPr>
            <p:nvPr/>
          </p:nvSpPr>
          <p:spPr bwMode="auto">
            <a:xfrm>
              <a:off x="972" y="1500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/>
                <a:t>–</a:t>
              </a:r>
            </a:p>
          </p:txBody>
        </p:sp>
        <p:sp>
          <p:nvSpPr>
            <p:cNvPr id="69" name="Text Box 31"/>
            <p:cNvSpPr txBox="1">
              <a:spLocks noChangeArrowheads="1"/>
            </p:cNvSpPr>
            <p:nvPr/>
          </p:nvSpPr>
          <p:spPr bwMode="auto">
            <a:xfrm>
              <a:off x="1656" y="1116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+</a:t>
              </a:r>
            </a:p>
          </p:txBody>
        </p:sp>
        <p:sp>
          <p:nvSpPr>
            <p:cNvPr id="70" name="Text Box 32"/>
            <p:cNvSpPr txBox="1">
              <a:spLocks noChangeArrowheads="1"/>
            </p:cNvSpPr>
            <p:nvPr/>
          </p:nvSpPr>
          <p:spPr bwMode="auto">
            <a:xfrm>
              <a:off x="1656" y="1494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/>
                <a:t>–</a:t>
              </a:r>
            </a:p>
          </p:txBody>
        </p:sp>
        <p:sp>
          <p:nvSpPr>
            <p:cNvPr id="71" name="Oval 28"/>
            <p:cNvSpPr>
              <a:spLocks noChangeArrowheads="1"/>
            </p:cNvSpPr>
            <p:nvPr/>
          </p:nvSpPr>
          <p:spPr bwMode="auto">
            <a:xfrm>
              <a:off x="2400" y="1358"/>
              <a:ext cx="227" cy="22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" name="Text Box 31"/>
            <p:cNvSpPr txBox="1">
              <a:spLocks noChangeArrowheads="1"/>
            </p:cNvSpPr>
            <p:nvPr/>
          </p:nvSpPr>
          <p:spPr bwMode="auto">
            <a:xfrm>
              <a:off x="2579" y="1173"/>
              <a:ext cx="2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+</a:t>
              </a:r>
            </a:p>
          </p:txBody>
        </p:sp>
        <p:sp>
          <p:nvSpPr>
            <p:cNvPr id="73" name="Text Box 32"/>
            <p:cNvSpPr txBox="1">
              <a:spLocks noChangeArrowheads="1"/>
            </p:cNvSpPr>
            <p:nvPr/>
          </p:nvSpPr>
          <p:spPr bwMode="auto">
            <a:xfrm>
              <a:off x="2583" y="1527"/>
              <a:ext cx="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dirty="0"/>
                <a:t>–</a:t>
              </a:r>
            </a:p>
          </p:txBody>
        </p:sp>
      </p:grpSp>
      <p:grpSp>
        <p:nvGrpSpPr>
          <p:cNvPr id="5122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514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5144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5123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5124" name="Rectangle 61"/>
          <p:cNvSpPr>
            <a:spLocks noChangeArrowheads="1"/>
          </p:cNvSpPr>
          <p:nvPr/>
        </p:nvSpPr>
        <p:spPr bwMode="auto">
          <a:xfrm>
            <a:off x="276225" y="342900"/>
            <a:ext cx="338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>
                <a:solidFill>
                  <a:schemeClr val="bg1"/>
                </a:solidFill>
              </a:rPr>
              <a:t>: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762697"/>
              </p:ext>
            </p:extLst>
          </p:nvPr>
        </p:nvGraphicFramePr>
        <p:xfrm>
          <a:off x="1238084" y="1021182"/>
          <a:ext cx="4179189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Equation" r:id="rId3" imgW="2145960" imgH="228600" progId="Equation.DSMT4">
                  <p:embed/>
                </p:oleObj>
              </mc:Choice>
              <mc:Fallback>
                <p:oleObj name="Equation" r:id="rId3" imgW="2145960" imgH="228600" progId="Equation.DSMT4">
                  <p:embed/>
                  <p:pic>
                    <p:nvPicPr>
                      <p:cNvPr id="2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084" y="1021182"/>
                        <a:ext cx="4179189" cy="428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135791" y="979522"/>
            <a:ext cx="1262062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b="1" dirty="0">
                <a:latin typeface="+mn-ea"/>
                <a:ea typeface="+mn-ea"/>
              </a:rPr>
              <a:t>网孔</a:t>
            </a:r>
            <a:r>
              <a:rPr lang="en-US" altLang="zh-CN" b="1" dirty="0">
                <a:latin typeface="+mn-ea"/>
                <a:ea typeface="+mn-ea"/>
              </a:rPr>
              <a:t>1</a:t>
            </a:r>
            <a:r>
              <a:rPr lang="zh-CN" altLang="en-US" dirty="0"/>
              <a:t>：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928783"/>
              </p:ext>
            </p:extLst>
          </p:nvPr>
        </p:nvGraphicFramePr>
        <p:xfrm>
          <a:off x="1228185" y="1532461"/>
          <a:ext cx="4482714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Equation" r:id="rId5" imgW="2311200" imgH="228600" progId="Equation.DSMT4">
                  <p:embed/>
                </p:oleObj>
              </mc:Choice>
              <mc:Fallback>
                <p:oleObj name="Equation" r:id="rId5" imgW="2311200" imgH="228600" progId="Equation.DSMT4">
                  <p:embed/>
                  <p:pic>
                    <p:nvPicPr>
                      <p:cNvPr id="7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185" y="1532461"/>
                        <a:ext cx="4482714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23825" y="1469156"/>
            <a:ext cx="1262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+mn-ea"/>
                <a:ea typeface="+mn-ea"/>
              </a:rPr>
              <a:t>网孔</a:t>
            </a:r>
            <a:r>
              <a:rPr lang="en-US" altLang="zh-CN" sz="2400" b="1" dirty="0">
                <a:latin typeface="+mn-ea"/>
                <a:ea typeface="+mn-ea"/>
              </a:rPr>
              <a:t>2：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629126" y="1523262"/>
            <a:ext cx="5106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i="1" dirty="0"/>
              <a:t>i</a:t>
            </a:r>
            <a:r>
              <a:rPr kumimoji="1" lang="en-US" altLang="zh-CN" baseline="-25000" dirty="0"/>
              <a:t>1</a:t>
            </a:r>
            <a:endParaRPr kumimoji="1" lang="en-US" altLang="zh-CN" i="1" dirty="0"/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8316792" y="1539867"/>
            <a:ext cx="6423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i="1" dirty="0"/>
              <a:t>i</a:t>
            </a:r>
            <a:r>
              <a:rPr kumimoji="1" lang="en-US" altLang="zh-CN" baseline="-25000" dirty="0"/>
              <a:t>3</a:t>
            </a:r>
            <a:endParaRPr kumimoji="1" lang="en-US" altLang="zh-CN" i="1" dirty="0"/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5118832" y="2703813"/>
            <a:ext cx="71468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i="1"/>
              <a:t>u</a:t>
            </a:r>
            <a:r>
              <a:rPr kumimoji="1" lang="en-US" altLang="zh-CN" baseline="-25000"/>
              <a:t>S1</a:t>
            </a:r>
            <a:endParaRPr kumimoji="1" lang="en-US" altLang="zh-CN" i="1"/>
          </a:p>
        </p:txBody>
      </p:sp>
      <p:sp>
        <p:nvSpPr>
          <p:cNvPr id="41" name="Text Box 35"/>
          <p:cNvSpPr txBox="1">
            <a:spLocks noChangeArrowheads="1"/>
          </p:cNvSpPr>
          <p:nvPr/>
        </p:nvSpPr>
        <p:spPr bwMode="auto">
          <a:xfrm>
            <a:off x="6767958" y="1523262"/>
            <a:ext cx="482199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i="1" dirty="0"/>
              <a:t>i</a:t>
            </a:r>
            <a:r>
              <a:rPr kumimoji="1" lang="en-US" altLang="zh-CN" baseline="-25000" dirty="0"/>
              <a:t>2</a:t>
            </a:r>
            <a:endParaRPr kumimoji="1" lang="en-US" altLang="zh-CN" i="1" dirty="0"/>
          </a:p>
        </p:txBody>
      </p:sp>
      <p:grpSp>
        <p:nvGrpSpPr>
          <p:cNvPr id="14" name="组合 13"/>
          <p:cNvGrpSpPr/>
          <p:nvPr/>
        </p:nvGrpSpPr>
        <p:grpSpPr>
          <a:xfrm>
            <a:off x="6173822" y="2035288"/>
            <a:ext cx="2024971" cy="951045"/>
            <a:chOff x="6173822" y="2035288"/>
            <a:chExt cx="2024971" cy="951045"/>
          </a:xfrm>
        </p:grpSpPr>
        <p:grpSp>
          <p:nvGrpSpPr>
            <p:cNvPr id="42" name="组合 41"/>
            <p:cNvGrpSpPr/>
            <p:nvPr/>
          </p:nvGrpSpPr>
          <p:grpSpPr>
            <a:xfrm>
              <a:off x="6173822" y="2035288"/>
              <a:ext cx="1911848" cy="951045"/>
              <a:chOff x="2547626" y="1238948"/>
              <a:chExt cx="2400218" cy="128459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2590031" y="1238948"/>
                <a:ext cx="2357813" cy="1284594"/>
                <a:chOff x="2590031" y="1238948"/>
                <a:chExt cx="2357813" cy="1284594"/>
              </a:xfrm>
            </p:grpSpPr>
            <p:sp>
              <p:nvSpPr>
                <p:cNvPr id="50" name="椭圆 24"/>
                <p:cNvSpPr>
                  <a:spLocks noChangeArrowheads="1"/>
                </p:cNvSpPr>
                <p:nvPr/>
              </p:nvSpPr>
              <p:spPr bwMode="auto">
                <a:xfrm>
                  <a:off x="2590031" y="1238948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" name="椭圆 24"/>
                <p:cNvSpPr>
                  <a:spLocks noChangeArrowheads="1"/>
                </p:cNvSpPr>
                <p:nvPr/>
              </p:nvSpPr>
              <p:spPr bwMode="auto">
                <a:xfrm>
                  <a:off x="4315204" y="1274877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49" name="TextBox 48"/>
              <p:cNvSpPr txBox="1"/>
              <p:nvPr/>
            </p:nvSpPr>
            <p:spPr>
              <a:xfrm>
                <a:off x="2547626" y="1487111"/>
                <a:ext cx="843329" cy="623579"/>
              </a:xfrm>
              <a:prstGeom prst="rect">
                <a:avLst/>
              </a:prstGeom>
              <a:noFill/>
              <a:ln w="38100"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i="1" dirty="0">
                    <a:solidFill>
                      <a:srgbClr val="B40C94"/>
                    </a:solidFill>
                    <a:latin typeface="+mj-lt"/>
                  </a:rPr>
                  <a:t>i</a:t>
                </a:r>
                <a:r>
                  <a:rPr lang="en-US" altLang="zh-CN" b="1" baseline="-25000" dirty="0">
                    <a:solidFill>
                      <a:srgbClr val="B40C94"/>
                    </a:solidFill>
                    <a:latin typeface="+mn-lt"/>
                  </a:rPr>
                  <a:t>m1</a:t>
                </a:r>
                <a:endParaRPr lang="zh-CN" altLang="en-US" b="1" baseline="-25000" dirty="0">
                  <a:solidFill>
                    <a:srgbClr val="B40C94"/>
                  </a:solidFill>
                  <a:latin typeface="+mn-lt"/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7581753" y="2272712"/>
              <a:ext cx="617040" cy="461665"/>
            </a:xfrm>
            <a:prstGeom prst="rect">
              <a:avLst/>
            </a:prstGeom>
            <a:noFill/>
            <a:ln w="38100"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m2</a:t>
              </a:r>
              <a:endParaRPr lang="zh-CN" altLang="en-US" dirty="0">
                <a:solidFill>
                  <a:srgbClr val="B40C94"/>
                </a:solidFill>
              </a:endParaRPr>
            </a:p>
          </p:txBody>
        </p:sp>
      </p:grpSp>
      <p:cxnSp>
        <p:nvCxnSpPr>
          <p:cNvPr id="17" name="直接箭头连接符 16"/>
          <p:cNvCxnSpPr>
            <a:stCxn id="59" idx="0"/>
          </p:cNvCxnSpPr>
          <p:nvPr/>
        </p:nvCxnSpPr>
        <p:spPr bwMode="auto">
          <a:xfrm flipV="1">
            <a:off x="5974736" y="1595706"/>
            <a:ext cx="0" cy="37596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直接箭头连接符 75"/>
          <p:cNvCxnSpPr/>
          <p:nvPr/>
        </p:nvCxnSpPr>
        <p:spPr bwMode="auto">
          <a:xfrm flipV="1">
            <a:off x="7151899" y="1595170"/>
            <a:ext cx="0" cy="39085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直接箭头连接符 76"/>
          <p:cNvCxnSpPr/>
          <p:nvPr/>
        </p:nvCxnSpPr>
        <p:spPr bwMode="auto">
          <a:xfrm>
            <a:off x="8320900" y="1609460"/>
            <a:ext cx="0" cy="35922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Text Box 12"/>
          <p:cNvSpPr txBox="1">
            <a:spLocks noChangeArrowheads="1"/>
          </p:cNvSpPr>
          <p:nvPr/>
        </p:nvSpPr>
        <p:spPr bwMode="auto">
          <a:xfrm>
            <a:off x="6430557" y="2772244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S2</a:t>
            </a:r>
            <a:endParaRPr kumimoji="1" lang="en-US" altLang="zh-CN" i="1" dirty="0"/>
          </a:p>
        </p:txBody>
      </p:sp>
      <p:sp>
        <p:nvSpPr>
          <p:cNvPr id="80" name="Text Box 12"/>
          <p:cNvSpPr txBox="1">
            <a:spLocks noChangeArrowheads="1"/>
          </p:cNvSpPr>
          <p:nvPr/>
        </p:nvSpPr>
        <p:spPr bwMode="auto">
          <a:xfrm>
            <a:off x="8420896" y="2849567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S3</a:t>
            </a:r>
            <a:endParaRPr kumimoji="1" lang="en-US" altLang="zh-CN" i="1" dirty="0"/>
          </a:p>
        </p:txBody>
      </p:sp>
      <p:sp>
        <p:nvSpPr>
          <p:cNvPr id="20" name="矩形 19"/>
          <p:cNvSpPr/>
          <p:nvPr/>
        </p:nvSpPr>
        <p:spPr>
          <a:xfrm>
            <a:off x="276225" y="2476255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整理如下：</a:t>
            </a:r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990600" y="2978150"/>
          <a:ext cx="338455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Equation" r:id="rId7" imgW="1904760" imgH="228600" progId="Equation.DSMT4">
                  <p:embed/>
                </p:oleObj>
              </mc:Choice>
              <mc:Fallback>
                <p:oleObj name="Equation" r:id="rId7" imgW="1904760" imgH="228600" progId="Equation.DSMT4">
                  <p:embed/>
                  <p:pic>
                    <p:nvPicPr>
                      <p:cNvPr id="21" name="对象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978150"/>
                        <a:ext cx="3384550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对象 83"/>
          <p:cNvGraphicFramePr>
            <a:graphicFrameLocks noChangeAspect="1"/>
          </p:cNvGraphicFramePr>
          <p:nvPr/>
        </p:nvGraphicFramePr>
        <p:xfrm>
          <a:off x="981075" y="3692525"/>
          <a:ext cx="3497263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Equation" r:id="rId9" imgW="1968480" imgH="228600" progId="Equation.DSMT4">
                  <p:embed/>
                </p:oleObj>
              </mc:Choice>
              <mc:Fallback>
                <p:oleObj name="Equation" r:id="rId9" imgW="1968480" imgH="228600" progId="Equation.DSMT4">
                  <p:embed/>
                  <p:pic>
                    <p:nvPicPr>
                      <p:cNvPr id="84" name="对象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3692525"/>
                        <a:ext cx="3497263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AutoShape 73"/>
          <p:cNvSpPr>
            <a:spLocks/>
          </p:cNvSpPr>
          <p:nvPr/>
        </p:nvSpPr>
        <p:spPr bwMode="auto">
          <a:xfrm flipH="1">
            <a:off x="907758" y="3022888"/>
            <a:ext cx="144462" cy="1045381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cxnSp>
        <p:nvCxnSpPr>
          <p:cNvPr id="82" name="直接箭头连接符 26"/>
          <p:cNvCxnSpPr>
            <a:cxnSpLocks noChangeShapeType="1"/>
          </p:cNvCxnSpPr>
          <p:nvPr/>
        </p:nvCxnSpPr>
        <p:spPr bwMode="auto">
          <a:xfrm flipV="1">
            <a:off x="6416545" y="2029385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接箭头连接符 26"/>
          <p:cNvCxnSpPr>
            <a:cxnSpLocks noChangeShapeType="1"/>
          </p:cNvCxnSpPr>
          <p:nvPr/>
        </p:nvCxnSpPr>
        <p:spPr bwMode="auto">
          <a:xfrm flipV="1">
            <a:off x="7771926" y="2054574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432321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8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6157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6158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614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0" name="AutoShape 73"/>
          <p:cNvSpPr>
            <a:spLocks/>
          </p:cNvSpPr>
          <p:nvPr/>
        </p:nvSpPr>
        <p:spPr bwMode="auto">
          <a:xfrm flipH="1">
            <a:off x="373547" y="339595"/>
            <a:ext cx="144462" cy="88411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42" name="AutoShape 73"/>
          <p:cNvSpPr>
            <a:spLocks/>
          </p:cNvSpPr>
          <p:nvPr/>
        </p:nvSpPr>
        <p:spPr bwMode="auto">
          <a:xfrm flipH="1">
            <a:off x="373545" y="1859553"/>
            <a:ext cx="144463" cy="934004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91540" y="1321381"/>
            <a:ext cx="23503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rgbClr val="FF0000"/>
                </a:solidFill>
              </a:rPr>
              <a:t>标准形式方程</a:t>
            </a:r>
            <a:r>
              <a:rPr lang="zh-CN" altLang="en-US" sz="2400" b="1" dirty="0">
                <a:solidFill>
                  <a:srgbClr val="FF0000"/>
                </a:solidFill>
              </a:rPr>
              <a:t>：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521755"/>
              </p:ext>
            </p:extLst>
          </p:nvPr>
        </p:nvGraphicFramePr>
        <p:xfrm>
          <a:off x="741316" y="316324"/>
          <a:ext cx="357527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0" name="Equation" r:id="rId3" imgW="1904760" imgH="228600" progId="Equation.DSMT4">
                  <p:embed/>
                </p:oleObj>
              </mc:Choice>
              <mc:Fallback>
                <p:oleObj name="Equation" r:id="rId3" imgW="1904760" imgH="228600" progId="Equation.DSMT4">
                  <p:embed/>
                  <p:pic>
                    <p:nvPicPr>
                      <p:cNvPr id="0" name="对象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16" y="316324"/>
                        <a:ext cx="3575272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650411"/>
              </p:ext>
            </p:extLst>
          </p:nvPr>
        </p:nvGraphicFramePr>
        <p:xfrm>
          <a:off x="690563" y="803275"/>
          <a:ext cx="368776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1" name="Equation" r:id="rId5" imgW="1968480" imgH="228600" progId="Equation.DSMT4">
                  <p:embed/>
                </p:oleObj>
              </mc:Choice>
              <mc:Fallback>
                <p:oleObj name="Equation" r:id="rId5" imgW="1968480" imgH="228600" progId="Equation.DSMT4">
                  <p:embed/>
                  <p:pic>
                    <p:nvPicPr>
                      <p:cNvPr id="0" name="对象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563" y="803275"/>
                        <a:ext cx="3687762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456235"/>
              </p:ext>
            </p:extLst>
          </p:nvPr>
        </p:nvGraphicFramePr>
        <p:xfrm>
          <a:off x="676053" y="1781706"/>
          <a:ext cx="331787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2" name="Equation" r:id="rId7" imgW="1485720" imgH="228600" progId="Equation.DSMT4">
                  <p:embed/>
                </p:oleObj>
              </mc:Choice>
              <mc:Fallback>
                <p:oleObj name="Equation" r:id="rId7" imgW="1485720" imgH="228600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053" y="1781706"/>
                        <a:ext cx="3317875" cy="4556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797904"/>
              </p:ext>
            </p:extLst>
          </p:nvPr>
        </p:nvGraphicFramePr>
        <p:xfrm>
          <a:off x="640579" y="2411216"/>
          <a:ext cx="2973387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3" name="Equation" r:id="rId9" imgW="1333440" imgH="228600" progId="Equation.DSMT4">
                  <p:embed/>
                </p:oleObj>
              </mc:Choice>
              <mc:Fallback>
                <p:oleObj name="Equation" r:id="rId9" imgW="1333440" imgH="22860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579" y="2411216"/>
                        <a:ext cx="2973387" cy="444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/>
          <p:nvPr/>
        </p:nvSpPr>
        <p:spPr>
          <a:xfrm>
            <a:off x="318268" y="2884480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/>
              <a:t>主对角线系数：</a:t>
            </a: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868768"/>
              </p:ext>
            </p:extLst>
          </p:nvPr>
        </p:nvGraphicFramePr>
        <p:xfrm>
          <a:off x="2955925" y="2952750"/>
          <a:ext cx="1570038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4" name="Equation" r:id="rId11" imgW="838080" imgH="228600" progId="Equation.DSMT4">
                  <p:embed/>
                </p:oleObj>
              </mc:Choice>
              <mc:Fallback>
                <p:oleObj name="Equation" r:id="rId11" imgW="838080" imgH="228600" progId="Equation.DSMT4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5925" y="2952750"/>
                        <a:ext cx="1570038" cy="428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595389"/>
              </p:ext>
            </p:extLst>
          </p:nvPr>
        </p:nvGraphicFramePr>
        <p:xfrm>
          <a:off x="2954338" y="3511550"/>
          <a:ext cx="155416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5" name="Equation" r:id="rId13" imgW="863280" imgH="228600" progId="Equation.DSMT4">
                  <p:embed/>
                </p:oleObj>
              </mc:Choice>
              <mc:Fallback>
                <p:oleObj name="Equation" r:id="rId13" imgW="863280" imgH="22860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4338" y="3511550"/>
                        <a:ext cx="1554162" cy="428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AutoShape 73"/>
          <p:cNvSpPr>
            <a:spLocks/>
          </p:cNvSpPr>
          <p:nvPr/>
        </p:nvSpPr>
        <p:spPr bwMode="auto">
          <a:xfrm flipH="1">
            <a:off x="2843880" y="3034065"/>
            <a:ext cx="144463" cy="79253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761202" y="339596"/>
            <a:ext cx="1110460" cy="442056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4" name="矩形 43"/>
          <p:cNvSpPr/>
          <p:nvPr/>
        </p:nvSpPr>
        <p:spPr bwMode="auto">
          <a:xfrm>
            <a:off x="707869" y="1786388"/>
            <a:ext cx="407349" cy="437425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4" name="矩形 103"/>
          <p:cNvSpPr/>
          <p:nvPr/>
        </p:nvSpPr>
        <p:spPr bwMode="auto">
          <a:xfrm>
            <a:off x="1818329" y="2397303"/>
            <a:ext cx="446614" cy="40781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5" name="矩形 104"/>
          <p:cNvSpPr/>
          <p:nvPr/>
        </p:nvSpPr>
        <p:spPr bwMode="auto">
          <a:xfrm>
            <a:off x="1677573" y="822432"/>
            <a:ext cx="1096273" cy="418957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74854" y="4028381"/>
            <a:ext cx="91721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800" b="1" dirty="0">
                <a:solidFill>
                  <a:srgbClr val="FF0000"/>
                </a:solidFill>
                <a:latin typeface="+mn-ea"/>
              </a:rPr>
              <a:t>自电阻：</a:t>
            </a:r>
            <a:r>
              <a:rPr kumimoji="1" lang="zh-CN" altLang="en-US" sz="2800" b="1" dirty="0">
                <a:latin typeface="+mn-ea"/>
                <a:ea typeface="+mn-ea"/>
              </a:rPr>
              <a:t>网孔中所有电阻之和，</a:t>
            </a:r>
            <a:r>
              <a:rPr kumimoji="1" lang="zh-CN" altLang="en-US" sz="2800" b="1" dirty="0">
                <a:solidFill>
                  <a:srgbClr val="C00000"/>
                </a:solidFill>
                <a:latin typeface="+mn-ea"/>
                <a:ea typeface="+mn-ea"/>
              </a:rPr>
              <a:t>自电阻恒为正。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</a:endParaRPr>
          </a:p>
          <a:p>
            <a:endParaRPr lang="zh-CN" altLang="en-US" sz="2800" dirty="0">
              <a:latin typeface="+mn-ea"/>
              <a:ea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473037" y="3000"/>
            <a:ext cx="3752542" cy="2852716"/>
            <a:chOff x="4473037" y="3000"/>
            <a:chExt cx="3752542" cy="2852716"/>
          </a:xfrm>
        </p:grpSpPr>
        <p:sp>
          <p:nvSpPr>
            <p:cNvPr id="102" name="Text Box 6"/>
            <p:cNvSpPr txBox="1">
              <a:spLocks noChangeArrowheads="1"/>
            </p:cNvSpPr>
            <p:nvPr/>
          </p:nvSpPr>
          <p:spPr bwMode="auto">
            <a:xfrm>
              <a:off x="4637501" y="411991"/>
              <a:ext cx="51061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1</a:t>
              </a:r>
              <a:endParaRPr kumimoji="1" lang="en-US" altLang="zh-CN" i="1" dirty="0"/>
            </a:p>
          </p:txBody>
        </p:sp>
        <p:sp>
          <p:nvSpPr>
            <p:cNvPr id="103" name="Text Box 9"/>
            <p:cNvSpPr txBox="1">
              <a:spLocks noChangeArrowheads="1"/>
            </p:cNvSpPr>
            <p:nvPr/>
          </p:nvSpPr>
          <p:spPr bwMode="auto">
            <a:xfrm>
              <a:off x="7474726" y="447230"/>
              <a:ext cx="642358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3</a:t>
              </a:r>
              <a:endParaRPr kumimoji="1" lang="en-US" altLang="zh-CN" i="1" dirty="0"/>
            </a:p>
          </p:txBody>
        </p:sp>
        <p:sp>
          <p:nvSpPr>
            <p:cNvPr id="106" name="Text Box 11"/>
            <p:cNvSpPr txBox="1">
              <a:spLocks noChangeArrowheads="1"/>
            </p:cNvSpPr>
            <p:nvPr/>
          </p:nvSpPr>
          <p:spPr bwMode="auto">
            <a:xfrm>
              <a:off x="4473037" y="1632981"/>
              <a:ext cx="714688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u</a:t>
              </a:r>
              <a:r>
                <a:rPr kumimoji="1" lang="en-US" altLang="zh-CN" baseline="-25000" dirty="0"/>
                <a:t>S1</a:t>
              </a:r>
              <a:endParaRPr kumimoji="1" lang="en-US" altLang="zh-CN" i="1" dirty="0"/>
            </a:p>
          </p:txBody>
        </p:sp>
        <p:grpSp>
          <p:nvGrpSpPr>
            <p:cNvPr id="107" name="Group 13"/>
            <p:cNvGrpSpPr>
              <a:grpSpLocks/>
            </p:cNvGrpSpPr>
            <p:nvPr/>
          </p:nvGrpSpPr>
          <p:grpSpPr bwMode="auto">
            <a:xfrm>
              <a:off x="4547089" y="3000"/>
              <a:ext cx="3678490" cy="2852716"/>
              <a:chOff x="821" y="306"/>
              <a:chExt cx="2136" cy="1730"/>
            </a:xfrm>
          </p:grpSpPr>
          <p:sp>
            <p:nvSpPr>
              <p:cNvPr id="119" name="Line 14"/>
              <p:cNvSpPr>
                <a:spLocks noChangeShapeType="1"/>
              </p:cNvSpPr>
              <p:nvPr/>
            </p:nvSpPr>
            <p:spPr bwMode="auto">
              <a:xfrm flipV="1">
                <a:off x="1163" y="594"/>
                <a:ext cx="0" cy="11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" name="Text Box 15"/>
              <p:cNvSpPr txBox="1">
                <a:spLocks noChangeArrowheads="1"/>
              </p:cNvSpPr>
              <p:nvPr/>
            </p:nvSpPr>
            <p:spPr bwMode="auto">
              <a:xfrm>
                <a:off x="821" y="798"/>
                <a:ext cx="37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/>
                  <a:t>R</a:t>
                </a:r>
                <a:r>
                  <a:rPr kumimoji="1" lang="en-US" altLang="zh-CN" baseline="-25000"/>
                  <a:t>1</a:t>
                </a:r>
                <a:endParaRPr kumimoji="1" lang="en-US" altLang="zh-CN" i="1"/>
              </a:p>
            </p:txBody>
          </p:sp>
          <p:sp>
            <p:nvSpPr>
              <p:cNvPr id="121" name="Freeform 16"/>
              <p:cNvSpPr>
                <a:spLocks/>
              </p:cNvSpPr>
              <p:nvPr/>
            </p:nvSpPr>
            <p:spPr bwMode="auto">
              <a:xfrm>
                <a:off x="1842" y="606"/>
                <a:ext cx="1" cy="1152"/>
              </a:xfrm>
              <a:custGeom>
                <a:avLst/>
                <a:gdLst>
                  <a:gd name="T0" fmla="*/ 0 w 1"/>
                  <a:gd name="T1" fmla="*/ 1152 h 1152"/>
                  <a:gd name="T2" fmla="*/ 0 w 1"/>
                  <a:gd name="T3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152">
                    <a:moveTo>
                      <a:pt x="0" y="1152"/>
                    </a:moveTo>
                    <a:lnTo>
                      <a:pt x="0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" name="Text Box 17"/>
              <p:cNvSpPr txBox="1">
                <a:spLocks noChangeArrowheads="1"/>
              </p:cNvSpPr>
              <p:nvPr/>
            </p:nvSpPr>
            <p:spPr bwMode="auto">
              <a:xfrm>
                <a:off x="1523" y="840"/>
                <a:ext cx="3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/>
                  <a:t>R</a:t>
                </a:r>
                <a:r>
                  <a:rPr kumimoji="1" lang="en-US" altLang="zh-CN" baseline="-25000"/>
                  <a:t>2</a:t>
                </a:r>
                <a:endParaRPr kumimoji="1" lang="en-US" altLang="zh-CN" i="1"/>
              </a:p>
            </p:txBody>
          </p:sp>
          <p:sp>
            <p:nvSpPr>
              <p:cNvPr id="123" name="Freeform 18"/>
              <p:cNvSpPr>
                <a:spLocks/>
              </p:cNvSpPr>
              <p:nvPr/>
            </p:nvSpPr>
            <p:spPr bwMode="auto">
              <a:xfrm>
                <a:off x="1157" y="1752"/>
                <a:ext cx="1357" cy="6"/>
              </a:xfrm>
              <a:custGeom>
                <a:avLst/>
                <a:gdLst>
                  <a:gd name="T0" fmla="*/ 0 w 1357"/>
                  <a:gd name="T1" fmla="*/ 6 h 6"/>
                  <a:gd name="T2" fmla="*/ 1357 w 1357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57" h="6">
                    <a:moveTo>
                      <a:pt x="0" y="6"/>
                    </a:moveTo>
                    <a:lnTo>
                      <a:pt x="1357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4" name="Freeform 19"/>
              <p:cNvSpPr>
                <a:spLocks/>
              </p:cNvSpPr>
              <p:nvPr/>
            </p:nvSpPr>
            <p:spPr bwMode="auto">
              <a:xfrm>
                <a:off x="1170" y="600"/>
                <a:ext cx="1357" cy="1"/>
              </a:xfrm>
              <a:custGeom>
                <a:avLst/>
                <a:gdLst>
                  <a:gd name="T0" fmla="*/ 0 w 1357"/>
                  <a:gd name="T1" fmla="*/ 0 h 1"/>
                  <a:gd name="T2" fmla="*/ 1357 w 1357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57" h="1">
                    <a:moveTo>
                      <a:pt x="0" y="0"/>
                    </a:moveTo>
                    <a:lnTo>
                      <a:pt x="1357" y="1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5" name="Line 20"/>
              <p:cNvSpPr>
                <a:spLocks noChangeShapeType="1"/>
              </p:cNvSpPr>
              <p:nvPr/>
            </p:nvSpPr>
            <p:spPr bwMode="auto">
              <a:xfrm>
                <a:off x="2521" y="606"/>
                <a:ext cx="0" cy="11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6" name="Rectangle 21"/>
              <p:cNvSpPr>
                <a:spLocks noChangeArrowheads="1"/>
              </p:cNvSpPr>
              <p:nvPr/>
            </p:nvSpPr>
            <p:spPr bwMode="auto">
              <a:xfrm>
                <a:off x="1105" y="834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27" name="Rectangle 22"/>
              <p:cNvSpPr>
                <a:spLocks noChangeArrowheads="1"/>
              </p:cNvSpPr>
              <p:nvPr/>
            </p:nvSpPr>
            <p:spPr bwMode="auto">
              <a:xfrm>
                <a:off x="1790" y="852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28" name="Text Box 23"/>
              <p:cNvSpPr txBox="1">
                <a:spLocks noChangeArrowheads="1"/>
              </p:cNvSpPr>
              <p:nvPr/>
            </p:nvSpPr>
            <p:spPr bwMode="auto">
              <a:xfrm>
                <a:off x="2584" y="837"/>
                <a:ext cx="37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 dirty="0"/>
                  <a:t>R</a:t>
                </a:r>
                <a:r>
                  <a:rPr kumimoji="1" lang="en-US" altLang="zh-CN" baseline="-25000" dirty="0"/>
                  <a:t>3</a:t>
                </a:r>
                <a:endParaRPr kumimoji="1" lang="en-US" altLang="zh-CN" i="1" dirty="0"/>
              </a:p>
            </p:txBody>
          </p:sp>
          <p:sp>
            <p:nvSpPr>
              <p:cNvPr id="129" name="Rectangle 24"/>
              <p:cNvSpPr>
                <a:spLocks noChangeArrowheads="1"/>
              </p:cNvSpPr>
              <p:nvPr/>
            </p:nvSpPr>
            <p:spPr bwMode="auto">
              <a:xfrm>
                <a:off x="2463" y="829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0" name="Text Box 25"/>
              <p:cNvSpPr txBox="1">
                <a:spLocks noChangeArrowheads="1"/>
              </p:cNvSpPr>
              <p:nvPr/>
            </p:nvSpPr>
            <p:spPr bwMode="auto">
              <a:xfrm>
                <a:off x="1767" y="1748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/>
                  <a:t>b</a:t>
                </a:r>
              </a:p>
            </p:txBody>
          </p:sp>
          <p:sp>
            <p:nvSpPr>
              <p:cNvPr id="131" name="Text Box 26"/>
              <p:cNvSpPr txBox="1">
                <a:spLocks noChangeArrowheads="1"/>
              </p:cNvSpPr>
              <p:nvPr/>
            </p:nvSpPr>
            <p:spPr bwMode="auto">
              <a:xfrm>
                <a:off x="1745" y="306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/>
                  <a:t>a</a:t>
                </a:r>
              </a:p>
            </p:txBody>
          </p:sp>
          <p:sp>
            <p:nvSpPr>
              <p:cNvPr id="132" name="Oval 27"/>
              <p:cNvSpPr>
                <a:spLocks noChangeArrowheads="1"/>
              </p:cNvSpPr>
              <p:nvPr/>
            </p:nvSpPr>
            <p:spPr bwMode="auto">
              <a:xfrm>
                <a:off x="1044" y="1350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" name="Oval 28"/>
              <p:cNvSpPr>
                <a:spLocks noChangeArrowheads="1"/>
              </p:cNvSpPr>
              <p:nvPr/>
            </p:nvSpPr>
            <p:spPr bwMode="auto">
              <a:xfrm>
                <a:off x="1727" y="1358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" name="Text Box 29"/>
              <p:cNvSpPr txBox="1">
                <a:spLocks noChangeArrowheads="1"/>
              </p:cNvSpPr>
              <p:nvPr/>
            </p:nvSpPr>
            <p:spPr bwMode="auto">
              <a:xfrm>
                <a:off x="972" y="1122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+</a:t>
                </a:r>
              </a:p>
            </p:txBody>
          </p:sp>
          <p:sp>
            <p:nvSpPr>
              <p:cNvPr id="135" name="Text Box 30"/>
              <p:cNvSpPr txBox="1">
                <a:spLocks noChangeArrowheads="1"/>
              </p:cNvSpPr>
              <p:nvPr/>
            </p:nvSpPr>
            <p:spPr bwMode="auto">
              <a:xfrm>
                <a:off x="972" y="1500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–</a:t>
                </a:r>
              </a:p>
            </p:txBody>
          </p:sp>
          <p:sp>
            <p:nvSpPr>
              <p:cNvPr id="136" name="Text Box 31"/>
              <p:cNvSpPr txBox="1">
                <a:spLocks noChangeArrowheads="1"/>
              </p:cNvSpPr>
              <p:nvPr/>
            </p:nvSpPr>
            <p:spPr bwMode="auto">
              <a:xfrm>
                <a:off x="1656" y="1116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+</a:t>
                </a:r>
              </a:p>
            </p:txBody>
          </p:sp>
          <p:sp>
            <p:nvSpPr>
              <p:cNvPr id="137" name="Text Box 32"/>
              <p:cNvSpPr txBox="1">
                <a:spLocks noChangeArrowheads="1"/>
              </p:cNvSpPr>
              <p:nvPr/>
            </p:nvSpPr>
            <p:spPr bwMode="auto">
              <a:xfrm>
                <a:off x="1656" y="1494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–</a:t>
                </a:r>
              </a:p>
            </p:txBody>
          </p:sp>
          <p:sp>
            <p:nvSpPr>
              <p:cNvPr id="138" name="Oval 28"/>
              <p:cNvSpPr>
                <a:spLocks noChangeArrowheads="1"/>
              </p:cNvSpPr>
              <p:nvPr/>
            </p:nvSpPr>
            <p:spPr bwMode="auto">
              <a:xfrm>
                <a:off x="2400" y="1358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9" name="Text Box 31"/>
              <p:cNvSpPr txBox="1">
                <a:spLocks noChangeArrowheads="1"/>
              </p:cNvSpPr>
              <p:nvPr/>
            </p:nvSpPr>
            <p:spPr bwMode="auto">
              <a:xfrm>
                <a:off x="2579" y="1173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+</a:t>
                </a:r>
              </a:p>
            </p:txBody>
          </p:sp>
          <p:sp>
            <p:nvSpPr>
              <p:cNvPr id="140" name="Text Box 32"/>
              <p:cNvSpPr txBox="1">
                <a:spLocks noChangeArrowheads="1"/>
              </p:cNvSpPr>
              <p:nvPr/>
            </p:nvSpPr>
            <p:spPr bwMode="auto">
              <a:xfrm>
                <a:off x="2583" y="1527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–</a:t>
                </a:r>
              </a:p>
            </p:txBody>
          </p:sp>
        </p:grpSp>
        <p:sp>
          <p:nvSpPr>
            <p:cNvPr id="110" name="Text Box 35"/>
            <p:cNvSpPr txBox="1">
              <a:spLocks noChangeArrowheads="1"/>
            </p:cNvSpPr>
            <p:nvPr/>
          </p:nvSpPr>
          <p:spPr bwMode="auto">
            <a:xfrm>
              <a:off x="5743975" y="453277"/>
              <a:ext cx="482199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2</a:t>
              </a:r>
              <a:endParaRPr kumimoji="1" lang="en-US" altLang="zh-CN" i="1" dirty="0"/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5345283" y="861943"/>
              <a:ext cx="1878069" cy="951047"/>
              <a:chOff x="2590032" y="1238946"/>
              <a:chExt cx="2357812" cy="1284596"/>
            </a:xfrm>
          </p:grpSpPr>
          <p:grpSp>
            <p:nvGrpSpPr>
              <p:cNvPr id="114" name="组合 113"/>
              <p:cNvGrpSpPr/>
              <p:nvPr/>
            </p:nvGrpSpPr>
            <p:grpSpPr>
              <a:xfrm>
                <a:off x="2590032" y="1238946"/>
                <a:ext cx="2357812" cy="1284596"/>
                <a:chOff x="2590032" y="1238946"/>
                <a:chExt cx="2357812" cy="1284596"/>
              </a:xfrm>
            </p:grpSpPr>
            <p:sp>
              <p:nvSpPr>
                <p:cNvPr id="116" name="椭圆 24"/>
                <p:cNvSpPr>
                  <a:spLocks noChangeArrowheads="1"/>
                </p:cNvSpPr>
                <p:nvPr/>
              </p:nvSpPr>
              <p:spPr bwMode="auto">
                <a:xfrm>
                  <a:off x="2590032" y="1238946"/>
                  <a:ext cx="632640" cy="1248664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cxnSp>
              <p:nvCxnSpPr>
                <p:cNvPr id="117" name="直接箭头连接符 26"/>
                <p:cNvCxnSpPr>
                  <a:cxnSpLocks noChangeShapeType="1"/>
                  <a:stCxn id="116" idx="0"/>
                </p:cNvCxnSpPr>
                <p:nvPr/>
              </p:nvCxnSpPr>
              <p:spPr bwMode="auto">
                <a:xfrm>
                  <a:off x="2906351" y="1238947"/>
                  <a:ext cx="120649" cy="17034"/>
                </a:xfrm>
                <a:prstGeom prst="straightConnector1">
                  <a:avLst/>
                </a:prstGeom>
                <a:noFill/>
                <a:ln w="31750" algn="ctr">
                  <a:solidFill>
                    <a:srgbClr val="B40C94">
                      <a:alpha val="97000"/>
                    </a:srgbClr>
                  </a:solidFill>
                  <a:round/>
                  <a:headEnd/>
                  <a:tailEnd type="arrow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18" name="椭圆 24"/>
                <p:cNvSpPr>
                  <a:spLocks noChangeArrowheads="1"/>
                </p:cNvSpPr>
                <p:nvPr/>
              </p:nvSpPr>
              <p:spPr bwMode="auto">
                <a:xfrm>
                  <a:off x="4315204" y="1274877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115" name="TextBox 114"/>
              <p:cNvSpPr txBox="1"/>
              <p:nvPr/>
            </p:nvSpPr>
            <p:spPr>
              <a:xfrm>
                <a:off x="2605336" y="1415801"/>
                <a:ext cx="843329" cy="623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i="1" dirty="0">
                    <a:solidFill>
                      <a:srgbClr val="B40C94"/>
                    </a:solidFill>
                    <a:latin typeface="+mj-lt"/>
                  </a:rPr>
                  <a:t>i</a:t>
                </a:r>
                <a:r>
                  <a:rPr lang="en-US" altLang="zh-CN" b="1" baseline="-25000" dirty="0">
                    <a:solidFill>
                      <a:srgbClr val="B40C94"/>
                    </a:solidFill>
                    <a:latin typeface="+mn-lt"/>
                  </a:rPr>
                  <a:t>m1</a:t>
                </a:r>
                <a:endParaRPr lang="zh-CN" altLang="en-US" b="1" baseline="-25000" dirty="0">
                  <a:solidFill>
                    <a:srgbClr val="B40C94"/>
                  </a:solidFill>
                  <a:latin typeface="+mn-lt"/>
                </a:endParaRPr>
              </a:p>
            </p:txBody>
          </p:sp>
        </p:grpSp>
        <p:sp>
          <p:nvSpPr>
            <p:cNvPr id="113" name="TextBox 112"/>
            <p:cNvSpPr txBox="1"/>
            <p:nvPr/>
          </p:nvSpPr>
          <p:spPr>
            <a:xfrm>
              <a:off x="6719436" y="1015978"/>
              <a:ext cx="617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m2</a:t>
              </a:r>
              <a:endParaRPr lang="zh-CN" altLang="en-US" dirty="0">
                <a:solidFill>
                  <a:srgbClr val="B40C94"/>
                </a:solidFill>
              </a:endParaRPr>
            </a:p>
          </p:txBody>
        </p:sp>
      </p:grpSp>
      <p:cxnSp>
        <p:nvCxnSpPr>
          <p:cNvPr id="99" name="直接箭头连接符 98"/>
          <p:cNvCxnSpPr/>
          <p:nvPr/>
        </p:nvCxnSpPr>
        <p:spPr bwMode="auto">
          <a:xfrm flipV="1">
            <a:off x="6315161" y="534032"/>
            <a:ext cx="0" cy="3368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直接箭头连接符 99"/>
          <p:cNvCxnSpPr/>
          <p:nvPr/>
        </p:nvCxnSpPr>
        <p:spPr bwMode="auto">
          <a:xfrm>
            <a:off x="7485059" y="499090"/>
            <a:ext cx="0" cy="3717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直接箭头连接符 140"/>
          <p:cNvCxnSpPr/>
          <p:nvPr/>
        </p:nvCxnSpPr>
        <p:spPr bwMode="auto">
          <a:xfrm flipV="1">
            <a:off x="5143120" y="510375"/>
            <a:ext cx="0" cy="3368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Text Box 12"/>
          <p:cNvSpPr txBox="1">
            <a:spLocks noChangeArrowheads="1"/>
          </p:cNvSpPr>
          <p:nvPr/>
        </p:nvSpPr>
        <p:spPr bwMode="auto">
          <a:xfrm>
            <a:off x="5571762" y="1637128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S2</a:t>
            </a:r>
            <a:endParaRPr kumimoji="1" lang="en-US" altLang="zh-CN" i="1" dirty="0"/>
          </a:p>
        </p:txBody>
      </p:sp>
      <p:sp>
        <p:nvSpPr>
          <p:cNvPr id="68" name="Text Box 12"/>
          <p:cNvSpPr txBox="1">
            <a:spLocks noChangeArrowheads="1"/>
          </p:cNvSpPr>
          <p:nvPr/>
        </p:nvSpPr>
        <p:spPr bwMode="auto">
          <a:xfrm>
            <a:off x="7590443" y="1765332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S3</a:t>
            </a:r>
            <a:endParaRPr kumimoji="1" lang="en-US" altLang="zh-CN" i="1" dirty="0"/>
          </a:p>
        </p:txBody>
      </p:sp>
      <p:cxnSp>
        <p:nvCxnSpPr>
          <p:cNvPr id="63" name="直接箭头连接符 26"/>
          <p:cNvCxnSpPr>
            <a:cxnSpLocks noChangeShapeType="1"/>
          </p:cNvCxnSpPr>
          <p:nvPr/>
        </p:nvCxnSpPr>
        <p:spPr bwMode="auto">
          <a:xfrm flipV="1">
            <a:off x="6938875" y="903337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E62CFF1C-A833-4CE4-8D47-51AFCCB94619}"/>
              </a:ext>
            </a:extLst>
          </p:cNvPr>
          <p:cNvSpPr txBox="1"/>
          <p:nvPr/>
        </p:nvSpPr>
        <p:spPr>
          <a:xfrm>
            <a:off x="3450276" y="1804095"/>
            <a:ext cx="1316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006600"/>
                </a:solidFill>
              </a:rPr>
              <a:t>（网孔</a:t>
            </a:r>
            <a:r>
              <a:rPr lang="en-US" altLang="zh-CN" sz="2000" b="1" dirty="0">
                <a:solidFill>
                  <a:srgbClr val="006600"/>
                </a:solidFill>
              </a:rPr>
              <a:t>Ⅰ</a:t>
            </a:r>
            <a:r>
              <a:rPr lang="zh-CN" altLang="en-US" sz="2000" b="1" dirty="0">
                <a:solidFill>
                  <a:srgbClr val="006600"/>
                </a:solidFill>
              </a:rPr>
              <a:t>）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23B0FE86-9F00-4BBF-B4F7-CF05DECC523B}"/>
              </a:ext>
            </a:extLst>
          </p:cNvPr>
          <p:cNvSpPr txBox="1"/>
          <p:nvPr/>
        </p:nvSpPr>
        <p:spPr>
          <a:xfrm>
            <a:off x="3421621" y="2427740"/>
            <a:ext cx="141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006600"/>
                </a:solidFill>
              </a:rPr>
              <a:t>（网孔</a:t>
            </a:r>
            <a:r>
              <a:rPr lang="en-US" altLang="zh-CN" sz="2000" b="1" dirty="0">
                <a:solidFill>
                  <a:srgbClr val="006600"/>
                </a:solidFill>
              </a:rPr>
              <a:t>Ⅱ</a:t>
            </a:r>
            <a:r>
              <a:rPr lang="zh-CN" altLang="en-US" sz="2000" b="1" dirty="0">
                <a:solidFill>
                  <a:srgbClr val="006600"/>
                </a:solidFill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2" grpId="0" animBg="1"/>
      <p:bldP spid="25" grpId="0"/>
      <p:bldP spid="12" grpId="0"/>
      <p:bldP spid="41" grpId="0" animBg="1"/>
      <p:bldP spid="36" grpId="0" animBg="1"/>
      <p:bldP spid="44" grpId="0" animBg="1"/>
      <p:bldP spid="104" grpId="0" animBg="1"/>
      <p:bldP spid="105" grpId="0" animBg="1"/>
      <p:bldP spid="108" grpId="0"/>
      <p:bldP spid="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6157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6158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614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0" name="AutoShape 73"/>
          <p:cNvSpPr>
            <a:spLocks/>
          </p:cNvSpPr>
          <p:nvPr/>
        </p:nvSpPr>
        <p:spPr bwMode="auto">
          <a:xfrm flipH="1">
            <a:off x="373547" y="339595"/>
            <a:ext cx="144462" cy="88411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42" name="AutoShape 73"/>
          <p:cNvSpPr>
            <a:spLocks/>
          </p:cNvSpPr>
          <p:nvPr/>
        </p:nvSpPr>
        <p:spPr bwMode="auto">
          <a:xfrm flipH="1">
            <a:off x="373545" y="1859553"/>
            <a:ext cx="144463" cy="934004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91540" y="1321381"/>
            <a:ext cx="23503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rgbClr val="FF0000"/>
                </a:solidFill>
              </a:rPr>
              <a:t>标准形式方程</a:t>
            </a:r>
            <a:r>
              <a:rPr lang="zh-CN" altLang="en-US" sz="2400" b="1" dirty="0">
                <a:solidFill>
                  <a:srgbClr val="FF0000"/>
                </a:solidFill>
              </a:rPr>
              <a:t>：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006921"/>
              </p:ext>
            </p:extLst>
          </p:nvPr>
        </p:nvGraphicFramePr>
        <p:xfrm>
          <a:off x="536851" y="277003"/>
          <a:ext cx="34067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6" name="Equation" r:id="rId3" imgW="1917360" imgH="228600" progId="Equation.DSMT4">
                  <p:embed/>
                </p:oleObj>
              </mc:Choice>
              <mc:Fallback>
                <p:oleObj name="Equation" r:id="rId3" imgW="1917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851" y="277003"/>
                        <a:ext cx="3406775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1880529"/>
              </p:ext>
            </p:extLst>
          </p:nvPr>
        </p:nvGraphicFramePr>
        <p:xfrm>
          <a:off x="523875" y="903288"/>
          <a:ext cx="3497263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7" name="Equation" r:id="rId5" imgW="1968480" imgH="228600" progId="Equation.DSMT4">
                  <p:embed/>
                </p:oleObj>
              </mc:Choice>
              <mc:Fallback>
                <p:oleObj name="Equation" r:id="rId5" imgW="1968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903288"/>
                        <a:ext cx="3497263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647656"/>
              </p:ext>
            </p:extLst>
          </p:nvPr>
        </p:nvGraphicFramePr>
        <p:xfrm>
          <a:off x="536575" y="1806894"/>
          <a:ext cx="331787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8" name="Equation" r:id="rId7" imgW="1485720" imgH="228600" progId="Equation.DSMT4">
                  <p:embed/>
                </p:oleObj>
              </mc:Choice>
              <mc:Fallback>
                <p:oleObj name="Equation" r:id="rId7" imgW="14857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1806894"/>
                        <a:ext cx="3317875" cy="4556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548903"/>
              </p:ext>
            </p:extLst>
          </p:nvPr>
        </p:nvGraphicFramePr>
        <p:xfrm>
          <a:off x="564466" y="2369580"/>
          <a:ext cx="2973387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9" name="Equation" r:id="rId9" imgW="1333440" imgH="228600" progId="Equation.DSMT4">
                  <p:embed/>
                </p:oleObj>
              </mc:Choice>
              <mc:Fallback>
                <p:oleObj name="Equation" r:id="rId9" imgW="1333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466" y="2369580"/>
                        <a:ext cx="2973387" cy="444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/>
          <p:nvPr/>
        </p:nvSpPr>
        <p:spPr>
          <a:xfrm>
            <a:off x="318268" y="2884480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/>
              <a:t>非主对角线系数：</a:t>
            </a: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633254"/>
              </p:ext>
            </p:extLst>
          </p:nvPr>
        </p:nvGraphicFramePr>
        <p:xfrm>
          <a:off x="1944688" y="3346450"/>
          <a:ext cx="12128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30" name="Equation" r:id="rId11" imgW="647640" imgH="228600" progId="Equation.DSMT4">
                  <p:embed/>
                </p:oleObj>
              </mc:Choice>
              <mc:Fallback>
                <p:oleObj name="Equation" r:id="rId11" imgW="647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4688" y="3346450"/>
                        <a:ext cx="1212850" cy="428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220938"/>
              </p:ext>
            </p:extLst>
          </p:nvPr>
        </p:nvGraphicFramePr>
        <p:xfrm>
          <a:off x="1949450" y="3908425"/>
          <a:ext cx="11493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31" name="Equation" r:id="rId13" imgW="647640" imgH="228600" progId="Equation.DSMT4">
                  <p:embed/>
                </p:oleObj>
              </mc:Choice>
              <mc:Fallback>
                <p:oleObj name="Equation" r:id="rId13" imgW="647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9450" y="3908425"/>
                        <a:ext cx="1149350" cy="428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AutoShape 73"/>
          <p:cNvSpPr>
            <a:spLocks/>
          </p:cNvSpPr>
          <p:nvPr/>
        </p:nvSpPr>
        <p:spPr bwMode="auto">
          <a:xfrm flipH="1">
            <a:off x="1807305" y="3468663"/>
            <a:ext cx="121924" cy="79253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1951658" y="305772"/>
            <a:ext cx="487710" cy="442057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4" name="矩形 103"/>
          <p:cNvSpPr/>
          <p:nvPr/>
        </p:nvSpPr>
        <p:spPr bwMode="auto">
          <a:xfrm>
            <a:off x="591595" y="2347799"/>
            <a:ext cx="446614" cy="442057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5" name="矩形 104"/>
          <p:cNvSpPr/>
          <p:nvPr/>
        </p:nvSpPr>
        <p:spPr bwMode="auto">
          <a:xfrm>
            <a:off x="539552" y="894984"/>
            <a:ext cx="487710" cy="442057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987890" y="2846462"/>
            <a:ext cx="6259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144" name="右箭头 6143"/>
          <p:cNvSpPr/>
          <p:nvPr/>
        </p:nvSpPr>
        <p:spPr bwMode="auto">
          <a:xfrm>
            <a:off x="3282692" y="3700762"/>
            <a:ext cx="561792" cy="25727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844484" y="3598565"/>
            <a:ext cx="59838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网孔</a:t>
            </a:r>
            <a:r>
              <a:rPr kumimoji="1" lang="en-US" altLang="zh-CN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kumimoji="1"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、网孔</a:t>
            </a:r>
            <a:r>
              <a:rPr kumimoji="1" lang="en-US" altLang="zh-CN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kumimoji="1" lang="zh-CN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之间的电阻</a:t>
            </a:r>
            <a:r>
              <a:rPr kumimoji="1" lang="en-US" altLang="zh-CN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——</a:t>
            </a:r>
            <a:r>
              <a:rPr kumimoji="1" lang="zh-CN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互</a:t>
            </a:r>
            <a:r>
              <a:rPr kumimoji="1"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电阻。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1" name="矩形 100"/>
          <p:cNvSpPr/>
          <p:nvPr/>
        </p:nvSpPr>
        <p:spPr bwMode="auto">
          <a:xfrm>
            <a:off x="1648119" y="1832016"/>
            <a:ext cx="487710" cy="442057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302" y="4411466"/>
            <a:ext cx="84300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800" b="1" dirty="0">
                <a:latin typeface="+mn-ea"/>
                <a:ea typeface="+mn-ea"/>
              </a:rPr>
              <a:t>网孔电流</a:t>
            </a:r>
            <a:r>
              <a:rPr kumimoji="1" lang="zh-CN" altLang="en-US" sz="2800" b="1">
                <a:latin typeface="+mn-ea"/>
                <a:ea typeface="+mn-ea"/>
              </a:rPr>
              <a:t>方向</a:t>
            </a:r>
            <a:r>
              <a:rPr kumimoji="1"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一致</a:t>
            </a:r>
            <a:r>
              <a:rPr kumimoji="1" lang="zh-CN" altLang="en-US" sz="2800" b="1">
                <a:latin typeface="+mn-ea"/>
                <a:ea typeface="+mn-ea"/>
              </a:rPr>
              <a:t>时</a:t>
            </a:r>
            <a:r>
              <a:rPr kumimoji="1" lang="zh-CN" altLang="en-US" sz="2800" b="1" dirty="0">
                <a:latin typeface="+mn-ea"/>
                <a:ea typeface="+mn-ea"/>
              </a:rPr>
              <a:t>，</a:t>
            </a:r>
            <a:r>
              <a:rPr kumimoji="1"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互电阻</a:t>
            </a:r>
            <a:r>
              <a:rPr kumimoji="1" lang="zh-CN" altLang="en-US" sz="2800" b="1" dirty="0">
                <a:latin typeface="+mn-ea"/>
                <a:ea typeface="+mn-ea"/>
              </a:rPr>
              <a:t>为</a:t>
            </a:r>
            <a:r>
              <a:rPr kumimoji="1"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负</a:t>
            </a:r>
            <a:r>
              <a:rPr kumimoji="1" lang="zh-CN" altLang="en-US" sz="2800" b="1" dirty="0">
                <a:latin typeface="+mn-ea"/>
                <a:ea typeface="+mn-ea"/>
              </a:rPr>
              <a:t>。</a:t>
            </a:r>
            <a:endParaRPr lang="zh-CN" altLang="en-US" sz="2800" dirty="0">
              <a:latin typeface="+mn-ea"/>
              <a:ea typeface="+mn-ea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4263459" y="-8233"/>
            <a:ext cx="3926478" cy="2852716"/>
            <a:chOff x="4620874" y="839879"/>
            <a:chExt cx="3926478" cy="2852716"/>
          </a:xfrm>
        </p:grpSpPr>
        <p:sp>
          <p:nvSpPr>
            <p:cNvPr id="103" name="Text Box 6"/>
            <p:cNvSpPr txBox="1">
              <a:spLocks noChangeArrowheads="1"/>
            </p:cNvSpPr>
            <p:nvPr/>
          </p:nvSpPr>
          <p:spPr bwMode="auto">
            <a:xfrm>
              <a:off x="5102248" y="1248870"/>
              <a:ext cx="51061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1</a:t>
              </a:r>
              <a:endParaRPr kumimoji="1" lang="en-US" altLang="zh-CN" i="1" dirty="0"/>
            </a:p>
          </p:txBody>
        </p:sp>
        <p:sp>
          <p:nvSpPr>
            <p:cNvPr id="106" name="Text Box 9"/>
            <p:cNvSpPr txBox="1">
              <a:spLocks noChangeArrowheads="1"/>
            </p:cNvSpPr>
            <p:nvPr/>
          </p:nvSpPr>
          <p:spPr bwMode="auto">
            <a:xfrm>
              <a:off x="7831008" y="1254867"/>
              <a:ext cx="642358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3</a:t>
              </a:r>
              <a:endParaRPr kumimoji="1" lang="en-US" altLang="zh-CN" i="1" dirty="0"/>
            </a:p>
          </p:txBody>
        </p:sp>
        <p:sp>
          <p:nvSpPr>
            <p:cNvPr id="107" name="Text Box 11"/>
            <p:cNvSpPr txBox="1">
              <a:spLocks noChangeArrowheads="1"/>
            </p:cNvSpPr>
            <p:nvPr/>
          </p:nvSpPr>
          <p:spPr bwMode="auto">
            <a:xfrm>
              <a:off x="4620874" y="2442677"/>
              <a:ext cx="714688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/>
                <a:t>u</a:t>
              </a:r>
              <a:r>
                <a:rPr kumimoji="1" lang="en-US" altLang="zh-CN" baseline="-25000"/>
                <a:t>S1</a:t>
              </a:r>
              <a:endParaRPr kumimoji="1" lang="en-US" altLang="zh-CN" i="1"/>
            </a:p>
          </p:txBody>
        </p:sp>
        <p:grpSp>
          <p:nvGrpSpPr>
            <p:cNvPr id="109" name="Group 13"/>
            <p:cNvGrpSpPr>
              <a:grpSpLocks/>
            </p:cNvGrpSpPr>
            <p:nvPr/>
          </p:nvGrpSpPr>
          <p:grpSpPr bwMode="auto">
            <a:xfrm>
              <a:off x="4887806" y="839879"/>
              <a:ext cx="3659546" cy="2852716"/>
              <a:chOff x="821" y="306"/>
              <a:chExt cx="2125" cy="1730"/>
            </a:xfrm>
          </p:grpSpPr>
          <p:sp>
            <p:nvSpPr>
              <p:cNvPr id="118" name="Line 14"/>
              <p:cNvSpPr>
                <a:spLocks noChangeShapeType="1"/>
              </p:cNvSpPr>
              <p:nvPr/>
            </p:nvSpPr>
            <p:spPr bwMode="auto">
              <a:xfrm flipV="1">
                <a:off x="1163" y="594"/>
                <a:ext cx="0" cy="11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9" name="Text Box 15"/>
              <p:cNvSpPr txBox="1">
                <a:spLocks noChangeArrowheads="1"/>
              </p:cNvSpPr>
              <p:nvPr/>
            </p:nvSpPr>
            <p:spPr bwMode="auto">
              <a:xfrm>
                <a:off x="821" y="798"/>
                <a:ext cx="37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/>
                  <a:t>R</a:t>
                </a:r>
                <a:r>
                  <a:rPr kumimoji="1" lang="en-US" altLang="zh-CN" baseline="-25000"/>
                  <a:t>1</a:t>
                </a:r>
                <a:endParaRPr kumimoji="1" lang="en-US" altLang="zh-CN" i="1"/>
              </a:p>
            </p:txBody>
          </p:sp>
          <p:sp>
            <p:nvSpPr>
              <p:cNvPr id="120" name="Freeform 16"/>
              <p:cNvSpPr>
                <a:spLocks/>
              </p:cNvSpPr>
              <p:nvPr/>
            </p:nvSpPr>
            <p:spPr bwMode="auto">
              <a:xfrm>
                <a:off x="1842" y="606"/>
                <a:ext cx="1" cy="1152"/>
              </a:xfrm>
              <a:custGeom>
                <a:avLst/>
                <a:gdLst>
                  <a:gd name="T0" fmla="*/ 0 w 1"/>
                  <a:gd name="T1" fmla="*/ 1152 h 1152"/>
                  <a:gd name="T2" fmla="*/ 0 w 1"/>
                  <a:gd name="T3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152">
                    <a:moveTo>
                      <a:pt x="0" y="1152"/>
                    </a:moveTo>
                    <a:lnTo>
                      <a:pt x="0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1" name="Text Box 17"/>
              <p:cNvSpPr txBox="1">
                <a:spLocks noChangeArrowheads="1"/>
              </p:cNvSpPr>
              <p:nvPr/>
            </p:nvSpPr>
            <p:spPr bwMode="auto">
              <a:xfrm>
                <a:off x="1523" y="840"/>
                <a:ext cx="3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/>
                  <a:t>R</a:t>
                </a:r>
                <a:r>
                  <a:rPr kumimoji="1" lang="en-US" altLang="zh-CN" baseline="-25000"/>
                  <a:t>2</a:t>
                </a:r>
                <a:endParaRPr kumimoji="1" lang="en-US" altLang="zh-CN" i="1"/>
              </a:p>
            </p:txBody>
          </p:sp>
          <p:sp>
            <p:nvSpPr>
              <p:cNvPr id="122" name="Freeform 18"/>
              <p:cNvSpPr>
                <a:spLocks/>
              </p:cNvSpPr>
              <p:nvPr/>
            </p:nvSpPr>
            <p:spPr bwMode="auto">
              <a:xfrm>
                <a:off x="1157" y="1752"/>
                <a:ext cx="1357" cy="6"/>
              </a:xfrm>
              <a:custGeom>
                <a:avLst/>
                <a:gdLst>
                  <a:gd name="T0" fmla="*/ 0 w 1357"/>
                  <a:gd name="T1" fmla="*/ 6 h 6"/>
                  <a:gd name="T2" fmla="*/ 1357 w 1357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57" h="6">
                    <a:moveTo>
                      <a:pt x="0" y="6"/>
                    </a:moveTo>
                    <a:lnTo>
                      <a:pt x="1357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" name="Freeform 19"/>
              <p:cNvSpPr>
                <a:spLocks/>
              </p:cNvSpPr>
              <p:nvPr/>
            </p:nvSpPr>
            <p:spPr bwMode="auto">
              <a:xfrm>
                <a:off x="1170" y="600"/>
                <a:ext cx="1357" cy="1"/>
              </a:xfrm>
              <a:custGeom>
                <a:avLst/>
                <a:gdLst>
                  <a:gd name="T0" fmla="*/ 0 w 1357"/>
                  <a:gd name="T1" fmla="*/ 0 h 1"/>
                  <a:gd name="T2" fmla="*/ 1357 w 1357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57" h="1">
                    <a:moveTo>
                      <a:pt x="0" y="0"/>
                    </a:moveTo>
                    <a:lnTo>
                      <a:pt x="1357" y="1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4" name="Line 20"/>
              <p:cNvSpPr>
                <a:spLocks noChangeShapeType="1"/>
              </p:cNvSpPr>
              <p:nvPr/>
            </p:nvSpPr>
            <p:spPr bwMode="auto">
              <a:xfrm>
                <a:off x="2521" y="606"/>
                <a:ext cx="0" cy="11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5" name="Rectangle 21"/>
              <p:cNvSpPr>
                <a:spLocks noChangeArrowheads="1"/>
              </p:cNvSpPr>
              <p:nvPr/>
            </p:nvSpPr>
            <p:spPr bwMode="auto">
              <a:xfrm>
                <a:off x="1105" y="834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26" name="Rectangle 22"/>
              <p:cNvSpPr>
                <a:spLocks noChangeArrowheads="1"/>
              </p:cNvSpPr>
              <p:nvPr/>
            </p:nvSpPr>
            <p:spPr bwMode="auto">
              <a:xfrm>
                <a:off x="1790" y="852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27" name="Text Box 23"/>
              <p:cNvSpPr txBox="1">
                <a:spLocks noChangeArrowheads="1"/>
              </p:cNvSpPr>
              <p:nvPr/>
            </p:nvSpPr>
            <p:spPr bwMode="auto">
              <a:xfrm>
                <a:off x="2573" y="1032"/>
                <a:ext cx="37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/>
                  <a:t>R</a:t>
                </a:r>
                <a:r>
                  <a:rPr kumimoji="1" lang="en-US" altLang="zh-CN" baseline="-25000"/>
                  <a:t>3</a:t>
                </a:r>
                <a:endParaRPr kumimoji="1" lang="en-US" altLang="zh-CN" i="1"/>
              </a:p>
            </p:txBody>
          </p:sp>
          <p:sp>
            <p:nvSpPr>
              <p:cNvPr id="128" name="Rectangle 24"/>
              <p:cNvSpPr>
                <a:spLocks noChangeArrowheads="1"/>
              </p:cNvSpPr>
              <p:nvPr/>
            </p:nvSpPr>
            <p:spPr bwMode="auto">
              <a:xfrm>
                <a:off x="2463" y="829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29" name="Text Box 25"/>
              <p:cNvSpPr txBox="1">
                <a:spLocks noChangeArrowheads="1"/>
              </p:cNvSpPr>
              <p:nvPr/>
            </p:nvSpPr>
            <p:spPr bwMode="auto">
              <a:xfrm>
                <a:off x="1767" y="1748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/>
                  <a:t>b</a:t>
                </a:r>
              </a:p>
            </p:txBody>
          </p:sp>
          <p:sp>
            <p:nvSpPr>
              <p:cNvPr id="130" name="Text Box 26"/>
              <p:cNvSpPr txBox="1">
                <a:spLocks noChangeArrowheads="1"/>
              </p:cNvSpPr>
              <p:nvPr/>
            </p:nvSpPr>
            <p:spPr bwMode="auto">
              <a:xfrm>
                <a:off x="1745" y="306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/>
                  <a:t>a</a:t>
                </a:r>
              </a:p>
            </p:txBody>
          </p:sp>
          <p:sp>
            <p:nvSpPr>
              <p:cNvPr id="131" name="Oval 27"/>
              <p:cNvSpPr>
                <a:spLocks noChangeArrowheads="1"/>
              </p:cNvSpPr>
              <p:nvPr/>
            </p:nvSpPr>
            <p:spPr bwMode="auto">
              <a:xfrm>
                <a:off x="1044" y="1350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2" name="Oval 28"/>
              <p:cNvSpPr>
                <a:spLocks noChangeArrowheads="1"/>
              </p:cNvSpPr>
              <p:nvPr/>
            </p:nvSpPr>
            <p:spPr bwMode="auto">
              <a:xfrm>
                <a:off x="1727" y="1358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" name="Text Box 29"/>
              <p:cNvSpPr txBox="1">
                <a:spLocks noChangeArrowheads="1"/>
              </p:cNvSpPr>
              <p:nvPr/>
            </p:nvSpPr>
            <p:spPr bwMode="auto">
              <a:xfrm>
                <a:off x="972" y="1122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+</a:t>
                </a:r>
              </a:p>
            </p:txBody>
          </p:sp>
          <p:sp>
            <p:nvSpPr>
              <p:cNvPr id="134" name="Text Box 30"/>
              <p:cNvSpPr txBox="1">
                <a:spLocks noChangeArrowheads="1"/>
              </p:cNvSpPr>
              <p:nvPr/>
            </p:nvSpPr>
            <p:spPr bwMode="auto">
              <a:xfrm>
                <a:off x="972" y="1500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–</a:t>
                </a:r>
              </a:p>
            </p:txBody>
          </p:sp>
          <p:sp>
            <p:nvSpPr>
              <p:cNvPr id="135" name="Text Box 31"/>
              <p:cNvSpPr txBox="1">
                <a:spLocks noChangeArrowheads="1"/>
              </p:cNvSpPr>
              <p:nvPr/>
            </p:nvSpPr>
            <p:spPr bwMode="auto">
              <a:xfrm>
                <a:off x="1656" y="1116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+</a:t>
                </a:r>
              </a:p>
            </p:txBody>
          </p:sp>
          <p:sp>
            <p:nvSpPr>
              <p:cNvPr id="136" name="Text Box 32"/>
              <p:cNvSpPr txBox="1">
                <a:spLocks noChangeArrowheads="1"/>
              </p:cNvSpPr>
              <p:nvPr/>
            </p:nvSpPr>
            <p:spPr bwMode="auto">
              <a:xfrm>
                <a:off x="1656" y="1494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–</a:t>
                </a:r>
              </a:p>
            </p:txBody>
          </p:sp>
          <p:sp>
            <p:nvSpPr>
              <p:cNvPr id="137" name="Oval 28"/>
              <p:cNvSpPr>
                <a:spLocks noChangeArrowheads="1"/>
              </p:cNvSpPr>
              <p:nvPr/>
            </p:nvSpPr>
            <p:spPr bwMode="auto">
              <a:xfrm>
                <a:off x="2400" y="1358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8" name="Text Box 31"/>
              <p:cNvSpPr txBox="1">
                <a:spLocks noChangeArrowheads="1"/>
              </p:cNvSpPr>
              <p:nvPr/>
            </p:nvSpPr>
            <p:spPr bwMode="auto">
              <a:xfrm>
                <a:off x="2579" y="1173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+</a:t>
                </a:r>
              </a:p>
            </p:txBody>
          </p:sp>
          <p:sp>
            <p:nvSpPr>
              <p:cNvPr id="139" name="Text Box 32"/>
              <p:cNvSpPr txBox="1">
                <a:spLocks noChangeArrowheads="1"/>
              </p:cNvSpPr>
              <p:nvPr/>
            </p:nvSpPr>
            <p:spPr bwMode="auto">
              <a:xfrm>
                <a:off x="2583" y="1527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–</a:t>
                </a:r>
              </a:p>
            </p:txBody>
          </p:sp>
        </p:grpSp>
        <p:sp>
          <p:nvSpPr>
            <p:cNvPr id="110" name="Text Box 35"/>
            <p:cNvSpPr txBox="1">
              <a:spLocks noChangeArrowheads="1"/>
            </p:cNvSpPr>
            <p:nvPr/>
          </p:nvSpPr>
          <p:spPr bwMode="auto">
            <a:xfrm>
              <a:off x="6279262" y="1236530"/>
              <a:ext cx="482199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2</a:t>
              </a:r>
              <a:endParaRPr kumimoji="1" lang="en-US" altLang="zh-CN" i="1" dirty="0"/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5639129" y="1698822"/>
              <a:ext cx="1913237" cy="963007"/>
              <a:chOff x="2531186" y="1238948"/>
              <a:chExt cx="2401961" cy="1300751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2590031" y="1238948"/>
                <a:ext cx="2343116" cy="1300751"/>
                <a:chOff x="2590031" y="1238948"/>
                <a:chExt cx="2343116" cy="1300751"/>
              </a:xfrm>
            </p:grpSpPr>
            <p:sp>
              <p:nvSpPr>
                <p:cNvPr id="65" name="椭圆 24"/>
                <p:cNvSpPr>
                  <a:spLocks noChangeArrowheads="1"/>
                </p:cNvSpPr>
                <p:nvPr/>
              </p:nvSpPr>
              <p:spPr bwMode="auto">
                <a:xfrm>
                  <a:off x="4300507" y="1291034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15" name="椭圆 24"/>
                <p:cNvSpPr>
                  <a:spLocks noChangeArrowheads="1"/>
                </p:cNvSpPr>
                <p:nvPr/>
              </p:nvSpPr>
              <p:spPr bwMode="auto">
                <a:xfrm>
                  <a:off x="2590031" y="1238948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114" name="TextBox 113"/>
              <p:cNvSpPr txBox="1"/>
              <p:nvPr/>
            </p:nvSpPr>
            <p:spPr>
              <a:xfrm>
                <a:off x="2531186" y="1518567"/>
                <a:ext cx="843329" cy="623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i="1" dirty="0">
                    <a:solidFill>
                      <a:srgbClr val="B40C94"/>
                    </a:solidFill>
                    <a:latin typeface="+mj-lt"/>
                  </a:rPr>
                  <a:t>i</a:t>
                </a:r>
                <a:r>
                  <a:rPr lang="en-US" altLang="zh-CN" b="1" baseline="-25000" dirty="0">
                    <a:solidFill>
                      <a:srgbClr val="B40C94"/>
                    </a:solidFill>
                    <a:latin typeface="+mn-lt"/>
                  </a:rPr>
                  <a:t>m1</a:t>
                </a:r>
                <a:endParaRPr lang="zh-CN" altLang="en-US" b="1" baseline="-25000" dirty="0">
                  <a:solidFill>
                    <a:srgbClr val="B40C94"/>
                  </a:solidFill>
                  <a:latin typeface="+mn-lt"/>
                </a:endParaRPr>
              </a:p>
            </p:txBody>
          </p:sp>
        </p:grpSp>
        <p:sp>
          <p:nvSpPr>
            <p:cNvPr id="112" name="TextBox 111"/>
            <p:cNvSpPr txBox="1"/>
            <p:nvPr/>
          </p:nvSpPr>
          <p:spPr>
            <a:xfrm>
              <a:off x="7048449" y="1954605"/>
              <a:ext cx="617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m2</a:t>
              </a:r>
              <a:endParaRPr lang="zh-CN" altLang="en-US" dirty="0">
                <a:solidFill>
                  <a:srgbClr val="B40C94"/>
                </a:solidFill>
              </a:endParaRPr>
            </a:p>
          </p:txBody>
        </p:sp>
      </p:grpSp>
      <p:cxnSp>
        <p:nvCxnSpPr>
          <p:cNvPr id="98" name="直接箭头连接符 97"/>
          <p:cNvCxnSpPr/>
          <p:nvPr/>
        </p:nvCxnSpPr>
        <p:spPr bwMode="auto">
          <a:xfrm flipV="1">
            <a:off x="5125164" y="489556"/>
            <a:ext cx="11923" cy="3462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直接箭头连接符 98"/>
          <p:cNvCxnSpPr/>
          <p:nvPr/>
        </p:nvCxnSpPr>
        <p:spPr bwMode="auto">
          <a:xfrm flipV="1">
            <a:off x="6302282" y="534032"/>
            <a:ext cx="0" cy="3368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直接箭头连接符 99"/>
          <p:cNvCxnSpPr/>
          <p:nvPr/>
        </p:nvCxnSpPr>
        <p:spPr bwMode="auto">
          <a:xfrm>
            <a:off x="7468361" y="464056"/>
            <a:ext cx="0" cy="3717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矩形 1"/>
          <p:cNvSpPr/>
          <p:nvPr/>
        </p:nvSpPr>
        <p:spPr>
          <a:xfrm>
            <a:off x="7591278" y="1707728"/>
            <a:ext cx="5549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S3</a:t>
            </a:r>
            <a:endParaRPr kumimoji="1" lang="en-US" altLang="zh-CN" i="1" dirty="0"/>
          </a:p>
        </p:txBody>
      </p:sp>
      <p:sp>
        <p:nvSpPr>
          <p:cNvPr id="64" name="Text Box 12"/>
          <p:cNvSpPr txBox="1">
            <a:spLocks noChangeArrowheads="1"/>
          </p:cNvSpPr>
          <p:nvPr/>
        </p:nvSpPr>
        <p:spPr bwMode="auto">
          <a:xfrm>
            <a:off x="5580543" y="1594565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S2</a:t>
            </a:r>
            <a:endParaRPr kumimoji="1" lang="en-US" altLang="zh-CN" i="1" dirty="0"/>
          </a:p>
        </p:txBody>
      </p:sp>
      <p:cxnSp>
        <p:nvCxnSpPr>
          <p:cNvPr id="67" name="直接箭头连接符 26"/>
          <p:cNvCxnSpPr>
            <a:cxnSpLocks noChangeShapeType="1"/>
          </p:cNvCxnSpPr>
          <p:nvPr/>
        </p:nvCxnSpPr>
        <p:spPr bwMode="auto">
          <a:xfrm flipV="1">
            <a:off x="5501206" y="839573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直接箭头连接符 26"/>
          <p:cNvCxnSpPr>
            <a:cxnSpLocks noChangeShapeType="1"/>
          </p:cNvCxnSpPr>
          <p:nvPr/>
        </p:nvCxnSpPr>
        <p:spPr bwMode="auto">
          <a:xfrm flipV="1">
            <a:off x="6883177" y="905752"/>
            <a:ext cx="178161" cy="1"/>
          </a:xfrm>
          <a:prstGeom prst="straightConnector1">
            <a:avLst/>
          </a:prstGeom>
          <a:noFill/>
          <a:ln w="34925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18D6B4EA-3358-4BE9-B773-040C3F0569CA}"/>
              </a:ext>
            </a:extLst>
          </p:cNvPr>
          <p:cNvSpPr txBox="1"/>
          <p:nvPr/>
        </p:nvSpPr>
        <p:spPr>
          <a:xfrm>
            <a:off x="3336613" y="1839606"/>
            <a:ext cx="1316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006600"/>
                </a:solidFill>
              </a:rPr>
              <a:t>（网孔</a:t>
            </a:r>
            <a:r>
              <a:rPr lang="en-US" altLang="zh-CN" sz="2000" b="1" dirty="0">
                <a:solidFill>
                  <a:srgbClr val="006600"/>
                </a:solidFill>
              </a:rPr>
              <a:t>Ⅰ</a:t>
            </a:r>
            <a:r>
              <a:rPr lang="zh-CN" altLang="en-US" sz="2000" b="1" dirty="0">
                <a:solidFill>
                  <a:srgbClr val="006600"/>
                </a:solidFill>
              </a:rPr>
              <a:t>）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FCF22D3A-2ABB-465E-94B6-6FD52265954E}"/>
              </a:ext>
            </a:extLst>
          </p:cNvPr>
          <p:cNvSpPr txBox="1"/>
          <p:nvPr/>
        </p:nvSpPr>
        <p:spPr>
          <a:xfrm>
            <a:off x="3307958" y="2463251"/>
            <a:ext cx="141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006600"/>
                </a:solidFill>
              </a:rPr>
              <a:t>（网孔</a:t>
            </a:r>
            <a:r>
              <a:rPr lang="en-US" altLang="zh-CN" sz="2000" b="1" dirty="0">
                <a:solidFill>
                  <a:srgbClr val="006600"/>
                </a:solidFill>
              </a:rPr>
              <a:t>Ⅱ</a:t>
            </a:r>
            <a:r>
              <a:rPr lang="zh-CN" altLang="en-US" sz="2000" b="1" dirty="0">
                <a:solidFill>
                  <a:srgbClr val="006600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1910213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2" grpId="0" animBg="1"/>
      <p:bldP spid="25" grpId="0"/>
      <p:bldP spid="12" grpId="0"/>
      <p:bldP spid="41" grpId="0" animBg="1"/>
      <p:bldP spid="36" grpId="0" animBg="1"/>
      <p:bldP spid="104" grpId="0" animBg="1"/>
      <p:bldP spid="105" grpId="0" animBg="1"/>
      <p:bldP spid="40" grpId="0"/>
      <p:bldP spid="6144" grpId="0" animBg="1"/>
      <p:bldP spid="108" grpId="0"/>
      <p:bldP spid="101" grpId="0" animBg="1"/>
      <p:bldP spid="3" grpId="0"/>
      <p:bldP spid="66" grpId="0"/>
      <p:bldP spid="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34925" y="195263"/>
            <a:ext cx="3673475" cy="2609850"/>
            <a:chOff x="0" y="0"/>
            <a:chExt cx="4416" cy="3408"/>
          </a:xfrm>
        </p:grpSpPr>
        <p:sp>
          <p:nvSpPr>
            <p:cNvPr id="6157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6158" name="Rectangle 5"/>
            <p:cNvSpPr>
              <a:spLocks noChangeArrowheads="1"/>
            </p:cNvSpPr>
            <p:nvPr/>
          </p:nvSpPr>
          <p:spPr bwMode="auto">
            <a:xfrm>
              <a:off x="0" y="48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sym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</p:grpSp>
      <p:sp>
        <p:nvSpPr>
          <p:cNvPr id="6147" name="TextBox 7"/>
          <p:cNvSpPr>
            <a:spLocks noChangeArrowheads="1"/>
          </p:cNvSpPr>
          <p:nvPr/>
        </p:nvSpPr>
        <p:spPr bwMode="auto">
          <a:xfrm>
            <a:off x="34925" y="-39688"/>
            <a:ext cx="2160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u"/>
            </a:pPr>
            <a:r>
              <a:rPr lang="zh-CN" altLang="zh-CN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1200" b="1" dirty="0">
                <a:solidFill>
                  <a:srgbClr val="16165C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网孔分析法</a:t>
            </a:r>
            <a:endParaRPr lang="zh-CN" altLang="zh-CN" sz="1200" b="1" dirty="0">
              <a:solidFill>
                <a:srgbClr val="16165C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20" name="AutoShape 73"/>
          <p:cNvSpPr>
            <a:spLocks/>
          </p:cNvSpPr>
          <p:nvPr/>
        </p:nvSpPr>
        <p:spPr bwMode="auto">
          <a:xfrm flipH="1">
            <a:off x="373547" y="421911"/>
            <a:ext cx="144462" cy="884115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42" name="AutoShape 73"/>
          <p:cNvSpPr>
            <a:spLocks/>
          </p:cNvSpPr>
          <p:nvPr/>
        </p:nvSpPr>
        <p:spPr bwMode="auto">
          <a:xfrm flipH="1">
            <a:off x="373545" y="1859553"/>
            <a:ext cx="144463" cy="934004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91540" y="1321381"/>
            <a:ext cx="23503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rgbClr val="FF0000"/>
                </a:solidFill>
              </a:rPr>
              <a:t>标准形式方程</a:t>
            </a:r>
            <a:r>
              <a:rPr lang="zh-CN" altLang="en-US" sz="2400" b="1" dirty="0">
                <a:solidFill>
                  <a:srgbClr val="FF0000"/>
                </a:solidFill>
              </a:rPr>
              <a:t>：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11394"/>
              </p:ext>
            </p:extLst>
          </p:nvPr>
        </p:nvGraphicFramePr>
        <p:xfrm>
          <a:off x="535833" y="392766"/>
          <a:ext cx="338455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0" name="Equation" r:id="rId3" imgW="1904760" imgH="228600" progId="Equation.DSMT4">
                  <p:embed/>
                </p:oleObj>
              </mc:Choice>
              <mc:Fallback>
                <p:oleObj name="Equation" r:id="rId3" imgW="19047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833" y="392766"/>
                        <a:ext cx="3384550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749932"/>
              </p:ext>
            </p:extLst>
          </p:nvPr>
        </p:nvGraphicFramePr>
        <p:xfrm>
          <a:off x="520768" y="917138"/>
          <a:ext cx="34067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1" name="Equation" r:id="rId5" imgW="1917360" imgH="228600" progId="Equation.DSMT4">
                  <p:embed/>
                </p:oleObj>
              </mc:Choice>
              <mc:Fallback>
                <p:oleObj name="Equation" r:id="rId5" imgW="1917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68" y="917138"/>
                        <a:ext cx="3406775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339147"/>
              </p:ext>
            </p:extLst>
          </p:nvPr>
        </p:nvGraphicFramePr>
        <p:xfrm>
          <a:off x="517718" y="1757630"/>
          <a:ext cx="331787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2" name="Equation" r:id="rId7" imgW="1485720" imgH="228600" progId="Equation.DSMT4">
                  <p:embed/>
                </p:oleObj>
              </mc:Choice>
              <mc:Fallback>
                <p:oleObj name="Equation" r:id="rId7" imgW="14857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718" y="1757630"/>
                        <a:ext cx="3317875" cy="4556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588461"/>
              </p:ext>
            </p:extLst>
          </p:nvPr>
        </p:nvGraphicFramePr>
        <p:xfrm>
          <a:off x="528246" y="2495217"/>
          <a:ext cx="2973387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3" name="Equation" r:id="rId9" imgW="1333440" imgH="228600" progId="Equation.DSMT4">
                  <p:embed/>
                </p:oleObj>
              </mc:Choice>
              <mc:Fallback>
                <p:oleObj name="Equation" r:id="rId9" imgW="1333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246" y="2495217"/>
                        <a:ext cx="2973387" cy="444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/>
          <p:nvPr/>
        </p:nvSpPr>
        <p:spPr>
          <a:xfrm>
            <a:off x="344887" y="3036431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方程右边系数：</a:t>
            </a: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348937"/>
              </p:ext>
            </p:extLst>
          </p:nvPr>
        </p:nvGraphicFramePr>
        <p:xfrm>
          <a:off x="3077841" y="3006361"/>
          <a:ext cx="17526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4" name="Equation" r:id="rId11" imgW="914400" imgH="228600" progId="Equation.DSMT4">
                  <p:embed/>
                </p:oleObj>
              </mc:Choice>
              <mc:Fallback>
                <p:oleObj name="Equation" r:id="rId11" imgW="914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7841" y="3006361"/>
                        <a:ext cx="1752600" cy="4794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AutoShape 73"/>
          <p:cNvSpPr>
            <a:spLocks/>
          </p:cNvSpPr>
          <p:nvPr/>
        </p:nvSpPr>
        <p:spPr bwMode="auto">
          <a:xfrm flipH="1">
            <a:off x="2884875" y="3115312"/>
            <a:ext cx="161928" cy="897979"/>
          </a:xfrm>
          <a:prstGeom prst="rightBrace">
            <a:avLst>
              <a:gd name="adj1" fmla="val 913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2979360" y="395437"/>
            <a:ext cx="1016599" cy="442057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4" name="矩形 103"/>
          <p:cNvSpPr/>
          <p:nvPr/>
        </p:nvSpPr>
        <p:spPr bwMode="auto">
          <a:xfrm>
            <a:off x="2884875" y="2495217"/>
            <a:ext cx="709887" cy="442057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5" name="矩形 104"/>
          <p:cNvSpPr/>
          <p:nvPr/>
        </p:nvSpPr>
        <p:spPr bwMode="auto">
          <a:xfrm>
            <a:off x="3007306" y="914966"/>
            <a:ext cx="988654" cy="442057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1" name="矩形 100"/>
          <p:cNvSpPr/>
          <p:nvPr/>
        </p:nvSpPr>
        <p:spPr bwMode="auto">
          <a:xfrm>
            <a:off x="2810865" y="1807945"/>
            <a:ext cx="709887" cy="442057"/>
          </a:xfrm>
          <a:prstGeom prst="rect">
            <a:avLst/>
          </a:prstGeom>
          <a:noFill/>
          <a:ln w="317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8268" y="4261198"/>
            <a:ext cx="84300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p:graphicFrame>
        <p:nvGraphicFramePr>
          <p:cNvPr id="102" name="对象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90022"/>
              </p:ext>
            </p:extLst>
          </p:nvPr>
        </p:nvGraphicFramePr>
        <p:xfrm>
          <a:off x="3049810" y="3551252"/>
          <a:ext cx="189230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5" name="Equation" r:id="rId13" imgW="939600" imgH="228600" progId="Equation.DSMT4">
                  <p:embed/>
                </p:oleObj>
              </mc:Choice>
              <mc:Fallback>
                <p:oleObj name="Equation" r:id="rId13" imgW="939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9810" y="3551252"/>
                        <a:ext cx="1892300" cy="490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矩形 102"/>
          <p:cNvSpPr/>
          <p:nvPr/>
        </p:nvSpPr>
        <p:spPr>
          <a:xfrm>
            <a:off x="2884875" y="4371875"/>
            <a:ext cx="6259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4274278" y="6923"/>
            <a:ext cx="3926478" cy="2852716"/>
            <a:chOff x="4620874" y="839879"/>
            <a:chExt cx="3926478" cy="2852716"/>
          </a:xfrm>
        </p:grpSpPr>
        <p:sp>
          <p:nvSpPr>
            <p:cNvPr id="109" name="Text Box 6"/>
            <p:cNvSpPr txBox="1">
              <a:spLocks noChangeArrowheads="1"/>
            </p:cNvSpPr>
            <p:nvPr/>
          </p:nvSpPr>
          <p:spPr bwMode="auto">
            <a:xfrm>
              <a:off x="5102248" y="1248870"/>
              <a:ext cx="51061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1</a:t>
              </a:r>
              <a:endParaRPr kumimoji="1" lang="en-US" altLang="zh-CN" i="1" dirty="0"/>
            </a:p>
          </p:txBody>
        </p:sp>
        <p:sp>
          <p:nvSpPr>
            <p:cNvPr id="110" name="Text Box 9"/>
            <p:cNvSpPr txBox="1">
              <a:spLocks noChangeArrowheads="1"/>
            </p:cNvSpPr>
            <p:nvPr/>
          </p:nvSpPr>
          <p:spPr bwMode="auto">
            <a:xfrm>
              <a:off x="7831008" y="1254867"/>
              <a:ext cx="642358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3</a:t>
              </a:r>
              <a:endParaRPr kumimoji="1" lang="en-US" altLang="zh-CN" i="1" dirty="0"/>
            </a:p>
          </p:txBody>
        </p:sp>
        <p:sp>
          <p:nvSpPr>
            <p:cNvPr id="111" name="Text Box 11"/>
            <p:cNvSpPr txBox="1">
              <a:spLocks noChangeArrowheads="1"/>
            </p:cNvSpPr>
            <p:nvPr/>
          </p:nvSpPr>
          <p:spPr bwMode="auto">
            <a:xfrm>
              <a:off x="4620874" y="2442677"/>
              <a:ext cx="714688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/>
                <a:t>u</a:t>
              </a:r>
              <a:r>
                <a:rPr kumimoji="1" lang="en-US" altLang="zh-CN" baseline="-25000"/>
                <a:t>S1</a:t>
              </a:r>
              <a:endParaRPr kumimoji="1" lang="en-US" altLang="zh-CN" i="1"/>
            </a:p>
          </p:txBody>
        </p:sp>
        <p:grpSp>
          <p:nvGrpSpPr>
            <p:cNvPr id="112" name="Group 13"/>
            <p:cNvGrpSpPr>
              <a:grpSpLocks/>
            </p:cNvGrpSpPr>
            <p:nvPr/>
          </p:nvGrpSpPr>
          <p:grpSpPr bwMode="auto">
            <a:xfrm>
              <a:off x="4887806" y="839879"/>
              <a:ext cx="3659546" cy="2852716"/>
              <a:chOff x="821" y="306"/>
              <a:chExt cx="2125" cy="1730"/>
            </a:xfrm>
          </p:grpSpPr>
          <p:sp>
            <p:nvSpPr>
              <p:cNvPr id="121" name="Line 14"/>
              <p:cNvSpPr>
                <a:spLocks noChangeShapeType="1"/>
              </p:cNvSpPr>
              <p:nvPr/>
            </p:nvSpPr>
            <p:spPr bwMode="auto">
              <a:xfrm flipV="1">
                <a:off x="1163" y="594"/>
                <a:ext cx="0" cy="11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" name="Text Box 15"/>
              <p:cNvSpPr txBox="1">
                <a:spLocks noChangeArrowheads="1"/>
              </p:cNvSpPr>
              <p:nvPr/>
            </p:nvSpPr>
            <p:spPr bwMode="auto">
              <a:xfrm>
                <a:off x="821" y="798"/>
                <a:ext cx="37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/>
                  <a:t>R</a:t>
                </a:r>
                <a:r>
                  <a:rPr kumimoji="1" lang="en-US" altLang="zh-CN" baseline="-25000"/>
                  <a:t>1</a:t>
                </a:r>
                <a:endParaRPr kumimoji="1" lang="en-US" altLang="zh-CN" i="1"/>
              </a:p>
            </p:txBody>
          </p:sp>
          <p:sp>
            <p:nvSpPr>
              <p:cNvPr id="123" name="Freeform 16"/>
              <p:cNvSpPr>
                <a:spLocks/>
              </p:cNvSpPr>
              <p:nvPr/>
            </p:nvSpPr>
            <p:spPr bwMode="auto">
              <a:xfrm>
                <a:off x="1842" y="606"/>
                <a:ext cx="1" cy="1152"/>
              </a:xfrm>
              <a:custGeom>
                <a:avLst/>
                <a:gdLst>
                  <a:gd name="T0" fmla="*/ 0 w 1"/>
                  <a:gd name="T1" fmla="*/ 1152 h 1152"/>
                  <a:gd name="T2" fmla="*/ 0 w 1"/>
                  <a:gd name="T3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152">
                    <a:moveTo>
                      <a:pt x="0" y="1152"/>
                    </a:moveTo>
                    <a:lnTo>
                      <a:pt x="0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4" name="Text Box 17"/>
              <p:cNvSpPr txBox="1">
                <a:spLocks noChangeArrowheads="1"/>
              </p:cNvSpPr>
              <p:nvPr/>
            </p:nvSpPr>
            <p:spPr bwMode="auto">
              <a:xfrm>
                <a:off x="1523" y="840"/>
                <a:ext cx="3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/>
                  <a:t>R</a:t>
                </a:r>
                <a:r>
                  <a:rPr kumimoji="1" lang="en-US" altLang="zh-CN" baseline="-25000"/>
                  <a:t>2</a:t>
                </a:r>
                <a:endParaRPr kumimoji="1" lang="en-US" altLang="zh-CN" i="1"/>
              </a:p>
            </p:txBody>
          </p:sp>
          <p:sp>
            <p:nvSpPr>
              <p:cNvPr id="125" name="Freeform 18"/>
              <p:cNvSpPr>
                <a:spLocks/>
              </p:cNvSpPr>
              <p:nvPr/>
            </p:nvSpPr>
            <p:spPr bwMode="auto">
              <a:xfrm>
                <a:off x="1157" y="1752"/>
                <a:ext cx="1357" cy="6"/>
              </a:xfrm>
              <a:custGeom>
                <a:avLst/>
                <a:gdLst>
                  <a:gd name="T0" fmla="*/ 0 w 1357"/>
                  <a:gd name="T1" fmla="*/ 6 h 6"/>
                  <a:gd name="T2" fmla="*/ 1357 w 1357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57" h="6">
                    <a:moveTo>
                      <a:pt x="0" y="6"/>
                    </a:moveTo>
                    <a:lnTo>
                      <a:pt x="1357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6" name="Freeform 19"/>
              <p:cNvSpPr>
                <a:spLocks/>
              </p:cNvSpPr>
              <p:nvPr/>
            </p:nvSpPr>
            <p:spPr bwMode="auto">
              <a:xfrm>
                <a:off x="1170" y="600"/>
                <a:ext cx="1357" cy="1"/>
              </a:xfrm>
              <a:custGeom>
                <a:avLst/>
                <a:gdLst>
                  <a:gd name="T0" fmla="*/ 0 w 1357"/>
                  <a:gd name="T1" fmla="*/ 0 h 1"/>
                  <a:gd name="T2" fmla="*/ 1357 w 1357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57" h="1">
                    <a:moveTo>
                      <a:pt x="0" y="0"/>
                    </a:moveTo>
                    <a:lnTo>
                      <a:pt x="1357" y="1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7" name="Line 20"/>
              <p:cNvSpPr>
                <a:spLocks noChangeShapeType="1"/>
              </p:cNvSpPr>
              <p:nvPr/>
            </p:nvSpPr>
            <p:spPr bwMode="auto">
              <a:xfrm>
                <a:off x="2521" y="606"/>
                <a:ext cx="0" cy="11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8" name="Rectangle 21"/>
              <p:cNvSpPr>
                <a:spLocks noChangeArrowheads="1"/>
              </p:cNvSpPr>
              <p:nvPr/>
            </p:nvSpPr>
            <p:spPr bwMode="auto">
              <a:xfrm>
                <a:off x="1105" y="834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29" name="Rectangle 22"/>
              <p:cNvSpPr>
                <a:spLocks noChangeArrowheads="1"/>
              </p:cNvSpPr>
              <p:nvPr/>
            </p:nvSpPr>
            <p:spPr bwMode="auto">
              <a:xfrm>
                <a:off x="1790" y="852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0" name="Text Box 23"/>
              <p:cNvSpPr txBox="1">
                <a:spLocks noChangeArrowheads="1"/>
              </p:cNvSpPr>
              <p:nvPr/>
            </p:nvSpPr>
            <p:spPr bwMode="auto">
              <a:xfrm>
                <a:off x="2573" y="1032"/>
                <a:ext cx="37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i="1"/>
                  <a:t>R</a:t>
                </a:r>
                <a:r>
                  <a:rPr kumimoji="1" lang="en-US" altLang="zh-CN" baseline="-25000"/>
                  <a:t>3</a:t>
                </a:r>
                <a:endParaRPr kumimoji="1" lang="en-US" altLang="zh-CN" i="1"/>
              </a:p>
            </p:txBody>
          </p:sp>
          <p:sp>
            <p:nvSpPr>
              <p:cNvPr id="131" name="Rectangle 24"/>
              <p:cNvSpPr>
                <a:spLocks noChangeArrowheads="1"/>
              </p:cNvSpPr>
              <p:nvPr/>
            </p:nvSpPr>
            <p:spPr bwMode="auto">
              <a:xfrm>
                <a:off x="2463" y="829"/>
                <a:ext cx="116" cy="2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2" name="Text Box 25"/>
              <p:cNvSpPr txBox="1">
                <a:spLocks noChangeArrowheads="1"/>
              </p:cNvSpPr>
              <p:nvPr/>
            </p:nvSpPr>
            <p:spPr bwMode="auto">
              <a:xfrm>
                <a:off x="1767" y="1748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/>
                  <a:t>b</a:t>
                </a:r>
              </a:p>
            </p:txBody>
          </p:sp>
          <p:sp>
            <p:nvSpPr>
              <p:cNvPr id="133" name="Text Box 26"/>
              <p:cNvSpPr txBox="1">
                <a:spLocks noChangeArrowheads="1"/>
              </p:cNvSpPr>
              <p:nvPr/>
            </p:nvSpPr>
            <p:spPr bwMode="auto">
              <a:xfrm>
                <a:off x="1745" y="306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/>
                  <a:t>a</a:t>
                </a:r>
              </a:p>
            </p:txBody>
          </p:sp>
          <p:sp>
            <p:nvSpPr>
              <p:cNvPr id="134" name="Oval 27"/>
              <p:cNvSpPr>
                <a:spLocks noChangeArrowheads="1"/>
              </p:cNvSpPr>
              <p:nvPr/>
            </p:nvSpPr>
            <p:spPr bwMode="auto">
              <a:xfrm>
                <a:off x="1044" y="1350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" name="Oval 28"/>
              <p:cNvSpPr>
                <a:spLocks noChangeArrowheads="1"/>
              </p:cNvSpPr>
              <p:nvPr/>
            </p:nvSpPr>
            <p:spPr bwMode="auto">
              <a:xfrm>
                <a:off x="1727" y="1358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6" name="Text Box 29"/>
              <p:cNvSpPr txBox="1">
                <a:spLocks noChangeArrowheads="1"/>
              </p:cNvSpPr>
              <p:nvPr/>
            </p:nvSpPr>
            <p:spPr bwMode="auto">
              <a:xfrm>
                <a:off x="972" y="1122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+</a:t>
                </a:r>
              </a:p>
            </p:txBody>
          </p:sp>
          <p:sp>
            <p:nvSpPr>
              <p:cNvPr id="137" name="Text Box 30"/>
              <p:cNvSpPr txBox="1">
                <a:spLocks noChangeArrowheads="1"/>
              </p:cNvSpPr>
              <p:nvPr/>
            </p:nvSpPr>
            <p:spPr bwMode="auto">
              <a:xfrm>
                <a:off x="972" y="1500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–</a:t>
                </a:r>
              </a:p>
            </p:txBody>
          </p:sp>
          <p:sp>
            <p:nvSpPr>
              <p:cNvPr id="138" name="Text Box 31"/>
              <p:cNvSpPr txBox="1">
                <a:spLocks noChangeArrowheads="1"/>
              </p:cNvSpPr>
              <p:nvPr/>
            </p:nvSpPr>
            <p:spPr bwMode="auto">
              <a:xfrm>
                <a:off x="1656" y="1116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+</a:t>
                </a:r>
              </a:p>
            </p:txBody>
          </p:sp>
          <p:sp>
            <p:nvSpPr>
              <p:cNvPr id="139" name="Text Box 32"/>
              <p:cNvSpPr txBox="1">
                <a:spLocks noChangeArrowheads="1"/>
              </p:cNvSpPr>
              <p:nvPr/>
            </p:nvSpPr>
            <p:spPr bwMode="auto">
              <a:xfrm>
                <a:off x="1656" y="1494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/>
                  <a:t>–</a:t>
                </a:r>
              </a:p>
            </p:txBody>
          </p:sp>
          <p:sp>
            <p:nvSpPr>
              <p:cNvPr id="140" name="Oval 28"/>
              <p:cNvSpPr>
                <a:spLocks noChangeArrowheads="1"/>
              </p:cNvSpPr>
              <p:nvPr/>
            </p:nvSpPr>
            <p:spPr bwMode="auto">
              <a:xfrm>
                <a:off x="2400" y="1358"/>
                <a:ext cx="227" cy="227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1" name="Text Box 31"/>
              <p:cNvSpPr txBox="1">
                <a:spLocks noChangeArrowheads="1"/>
              </p:cNvSpPr>
              <p:nvPr/>
            </p:nvSpPr>
            <p:spPr bwMode="auto">
              <a:xfrm>
                <a:off x="2579" y="1173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+</a:t>
                </a:r>
              </a:p>
            </p:txBody>
          </p:sp>
          <p:sp>
            <p:nvSpPr>
              <p:cNvPr id="142" name="Text Box 32"/>
              <p:cNvSpPr txBox="1">
                <a:spLocks noChangeArrowheads="1"/>
              </p:cNvSpPr>
              <p:nvPr/>
            </p:nvSpPr>
            <p:spPr bwMode="auto">
              <a:xfrm>
                <a:off x="2583" y="1527"/>
                <a:ext cx="22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dirty="0"/>
                  <a:t>–</a:t>
                </a:r>
              </a:p>
            </p:txBody>
          </p:sp>
        </p:grpSp>
        <p:sp>
          <p:nvSpPr>
            <p:cNvPr id="113" name="Text Box 35"/>
            <p:cNvSpPr txBox="1">
              <a:spLocks noChangeArrowheads="1"/>
            </p:cNvSpPr>
            <p:nvPr/>
          </p:nvSpPr>
          <p:spPr bwMode="auto">
            <a:xfrm>
              <a:off x="6279262" y="1236530"/>
              <a:ext cx="482199" cy="47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i="1" dirty="0"/>
                <a:t>i</a:t>
              </a:r>
              <a:r>
                <a:rPr kumimoji="1" lang="en-US" altLang="zh-CN" baseline="-25000" dirty="0"/>
                <a:t>2</a:t>
              </a:r>
              <a:endParaRPr kumimoji="1" lang="en-US" altLang="zh-CN" i="1" dirty="0"/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5639128" y="1698822"/>
              <a:ext cx="1924943" cy="951045"/>
              <a:chOff x="2531186" y="1238948"/>
              <a:chExt cx="2416658" cy="1284594"/>
            </a:xfrm>
          </p:grpSpPr>
          <p:grpSp>
            <p:nvGrpSpPr>
              <p:cNvPr id="116" name="组合 115"/>
              <p:cNvGrpSpPr/>
              <p:nvPr/>
            </p:nvGrpSpPr>
            <p:grpSpPr>
              <a:xfrm>
                <a:off x="2590031" y="1238948"/>
                <a:ext cx="2357813" cy="1284594"/>
                <a:chOff x="2590031" y="1238948"/>
                <a:chExt cx="2357813" cy="1284594"/>
              </a:xfrm>
            </p:grpSpPr>
            <p:sp>
              <p:nvSpPr>
                <p:cNvPr id="118" name="椭圆 24"/>
                <p:cNvSpPr>
                  <a:spLocks noChangeArrowheads="1"/>
                </p:cNvSpPr>
                <p:nvPr/>
              </p:nvSpPr>
              <p:spPr bwMode="auto">
                <a:xfrm>
                  <a:off x="2590031" y="1238948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cxnSp>
              <p:nvCxnSpPr>
                <p:cNvPr id="119" name="直接箭头连接符 26"/>
                <p:cNvCxnSpPr>
                  <a:cxnSpLocks noChangeShapeType="1"/>
                  <a:stCxn id="118" idx="0"/>
                </p:cNvCxnSpPr>
                <p:nvPr/>
              </p:nvCxnSpPr>
              <p:spPr bwMode="auto">
                <a:xfrm>
                  <a:off x="2906350" y="1238948"/>
                  <a:ext cx="120649" cy="17034"/>
                </a:xfrm>
                <a:prstGeom prst="straightConnector1">
                  <a:avLst/>
                </a:prstGeom>
                <a:noFill/>
                <a:ln w="31750" algn="ctr">
                  <a:solidFill>
                    <a:srgbClr val="B40C94">
                      <a:alpha val="97000"/>
                    </a:srgbClr>
                  </a:solidFill>
                  <a:round/>
                  <a:headEnd/>
                  <a:tailEnd type="arrow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20" name="椭圆 24"/>
                <p:cNvSpPr>
                  <a:spLocks noChangeArrowheads="1"/>
                </p:cNvSpPr>
                <p:nvPr/>
              </p:nvSpPr>
              <p:spPr bwMode="auto">
                <a:xfrm>
                  <a:off x="4315204" y="1274877"/>
                  <a:ext cx="632640" cy="1248665"/>
                </a:xfrm>
                <a:prstGeom prst="ellipse">
                  <a:avLst/>
                </a:prstGeom>
                <a:solidFill>
                  <a:schemeClr val="bg1"/>
                </a:solidFill>
                <a:ln w="38100" algn="ctr">
                  <a:solidFill>
                    <a:srgbClr val="B40C94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宋体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117" name="TextBox 116"/>
              <p:cNvSpPr txBox="1"/>
              <p:nvPr/>
            </p:nvSpPr>
            <p:spPr>
              <a:xfrm>
                <a:off x="2531186" y="1518567"/>
                <a:ext cx="843329" cy="623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i="1" dirty="0">
                    <a:solidFill>
                      <a:srgbClr val="B40C94"/>
                    </a:solidFill>
                    <a:latin typeface="+mj-lt"/>
                  </a:rPr>
                  <a:t>i</a:t>
                </a:r>
                <a:r>
                  <a:rPr lang="en-US" altLang="zh-CN" b="1" baseline="-25000" dirty="0">
                    <a:solidFill>
                      <a:srgbClr val="B40C94"/>
                    </a:solidFill>
                    <a:latin typeface="+mn-lt"/>
                  </a:rPr>
                  <a:t>m1</a:t>
                </a:r>
                <a:endParaRPr lang="zh-CN" altLang="en-US" b="1" baseline="-25000" dirty="0">
                  <a:solidFill>
                    <a:srgbClr val="B40C94"/>
                  </a:solidFill>
                  <a:latin typeface="+mn-lt"/>
                </a:endParaRPr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7060153" y="1852857"/>
              <a:ext cx="617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B40C94"/>
                  </a:solidFill>
                  <a:latin typeface="+mj-lt"/>
                </a:rPr>
                <a:t>i</a:t>
              </a:r>
              <a:r>
                <a:rPr lang="en-US" altLang="zh-CN" b="1" baseline="-25000" dirty="0">
                  <a:solidFill>
                    <a:srgbClr val="B40C94"/>
                  </a:solidFill>
                  <a:latin typeface="+mn-lt"/>
                </a:rPr>
                <a:t>m2</a:t>
              </a:r>
              <a:endParaRPr lang="zh-CN" altLang="en-US" dirty="0">
                <a:solidFill>
                  <a:srgbClr val="B40C94"/>
                </a:solidFill>
              </a:endParaRPr>
            </a:p>
          </p:txBody>
        </p:sp>
      </p:grpSp>
      <p:cxnSp>
        <p:nvCxnSpPr>
          <p:cNvPr id="98" name="直接箭头连接符 97"/>
          <p:cNvCxnSpPr>
            <a:endCxn id="126" idx="0"/>
          </p:cNvCxnSpPr>
          <p:nvPr/>
        </p:nvCxnSpPr>
        <p:spPr bwMode="auto">
          <a:xfrm flipV="1">
            <a:off x="5138043" y="491720"/>
            <a:ext cx="4194" cy="3441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直接箭头连接符 98"/>
          <p:cNvCxnSpPr/>
          <p:nvPr/>
        </p:nvCxnSpPr>
        <p:spPr bwMode="auto">
          <a:xfrm flipV="1">
            <a:off x="6302282" y="494277"/>
            <a:ext cx="0" cy="3368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直接箭头连接符 99"/>
          <p:cNvCxnSpPr/>
          <p:nvPr/>
        </p:nvCxnSpPr>
        <p:spPr bwMode="auto">
          <a:xfrm>
            <a:off x="7484412" y="499090"/>
            <a:ext cx="0" cy="3717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矩形 5"/>
          <p:cNvSpPr/>
          <p:nvPr/>
        </p:nvSpPr>
        <p:spPr>
          <a:xfrm>
            <a:off x="354165" y="4231530"/>
            <a:ext cx="7586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D42C40"/>
                </a:solidFill>
                <a:latin typeface="+mn-ea"/>
                <a:ea typeface="+mn-ea"/>
              </a:rPr>
              <a:t>电压源</a:t>
            </a:r>
            <a:r>
              <a:rPr lang="zh-CN" altLang="en-US" sz="2800" b="1" dirty="0">
                <a:latin typeface="+mn-ea"/>
                <a:ea typeface="+mn-ea"/>
              </a:rPr>
              <a:t>沿着网孔</a:t>
            </a:r>
            <a:r>
              <a:rPr kumimoji="1" lang="zh-CN" altLang="en-US" sz="2800" b="1" dirty="0">
                <a:latin typeface="+mn-ea"/>
              </a:rPr>
              <a:t>电流</a:t>
            </a:r>
            <a:r>
              <a:rPr lang="zh-CN" altLang="en-US" sz="2800" b="1" dirty="0">
                <a:latin typeface="+mn-ea"/>
                <a:ea typeface="+mn-ea"/>
              </a:rPr>
              <a:t>方向电压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升为正</a:t>
            </a:r>
            <a:r>
              <a:rPr lang="zh-CN" altLang="en-US" sz="2800" b="1" dirty="0">
                <a:latin typeface="+mn-ea"/>
                <a:ea typeface="+mn-ea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降为负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9" name="Text Box 12"/>
          <p:cNvSpPr txBox="1">
            <a:spLocks noChangeArrowheads="1"/>
          </p:cNvSpPr>
          <p:nvPr/>
        </p:nvSpPr>
        <p:spPr bwMode="auto">
          <a:xfrm>
            <a:off x="5629603" y="1653617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S2</a:t>
            </a:r>
            <a:endParaRPr kumimoji="1" lang="en-US" altLang="zh-CN" i="1" dirty="0"/>
          </a:p>
        </p:txBody>
      </p:sp>
      <p:sp>
        <p:nvSpPr>
          <p:cNvPr id="70" name="Text Box 12"/>
          <p:cNvSpPr txBox="1">
            <a:spLocks noChangeArrowheads="1"/>
          </p:cNvSpPr>
          <p:nvPr/>
        </p:nvSpPr>
        <p:spPr bwMode="auto">
          <a:xfrm>
            <a:off x="7566984" y="1654453"/>
            <a:ext cx="867958" cy="47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i="1" dirty="0"/>
              <a:t>u</a:t>
            </a:r>
            <a:r>
              <a:rPr kumimoji="1" lang="en-US" altLang="zh-CN" baseline="-25000" dirty="0"/>
              <a:t>S3</a:t>
            </a:r>
            <a:endParaRPr kumimoji="1" lang="en-US" altLang="zh-CN" i="1" dirty="0"/>
          </a:p>
        </p:txBody>
      </p:sp>
      <p:cxnSp>
        <p:nvCxnSpPr>
          <p:cNvPr id="71" name="直接箭头连接符 26"/>
          <p:cNvCxnSpPr>
            <a:cxnSpLocks noChangeShapeType="1"/>
          </p:cNvCxnSpPr>
          <p:nvPr/>
        </p:nvCxnSpPr>
        <p:spPr bwMode="auto">
          <a:xfrm>
            <a:off x="6941509" y="902355"/>
            <a:ext cx="96101" cy="12611"/>
          </a:xfrm>
          <a:prstGeom prst="straightConnector1">
            <a:avLst/>
          </a:prstGeom>
          <a:noFill/>
          <a:ln w="31750" algn="ctr">
            <a:solidFill>
              <a:srgbClr val="B40C94">
                <a:alpha val="97000"/>
              </a:srgbClr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文本框 64">
            <a:extLst>
              <a:ext uri="{FF2B5EF4-FFF2-40B4-BE49-F238E27FC236}">
                <a16:creationId xmlns:a16="http://schemas.microsoft.com/office/drawing/2014/main" id="{3E1E9248-379C-4B90-9479-1616D0A82D39}"/>
              </a:ext>
            </a:extLst>
          </p:cNvPr>
          <p:cNvSpPr txBox="1"/>
          <p:nvPr/>
        </p:nvSpPr>
        <p:spPr>
          <a:xfrm>
            <a:off x="3355371" y="1803239"/>
            <a:ext cx="1316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006600"/>
                </a:solidFill>
              </a:rPr>
              <a:t>（网孔</a:t>
            </a:r>
            <a:r>
              <a:rPr lang="en-US" altLang="zh-CN" sz="2000" b="1" dirty="0">
                <a:solidFill>
                  <a:srgbClr val="006600"/>
                </a:solidFill>
              </a:rPr>
              <a:t>Ⅰ</a:t>
            </a:r>
            <a:r>
              <a:rPr lang="zh-CN" altLang="en-US" sz="2000" b="1" dirty="0">
                <a:solidFill>
                  <a:srgbClr val="006600"/>
                </a:solidFill>
              </a:rPr>
              <a:t>）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70BDC23D-8418-4AA4-AF1E-91AE0F7FE7F7}"/>
              </a:ext>
            </a:extLst>
          </p:cNvPr>
          <p:cNvSpPr txBox="1"/>
          <p:nvPr/>
        </p:nvSpPr>
        <p:spPr>
          <a:xfrm>
            <a:off x="3469992" y="2522508"/>
            <a:ext cx="141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006600"/>
                </a:solidFill>
              </a:rPr>
              <a:t>（网孔</a:t>
            </a:r>
            <a:r>
              <a:rPr lang="en-US" altLang="zh-CN" sz="2000" b="1" dirty="0">
                <a:solidFill>
                  <a:srgbClr val="006600"/>
                </a:solidFill>
              </a:rPr>
              <a:t>Ⅱ</a:t>
            </a:r>
            <a:r>
              <a:rPr lang="zh-CN" altLang="en-US" sz="2000" b="1" dirty="0">
                <a:solidFill>
                  <a:srgbClr val="006600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058925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2" grpId="0" animBg="1"/>
      <p:bldP spid="25" grpId="0"/>
      <p:bldP spid="12" grpId="0"/>
      <p:bldP spid="41" grpId="0" animBg="1"/>
      <p:bldP spid="36" grpId="0" animBg="1"/>
      <p:bldP spid="104" grpId="0" animBg="1"/>
      <p:bldP spid="105" grpId="0" animBg="1"/>
      <p:bldP spid="101" grpId="0" animBg="1"/>
      <p:bldP spid="6" grpId="0"/>
      <p:bldP spid="65" grpId="0"/>
      <p:bldP spid="66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5556</TotalTime>
  <Pages>0</Pages>
  <Words>1075</Words>
  <Characters>0</Characters>
  <Application>Microsoft Office PowerPoint</Application>
  <DocSecurity>0</DocSecurity>
  <PresentationFormat>全屏显示(16:9)</PresentationFormat>
  <Lines>0</Lines>
  <Paragraphs>329</Paragraphs>
  <Slides>21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楷体</vt:lpstr>
      <vt:lpstr>楷体_GB2312</vt:lpstr>
      <vt:lpstr>宋体</vt:lpstr>
      <vt:lpstr>Arial</vt:lpstr>
      <vt:lpstr>Calibri</vt:lpstr>
      <vt:lpstr>Cambria Math</vt:lpstr>
      <vt:lpstr>Times New Roman</vt:lpstr>
      <vt:lpstr>Wingdings</vt:lpstr>
      <vt:lpstr>默认设计模板</vt:lpstr>
      <vt:lpstr>Equation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1280</cp:revision>
  <dcterms:created xsi:type="dcterms:W3CDTF">2004-09-16T03:31:00Z</dcterms:created>
  <dcterms:modified xsi:type="dcterms:W3CDTF">2020-03-10T08:19:47Z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2052-9.1.0.5132</vt:lpwstr>
  </property>
</Properties>
</file>