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6"/>
  </p:notesMasterIdLst>
  <p:sldIdLst>
    <p:sldId id="259" r:id="rId2"/>
    <p:sldId id="457" r:id="rId3"/>
    <p:sldId id="420" r:id="rId4"/>
    <p:sldId id="481" r:id="rId5"/>
    <p:sldId id="470" r:id="rId6"/>
    <p:sldId id="446" r:id="rId7"/>
    <p:sldId id="466" r:id="rId8"/>
    <p:sldId id="475" r:id="rId9"/>
    <p:sldId id="474" r:id="rId10"/>
    <p:sldId id="468" r:id="rId11"/>
    <p:sldId id="488" r:id="rId12"/>
    <p:sldId id="476" r:id="rId13"/>
    <p:sldId id="442" r:id="rId14"/>
    <p:sldId id="456" r:id="rId15"/>
    <p:sldId id="482" r:id="rId16"/>
    <p:sldId id="483" r:id="rId17"/>
    <p:sldId id="484" r:id="rId18"/>
    <p:sldId id="477" r:id="rId19"/>
    <p:sldId id="479" r:id="rId20"/>
    <p:sldId id="485" r:id="rId21"/>
    <p:sldId id="465" r:id="rId22"/>
    <p:sldId id="473" r:id="rId23"/>
    <p:sldId id="486" r:id="rId24"/>
    <p:sldId id="487" r:id="rId25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75">
          <p15:clr>
            <a:srgbClr val="A4A3A4"/>
          </p15:clr>
        </p15:guide>
        <p15:guide id="2" pos="275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BA06A0"/>
    <a:srgbClr val="FF00FF"/>
    <a:srgbClr val="B40C94"/>
    <a:srgbClr val="006600"/>
    <a:srgbClr val="FF3300"/>
    <a:srgbClr val="003300"/>
    <a:srgbClr val="FF0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818" autoAdjust="0"/>
    <p:restoredTop sz="99787" autoAdjust="0"/>
  </p:normalViewPr>
  <p:slideViewPr>
    <p:cSldViewPr>
      <p:cViewPr varScale="1">
        <p:scale>
          <a:sx n="106" d="100"/>
          <a:sy n="106" d="100"/>
        </p:scale>
        <p:origin x="92" y="620"/>
      </p:cViewPr>
      <p:guideLst>
        <p:guide orient="horz" pos="1575"/>
        <p:guide pos="2759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3210" y="90"/>
      </p:cViewPr>
      <p:guideLst/>
    </p:cSldViewPr>
  </p:notes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6" Type="http://schemas.openxmlformats.org/officeDocument/2006/relationships/image" Target="../media/image8.wmf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76.wmf"/><Relationship Id="rId2" Type="http://schemas.openxmlformats.org/officeDocument/2006/relationships/image" Target="../media/image75.wmf"/><Relationship Id="rId1" Type="http://schemas.openxmlformats.org/officeDocument/2006/relationships/image" Target="../media/image74.wmf"/><Relationship Id="rId4" Type="http://schemas.openxmlformats.org/officeDocument/2006/relationships/image" Target="../media/image77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1.wmf"/><Relationship Id="rId2" Type="http://schemas.openxmlformats.org/officeDocument/2006/relationships/image" Target="../media/image80.wmf"/><Relationship Id="rId1" Type="http://schemas.openxmlformats.org/officeDocument/2006/relationships/image" Target="../media/image79.wmf"/></Relationships>
</file>

<file path=ppt/drawings/_rels/vmlDrawing12.vml.rels><?xml version="1.0" encoding="UTF-8" standalone="yes"?>
<Relationships xmlns="http://schemas.openxmlformats.org/package/2006/relationships"><Relationship Id="rId8" Type="http://schemas.openxmlformats.org/officeDocument/2006/relationships/image" Target="../media/image92.wmf"/><Relationship Id="rId3" Type="http://schemas.openxmlformats.org/officeDocument/2006/relationships/image" Target="../media/image87.wmf"/><Relationship Id="rId7" Type="http://schemas.openxmlformats.org/officeDocument/2006/relationships/image" Target="../media/image91.wmf"/><Relationship Id="rId2" Type="http://schemas.openxmlformats.org/officeDocument/2006/relationships/image" Target="../media/image86.wmf"/><Relationship Id="rId1" Type="http://schemas.openxmlformats.org/officeDocument/2006/relationships/image" Target="../media/image85.wmf"/><Relationship Id="rId6" Type="http://schemas.openxmlformats.org/officeDocument/2006/relationships/image" Target="../media/image90.wmf"/><Relationship Id="rId5" Type="http://schemas.openxmlformats.org/officeDocument/2006/relationships/image" Target="../media/image89.wmf"/><Relationship Id="rId4" Type="http://schemas.openxmlformats.org/officeDocument/2006/relationships/image" Target="../media/image88.wmf"/><Relationship Id="rId9" Type="http://schemas.openxmlformats.org/officeDocument/2006/relationships/image" Target="../media/image93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96.wmf"/><Relationship Id="rId1" Type="http://schemas.openxmlformats.org/officeDocument/2006/relationships/image" Target="../media/image95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99.wmf"/><Relationship Id="rId1" Type="http://schemas.openxmlformats.org/officeDocument/2006/relationships/image" Target="../media/image98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3" Type="http://schemas.openxmlformats.org/officeDocument/2006/relationships/image" Target="../media/image12.wmf"/><Relationship Id="rId7" Type="http://schemas.openxmlformats.org/officeDocument/2006/relationships/image" Target="../media/image4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6" Type="http://schemas.openxmlformats.org/officeDocument/2006/relationships/image" Target="../media/image15.wmf"/><Relationship Id="rId11" Type="http://schemas.openxmlformats.org/officeDocument/2006/relationships/image" Target="../media/image8.wmf"/><Relationship Id="rId5" Type="http://schemas.openxmlformats.org/officeDocument/2006/relationships/image" Target="../media/image14.wmf"/><Relationship Id="rId10" Type="http://schemas.openxmlformats.org/officeDocument/2006/relationships/image" Target="../media/image7.wmf"/><Relationship Id="rId4" Type="http://schemas.openxmlformats.org/officeDocument/2006/relationships/image" Target="../media/image13.wmf"/><Relationship Id="rId9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Relationship Id="rId6" Type="http://schemas.openxmlformats.org/officeDocument/2006/relationships/image" Target="../media/image24.wmf"/><Relationship Id="rId5" Type="http://schemas.openxmlformats.org/officeDocument/2006/relationships/image" Target="../media/image23.wmf"/><Relationship Id="rId4" Type="http://schemas.openxmlformats.org/officeDocument/2006/relationships/image" Target="../media/image22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33.wmf"/><Relationship Id="rId3" Type="http://schemas.openxmlformats.org/officeDocument/2006/relationships/image" Target="../media/image28.wmf"/><Relationship Id="rId7" Type="http://schemas.openxmlformats.org/officeDocument/2006/relationships/image" Target="../media/image32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Relationship Id="rId6" Type="http://schemas.openxmlformats.org/officeDocument/2006/relationships/image" Target="../media/image31.wmf"/><Relationship Id="rId5" Type="http://schemas.openxmlformats.org/officeDocument/2006/relationships/image" Target="../media/image30.wmf"/><Relationship Id="rId4" Type="http://schemas.openxmlformats.org/officeDocument/2006/relationships/image" Target="../media/image29.wmf"/><Relationship Id="rId9" Type="http://schemas.openxmlformats.org/officeDocument/2006/relationships/image" Target="../media/image34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42.wmf"/><Relationship Id="rId3" Type="http://schemas.openxmlformats.org/officeDocument/2006/relationships/image" Target="../media/image37.wmf"/><Relationship Id="rId7" Type="http://schemas.openxmlformats.org/officeDocument/2006/relationships/image" Target="../media/image41.wmf"/><Relationship Id="rId2" Type="http://schemas.openxmlformats.org/officeDocument/2006/relationships/image" Target="../media/image36.wmf"/><Relationship Id="rId1" Type="http://schemas.openxmlformats.org/officeDocument/2006/relationships/image" Target="../media/image35.wmf"/><Relationship Id="rId6" Type="http://schemas.openxmlformats.org/officeDocument/2006/relationships/image" Target="../media/image40.wmf"/><Relationship Id="rId5" Type="http://schemas.openxmlformats.org/officeDocument/2006/relationships/image" Target="../media/image39.wmf"/><Relationship Id="rId4" Type="http://schemas.openxmlformats.org/officeDocument/2006/relationships/image" Target="../media/image38.wmf"/><Relationship Id="rId9" Type="http://schemas.openxmlformats.org/officeDocument/2006/relationships/image" Target="../media/image43.wmf"/></Relationships>
</file>

<file path=ppt/drawings/_rels/vmlDrawing6.vml.rels><?xml version="1.0" encoding="UTF-8" standalone="yes"?>
<Relationships xmlns="http://schemas.openxmlformats.org/package/2006/relationships"><Relationship Id="rId8" Type="http://schemas.openxmlformats.org/officeDocument/2006/relationships/image" Target="../media/image51.wmf"/><Relationship Id="rId3" Type="http://schemas.openxmlformats.org/officeDocument/2006/relationships/image" Target="../media/image46.wmf"/><Relationship Id="rId7" Type="http://schemas.openxmlformats.org/officeDocument/2006/relationships/image" Target="../media/image50.wmf"/><Relationship Id="rId2" Type="http://schemas.openxmlformats.org/officeDocument/2006/relationships/image" Target="../media/image45.wmf"/><Relationship Id="rId1" Type="http://schemas.openxmlformats.org/officeDocument/2006/relationships/image" Target="../media/image44.wmf"/><Relationship Id="rId6" Type="http://schemas.openxmlformats.org/officeDocument/2006/relationships/image" Target="../media/image49.wmf"/><Relationship Id="rId5" Type="http://schemas.openxmlformats.org/officeDocument/2006/relationships/image" Target="../media/image48.wmf"/><Relationship Id="rId4" Type="http://schemas.openxmlformats.org/officeDocument/2006/relationships/image" Target="../media/image47.wmf"/><Relationship Id="rId9" Type="http://schemas.openxmlformats.org/officeDocument/2006/relationships/image" Target="../media/image52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55.wmf"/><Relationship Id="rId2" Type="http://schemas.openxmlformats.org/officeDocument/2006/relationships/image" Target="../media/image54.wmf"/><Relationship Id="rId1" Type="http://schemas.openxmlformats.org/officeDocument/2006/relationships/image" Target="../media/image53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58.wmf"/><Relationship Id="rId7" Type="http://schemas.openxmlformats.org/officeDocument/2006/relationships/image" Target="../media/image62.wmf"/><Relationship Id="rId2" Type="http://schemas.openxmlformats.org/officeDocument/2006/relationships/image" Target="../media/image57.wmf"/><Relationship Id="rId1" Type="http://schemas.openxmlformats.org/officeDocument/2006/relationships/image" Target="../media/image56.wmf"/><Relationship Id="rId6" Type="http://schemas.openxmlformats.org/officeDocument/2006/relationships/image" Target="../media/image61.wmf"/><Relationship Id="rId5" Type="http://schemas.openxmlformats.org/officeDocument/2006/relationships/image" Target="../media/image60.wmf"/><Relationship Id="rId4" Type="http://schemas.openxmlformats.org/officeDocument/2006/relationships/image" Target="../media/image59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66.emf"/><Relationship Id="rId7" Type="http://schemas.openxmlformats.org/officeDocument/2006/relationships/image" Target="../media/image70.wmf"/><Relationship Id="rId2" Type="http://schemas.openxmlformats.org/officeDocument/2006/relationships/image" Target="../media/image65.emf"/><Relationship Id="rId1" Type="http://schemas.openxmlformats.org/officeDocument/2006/relationships/image" Target="../media/image64.emf"/><Relationship Id="rId6" Type="http://schemas.openxmlformats.org/officeDocument/2006/relationships/image" Target="../media/image69.wmf"/><Relationship Id="rId5" Type="http://schemas.openxmlformats.org/officeDocument/2006/relationships/image" Target="../media/image68.emf"/><Relationship Id="rId4" Type="http://schemas.openxmlformats.org/officeDocument/2006/relationships/image" Target="../media/image6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buFont typeface="Arial" panose="020B0604020202020204" pitchFamily="34" charset="0"/>
              <a:buNone/>
              <a:defRPr sz="120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2051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0" hangingPunct="0">
              <a:buFont typeface="Arial" panose="020B0604020202020204" pitchFamily="34" charset="0"/>
              <a:buNone/>
              <a:defRPr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DFF188E1-917D-4DDA-A24B-9A2B31DE3F81}" type="datetime1">
              <a:rPr lang="zh-CN" altLang="en-US"/>
              <a:t>2020/3/11</a:t>
            </a:fld>
            <a:endParaRPr lang="zh-CN" altLang="en-US" sz="1200"/>
          </a:p>
        </p:txBody>
      </p:sp>
      <p:sp>
        <p:nvSpPr>
          <p:cNvPr id="16388" name="幻灯片图像占位符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2053" name="备注占位符 4"/>
          <p:cNvSpPr>
            <a:spLocks noGrp="1" noRot="1" noChangeAspect="1"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defTabSz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defTabSz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defTabSz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defTabSz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defTabSz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defTabSz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defTabSz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defTabSz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hangingPunct="0">
              <a:defRPr/>
            </a:pPr>
            <a:r>
              <a:rPr lang="zh-CN" altLang="zh-CN"/>
              <a:t>单击此处编辑母版文本样式</a:t>
            </a:r>
          </a:p>
          <a:p>
            <a:pPr eaLnBrk="0" hangingPunct="0">
              <a:defRPr/>
            </a:pPr>
            <a:r>
              <a:rPr lang="zh-CN" altLang="zh-CN"/>
              <a:t>第二级</a:t>
            </a:r>
          </a:p>
          <a:p>
            <a:pPr eaLnBrk="0" hangingPunct="0">
              <a:defRPr/>
            </a:pPr>
            <a:r>
              <a:rPr lang="zh-CN" altLang="zh-CN"/>
              <a:t>第三级</a:t>
            </a:r>
          </a:p>
          <a:p>
            <a:pPr eaLnBrk="0" hangingPunct="0">
              <a:defRPr/>
            </a:pPr>
            <a:r>
              <a:rPr lang="zh-CN" altLang="zh-CN"/>
              <a:t>第四级</a:t>
            </a:r>
          </a:p>
          <a:p>
            <a:pPr eaLnBrk="0" hangingPunct="0">
              <a:defRPr/>
            </a:pPr>
            <a:r>
              <a:rPr lang="zh-CN" altLang="zh-CN"/>
              <a:t>第五级</a:t>
            </a:r>
          </a:p>
        </p:txBody>
      </p:sp>
      <p:sp>
        <p:nvSpPr>
          <p:cNvPr id="2054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eaLnBrk="0" hangingPunct="0">
              <a:buFont typeface="Arial" panose="020B0604020202020204" pitchFamily="34" charset="0"/>
              <a:buNone/>
              <a:defRPr sz="120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2055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 eaLnBrk="0" hangingPunct="0">
              <a:buFont typeface="Arial" panose="020B0604020202020204" pitchFamily="34" charset="0"/>
              <a:buNone/>
              <a:defRPr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AAC71C11-F11B-415C-8BD1-3AD4DA9C3D89}" type="slidenum">
              <a:rPr lang="zh-CN" altLang="en-US"/>
              <a:t>‹#›</a:t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r>
              <a:rPr lang="en-US" altLang="zh-CN" b="1" dirty="0"/>
              <a:t>1</a:t>
            </a:r>
            <a:r>
              <a:rPr lang="zh-CN" altLang="zh-CN" b="1" dirty="0"/>
              <a:t>、支路法：变量数多、无规律；</a:t>
            </a:r>
            <a:endParaRPr lang="en-US" altLang="zh-CN" b="1" dirty="0"/>
          </a:p>
          <a:p>
            <a:r>
              <a:rPr lang="en-US" altLang="zh-CN" b="1" dirty="0"/>
              <a:t>2</a:t>
            </a:r>
            <a:r>
              <a:rPr lang="zh-CN" altLang="zh-CN" b="1" dirty="0"/>
              <a:t>、网孔法和节点法：变量数少、有规律</a:t>
            </a:r>
            <a:endParaRPr lang="en-US" altLang="zh-CN" b="1" dirty="0"/>
          </a:p>
          <a:p>
            <a:r>
              <a:rPr lang="en-US" altLang="zh-CN" b="1" dirty="0"/>
              <a:t>3</a:t>
            </a:r>
            <a:r>
              <a:rPr lang="zh-CN" altLang="zh-CN" b="1" dirty="0"/>
              <a:t>、网孔法只适用于平面网络，节点分析</a:t>
            </a:r>
          </a:p>
          <a:p>
            <a:r>
              <a:rPr lang="zh-CN" altLang="zh-CN" b="1" dirty="0"/>
              <a:t>　  法适用于任何网络；</a:t>
            </a:r>
            <a:endParaRPr lang="en-US" altLang="zh-CN" b="1" dirty="0"/>
          </a:p>
          <a:p>
            <a:r>
              <a:rPr lang="en-US" altLang="zh-CN" b="1" dirty="0"/>
              <a:t>4</a:t>
            </a:r>
            <a:r>
              <a:rPr lang="zh-CN" altLang="zh-CN" b="1" dirty="0"/>
              <a:t>、对平面网络，应选择方程数最少的方</a:t>
            </a:r>
          </a:p>
          <a:p>
            <a:r>
              <a:rPr lang="zh-CN" altLang="zh-CN" b="1" dirty="0"/>
              <a:t>　  法，同时考虑电源类型；</a:t>
            </a:r>
          </a:p>
          <a:p>
            <a:endParaRPr lang="zh-CN" altLang="zh-CN" dirty="0"/>
          </a:p>
          <a:p>
            <a:endParaRPr lang="zh-CN" altLang="zh-CN" dirty="0"/>
          </a:p>
          <a:p>
            <a:endParaRPr lang="zh-CN" altLang="zh-CN" b="1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DFF188E1-917D-4DDA-A24B-9A2B31DE3F81}" type="datetime1">
              <a:rPr lang="zh-CN" altLang="en-US" smtClean="0"/>
              <a:t>2020/3/11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C71C11-F11B-415C-8BD1-3AD4DA9C3D89}" type="slidenum">
              <a:rPr lang="zh-CN" altLang="en-US" smtClean="0"/>
              <a:t>20</a:t>
            </a:fld>
            <a:endParaRPr lang="zh-CN" alt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D75DD7-641D-4617-A8EE-838015CF5AA1}" type="slidenum">
              <a:rPr lang="zh-CN" altLang="en-US"/>
              <a:t>‹#›</a:t>
            </a:fld>
            <a:endParaRPr lang="en-US" altLang="zh-CN" sz="180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65642-31E2-4C9F-8E83-DBD43DAB0654}" type="slidenum">
              <a:rPr lang="zh-CN" altLang="en-US"/>
              <a:t>‹#›</a:t>
            </a:fld>
            <a:endParaRPr lang="en-US" altLang="zh-CN" sz="180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457200"/>
            <a:ext cx="1943100" cy="41148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457200"/>
            <a:ext cx="5676900" cy="41148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6E6552-17C9-412A-9293-F74FE4A0C6AA}" type="slidenum">
              <a:rPr lang="zh-CN" altLang="en-US"/>
              <a:t>‹#›</a:t>
            </a:fld>
            <a:endParaRPr lang="en-US" altLang="zh-CN" sz="180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EB1C29-144D-47FB-868F-169907F42BD9}" type="slidenum">
              <a:rPr lang="zh-CN" altLang="en-US"/>
              <a:t>‹#›</a:t>
            </a:fld>
            <a:endParaRPr lang="en-US" altLang="zh-CN" sz="180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28FEB5-6685-445D-A2FA-C7597B60358D}" type="slidenum">
              <a:rPr lang="zh-CN" altLang="en-US"/>
              <a:t>‹#›</a:t>
            </a:fld>
            <a:endParaRPr lang="en-US" altLang="zh-CN" sz="180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485900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85900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D5F693-AC85-43D2-826C-9BF69471849B}" type="slidenum">
              <a:rPr lang="zh-CN" altLang="en-US"/>
              <a:t>‹#›</a:t>
            </a:fld>
            <a:endParaRPr lang="en-US" altLang="zh-CN" sz="180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0D16F6-A5C1-42D6-84A4-B201E80F383A}" type="slidenum">
              <a:rPr lang="zh-CN" altLang="en-US"/>
              <a:t>‹#›</a:t>
            </a:fld>
            <a:endParaRPr lang="en-US" altLang="zh-CN" sz="180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C0FAE-24D0-4F4D-9565-2991DEF1A1F3}" type="slidenum">
              <a:rPr lang="zh-CN" altLang="en-US"/>
              <a:t>‹#›</a:t>
            </a:fld>
            <a:endParaRPr lang="en-US" altLang="zh-CN" sz="180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A8105F-5986-4B83-9786-5B910A53F2A5}" type="slidenum">
              <a:rPr lang="zh-CN" altLang="en-US"/>
              <a:t>‹#›</a:t>
            </a:fld>
            <a:endParaRPr lang="en-US" altLang="zh-CN" sz="180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E8C527-9C11-4F6A-9C69-BC79F27CB1E0}" type="slidenum">
              <a:rPr lang="zh-CN" altLang="en-US"/>
              <a:t>‹#›</a:t>
            </a:fld>
            <a:endParaRPr lang="en-US" altLang="zh-CN" sz="180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>
              <a:sym typeface="Times New Roman" panose="02020603050405020304" pitchFamily="18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BB3140-FA4C-4D7D-BB7E-28B2D59BF6A2}" type="slidenum">
              <a:rPr lang="zh-CN" altLang="en-US"/>
              <a:t>‹#›</a:t>
            </a:fld>
            <a:endParaRPr lang="en-US" altLang="zh-CN" sz="180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85800" y="457200"/>
            <a:ext cx="77724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zh-CN">
                <a:sym typeface="Times New Roman" panose="02020603050405020304" pitchFamily="18" charset="0"/>
              </a:rPr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85900"/>
            <a:ext cx="77724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zh-CN">
                <a:sym typeface="Times New Roman" panose="02020603050405020304" pitchFamily="18" charset="0"/>
              </a:rPr>
              <a:t>单击此处编辑母版文本样式</a:t>
            </a:r>
          </a:p>
          <a:p>
            <a:pPr lvl="1"/>
            <a:r>
              <a:rPr lang="zh-CN" altLang="zh-CN">
                <a:sym typeface="Times New Roman" panose="02020603050405020304" pitchFamily="18" charset="0"/>
              </a:rPr>
              <a:t>第二级</a:t>
            </a:r>
          </a:p>
          <a:p>
            <a:pPr lvl="2"/>
            <a:r>
              <a:rPr lang="zh-CN" altLang="zh-CN">
                <a:sym typeface="Times New Roman" panose="02020603050405020304" pitchFamily="18" charset="0"/>
              </a:rPr>
              <a:t>第三级</a:t>
            </a:r>
          </a:p>
          <a:p>
            <a:pPr lvl="3"/>
            <a:r>
              <a:rPr lang="zh-CN" altLang="zh-CN">
                <a:sym typeface="Times New Roman" panose="02020603050405020304" pitchFamily="18" charset="0"/>
              </a:rPr>
              <a:t>第四级</a:t>
            </a:r>
          </a:p>
          <a:p>
            <a:pPr lvl="4"/>
            <a:r>
              <a:rPr lang="zh-CN" altLang="zh-CN">
                <a:sym typeface="Times New Roman" panose="02020603050405020304" pitchFamily="18" charset="0"/>
              </a:rPr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4686300"/>
            <a:ext cx="19050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buFont typeface="Arial" panose="020B0604020202020204" pitchFamily="34" charset="0"/>
              <a:buNone/>
              <a:defRPr sz="140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6300"/>
            <a:ext cx="28956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 eaLnBrk="0" hangingPunct="0">
              <a:buFont typeface="Arial" panose="020B0604020202020204" pitchFamily="34" charset="0"/>
              <a:buNone/>
              <a:defRPr sz="140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6300"/>
            <a:ext cx="19050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0" hangingPunct="0">
              <a:buFont typeface="Arial" panose="020B0604020202020204" pitchFamily="34" charset="0"/>
              <a:buNone/>
              <a:defRPr sz="140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61577756-09E5-4730-99E8-D97BC0020D45}" type="slidenum">
              <a:rPr lang="zh-CN" altLang="en-US"/>
              <a:t>‹#›</a:t>
            </a:fld>
            <a:endParaRPr lang="en-US" altLang="zh-CN" sz="1800"/>
          </a:p>
        </p:txBody>
      </p:sp>
      <p:pic>
        <p:nvPicPr>
          <p:cNvPr id="1031" name="Picture 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242" r="58095"/>
          <a:stretch>
            <a:fillRect/>
          </a:stretch>
        </p:blipFill>
        <p:spPr bwMode="auto">
          <a:xfrm>
            <a:off x="7775575" y="4754563"/>
            <a:ext cx="1368425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  <a:sym typeface="Times New Roman" panose="02020603050405020304" pitchFamily="18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  <a:sym typeface="Times New Roman" panose="02020603050405020304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  <a:sym typeface="Times New Roman" panose="02020603050405020304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  <a:sym typeface="Times New Roman" panose="02020603050405020304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  <a:sym typeface="Times New Roman" panose="02020603050405020304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  <a:sym typeface="Times New Roman" panose="02020603050405020304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  <a:sym typeface="Times New Roman" panose="02020603050405020304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  <a:sym typeface="Times New Roman" panose="02020603050405020304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  <a:sym typeface="Times New Roman" panose="02020603050405020304" pitchFamily="18" charset="0"/>
        </a:defRPr>
      </a:lvl9pPr>
    </p:titleStyle>
    <p:bodyStyle>
      <a:lvl1pPr marL="342900" indent="-342900" algn="l" defTabSz="0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Times New Roman" panose="02020603050405020304" pitchFamily="18" charset="0"/>
        </a:defRPr>
      </a:lvl1pPr>
      <a:lvl2pPr marL="742950" indent="-285750" algn="l" defTabSz="0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  <a:sym typeface="Times New Roman" panose="02020603050405020304" pitchFamily="18" charset="0"/>
        </a:defRPr>
      </a:lvl2pPr>
      <a:lvl3pPr marL="1143000" indent="-228600" algn="l" defTabSz="0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sym typeface="Times New Roman" panose="02020603050405020304" pitchFamily="18" charset="0"/>
        </a:defRPr>
      </a:lvl3pPr>
      <a:lvl4pPr marL="1600200" indent="-228600" algn="l" defTabSz="0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sym typeface="Times New Roman" panose="02020603050405020304" pitchFamily="18" charset="0"/>
        </a:defRPr>
      </a:lvl4pPr>
      <a:lvl5pPr marL="2057400" indent="-228600" algn="l" defTabSz="0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sym typeface="Times New Roman" panose="02020603050405020304" pitchFamily="18" charset="0"/>
        </a:defRPr>
      </a:lvl5pPr>
      <a:lvl6pPr marL="2514600" indent="-228600" algn="l" defTabSz="0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sym typeface="Times New Roman" panose="02020603050405020304" pitchFamily="18" charset="0"/>
        </a:defRPr>
      </a:lvl6pPr>
      <a:lvl7pPr marL="2971800" indent="-228600" algn="l" defTabSz="0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sym typeface="Times New Roman" panose="02020603050405020304" pitchFamily="18" charset="0"/>
        </a:defRPr>
      </a:lvl7pPr>
      <a:lvl8pPr marL="3429000" indent="-228600" algn="l" defTabSz="0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sym typeface="Times New Roman" panose="02020603050405020304" pitchFamily="18" charset="0"/>
        </a:defRPr>
      </a:lvl8pPr>
      <a:lvl9pPr marL="3886200" indent="-228600" algn="l" defTabSz="0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sym typeface="Times New Roman" panose="02020603050405020304" pitchFamily="18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wmf"/><Relationship Id="rId3" Type="http://schemas.openxmlformats.org/officeDocument/2006/relationships/oleObject" Target="../embeddings/oleObject51.bin"/><Relationship Id="rId7" Type="http://schemas.openxmlformats.org/officeDocument/2006/relationships/oleObject" Target="../embeddings/oleObject5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54.wmf"/><Relationship Id="rId5" Type="http://schemas.openxmlformats.org/officeDocument/2006/relationships/oleObject" Target="../embeddings/oleObject52.bin"/><Relationship Id="rId4" Type="http://schemas.openxmlformats.org/officeDocument/2006/relationships/image" Target="../media/image53.w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wmf"/><Relationship Id="rId13" Type="http://schemas.openxmlformats.org/officeDocument/2006/relationships/image" Target="../media/image60.wmf"/><Relationship Id="rId3" Type="http://schemas.openxmlformats.org/officeDocument/2006/relationships/oleObject" Target="../embeddings/oleObject54.bin"/><Relationship Id="rId7" Type="http://schemas.openxmlformats.org/officeDocument/2006/relationships/oleObject" Target="../embeddings/oleObject56.bin"/><Relationship Id="rId12" Type="http://schemas.openxmlformats.org/officeDocument/2006/relationships/oleObject" Target="../embeddings/oleObject58.bin"/><Relationship Id="rId17" Type="http://schemas.openxmlformats.org/officeDocument/2006/relationships/image" Target="../media/image62.wmf"/><Relationship Id="rId2" Type="http://schemas.openxmlformats.org/officeDocument/2006/relationships/slideLayout" Target="../slideLayouts/slideLayout1.xml"/><Relationship Id="rId16" Type="http://schemas.openxmlformats.org/officeDocument/2006/relationships/oleObject" Target="../embeddings/oleObject60.bin"/><Relationship Id="rId1" Type="http://schemas.openxmlformats.org/officeDocument/2006/relationships/vmlDrawing" Target="../drawings/vmlDrawing8.vml"/><Relationship Id="rId6" Type="http://schemas.openxmlformats.org/officeDocument/2006/relationships/image" Target="../media/image57.wmf"/><Relationship Id="rId11" Type="http://schemas.openxmlformats.org/officeDocument/2006/relationships/image" Target="../media/image63.png"/><Relationship Id="rId5" Type="http://schemas.openxmlformats.org/officeDocument/2006/relationships/oleObject" Target="../embeddings/oleObject55.bin"/><Relationship Id="rId15" Type="http://schemas.openxmlformats.org/officeDocument/2006/relationships/image" Target="../media/image61.wmf"/><Relationship Id="rId10" Type="http://schemas.openxmlformats.org/officeDocument/2006/relationships/image" Target="../media/image59.wmf"/><Relationship Id="rId4" Type="http://schemas.openxmlformats.org/officeDocument/2006/relationships/image" Target="../media/image56.wmf"/><Relationship Id="rId9" Type="http://schemas.openxmlformats.org/officeDocument/2006/relationships/oleObject" Target="../embeddings/oleObject57.bin"/><Relationship Id="rId14" Type="http://schemas.openxmlformats.org/officeDocument/2006/relationships/oleObject" Target="../embeddings/oleObject59.bin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emf"/><Relationship Id="rId13" Type="http://schemas.openxmlformats.org/officeDocument/2006/relationships/image" Target="../media/image71.png"/><Relationship Id="rId18" Type="http://schemas.openxmlformats.org/officeDocument/2006/relationships/image" Target="../media/image70.wmf"/><Relationship Id="rId3" Type="http://schemas.openxmlformats.org/officeDocument/2006/relationships/oleObject" Target="../embeddings/oleObject61.bin"/><Relationship Id="rId7" Type="http://schemas.openxmlformats.org/officeDocument/2006/relationships/oleObject" Target="../embeddings/oleObject63.bin"/><Relationship Id="rId12" Type="http://schemas.openxmlformats.org/officeDocument/2006/relationships/image" Target="../media/image68.emf"/><Relationship Id="rId17" Type="http://schemas.openxmlformats.org/officeDocument/2006/relationships/oleObject" Target="../embeddings/oleObject67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69.wmf"/><Relationship Id="rId1" Type="http://schemas.openxmlformats.org/officeDocument/2006/relationships/vmlDrawing" Target="../drawings/vmlDrawing9.vml"/><Relationship Id="rId6" Type="http://schemas.openxmlformats.org/officeDocument/2006/relationships/image" Target="../media/image65.emf"/><Relationship Id="rId11" Type="http://schemas.openxmlformats.org/officeDocument/2006/relationships/oleObject" Target="../embeddings/oleObject65.bin"/><Relationship Id="rId5" Type="http://schemas.openxmlformats.org/officeDocument/2006/relationships/oleObject" Target="../embeddings/oleObject62.bin"/><Relationship Id="rId15" Type="http://schemas.openxmlformats.org/officeDocument/2006/relationships/oleObject" Target="../embeddings/oleObject66.bin"/><Relationship Id="rId10" Type="http://schemas.openxmlformats.org/officeDocument/2006/relationships/image" Target="../media/image67.emf"/><Relationship Id="rId4" Type="http://schemas.openxmlformats.org/officeDocument/2006/relationships/image" Target="../media/image64.emf"/><Relationship Id="rId9" Type="http://schemas.openxmlformats.org/officeDocument/2006/relationships/oleObject" Target="../embeddings/oleObject64.bin"/><Relationship Id="rId14" Type="http://schemas.openxmlformats.org/officeDocument/2006/relationships/image" Target="../media/image7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wmf"/><Relationship Id="rId3" Type="http://schemas.openxmlformats.org/officeDocument/2006/relationships/oleObject" Target="../embeddings/oleObject68.bin"/><Relationship Id="rId7" Type="http://schemas.openxmlformats.org/officeDocument/2006/relationships/oleObject" Target="../embeddings/oleObject7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75.wmf"/><Relationship Id="rId11" Type="http://schemas.openxmlformats.org/officeDocument/2006/relationships/image" Target="../media/image78.png"/><Relationship Id="rId5" Type="http://schemas.openxmlformats.org/officeDocument/2006/relationships/oleObject" Target="../embeddings/oleObject69.bin"/><Relationship Id="rId10" Type="http://schemas.openxmlformats.org/officeDocument/2006/relationships/image" Target="../media/image77.wmf"/><Relationship Id="rId4" Type="http://schemas.openxmlformats.org/officeDocument/2006/relationships/image" Target="../media/image74.wmf"/><Relationship Id="rId9" Type="http://schemas.openxmlformats.org/officeDocument/2006/relationships/oleObject" Target="../embeddings/oleObject71.bin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4.bin"/><Relationship Id="rId3" Type="http://schemas.openxmlformats.org/officeDocument/2006/relationships/image" Target="../media/image82.png"/><Relationship Id="rId7" Type="http://schemas.openxmlformats.org/officeDocument/2006/relationships/image" Target="../media/image80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73.bin"/><Relationship Id="rId5" Type="http://schemas.openxmlformats.org/officeDocument/2006/relationships/image" Target="../media/image79.wmf"/><Relationship Id="rId4" Type="http://schemas.openxmlformats.org/officeDocument/2006/relationships/oleObject" Target="../embeddings/oleObject72.bin"/><Relationship Id="rId9" Type="http://schemas.openxmlformats.org/officeDocument/2006/relationships/image" Target="../media/image81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7.bin"/><Relationship Id="rId13" Type="http://schemas.openxmlformats.org/officeDocument/2006/relationships/image" Target="../media/image89.wmf"/><Relationship Id="rId18" Type="http://schemas.openxmlformats.org/officeDocument/2006/relationships/oleObject" Target="../embeddings/oleObject82.bin"/><Relationship Id="rId3" Type="http://schemas.openxmlformats.org/officeDocument/2006/relationships/image" Target="../media/image94.png"/><Relationship Id="rId21" Type="http://schemas.openxmlformats.org/officeDocument/2006/relationships/image" Target="../media/image93.wmf"/><Relationship Id="rId7" Type="http://schemas.openxmlformats.org/officeDocument/2006/relationships/image" Target="../media/image86.wmf"/><Relationship Id="rId12" Type="http://schemas.openxmlformats.org/officeDocument/2006/relationships/oleObject" Target="../embeddings/oleObject79.bin"/><Relationship Id="rId17" Type="http://schemas.openxmlformats.org/officeDocument/2006/relationships/image" Target="../media/image91.wmf"/><Relationship Id="rId2" Type="http://schemas.openxmlformats.org/officeDocument/2006/relationships/slideLayout" Target="../slideLayouts/slideLayout1.xml"/><Relationship Id="rId16" Type="http://schemas.openxmlformats.org/officeDocument/2006/relationships/oleObject" Target="../embeddings/oleObject81.bin"/><Relationship Id="rId20" Type="http://schemas.openxmlformats.org/officeDocument/2006/relationships/oleObject" Target="../embeddings/oleObject83.bin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76.bin"/><Relationship Id="rId11" Type="http://schemas.openxmlformats.org/officeDocument/2006/relationships/image" Target="../media/image88.wmf"/><Relationship Id="rId5" Type="http://schemas.openxmlformats.org/officeDocument/2006/relationships/image" Target="../media/image85.wmf"/><Relationship Id="rId15" Type="http://schemas.openxmlformats.org/officeDocument/2006/relationships/image" Target="../media/image90.wmf"/><Relationship Id="rId10" Type="http://schemas.openxmlformats.org/officeDocument/2006/relationships/oleObject" Target="../embeddings/oleObject78.bin"/><Relationship Id="rId19" Type="http://schemas.openxmlformats.org/officeDocument/2006/relationships/image" Target="../media/image92.wmf"/><Relationship Id="rId4" Type="http://schemas.openxmlformats.org/officeDocument/2006/relationships/oleObject" Target="../embeddings/oleObject75.bin"/><Relationship Id="rId9" Type="http://schemas.openxmlformats.org/officeDocument/2006/relationships/image" Target="../media/image87.wmf"/><Relationship Id="rId14" Type="http://schemas.openxmlformats.org/officeDocument/2006/relationships/oleObject" Target="../embeddings/oleObject80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7" Type="http://schemas.openxmlformats.org/officeDocument/2006/relationships/image" Target="../media/image9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85.bin"/><Relationship Id="rId5" Type="http://schemas.openxmlformats.org/officeDocument/2006/relationships/image" Target="../media/image95.wmf"/><Relationship Id="rId4" Type="http://schemas.openxmlformats.org/officeDocument/2006/relationships/oleObject" Target="../embeddings/oleObject84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6.bin"/><Relationship Id="rId7" Type="http://schemas.openxmlformats.org/officeDocument/2006/relationships/image" Target="../media/image99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87.bin"/><Relationship Id="rId5" Type="http://schemas.openxmlformats.org/officeDocument/2006/relationships/image" Target="../media/image100.png"/><Relationship Id="rId4" Type="http://schemas.openxmlformats.org/officeDocument/2006/relationships/image" Target="../media/image98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7.wmf"/><Relationship Id="rId3" Type="http://schemas.openxmlformats.org/officeDocument/2006/relationships/image" Target="../media/image9.png"/><Relationship Id="rId7" Type="http://schemas.openxmlformats.org/officeDocument/2006/relationships/image" Target="../media/image4.wmf"/><Relationship Id="rId12" Type="http://schemas.openxmlformats.org/officeDocument/2006/relationships/oleObject" Target="../embeddings/oleObject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6.wmf"/><Relationship Id="rId5" Type="http://schemas.openxmlformats.org/officeDocument/2006/relationships/image" Target="../media/image3.wmf"/><Relationship Id="rId15" Type="http://schemas.openxmlformats.org/officeDocument/2006/relationships/image" Target="../media/image8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5.wmf"/><Relationship Id="rId14" Type="http://schemas.openxmlformats.org/officeDocument/2006/relationships/oleObject" Target="../embeddings/oleObject6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13" Type="http://schemas.openxmlformats.org/officeDocument/2006/relationships/image" Target="../media/image13.wmf"/><Relationship Id="rId18" Type="http://schemas.openxmlformats.org/officeDocument/2006/relationships/oleObject" Target="../embeddings/oleObject13.bin"/><Relationship Id="rId26" Type="http://schemas.openxmlformats.org/officeDocument/2006/relationships/oleObject" Target="../embeddings/oleObject17.bin"/><Relationship Id="rId3" Type="http://schemas.openxmlformats.org/officeDocument/2006/relationships/image" Target="../media/image16.emf"/><Relationship Id="rId21" Type="http://schemas.openxmlformats.org/officeDocument/2006/relationships/image" Target="../media/image5.wmf"/><Relationship Id="rId7" Type="http://schemas.openxmlformats.org/officeDocument/2006/relationships/image" Target="../media/image10.wmf"/><Relationship Id="rId12" Type="http://schemas.openxmlformats.org/officeDocument/2006/relationships/oleObject" Target="../embeddings/oleObject10.bin"/><Relationship Id="rId17" Type="http://schemas.openxmlformats.org/officeDocument/2006/relationships/image" Target="../media/image15.wmf"/><Relationship Id="rId25" Type="http://schemas.openxmlformats.org/officeDocument/2006/relationships/image" Target="../media/image7.wmf"/><Relationship Id="rId2" Type="http://schemas.openxmlformats.org/officeDocument/2006/relationships/slideLayout" Target="../slideLayouts/slideLayout1.xml"/><Relationship Id="rId16" Type="http://schemas.openxmlformats.org/officeDocument/2006/relationships/oleObject" Target="../embeddings/oleObject12.bin"/><Relationship Id="rId20" Type="http://schemas.openxmlformats.org/officeDocument/2006/relationships/oleObject" Target="../embeddings/oleObject14.bin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7.bin"/><Relationship Id="rId11" Type="http://schemas.openxmlformats.org/officeDocument/2006/relationships/image" Target="../media/image12.wmf"/><Relationship Id="rId24" Type="http://schemas.openxmlformats.org/officeDocument/2006/relationships/oleObject" Target="../embeddings/oleObject16.bin"/><Relationship Id="rId5" Type="http://schemas.openxmlformats.org/officeDocument/2006/relationships/image" Target="../media/image18.png"/><Relationship Id="rId15" Type="http://schemas.openxmlformats.org/officeDocument/2006/relationships/image" Target="../media/image14.wmf"/><Relationship Id="rId23" Type="http://schemas.openxmlformats.org/officeDocument/2006/relationships/image" Target="../media/image6.wmf"/><Relationship Id="rId10" Type="http://schemas.openxmlformats.org/officeDocument/2006/relationships/oleObject" Target="../embeddings/oleObject9.bin"/><Relationship Id="rId19" Type="http://schemas.openxmlformats.org/officeDocument/2006/relationships/image" Target="../media/image4.wmf"/><Relationship Id="rId4" Type="http://schemas.openxmlformats.org/officeDocument/2006/relationships/image" Target="../media/image17.wmf"/><Relationship Id="rId9" Type="http://schemas.openxmlformats.org/officeDocument/2006/relationships/image" Target="../media/image11.wmf"/><Relationship Id="rId14" Type="http://schemas.openxmlformats.org/officeDocument/2006/relationships/oleObject" Target="../embeddings/oleObject11.bin"/><Relationship Id="rId22" Type="http://schemas.openxmlformats.org/officeDocument/2006/relationships/oleObject" Target="../embeddings/oleObject15.bin"/><Relationship Id="rId27" Type="http://schemas.openxmlformats.org/officeDocument/2006/relationships/image" Target="../media/image8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13" Type="http://schemas.openxmlformats.org/officeDocument/2006/relationships/oleObject" Target="../embeddings/oleObject23.bin"/><Relationship Id="rId3" Type="http://schemas.openxmlformats.org/officeDocument/2006/relationships/oleObject" Target="../embeddings/oleObject18.bin"/><Relationship Id="rId7" Type="http://schemas.openxmlformats.org/officeDocument/2006/relationships/oleObject" Target="../embeddings/oleObject20.bin"/><Relationship Id="rId12" Type="http://schemas.openxmlformats.org/officeDocument/2006/relationships/image" Target="../media/image23.wmf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25.png"/><Relationship Id="rId1" Type="http://schemas.openxmlformats.org/officeDocument/2006/relationships/vmlDrawing" Target="../drawings/vmlDrawing3.vml"/><Relationship Id="rId6" Type="http://schemas.openxmlformats.org/officeDocument/2006/relationships/image" Target="../media/image20.wmf"/><Relationship Id="rId11" Type="http://schemas.openxmlformats.org/officeDocument/2006/relationships/oleObject" Target="../embeddings/oleObject22.bin"/><Relationship Id="rId5" Type="http://schemas.openxmlformats.org/officeDocument/2006/relationships/oleObject" Target="../embeddings/oleObject19.bin"/><Relationship Id="rId15" Type="http://schemas.openxmlformats.org/officeDocument/2006/relationships/image" Target="../media/image9.png"/><Relationship Id="rId10" Type="http://schemas.openxmlformats.org/officeDocument/2006/relationships/image" Target="../media/image22.wmf"/><Relationship Id="rId4" Type="http://schemas.openxmlformats.org/officeDocument/2006/relationships/image" Target="../media/image19.wmf"/><Relationship Id="rId9" Type="http://schemas.openxmlformats.org/officeDocument/2006/relationships/oleObject" Target="../embeddings/oleObject21.bin"/><Relationship Id="rId14" Type="http://schemas.openxmlformats.org/officeDocument/2006/relationships/image" Target="../media/image24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wmf"/><Relationship Id="rId13" Type="http://schemas.openxmlformats.org/officeDocument/2006/relationships/oleObject" Target="../embeddings/oleObject29.bin"/><Relationship Id="rId18" Type="http://schemas.openxmlformats.org/officeDocument/2006/relationships/oleObject" Target="../embeddings/oleObject31.bin"/><Relationship Id="rId3" Type="http://schemas.openxmlformats.org/officeDocument/2006/relationships/oleObject" Target="../embeddings/oleObject24.bin"/><Relationship Id="rId21" Type="http://schemas.openxmlformats.org/officeDocument/2006/relationships/image" Target="../media/image34.wmf"/><Relationship Id="rId7" Type="http://schemas.openxmlformats.org/officeDocument/2006/relationships/oleObject" Target="../embeddings/oleObject26.bin"/><Relationship Id="rId12" Type="http://schemas.openxmlformats.org/officeDocument/2006/relationships/image" Target="../media/image30.wmf"/><Relationship Id="rId17" Type="http://schemas.openxmlformats.org/officeDocument/2006/relationships/image" Target="../media/image32.wmf"/><Relationship Id="rId2" Type="http://schemas.openxmlformats.org/officeDocument/2006/relationships/slideLayout" Target="../slideLayouts/slideLayout1.xml"/><Relationship Id="rId16" Type="http://schemas.openxmlformats.org/officeDocument/2006/relationships/oleObject" Target="../embeddings/oleObject30.bin"/><Relationship Id="rId20" Type="http://schemas.openxmlformats.org/officeDocument/2006/relationships/oleObject" Target="../embeddings/oleObject32.bin"/><Relationship Id="rId1" Type="http://schemas.openxmlformats.org/officeDocument/2006/relationships/vmlDrawing" Target="../drawings/vmlDrawing4.vml"/><Relationship Id="rId6" Type="http://schemas.openxmlformats.org/officeDocument/2006/relationships/image" Target="../media/image27.wmf"/><Relationship Id="rId11" Type="http://schemas.openxmlformats.org/officeDocument/2006/relationships/oleObject" Target="../embeddings/oleObject28.bin"/><Relationship Id="rId5" Type="http://schemas.openxmlformats.org/officeDocument/2006/relationships/oleObject" Target="../embeddings/oleObject25.bin"/><Relationship Id="rId15" Type="http://schemas.openxmlformats.org/officeDocument/2006/relationships/image" Target="../media/image9.png"/><Relationship Id="rId10" Type="http://schemas.openxmlformats.org/officeDocument/2006/relationships/image" Target="../media/image29.wmf"/><Relationship Id="rId19" Type="http://schemas.openxmlformats.org/officeDocument/2006/relationships/image" Target="../media/image33.wmf"/><Relationship Id="rId4" Type="http://schemas.openxmlformats.org/officeDocument/2006/relationships/image" Target="../media/image26.wmf"/><Relationship Id="rId9" Type="http://schemas.openxmlformats.org/officeDocument/2006/relationships/oleObject" Target="../embeddings/oleObject27.bin"/><Relationship Id="rId14" Type="http://schemas.openxmlformats.org/officeDocument/2006/relationships/image" Target="../media/image31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wmf"/><Relationship Id="rId13" Type="http://schemas.openxmlformats.org/officeDocument/2006/relationships/oleObject" Target="../embeddings/oleObject38.bin"/><Relationship Id="rId18" Type="http://schemas.openxmlformats.org/officeDocument/2006/relationships/oleObject" Target="../embeddings/oleObject40.bin"/><Relationship Id="rId3" Type="http://schemas.openxmlformats.org/officeDocument/2006/relationships/oleObject" Target="../embeddings/oleObject33.bin"/><Relationship Id="rId21" Type="http://schemas.openxmlformats.org/officeDocument/2006/relationships/image" Target="../media/image43.wmf"/><Relationship Id="rId7" Type="http://schemas.openxmlformats.org/officeDocument/2006/relationships/oleObject" Target="../embeddings/oleObject35.bin"/><Relationship Id="rId12" Type="http://schemas.openxmlformats.org/officeDocument/2006/relationships/image" Target="../media/image39.wmf"/><Relationship Id="rId17" Type="http://schemas.openxmlformats.org/officeDocument/2006/relationships/image" Target="../media/image41.wmf"/><Relationship Id="rId2" Type="http://schemas.openxmlformats.org/officeDocument/2006/relationships/slideLayout" Target="../slideLayouts/slideLayout1.xml"/><Relationship Id="rId16" Type="http://schemas.openxmlformats.org/officeDocument/2006/relationships/oleObject" Target="../embeddings/oleObject39.bin"/><Relationship Id="rId20" Type="http://schemas.openxmlformats.org/officeDocument/2006/relationships/oleObject" Target="../embeddings/oleObject41.bin"/><Relationship Id="rId1" Type="http://schemas.openxmlformats.org/officeDocument/2006/relationships/vmlDrawing" Target="../drawings/vmlDrawing5.vml"/><Relationship Id="rId6" Type="http://schemas.openxmlformats.org/officeDocument/2006/relationships/image" Target="../media/image36.wmf"/><Relationship Id="rId11" Type="http://schemas.openxmlformats.org/officeDocument/2006/relationships/oleObject" Target="../embeddings/oleObject37.bin"/><Relationship Id="rId5" Type="http://schemas.openxmlformats.org/officeDocument/2006/relationships/oleObject" Target="../embeddings/oleObject34.bin"/><Relationship Id="rId15" Type="http://schemas.openxmlformats.org/officeDocument/2006/relationships/image" Target="../media/image9.png"/><Relationship Id="rId10" Type="http://schemas.openxmlformats.org/officeDocument/2006/relationships/image" Target="../media/image38.wmf"/><Relationship Id="rId19" Type="http://schemas.openxmlformats.org/officeDocument/2006/relationships/image" Target="../media/image42.wmf"/><Relationship Id="rId4" Type="http://schemas.openxmlformats.org/officeDocument/2006/relationships/image" Target="../media/image35.wmf"/><Relationship Id="rId9" Type="http://schemas.openxmlformats.org/officeDocument/2006/relationships/oleObject" Target="../embeddings/oleObject36.bin"/><Relationship Id="rId14" Type="http://schemas.openxmlformats.org/officeDocument/2006/relationships/image" Target="../media/image40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wmf"/><Relationship Id="rId13" Type="http://schemas.openxmlformats.org/officeDocument/2006/relationships/oleObject" Target="../embeddings/oleObject47.bin"/><Relationship Id="rId18" Type="http://schemas.openxmlformats.org/officeDocument/2006/relationships/oleObject" Target="../embeddings/oleObject49.bin"/><Relationship Id="rId3" Type="http://schemas.openxmlformats.org/officeDocument/2006/relationships/oleObject" Target="../embeddings/oleObject42.bin"/><Relationship Id="rId21" Type="http://schemas.openxmlformats.org/officeDocument/2006/relationships/image" Target="../media/image52.wmf"/><Relationship Id="rId7" Type="http://schemas.openxmlformats.org/officeDocument/2006/relationships/oleObject" Target="../embeddings/oleObject44.bin"/><Relationship Id="rId12" Type="http://schemas.openxmlformats.org/officeDocument/2006/relationships/image" Target="../media/image48.wmf"/><Relationship Id="rId17" Type="http://schemas.openxmlformats.org/officeDocument/2006/relationships/image" Target="../media/image50.wmf"/><Relationship Id="rId2" Type="http://schemas.openxmlformats.org/officeDocument/2006/relationships/slideLayout" Target="../slideLayouts/slideLayout1.xml"/><Relationship Id="rId16" Type="http://schemas.openxmlformats.org/officeDocument/2006/relationships/oleObject" Target="../embeddings/oleObject48.bin"/><Relationship Id="rId20" Type="http://schemas.openxmlformats.org/officeDocument/2006/relationships/oleObject" Target="../embeddings/oleObject50.bin"/><Relationship Id="rId1" Type="http://schemas.openxmlformats.org/officeDocument/2006/relationships/vmlDrawing" Target="../drawings/vmlDrawing6.vml"/><Relationship Id="rId6" Type="http://schemas.openxmlformats.org/officeDocument/2006/relationships/image" Target="../media/image45.wmf"/><Relationship Id="rId11" Type="http://schemas.openxmlformats.org/officeDocument/2006/relationships/oleObject" Target="../embeddings/oleObject46.bin"/><Relationship Id="rId5" Type="http://schemas.openxmlformats.org/officeDocument/2006/relationships/oleObject" Target="../embeddings/oleObject43.bin"/><Relationship Id="rId15" Type="http://schemas.openxmlformats.org/officeDocument/2006/relationships/image" Target="../media/image9.png"/><Relationship Id="rId10" Type="http://schemas.openxmlformats.org/officeDocument/2006/relationships/image" Target="../media/image47.wmf"/><Relationship Id="rId19" Type="http://schemas.openxmlformats.org/officeDocument/2006/relationships/image" Target="../media/image51.wmf"/><Relationship Id="rId4" Type="http://schemas.openxmlformats.org/officeDocument/2006/relationships/image" Target="../media/image44.wmf"/><Relationship Id="rId9" Type="http://schemas.openxmlformats.org/officeDocument/2006/relationships/oleObject" Target="../embeddings/oleObject45.bin"/><Relationship Id="rId14" Type="http://schemas.openxmlformats.org/officeDocument/2006/relationships/image" Target="../media/image49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" y="160338"/>
            <a:ext cx="642938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3"/>
          <p:cNvGrpSpPr/>
          <p:nvPr/>
        </p:nvGrpSpPr>
        <p:grpSpPr bwMode="auto">
          <a:xfrm>
            <a:off x="34925" y="33338"/>
            <a:ext cx="3673475" cy="2609850"/>
            <a:chOff x="0" y="0"/>
            <a:chExt cx="4416" cy="3408"/>
          </a:xfrm>
        </p:grpSpPr>
        <p:sp>
          <p:nvSpPr>
            <p:cNvPr id="2053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zh-CN" altLang="zh-CN" sz="2400">
                <a:solidFill>
                  <a:srgbClr val="000000"/>
                </a:solidFill>
              </a:endParaRPr>
            </a:p>
          </p:txBody>
        </p:sp>
        <p:sp>
          <p:nvSpPr>
            <p:cNvPr id="2054" name="Rectangle 5"/>
            <p:cNvSpPr>
              <a:spLocks noChangeArrowheads="1"/>
            </p:cNvSpPr>
            <p:nvPr/>
          </p:nvSpPr>
          <p:spPr bwMode="auto">
            <a:xfrm>
              <a:off x="0" y="48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zh-CN" altLang="zh-CN" sz="2400">
                <a:solidFill>
                  <a:srgbClr val="000000"/>
                </a:solidFill>
              </a:endParaRPr>
            </a:p>
          </p:txBody>
        </p:sp>
      </p:grpSp>
      <p:sp>
        <p:nvSpPr>
          <p:cNvPr id="2052" name="矩形 2"/>
          <p:cNvSpPr>
            <a:spLocks noChangeArrowheads="1"/>
          </p:cNvSpPr>
          <p:nvPr/>
        </p:nvSpPr>
        <p:spPr bwMode="auto">
          <a:xfrm>
            <a:off x="3322638" y="2000250"/>
            <a:ext cx="250031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CN" altLang="en-US" sz="3600" b="1">
                <a:solidFill>
                  <a:srgbClr val="16165C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楷体_GB2312" panose="02010609030101010101" pitchFamily="49" charset="-122"/>
              </a:rPr>
              <a:t>节点分析法</a:t>
            </a:r>
            <a:endParaRPr lang="en-US" altLang="zh-CN" sz="3600" b="1">
              <a:solidFill>
                <a:srgbClr val="16165C"/>
              </a:solidFill>
              <a:latin typeface="楷体_GB2312" panose="02010609030101010101" pitchFamily="49" charset="-122"/>
              <a:ea typeface="楷体_GB2312" panose="02010609030101010101" pitchFamily="49" charset="-122"/>
              <a:sym typeface="楷体_GB2312" panose="02010609030101010101" pitchFamily="49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3"/>
          <p:cNvGrpSpPr/>
          <p:nvPr/>
        </p:nvGrpSpPr>
        <p:grpSpPr bwMode="auto">
          <a:xfrm>
            <a:off x="34925" y="195263"/>
            <a:ext cx="3673475" cy="2609850"/>
            <a:chOff x="0" y="0"/>
            <a:chExt cx="4416" cy="3408"/>
          </a:xfrm>
        </p:grpSpPr>
        <p:sp>
          <p:nvSpPr>
            <p:cNvPr id="11278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zh-CN" altLang="zh-CN" sz="2400">
                <a:solidFill>
                  <a:srgbClr val="000000"/>
                </a:solidFill>
              </a:endParaRPr>
            </a:p>
          </p:txBody>
        </p:sp>
        <p:sp>
          <p:nvSpPr>
            <p:cNvPr id="11279" name="Rectangle 5"/>
            <p:cNvSpPr>
              <a:spLocks noChangeArrowheads="1"/>
            </p:cNvSpPr>
            <p:nvPr/>
          </p:nvSpPr>
          <p:spPr bwMode="auto">
            <a:xfrm>
              <a:off x="0" y="48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zh-CN" altLang="zh-CN" sz="2400">
                <a:solidFill>
                  <a:srgbClr val="000000"/>
                </a:solidFill>
              </a:endParaRPr>
            </a:p>
          </p:txBody>
        </p:sp>
      </p:grpSp>
      <p:sp>
        <p:nvSpPr>
          <p:cNvPr id="11267" name="TextBox 7"/>
          <p:cNvSpPr>
            <a:spLocks noChangeArrowheads="1"/>
          </p:cNvSpPr>
          <p:nvPr/>
        </p:nvSpPr>
        <p:spPr bwMode="auto">
          <a:xfrm>
            <a:off x="34925" y="-39688"/>
            <a:ext cx="21605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 typeface="Wingdings" panose="05000000000000000000" pitchFamily="2" charset="2"/>
              <a:buChar char="u"/>
            </a:pPr>
            <a:r>
              <a:rPr lang="zh-CN" altLang="en-US" sz="1200" b="1">
                <a:solidFill>
                  <a:srgbClr val="16165C"/>
                </a:solidFill>
                <a:latin typeface="楷体" pitchFamily="49" charset="-122"/>
                <a:ea typeface="楷体" pitchFamily="49" charset="-122"/>
                <a:sym typeface="楷体" pitchFamily="49" charset="-122"/>
              </a:rPr>
              <a:t>节点分析法</a:t>
            </a:r>
            <a:endParaRPr lang="zh-CN" altLang="zh-CN" sz="1200" b="1">
              <a:solidFill>
                <a:srgbClr val="16165C"/>
              </a:solidFill>
              <a:latin typeface="楷体" pitchFamily="49" charset="-122"/>
              <a:ea typeface="楷体" pitchFamily="49" charset="-122"/>
              <a:sym typeface="楷体" pitchFamily="49" charset="-122"/>
            </a:endParaRPr>
          </a:p>
        </p:txBody>
      </p:sp>
      <p:sp>
        <p:nvSpPr>
          <p:cNvPr id="25" name="矩形 24"/>
          <p:cNvSpPr>
            <a:spLocks noChangeArrowheads="1"/>
          </p:cNvSpPr>
          <p:nvPr/>
        </p:nvSpPr>
        <p:spPr bwMode="auto">
          <a:xfrm>
            <a:off x="139700" y="339725"/>
            <a:ext cx="18415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zh-CN" altLang="en-US" sz="2400" b="1"/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zh-CN" altLang="en-US" sz="2400" b="1"/>
          </a:p>
        </p:txBody>
      </p:sp>
      <p:sp>
        <p:nvSpPr>
          <p:cNvPr id="11274" name="圆角矩形 10"/>
          <p:cNvSpPr>
            <a:spLocks noChangeArrowheads="1"/>
          </p:cNvSpPr>
          <p:nvPr/>
        </p:nvSpPr>
        <p:spPr bwMode="auto">
          <a:xfrm>
            <a:off x="701852" y="2881924"/>
            <a:ext cx="7470398" cy="108108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FF00FF"/>
                </a:solidFill>
              </a:rPr>
              <a:t>自电导  </a:t>
            </a:r>
            <a:r>
              <a:rPr lang="en-US" altLang="zh-CN" sz="2400" b="1" dirty="0"/>
              <a:t>×</a:t>
            </a:r>
            <a:r>
              <a:rPr lang="zh-CN" altLang="en-US" sz="2400" b="1" dirty="0"/>
              <a:t> 本节点的节点电压 </a:t>
            </a:r>
            <a:r>
              <a:rPr lang="en-US" altLang="zh-CN" sz="2400" b="1" dirty="0"/>
              <a:t>+∑</a:t>
            </a:r>
            <a:r>
              <a:rPr lang="zh-CN" altLang="en-US" sz="2400" b="1" dirty="0"/>
              <a:t> </a:t>
            </a:r>
            <a:r>
              <a:rPr lang="en-US" altLang="zh-CN" sz="2400" b="1" dirty="0"/>
              <a:t>(</a:t>
            </a:r>
            <a:r>
              <a:rPr lang="zh-CN" altLang="en-US" sz="2400" b="1" dirty="0">
                <a:solidFill>
                  <a:srgbClr val="FF00FF"/>
                </a:solidFill>
              </a:rPr>
              <a:t>互电导 </a:t>
            </a:r>
            <a:r>
              <a:rPr lang="en-US" altLang="zh-CN" sz="2400" b="1" dirty="0"/>
              <a:t>×</a:t>
            </a:r>
            <a:r>
              <a:rPr lang="zh-CN" altLang="en-US" sz="2400" b="1" dirty="0"/>
              <a:t> 相邻节点的节点电压</a:t>
            </a:r>
            <a:r>
              <a:rPr lang="en-US" altLang="zh-CN" sz="2400" b="1" dirty="0"/>
              <a:t>)  =</a:t>
            </a:r>
            <a:r>
              <a:rPr lang="zh-CN" altLang="en-US" sz="2400" b="1" dirty="0">
                <a:solidFill>
                  <a:srgbClr val="FF00FF"/>
                </a:solidFill>
              </a:rPr>
              <a:t>流入本节点电流源</a:t>
            </a:r>
            <a:r>
              <a:rPr lang="zh-CN" altLang="en-US" sz="2400" b="1" dirty="0"/>
              <a:t>电流的代数和。</a:t>
            </a:r>
          </a:p>
        </p:txBody>
      </p:sp>
      <p:sp>
        <p:nvSpPr>
          <p:cNvPr id="3" name="矩形 2"/>
          <p:cNvSpPr/>
          <p:nvPr/>
        </p:nvSpPr>
        <p:spPr>
          <a:xfrm>
            <a:off x="558800" y="483605"/>
            <a:ext cx="22493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000" b="1" dirty="0"/>
              <a:t>标准形式的方程：</a:t>
            </a:r>
          </a:p>
        </p:txBody>
      </p:sp>
      <p:sp>
        <p:nvSpPr>
          <p:cNvPr id="17" name="AutoShape 73"/>
          <p:cNvSpPr/>
          <p:nvPr/>
        </p:nvSpPr>
        <p:spPr bwMode="auto">
          <a:xfrm flipH="1">
            <a:off x="3449829" y="813613"/>
            <a:ext cx="132556" cy="1368095"/>
          </a:xfrm>
          <a:prstGeom prst="rightBrace">
            <a:avLst>
              <a:gd name="adj1" fmla="val 91392"/>
              <a:gd name="adj2" fmla="val 50000"/>
            </a:avLst>
          </a:prstGeom>
          <a:noFill/>
          <a:ln w="2857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kumimoji="1" lang="zh-CN" altLang="en-US" b="1">
              <a:solidFill>
                <a:srgbClr val="FF0000"/>
              </a:solidFill>
            </a:endParaRPr>
          </a:p>
        </p:txBody>
      </p:sp>
      <p:graphicFrame>
        <p:nvGraphicFramePr>
          <p:cNvPr id="19" name="Object 1027"/>
          <p:cNvGraphicFramePr>
            <a:graphicFrameLocks noChangeAspect="1"/>
          </p:cNvGraphicFramePr>
          <p:nvPr/>
        </p:nvGraphicFramePr>
        <p:xfrm>
          <a:off x="3617913" y="1355725"/>
          <a:ext cx="3419475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22" name="Equation" r:id="rId3" imgW="43586400" imgH="5486400" progId="Equation.DSMT4">
                  <p:embed/>
                </p:oleObj>
              </mc:Choice>
              <mc:Fallback>
                <p:oleObj name="Equation" r:id="rId3" imgW="43586400" imgH="5486400" progId="Equation.DSMT4">
                  <p:embed/>
                  <p:pic>
                    <p:nvPicPr>
                      <p:cNvPr id="0" name="图片 1146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17913" y="1355725"/>
                        <a:ext cx="3419475" cy="479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028"/>
          <p:cNvGraphicFramePr>
            <a:graphicFrameLocks noChangeAspect="1"/>
          </p:cNvGraphicFramePr>
          <p:nvPr/>
        </p:nvGraphicFramePr>
        <p:xfrm>
          <a:off x="3617913" y="695325"/>
          <a:ext cx="3421062" cy="471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23" name="Equation" r:id="rId5" imgW="42672000" imgH="5486400" progId="Equation.DSMT4">
                  <p:embed/>
                </p:oleObj>
              </mc:Choice>
              <mc:Fallback>
                <p:oleObj name="Equation" r:id="rId5" imgW="42672000" imgH="5486400" progId="Equation.DSMT4">
                  <p:embed/>
                  <p:pic>
                    <p:nvPicPr>
                      <p:cNvPr id="0" name="图片 1146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17913" y="695325"/>
                        <a:ext cx="3421062" cy="471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1029"/>
          <p:cNvGraphicFramePr>
            <a:graphicFrameLocks noChangeAspect="1"/>
          </p:cNvGraphicFramePr>
          <p:nvPr/>
        </p:nvGraphicFramePr>
        <p:xfrm>
          <a:off x="3619500" y="1947863"/>
          <a:ext cx="3414713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24" name="Equation" r:id="rId7" imgW="43281600" imgH="5486400" progId="Equation.DSMT4">
                  <p:embed/>
                </p:oleObj>
              </mc:Choice>
              <mc:Fallback>
                <p:oleObj name="Equation" r:id="rId7" imgW="43281600" imgH="5486400" progId="Equation.DSMT4">
                  <p:embed/>
                  <p:pic>
                    <p:nvPicPr>
                      <p:cNvPr id="0" name="图片 114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19500" y="1947863"/>
                        <a:ext cx="3414713" cy="466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矩形 5"/>
          <p:cNvSpPr/>
          <p:nvPr/>
        </p:nvSpPr>
        <p:spPr>
          <a:xfrm>
            <a:off x="684654" y="2211725"/>
            <a:ext cx="277187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  <a:buFontTx/>
              <a:buNone/>
            </a:pPr>
            <a:r>
              <a:rPr kumimoji="1" lang="zh-CN" altLang="en-US" b="1" dirty="0">
                <a:latin typeface="宋体" panose="02010600030101010101" pitchFamily="2" charset="-122"/>
              </a:rPr>
              <a:t>节点法</a:t>
            </a:r>
            <a:r>
              <a:rPr kumimoji="1" lang="zh-CN" altLang="en-US" b="1" dirty="0"/>
              <a:t>方程的规则：</a:t>
            </a:r>
            <a:endParaRPr kumimoji="1" lang="zh-CN" altLang="en-US" b="1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11274" grpId="0" animBg="1"/>
      <p:bldP spid="17" grpId="0" animBg="1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C44F8C09-BECB-442A-869E-3335D99F156D}"/>
              </a:ext>
            </a:extLst>
          </p:cNvPr>
          <p:cNvSpPr txBox="1"/>
          <p:nvPr/>
        </p:nvSpPr>
        <p:spPr>
          <a:xfrm>
            <a:off x="141214" y="123580"/>
            <a:ext cx="903324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/>
              <a:t>注意：</a:t>
            </a:r>
            <a:endParaRPr lang="en-US" altLang="zh-CN" b="1"/>
          </a:p>
          <a:p>
            <a:r>
              <a:rPr lang="en-US" altLang="zh-CN" b="1"/>
              <a:t>1.</a:t>
            </a:r>
            <a:r>
              <a:rPr lang="zh-CN" altLang="en-US" b="1"/>
              <a:t>自电导，互电导指支路的电导，如果给的是电阻，需要求倒数。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8D633BC-8229-4792-98A2-EADD19DC965A}"/>
              </a:ext>
            </a:extLst>
          </p:cNvPr>
          <p:cNvSpPr txBox="1"/>
          <p:nvPr/>
        </p:nvSpPr>
        <p:spPr>
          <a:xfrm>
            <a:off x="141215" y="915635"/>
            <a:ext cx="88615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/>
              <a:t>2.</a:t>
            </a:r>
            <a:r>
              <a:rPr lang="zh-CN" altLang="en-US" b="1"/>
              <a:t>与电流源（受控电流源）相串联的电导不能计入自电导或者互电导。</a:t>
            </a:r>
          </a:p>
        </p:txBody>
      </p:sp>
      <p:pic>
        <p:nvPicPr>
          <p:cNvPr id="6" name="Picture 25" descr="C:\Users\Administrator.20141125-142426\AppData\Roaming\Tencent\Users\354825363\QQ\WinTemp\RichOle\HLNH}O4BEV[XE6`X]DVCY%C.png">
            <a:extLst>
              <a:ext uri="{FF2B5EF4-FFF2-40B4-BE49-F238E27FC236}">
                <a16:creationId xmlns:a16="http://schemas.microsoft.com/office/drawing/2014/main" id="{37DB5DC0-C3DD-4E11-B640-9629CBA4BB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8552" y="2067715"/>
            <a:ext cx="3384235" cy="2112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3112881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3"/>
          <p:cNvGrpSpPr/>
          <p:nvPr/>
        </p:nvGrpSpPr>
        <p:grpSpPr bwMode="auto">
          <a:xfrm>
            <a:off x="34925" y="195263"/>
            <a:ext cx="3673475" cy="2609850"/>
            <a:chOff x="0" y="0"/>
            <a:chExt cx="4416" cy="3408"/>
          </a:xfrm>
        </p:grpSpPr>
        <p:sp>
          <p:nvSpPr>
            <p:cNvPr id="11278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zh-CN" altLang="zh-CN" sz="2400">
                <a:solidFill>
                  <a:srgbClr val="000000"/>
                </a:solidFill>
              </a:endParaRPr>
            </a:p>
          </p:txBody>
        </p:sp>
        <p:sp>
          <p:nvSpPr>
            <p:cNvPr id="11279" name="Rectangle 5"/>
            <p:cNvSpPr>
              <a:spLocks noChangeArrowheads="1"/>
            </p:cNvSpPr>
            <p:nvPr/>
          </p:nvSpPr>
          <p:spPr bwMode="auto">
            <a:xfrm>
              <a:off x="0" y="48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zh-CN" altLang="zh-CN" sz="2400">
                <a:solidFill>
                  <a:srgbClr val="000000"/>
                </a:solidFill>
              </a:endParaRPr>
            </a:p>
          </p:txBody>
        </p:sp>
      </p:grpSp>
      <p:sp>
        <p:nvSpPr>
          <p:cNvPr id="11267" name="TextBox 7"/>
          <p:cNvSpPr>
            <a:spLocks noChangeArrowheads="1"/>
          </p:cNvSpPr>
          <p:nvPr/>
        </p:nvSpPr>
        <p:spPr bwMode="auto">
          <a:xfrm>
            <a:off x="34925" y="-39688"/>
            <a:ext cx="21605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 typeface="Wingdings" panose="05000000000000000000" pitchFamily="2" charset="2"/>
              <a:buChar char="u"/>
            </a:pPr>
            <a:r>
              <a:rPr lang="zh-CN" altLang="en-US" sz="1200" b="1">
                <a:solidFill>
                  <a:srgbClr val="16165C"/>
                </a:solidFill>
                <a:latin typeface="楷体" pitchFamily="49" charset="-122"/>
                <a:ea typeface="楷体" pitchFamily="49" charset="-122"/>
                <a:sym typeface="楷体" pitchFamily="49" charset="-122"/>
              </a:rPr>
              <a:t>节点分析法</a:t>
            </a:r>
            <a:endParaRPr lang="zh-CN" altLang="zh-CN" sz="1200" b="1">
              <a:solidFill>
                <a:srgbClr val="16165C"/>
              </a:solidFill>
              <a:latin typeface="楷体" pitchFamily="49" charset="-122"/>
              <a:ea typeface="楷体" pitchFamily="49" charset="-122"/>
              <a:sym typeface="楷体" pitchFamily="49" charset="-122"/>
            </a:endParaRPr>
          </a:p>
        </p:txBody>
      </p:sp>
      <p:sp>
        <p:nvSpPr>
          <p:cNvPr id="25" name="矩形 24"/>
          <p:cNvSpPr>
            <a:spLocks noChangeArrowheads="1"/>
          </p:cNvSpPr>
          <p:nvPr/>
        </p:nvSpPr>
        <p:spPr bwMode="auto">
          <a:xfrm>
            <a:off x="139700" y="339725"/>
            <a:ext cx="18415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zh-CN" altLang="en-US" sz="2400" b="1"/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zh-CN" altLang="en-US" sz="2400" b="1"/>
          </a:p>
        </p:txBody>
      </p:sp>
      <p:sp>
        <p:nvSpPr>
          <p:cNvPr id="2" name="矩形 1"/>
          <p:cNvSpPr/>
          <p:nvPr/>
        </p:nvSpPr>
        <p:spPr>
          <a:xfrm>
            <a:off x="558800" y="2374900"/>
            <a:ext cx="7489825" cy="4619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b="1" dirty="0">
                <a:latin typeface="+mn-ea"/>
                <a:ea typeface="宋体" panose="02010600030101010101" pitchFamily="2" charset="-122"/>
              </a:rPr>
              <a:t>3</a:t>
            </a:r>
            <a:r>
              <a:rPr lang="zh-CN" altLang="en-US" b="1" dirty="0">
                <a:latin typeface="+mn-ea"/>
                <a:ea typeface="宋体" panose="02010600030101010101" pitchFamily="2" charset="-122"/>
              </a:rPr>
              <a:t>、求支路电压或其它响应；</a:t>
            </a:r>
            <a:endParaRPr lang="en-US" altLang="zh-CN" b="1" dirty="0">
              <a:latin typeface="+mn-ea"/>
              <a:ea typeface="宋体" panose="02010600030101010101" pitchFamily="2" charset="-122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231775" y="385763"/>
            <a:ext cx="41465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sz="2800" b="1">
                <a:solidFill>
                  <a:srgbClr val="FF0000"/>
                </a:solidFill>
              </a:rPr>
              <a:t>2</a:t>
            </a:r>
            <a:r>
              <a:rPr lang="zh-CN" altLang="en-US" sz="2800" b="1">
                <a:solidFill>
                  <a:srgbClr val="FF0000"/>
                </a:solidFill>
              </a:rPr>
              <a:t>、节点分析法主要步骤：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58800" y="1260475"/>
            <a:ext cx="818515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AutoNum type="arabicPlain"/>
              <a:defRPr/>
            </a:pPr>
            <a:r>
              <a:rPr lang="zh-CN" altLang="en-US" b="1" dirty="0">
                <a:latin typeface="+mn-ea"/>
                <a:ea typeface="宋体" panose="02010600030101010101" pitchFamily="2" charset="-122"/>
              </a:rPr>
              <a:t>、选定</a:t>
            </a:r>
            <a:r>
              <a:rPr lang="zh-CN" altLang="en-US" b="1" dirty="0">
                <a:solidFill>
                  <a:srgbClr val="FF0000"/>
                </a:solidFill>
                <a:latin typeface="+mn-ea"/>
                <a:ea typeface="宋体" panose="02010600030101010101" pitchFamily="2" charset="-122"/>
              </a:rPr>
              <a:t>参考节点</a:t>
            </a:r>
            <a:r>
              <a:rPr lang="zh-CN" altLang="en-US" b="1" dirty="0">
                <a:latin typeface="+mn-ea"/>
                <a:ea typeface="宋体" panose="02010600030101010101" pitchFamily="2" charset="-122"/>
              </a:rPr>
              <a:t>（零电位），以节点电压作为未知变量；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58800" y="1817688"/>
            <a:ext cx="7281863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>
              <a:buFont typeface="Arial" panose="020B0604020202020204" pitchFamily="34" charset="0"/>
              <a:buNone/>
              <a:defRPr/>
            </a:pPr>
            <a:r>
              <a:rPr lang="en-US" altLang="zh-CN" b="1" dirty="0">
                <a:latin typeface="+mn-ea"/>
                <a:ea typeface="+mn-ea"/>
              </a:rPr>
              <a:t>2</a:t>
            </a:r>
            <a:r>
              <a:rPr lang="zh-CN" altLang="en-US" b="1" dirty="0">
                <a:latin typeface="+mn-ea"/>
                <a:ea typeface="+mn-ea"/>
              </a:rPr>
              <a:t>、直接</a:t>
            </a:r>
            <a:r>
              <a:rPr lang="zh-CN" altLang="en-US" b="1" dirty="0">
                <a:solidFill>
                  <a:srgbClr val="FF0000"/>
                </a:solidFill>
                <a:latin typeface="+mn-ea"/>
                <a:ea typeface="+mn-ea"/>
              </a:rPr>
              <a:t>列节点方程</a:t>
            </a:r>
            <a:r>
              <a:rPr lang="zh-CN" altLang="en-US" b="1" dirty="0">
                <a:latin typeface="+mn-ea"/>
                <a:ea typeface="+mn-ea"/>
              </a:rPr>
              <a:t>，求取节点电压；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" grpId="0"/>
      <p:bldP spid="4" grpId="0"/>
      <p:bldP spid="9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93"/>
          <p:cNvSpPr>
            <a:spLocks noChangeArrowheads="1"/>
          </p:cNvSpPr>
          <p:nvPr/>
        </p:nvSpPr>
        <p:spPr bwMode="auto">
          <a:xfrm>
            <a:off x="179388" y="269875"/>
            <a:ext cx="8856662" cy="1149350"/>
          </a:xfrm>
          <a:prstGeom prst="roundRect">
            <a:avLst>
              <a:gd name="adj" fmla="val 16301"/>
            </a:avLst>
          </a:prstGeom>
          <a:gradFill rotWithShape="1">
            <a:gsLst>
              <a:gs pos="0">
                <a:srgbClr val="9C9CFF"/>
              </a:gs>
              <a:gs pos="35001">
                <a:srgbClr val="BABAFF"/>
              </a:gs>
              <a:gs pos="100000">
                <a:srgbClr val="E4E4FF"/>
              </a:gs>
            </a:gsLst>
            <a:lin ang="162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 eaLnBrk="0" hangingPunct="0">
              <a:spcBef>
                <a:spcPct val="0"/>
              </a:spcBef>
              <a:buFontTx/>
              <a:buNone/>
              <a:defRPr/>
            </a:pPr>
            <a:r>
              <a:rPr lang="zh-CN" altLang="en-US" sz="2800" dirty="0"/>
              <a:t>           </a:t>
            </a:r>
            <a:endParaRPr lang="zh-CN" altLang="zh-CN" sz="2800" b="1" dirty="0">
              <a:solidFill>
                <a:srgbClr val="000000"/>
              </a:solidFill>
              <a:latin typeface="+mn-ea"/>
              <a:ea typeface="+mn-ea"/>
            </a:endParaRPr>
          </a:p>
        </p:txBody>
      </p:sp>
      <p:grpSp>
        <p:nvGrpSpPr>
          <p:cNvPr id="12291" name="Group 3"/>
          <p:cNvGrpSpPr/>
          <p:nvPr/>
        </p:nvGrpSpPr>
        <p:grpSpPr bwMode="auto">
          <a:xfrm>
            <a:off x="34925" y="195263"/>
            <a:ext cx="3673475" cy="2609850"/>
            <a:chOff x="0" y="0"/>
            <a:chExt cx="4416" cy="3408"/>
          </a:xfrm>
        </p:grpSpPr>
        <p:sp>
          <p:nvSpPr>
            <p:cNvPr id="12308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zh-CN" altLang="zh-CN" sz="2400">
                <a:solidFill>
                  <a:srgbClr val="000000"/>
                </a:solidFill>
              </a:endParaRPr>
            </a:p>
          </p:txBody>
        </p:sp>
        <p:sp>
          <p:nvSpPr>
            <p:cNvPr id="12309" name="Rectangle 5"/>
            <p:cNvSpPr>
              <a:spLocks noChangeArrowheads="1"/>
            </p:cNvSpPr>
            <p:nvPr/>
          </p:nvSpPr>
          <p:spPr bwMode="auto">
            <a:xfrm>
              <a:off x="0" y="48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zh-CN" altLang="zh-CN" sz="2400">
                <a:solidFill>
                  <a:srgbClr val="000000"/>
                </a:solidFill>
              </a:endParaRPr>
            </a:p>
          </p:txBody>
        </p:sp>
      </p:grpSp>
      <p:sp>
        <p:nvSpPr>
          <p:cNvPr id="12292" name="TextBox 7"/>
          <p:cNvSpPr>
            <a:spLocks noChangeArrowheads="1"/>
          </p:cNvSpPr>
          <p:nvPr/>
        </p:nvSpPr>
        <p:spPr bwMode="auto">
          <a:xfrm>
            <a:off x="34925" y="-39688"/>
            <a:ext cx="21605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 typeface="Wingdings" panose="05000000000000000000" pitchFamily="2" charset="2"/>
              <a:buChar char="u"/>
            </a:pPr>
            <a:r>
              <a:rPr lang="zh-CN" altLang="en-US" sz="1200" b="1">
                <a:solidFill>
                  <a:srgbClr val="16165C"/>
                </a:solidFill>
                <a:latin typeface="楷体" pitchFamily="49" charset="-122"/>
                <a:ea typeface="楷体" pitchFamily="49" charset="-122"/>
                <a:sym typeface="楷体" pitchFamily="49" charset="-122"/>
              </a:rPr>
              <a:t>节点分析法</a:t>
            </a:r>
            <a:endParaRPr lang="zh-CN" altLang="zh-CN" sz="1200" b="1">
              <a:solidFill>
                <a:srgbClr val="16165C"/>
              </a:solidFill>
              <a:latin typeface="楷体" pitchFamily="49" charset="-122"/>
              <a:ea typeface="楷体" pitchFamily="49" charset="-122"/>
              <a:sym typeface="楷体" pitchFamily="49" charset="-122"/>
            </a:endParaRPr>
          </a:p>
        </p:txBody>
      </p: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369888" y="1444625"/>
            <a:ext cx="43465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zh-CN" altLang="en-US" sz="2400" b="1" dirty="0">
                <a:latin typeface="+mn-ea"/>
                <a:ea typeface="+mn-ea"/>
              </a:rPr>
              <a:t>解：（</a:t>
            </a:r>
            <a:r>
              <a:rPr lang="en-US" altLang="zh-CN" sz="2400" b="1" dirty="0">
                <a:latin typeface="+mn-ea"/>
                <a:ea typeface="+mn-ea"/>
                <a:sym typeface="Wingdings" panose="05000000000000000000" pitchFamily="2" charset="2"/>
              </a:rPr>
              <a:t>1</a:t>
            </a:r>
            <a:r>
              <a:rPr lang="zh-CN" altLang="en-US" sz="2400" b="1" dirty="0">
                <a:latin typeface="+mn-ea"/>
                <a:ea typeface="+mn-ea"/>
                <a:sym typeface="Wingdings" panose="05000000000000000000" pitchFamily="2" charset="2"/>
              </a:rPr>
              <a:t>）</a:t>
            </a:r>
            <a:r>
              <a:rPr lang="zh-CN" altLang="en-US" sz="2400" b="1" dirty="0">
                <a:latin typeface="+mn-ea"/>
                <a:ea typeface="+mn-ea"/>
              </a:rPr>
              <a:t>选</a:t>
            </a:r>
            <a:r>
              <a:rPr lang="en-US" altLang="zh-CN" sz="2400" b="1" dirty="0">
                <a:latin typeface="+mn-ea"/>
                <a:ea typeface="+mn-ea"/>
              </a:rPr>
              <a:t>3</a:t>
            </a:r>
            <a:r>
              <a:rPr lang="zh-CN" altLang="en-US" sz="2400" b="1" dirty="0">
                <a:latin typeface="+mn-ea"/>
                <a:ea typeface="+mn-ea"/>
              </a:rPr>
              <a:t>为参考节点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998538" y="1898650"/>
            <a:ext cx="38830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zh-CN" altLang="en-US" sz="2400" b="1" dirty="0">
                <a:latin typeface="+mn-ea"/>
                <a:ea typeface="+mn-ea"/>
              </a:rPr>
              <a:t>（</a:t>
            </a:r>
            <a:r>
              <a:rPr lang="en-US" altLang="zh-CN" sz="2400" b="1" dirty="0">
                <a:latin typeface="+mn-ea"/>
                <a:ea typeface="+mn-ea"/>
              </a:rPr>
              <a:t>2</a:t>
            </a:r>
            <a:r>
              <a:rPr lang="zh-CN" altLang="en-US" sz="2400" b="1" dirty="0">
                <a:latin typeface="+mn-ea"/>
                <a:ea typeface="+mn-ea"/>
              </a:rPr>
              <a:t>）直接列写节点方程</a:t>
            </a:r>
            <a:r>
              <a:rPr lang="zh-CN" altLang="en-US" sz="2800" b="1" dirty="0"/>
              <a:t>： </a:t>
            </a:r>
          </a:p>
        </p:txBody>
      </p:sp>
      <p:sp>
        <p:nvSpPr>
          <p:cNvPr id="17" name="AutoShape 73"/>
          <p:cNvSpPr/>
          <p:nvPr/>
        </p:nvSpPr>
        <p:spPr bwMode="auto">
          <a:xfrm flipH="1">
            <a:off x="498475" y="2482761"/>
            <a:ext cx="128588" cy="992187"/>
          </a:xfrm>
          <a:prstGeom prst="rightBrace">
            <a:avLst>
              <a:gd name="adj1" fmla="val 91949"/>
              <a:gd name="adj2" fmla="val 50000"/>
            </a:avLst>
          </a:prstGeom>
          <a:noFill/>
          <a:ln w="222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kumimoji="1" lang="zh-CN" altLang="en-US" b="1">
              <a:solidFill>
                <a:srgbClr val="FF0000"/>
              </a:solidFill>
            </a:endParaRPr>
          </a:p>
        </p:txBody>
      </p:sp>
      <p:sp>
        <p:nvSpPr>
          <p:cNvPr id="12296" name="Text Box 5"/>
          <p:cNvSpPr txBox="1">
            <a:spLocks noChangeArrowheads="1"/>
          </p:cNvSpPr>
          <p:nvPr/>
        </p:nvSpPr>
        <p:spPr bwMode="auto">
          <a:xfrm>
            <a:off x="193675" y="366713"/>
            <a:ext cx="8842375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kumimoji="1" lang="zh-CN" altLang="en-US" sz="2800" b="1" dirty="0">
                <a:latin typeface="+mn-ea"/>
                <a:ea typeface="+mn-ea"/>
                <a:sym typeface="宋体" panose="02010600030101010101" pitchFamily="2" charset="-122"/>
              </a:rPr>
              <a:t>【例</a:t>
            </a:r>
            <a:r>
              <a:rPr kumimoji="1" lang="en-US" altLang="zh-CN" sz="2800" b="1" dirty="0">
                <a:latin typeface="+mn-ea"/>
                <a:ea typeface="+mn-ea"/>
                <a:sym typeface="宋体" panose="02010600030101010101" pitchFamily="2" charset="-122"/>
              </a:rPr>
              <a:t>1</a:t>
            </a:r>
            <a:r>
              <a:rPr kumimoji="1" lang="zh-CN" altLang="en-US" sz="2800" b="1" dirty="0">
                <a:latin typeface="+mn-ea"/>
                <a:ea typeface="+mn-ea"/>
                <a:sym typeface="宋体" panose="02010600030101010101" pitchFamily="2" charset="-122"/>
              </a:rPr>
              <a:t>】</a:t>
            </a:r>
            <a:r>
              <a:rPr kumimoji="1" lang="en-US" altLang="zh-CN" sz="2800" b="1" i="1" dirty="0">
                <a:latin typeface="+mn-lt"/>
                <a:ea typeface="+mn-ea"/>
              </a:rPr>
              <a:t>i</a:t>
            </a:r>
            <a:r>
              <a:rPr kumimoji="1" lang="en-US" altLang="zh-CN" sz="2800" b="1" baseline="-25000" dirty="0">
                <a:latin typeface="+mn-lt"/>
                <a:ea typeface="+mn-ea"/>
              </a:rPr>
              <a:t>s1 </a:t>
            </a:r>
            <a:r>
              <a:rPr kumimoji="1" lang="en-US" altLang="zh-CN" sz="2800" b="1" dirty="0">
                <a:latin typeface="+mn-lt"/>
                <a:ea typeface="+mn-ea"/>
              </a:rPr>
              <a:t>=9A , </a:t>
            </a:r>
            <a:r>
              <a:rPr kumimoji="1" lang="en-US" altLang="zh-CN" sz="2800" b="1" i="1" dirty="0">
                <a:latin typeface="+mn-lt"/>
                <a:ea typeface="+mn-ea"/>
              </a:rPr>
              <a:t>i</a:t>
            </a:r>
            <a:r>
              <a:rPr kumimoji="1" lang="en-US" altLang="zh-CN" sz="2800" b="1" baseline="-25000" dirty="0">
                <a:latin typeface="+mn-lt"/>
                <a:ea typeface="+mn-ea"/>
              </a:rPr>
              <a:t>s2</a:t>
            </a:r>
            <a:r>
              <a:rPr kumimoji="1" lang="en-US" altLang="zh-CN" sz="2800" b="1" dirty="0">
                <a:latin typeface="+mn-lt"/>
                <a:ea typeface="+mn-ea"/>
              </a:rPr>
              <a:t>=5A , </a:t>
            </a:r>
            <a:r>
              <a:rPr kumimoji="1" lang="en-US" altLang="zh-CN" sz="2800" b="1" i="1" dirty="0">
                <a:latin typeface="+mn-lt"/>
                <a:ea typeface="+mn-ea"/>
              </a:rPr>
              <a:t>i</a:t>
            </a:r>
            <a:r>
              <a:rPr kumimoji="1" lang="en-US" altLang="zh-CN" sz="2800" b="1" baseline="-25000" dirty="0">
                <a:latin typeface="+mn-lt"/>
                <a:ea typeface="+mn-ea"/>
              </a:rPr>
              <a:t>s3</a:t>
            </a:r>
            <a:r>
              <a:rPr kumimoji="1" lang="en-US" altLang="zh-CN" sz="2800" b="1" dirty="0">
                <a:latin typeface="+mn-lt"/>
                <a:ea typeface="+mn-ea"/>
              </a:rPr>
              <a:t>=6A , G</a:t>
            </a:r>
            <a:r>
              <a:rPr kumimoji="1" lang="en-US" altLang="zh-CN" sz="2800" b="1" baseline="-25000" dirty="0">
                <a:latin typeface="+mn-lt"/>
                <a:ea typeface="+mn-ea"/>
              </a:rPr>
              <a:t>1</a:t>
            </a:r>
            <a:r>
              <a:rPr kumimoji="1" lang="en-US" altLang="zh-CN" sz="2800" b="1" dirty="0">
                <a:latin typeface="+mn-lt"/>
                <a:ea typeface="+mn-ea"/>
              </a:rPr>
              <a:t>=1S,G</a:t>
            </a:r>
            <a:r>
              <a:rPr kumimoji="1" lang="en-US" altLang="zh-CN" sz="2800" b="1" baseline="-25000" dirty="0">
                <a:latin typeface="+mn-lt"/>
                <a:ea typeface="+mn-ea"/>
              </a:rPr>
              <a:t>2</a:t>
            </a:r>
            <a:r>
              <a:rPr kumimoji="1" lang="en-US" altLang="zh-CN" sz="2800" b="1" i="1" dirty="0">
                <a:latin typeface="+mn-lt"/>
                <a:ea typeface="+mn-ea"/>
              </a:rPr>
              <a:t> </a:t>
            </a:r>
            <a:r>
              <a:rPr kumimoji="1" lang="en-US" altLang="zh-CN" sz="2800" b="1" dirty="0">
                <a:latin typeface="+mn-lt"/>
                <a:ea typeface="+mn-ea"/>
              </a:rPr>
              <a:t>=2S , G</a:t>
            </a:r>
            <a:r>
              <a:rPr kumimoji="1" lang="en-US" altLang="zh-CN" sz="2800" b="1" baseline="-25000" dirty="0">
                <a:latin typeface="+mn-lt"/>
                <a:ea typeface="+mn-ea"/>
              </a:rPr>
              <a:t>3</a:t>
            </a:r>
            <a:r>
              <a:rPr kumimoji="1" lang="en-US" altLang="zh-CN" sz="2800" b="1" dirty="0">
                <a:latin typeface="+mn-lt"/>
                <a:ea typeface="+mn-ea"/>
              </a:rPr>
              <a:t>=1S </a:t>
            </a:r>
            <a:r>
              <a:rPr kumimoji="1" lang="zh-CN" altLang="en-US" sz="2800" b="1" dirty="0">
                <a:latin typeface="+mn-lt"/>
                <a:ea typeface="+mn-ea"/>
              </a:rPr>
              <a:t>，</a:t>
            </a:r>
            <a:r>
              <a:rPr kumimoji="1" lang="zh-CN" altLang="en-US" sz="2800" b="1" dirty="0">
                <a:latin typeface="+mn-ea"/>
                <a:ea typeface="+mn-ea"/>
              </a:rPr>
              <a:t>用节点分析法求电路中的电流</a:t>
            </a:r>
            <a:r>
              <a:rPr kumimoji="1" lang="en-US" altLang="zh-CN" sz="2800" b="1" i="1" dirty="0" err="1">
                <a:latin typeface="+mn-lt"/>
                <a:ea typeface="+mn-ea"/>
              </a:rPr>
              <a:t>i</a:t>
            </a:r>
            <a:r>
              <a:rPr kumimoji="1" lang="zh-CN" altLang="en-US" sz="2800" b="1" i="1" dirty="0">
                <a:latin typeface="+mn-ea"/>
                <a:ea typeface="+mn-ea"/>
              </a:rPr>
              <a:t>。</a:t>
            </a:r>
            <a:endParaRPr kumimoji="1" lang="en-US" altLang="zh-CN" sz="2800" b="1" i="1" dirty="0">
              <a:latin typeface="+mn-ea"/>
              <a:ea typeface="+mn-ea"/>
            </a:endParaRPr>
          </a:p>
        </p:txBody>
      </p:sp>
      <p:graphicFrame>
        <p:nvGraphicFramePr>
          <p:cNvPr id="9" name="对象 8"/>
          <p:cNvGraphicFramePr>
            <a:graphicFrameLocks noChangeAspect="1"/>
          </p:cNvGraphicFramePr>
          <p:nvPr/>
        </p:nvGraphicFramePr>
        <p:xfrm>
          <a:off x="603250" y="2443163"/>
          <a:ext cx="3773488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67" name="Equation" r:id="rId3" imgW="48158400" imgH="5486400" progId="Equation.DSMT4">
                  <p:embed/>
                </p:oleObj>
              </mc:Choice>
              <mc:Fallback>
                <p:oleObj name="Equation" r:id="rId3" imgW="48158400" imgH="5486400" progId="Equation.DSMT4">
                  <p:embed/>
                  <p:pic>
                    <p:nvPicPr>
                      <p:cNvPr id="0" name="对象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3250" y="2443163"/>
                        <a:ext cx="3773488" cy="482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对象 9"/>
          <p:cNvGraphicFramePr>
            <a:graphicFrameLocks noChangeAspect="1"/>
          </p:cNvGraphicFramePr>
          <p:nvPr/>
        </p:nvGraphicFramePr>
        <p:xfrm>
          <a:off x="615950" y="3076575"/>
          <a:ext cx="3822700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68" name="Equation" r:id="rId5" imgW="50596800" imgH="5486400" progId="Equation.DSMT4">
                  <p:embed/>
                </p:oleObj>
              </mc:Choice>
              <mc:Fallback>
                <p:oleObj name="Equation" r:id="rId5" imgW="50596800" imgH="5486400" progId="Equation.DSMT4">
                  <p:embed/>
                  <p:pic>
                    <p:nvPicPr>
                      <p:cNvPr id="0" name="对象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5950" y="3076575"/>
                        <a:ext cx="3822700" cy="466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对象 10"/>
          <p:cNvGraphicFramePr>
            <a:graphicFrameLocks noChangeAspect="1"/>
          </p:cNvGraphicFramePr>
          <p:nvPr/>
        </p:nvGraphicFramePr>
        <p:xfrm>
          <a:off x="684213" y="3581400"/>
          <a:ext cx="2079625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69" name="Equation" r:id="rId7" imgW="25908000" imgH="5486400" progId="Equation.DSMT4">
                  <p:embed/>
                </p:oleObj>
              </mc:Choice>
              <mc:Fallback>
                <p:oleObj name="Equation" r:id="rId7" imgW="25908000" imgH="5486400" progId="Equation.DSMT4">
                  <p:embed/>
                  <p:pic>
                    <p:nvPicPr>
                      <p:cNvPr id="0" name="对象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4213" y="3581400"/>
                        <a:ext cx="2079625" cy="488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对象 17"/>
          <p:cNvGraphicFramePr>
            <a:graphicFrameLocks noChangeAspect="1"/>
          </p:cNvGraphicFramePr>
          <p:nvPr/>
        </p:nvGraphicFramePr>
        <p:xfrm>
          <a:off x="611188" y="4287838"/>
          <a:ext cx="2160687" cy="477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70" name="Equation" r:id="rId9" imgW="29870400" imgH="5486400" progId="Equation.DSMT4">
                  <p:embed/>
                </p:oleObj>
              </mc:Choice>
              <mc:Fallback>
                <p:oleObj name="Equation" r:id="rId9" imgW="29870400" imgH="5486400" progId="Equation.DSMT4">
                  <p:embed/>
                  <p:pic>
                    <p:nvPicPr>
                      <p:cNvPr id="0" name="对象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188" y="4287838"/>
                        <a:ext cx="2160687" cy="477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301" name="Picture 57" descr="C:\Users\Administrator.20141125-142426\AppData\Roaming\Tencent\Users\354825363\QQ\WinTemp\RichOle\S3$`@OENLJN`[`PCTX976CH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1404938"/>
            <a:ext cx="3636963" cy="257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AutoShape 73"/>
          <p:cNvSpPr/>
          <p:nvPr/>
        </p:nvSpPr>
        <p:spPr bwMode="auto">
          <a:xfrm flipH="1">
            <a:off x="498475" y="3668713"/>
            <a:ext cx="128588" cy="992187"/>
          </a:xfrm>
          <a:prstGeom prst="rightBrace">
            <a:avLst>
              <a:gd name="adj1" fmla="val 91949"/>
              <a:gd name="adj2" fmla="val 50000"/>
            </a:avLst>
          </a:prstGeom>
          <a:noFill/>
          <a:ln w="222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kumimoji="1" lang="zh-CN" altLang="en-US" b="1">
              <a:solidFill>
                <a:srgbClr val="FF0000"/>
              </a:solidFill>
            </a:endParaRPr>
          </a:p>
        </p:txBody>
      </p:sp>
      <p:graphicFrame>
        <p:nvGraphicFramePr>
          <p:cNvPr id="19" name="对象 18"/>
          <p:cNvGraphicFramePr>
            <a:graphicFrameLocks noChangeAspect="1"/>
          </p:cNvGraphicFramePr>
          <p:nvPr/>
        </p:nvGraphicFramePr>
        <p:xfrm>
          <a:off x="3524250" y="3657600"/>
          <a:ext cx="1108075" cy="468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71" name="Equation" r:id="rId12" imgW="14020800" imgH="5486400" progId="Equation.DSMT4">
                  <p:embed/>
                </p:oleObj>
              </mc:Choice>
              <mc:Fallback>
                <p:oleObj name="Equation" r:id="rId12" imgW="14020800" imgH="5486400" progId="Equation.DSMT4">
                  <p:embed/>
                  <p:pic>
                    <p:nvPicPr>
                      <p:cNvPr id="0" name="对象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24250" y="3657600"/>
                        <a:ext cx="1108075" cy="468313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对象 20"/>
          <p:cNvGraphicFramePr>
            <a:graphicFrameLocks noChangeAspect="1"/>
          </p:cNvGraphicFramePr>
          <p:nvPr/>
        </p:nvGraphicFramePr>
        <p:xfrm>
          <a:off x="3544887" y="4297470"/>
          <a:ext cx="1069975" cy="461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72" name="Equation" r:id="rId14" imgW="13411200" imgH="5486400" progId="Equation.DSMT4">
                  <p:embed/>
                </p:oleObj>
              </mc:Choice>
              <mc:Fallback>
                <p:oleObj name="Equation" r:id="rId14" imgW="13411200" imgH="5486400" progId="Equation.DSMT4">
                  <p:embed/>
                  <p:pic>
                    <p:nvPicPr>
                      <p:cNvPr id="0" name="对象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44887" y="4297470"/>
                        <a:ext cx="1069975" cy="461962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" name="Text Box 4"/>
          <p:cNvSpPr txBox="1">
            <a:spLocks noChangeArrowheads="1"/>
          </p:cNvSpPr>
          <p:nvPr/>
        </p:nvSpPr>
        <p:spPr bwMode="auto">
          <a:xfrm>
            <a:off x="4716463" y="3860800"/>
            <a:ext cx="30813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kumimoji="1" lang="en-US" altLang="zh-CN" sz="2400" b="1" dirty="0"/>
              <a:t>3</a:t>
            </a:r>
            <a:r>
              <a:rPr kumimoji="1" lang="zh-CN" altLang="en-US" sz="2400" b="1" dirty="0"/>
              <a:t>）求电流</a:t>
            </a:r>
            <a:r>
              <a:rPr kumimoji="1" lang="en-US" altLang="zh-CN" sz="2400" b="1" i="1" dirty="0"/>
              <a:t> </a:t>
            </a:r>
            <a:r>
              <a:rPr kumimoji="1" lang="en-US" altLang="zh-CN" sz="2400" b="1" i="1" dirty="0" err="1"/>
              <a:t>i</a:t>
            </a:r>
            <a:endParaRPr kumimoji="1" lang="zh-CN" altLang="en-US" sz="2400" dirty="0">
              <a:latin typeface="+mn-lt"/>
            </a:endParaRPr>
          </a:p>
        </p:txBody>
      </p:sp>
      <p:graphicFrame>
        <p:nvGraphicFramePr>
          <p:cNvPr id="39" name="Object 1026"/>
          <p:cNvGraphicFramePr>
            <a:graphicFrameLocks noChangeAspect="1"/>
          </p:cNvGraphicFramePr>
          <p:nvPr/>
        </p:nvGraphicFramePr>
        <p:xfrm>
          <a:off x="4814979" y="4309832"/>
          <a:ext cx="4090987" cy="477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73" name="Equation" r:id="rId16" imgW="50901600" imgH="5486400" progId="Equation.DSMT4">
                  <p:embed/>
                </p:oleObj>
              </mc:Choice>
              <mc:Fallback>
                <p:oleObj name="Equation" r:id="rId16" imgW="50901600" imgH="5486400" progId="Equation.DSMT4">
                  <p:embed/>
                  <p:pic>
                    <p:nvPicPr>
                      <p:cNvPr id="0" name="Object 10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14979" y="4309832"/>
                        <a:ext cx="4090987" cy="477837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" name="AutoShape 73"/>
          <p:cNvSpPr/>
          <p:nvPr/>
        </p:nvSpPr>
        <p:spPr bwMode="auto">
          <a:xfrm flipH="1">
            <a:off x="3363913" y="3668713"/>
            <a:ext cx="128587" cy="992187"/>
          </a:xfrm>
          <a:prstGeom prst="rightBrace">
            <a:avLst>
              <a:gd name="adj1" fmla="val 91950"/>
              <a:gd name="adj2" fmla="val 50000"/>
            </a:avLst>
          </a:prstGeom>
          <a:noFill/>
          <a:ln w="222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kumimoji="1" lang="zh-CN" altLang="en-US" b="1">
              <a:solidFill>
                <a:srgbClr val="FF0000"/>
              </a:solidFill>
            </a:endParaRPr>
          </a:p>
        </p:txBody>
      </p:sp>
      <p:sp>
        <p:nvSpPr>
          <p:cNvPr id="4" name="椭圆 3"/>
          <p:cNvSpPr/>
          <p:nvPr/>
        </p:nvSpPr>
        <p:spPr bwMode="auto">
          <a:xfrm>
            <a:off x="6752861" y="3612377"/>
            <a:ext cx="107612" cy="111522"/>
          </a:xfrm>
          <a:prstGeom prst="ellipse">
            <a:avLst/>
          </a:prstGeom>
          <a:solidFill>
            <a:srgbClr val="BA06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51577" y="1960576"/>
            <a:ext cx="2160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i="1" dirty="0">
                <a:solidFill>
                  <a:srgbClr val="FF0000"/>
                </a:solidFill>
              </a:rPr>
              <a:t>i</a:t>
            </a:r>
            <a:endParaRPr lang="zh-CN" altLang="en-US" b="1" i="1" dirty="0">
              <a:solidFill>
                <a:srgbClr val="FF0000"/>
              </a:solidFill>
            </a:endParaRPr>
          </a:p>
        </p:txBody>
      </p:sp>
      <p:sp>
        <p:nvSpPr>
          <p:cNvPr id="24" name="椭圆 23"/>
          <p:cNvSpPr/>
          <p:nvPr/>
        </p:nvSpPr>
        <p:spPr bwMode="auto">
          <a:xfrm>
            <a:off x="6139245" y="2340417"/>
            <a:ext cx="107612" cy="111522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5" name="椭圆 24"/>
          <p:cNvSpPr/>
          <p:nvPr/>
        </p:nvSpPr>
        <p:spPr bwMode="auto">
          <a:xfrm>
            <a:off x="7452200" y="2324691"/>
            <a:ext cx="107612" cy="111522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" name="矩形 5"/>
          <p:cNvSpPr/>
          <p:nvPr/>
        </p:nvSpPr>
        <p:spPr bwMode="auto">
          <a:xfrm>
            <a:off x="5800651" y="2805113"/>
            <a:ext cx="677188" cy="392109"/>
          </a:xfrm>
          <a:prstGeom prst="rect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7" name="矩形 26"/>
          <p:cNvSpPr/>
          <p:nvPr/>
        </p:nvSpPr>
        <p:spPr bwMode="auto">
          <a:xfrm>
            <a:off x="6567593" y="2090652"/>
            <a:ext cx="677188" cy="392109"/>
          </a:xfrm>
          <a:prstGeom prst="rect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9" name="矩形 28"/>
          <p:cNvSpPr/>
          <p:nvPr/>
        </p:nvSpPr>
        <p:spPr bwMode="auto">
          <a:xfrm>
            <a:off x="7244781" y="2805112"/>
            <a:ext cx="677188" cy="392109"/>
          </a:xfrm>
          <a:prstGeom prst="rect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0" name="矩形 29"/>
          <p:cNvSpPr/>
          <p:nvPr/>
        </p:nvSpPr>
        <p:spPr bwMode="auto">
          <a:xfrm>
            <a:off x="6567593" y="2099996"/>
            <a:ext cx="677188" cy="392109"/>
          </a:xfrm>
          <a:prstGeom prst="rect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9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5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autoUpdateAnimBg="0"/>
      <p:bldP spid="17" grpId="0" animBg="1" autoUpdateAnimBg="0"/>
      <p:bldP spid="35" grpId="0" animBg="1" autoUpdateAnimBg="0"/>
      <p:bldP spid="38" grpId="0" autoUpdateAnimBg="0"/>
      <p:bldP spid="40" grpId="0" animBg="1" autoUpdateAnimBg="0"/>
      <p:bldP spid="4" grpId="0" animBg="1"/>
      <p:bldP spid="6" grpId="0" animBg="1"/>
      <p:bldP spid="6" grpId="1" animBg="1"/>
      <p:bldP spid="27" grpId="0" animBg="1"/>
      <p:bldP spid="27" grpId="1" animBg="1"/>
      <p:bldP spid="29" grpId="0" animBg="1"/>
      <p:bldP spid="29" grpId="1" animBg="1"/>
      <p:bldP spid="30" grpId="0" animBg="1"/>
      <p:bldP spid="30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Group 3"/>
          <p:cNvGrpSpPr/>
          <p:nvPr/>
        </p:nvGrpSpPr>
        <p:grpSpPr bwMode="auto">
          <a:xfrm>
            <a:off x="34925" y="195263"/>
            <a:ext cx="3673475" cy="2609850"/>
            <a:chOff x="0" y="0"/>
            <a:chExt cx="4416" cy="3408"/>
          </a:xfrm>
        </p:grpSpPr>
        <p:sp>
          <p:nvSpPr>
            <p:cNvPr id="13324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zh-CN" altLang="zh-CN" sz="2400">
                <a:solidFill>
                  <a:srgbClr val="000000"/>
                </a:solidFill>
              </a:endParaRPr>
            </a:p>
          </p:txBody>
        </p:sp>
        <p:sp>
          <p:nvSpPr>
            <p:cNvPr id="13325" name="Rectangle 5"/>
            <p:cNvSpPr>
              <a:spLocks noChangeArrowheads="1"/>
            </p:cNvSpPr>
            <p:nvPr/>
          </p:nvSpPr>
          <p:spPr bwMode="auto">
            <a:xfrm>
              <a:off x="0" y="48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zh-CN" altLang="zh-CN" sz="2400">
                <a:solidFill>
                  <a:srgbClr val="000000"/>
                </a:solidFill>
              </a:endParaRPr>
            </a:p>
          </p:txBody>
        </p:sp>
      </p:grpSp>
      <p:sp>
        <p:nvSpPr>
          <p:cNvPr id="13315" name="TextBox 7"/>
          <p:cNvSpPr>
            <a:spLocks noChangeArrowheads="1"/>
          </p:cNvSpPr>
          <p:nvPr/>
        </p:nvSpPr>
        <p:spPr bwMode="auto">
          <a:xfrm>
            <a:off x="34925" y="-39688"/>
            <a:ext cx="21605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 typeface="Wingdings" panose="05000000000000000000" pitchFamily="2" charset="2"/>
              <a:buChar char="u"/>
            </a:pPr>
            <a:r>
              <a:rPr lang="zh-CN" altLang="en-US" sz="1200" b="1" dirty="0">
                <a:solidFill>
                  <a:srgbClr val="16165C"/>
                </a:solidFill>
                <a:latin typeface="楷体" pitchFamily="49" charset="-122"/>
                <a:ea typeface="楷体" pitchFamily="49" charset="-122"/>
                <a:sym typeface="楷体" pitchFamily="49" charset="-122"/>
              </a:rPr>
              <a:t>节点分析法</a:t>
            </a:r>
            <a:endParaRPr lang="zh-CN" altLang="zh-CN" sz="1200" b="1" dirty="0">
              <a:solidFill>
                <a:srgbClr val="16165C"/>
              </a:solidFill>
              <a:latin typeface="楷体" pitchFamily="49" charset="-122"/>
              <a:ea typeface="楷体" pitchFamily="49" charset="-122"/>
              <a:sym typeface="楷体" pitchFamily="49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468313" y="339725"/>
            <a:ext cx="68405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kumimoji="1" lang="en-US" altLang="zh-CN" sz="2800" b="1">
                <a:latin typeface="宋体" panose="02010600030101010101" pitchFamily="2" charset="-122"/>
              </a:rPr>
              <a:t>3</a:t>
            </a:r>
            <a:r>
              <a:rPr kumimoji="1" lang="zh-CN" altLang="en-US" sz="2800" b="1">
                <a:latin typeface="宋体" panose="02010600030101010101" pitchFamily="2" charset="-122"/>
              </a:rPr>
              <a:t>、</a:t>
            </a:r>
            <a:r>
              <a:rPr lang="zh-CN" altLang="en-US" sz="2800" b="1"/>
              <a:t>含有电压源网络的节点方程</a:t>
            </a:r>
            <a:r>
              <a:rPr kumimoji="1" lang="zh-CN" altLang="en-US" sz="2800" b="1">
                <a:latin typeface="宋体" panose="02010600030101010101" pitchFamily="2" charset="-122"/>
              </a:rPr>
              <a:t>：</a:t>
            </a:r>
          </a:p>
        </p:txBody>
      </p:sp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684213" y="995363"/>
            <a:ext cx="54102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kumimoji="1" lang="zh-CN" altLang="en-US" sz="2400" b="1" dirty="0"/>
              <a:t>电压源处理方法：</a:t>
            </a: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306388" y="1447800"/>
            <a:ext cx="436969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kumimoji="1" lang="zh-CN" altLang="en-US" sz="2400" b="1" dirty="0">
                <a:solidFill>
                  <a:srgbClr val="FF0000"/>
                </a:solidFill>
                <a:latin typeface="+mn-ea"/>
                <a:ea typeface="+mn-ea"/>
              </a:rPr>
              <a:t>（</a:t>
            </a:r>
            <a:r>
              <a:rPr kumimoji="1" lang="en-US" altLang="zh-CN" sz="2400" b="1" dirty="0">
                <a:solidFill>
                  <a:srgbClr val="FF0000"/>
                </a:solidFill>
                <a:latin typeface="+mn-ea"/>
                <a:ea typeface="+mn-ea"/>
              </a:rPr>
              <a:t>1</a:t>
            </a:r>
            <a:r>
              <a:rPr kumimoji="1" lang="zh-CN" altLang="en-US" sz="2400" b="1" dirty="0">
                <a:solidFill>
                  <a:srgbClr val="FF0000"/>
                </a:solidFill>
                <a:latin typeface="+mn-ea"/>
                <a:ea typeface="+mn-ea"/>
              </a:rPr>
              <a:t>）有伴时：</a:t>
            </a:r>
            <a:r>
              <a:rPr kumimoji="1" lang="zh-CN" altLang="en-US" sz="2400" b="1" dirty="0">
                <a:latin typeface="+mn-ea"/>
                <a:ea typeface="+mn-ea"/>
              </a:rPr>
              <a:t>化为诺顿电路； 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306388" y="2066925"/>
            <a:ext cx="8297862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kumimoji="1" lang="zh-CN" altLang="en-US" sz="2400" b="1" dirty="0">
                <a:solidFill>
                  <a:srgbClr val="FF0000"/>
                </a:solidFill>
                <a:latin typeface="+mn-ea"/>
                <a:ea typeface="+mn-ea"/>
              </a:rPr>
              <a:t>（</a:t>
            </a:r>
            <a:r>
              <a:rPr kumimoji="1" lang="en-US" altLang="zh-CN" sz="2400" b="1" dirty="0">
                <a:solidFill>
                  <a:srgbClr val="FF0000"/>
                </a:solidFill>
                <a:latin typeface="+mn-ea"/>
                <a:ea typeface="+mn-ea"/>
              </a:rPr>
              <a:t>2</a:t>
            </a:r>
            <a:r>
              <a:rPr kumimoji="1" lang="zh-CN" altLang="en-US" sz="2400" b="1" dirty="0">
                <a:solidFill>
                  <a:srgbClr val="FF0000"/>
                </a:solidFill>
                <a:latin typeface="+mn-ea"/>
                <a:ea typeface="+mn-ea"/>
              </a:rPr>
              <a:t>）无伴时</a:t>
            </a:r>
            <a:r>
              <a:rPr kumimoji="1" lang="zh-CN" altLang="en-US" sz="2400" b="1" dirty="0">
                <a:solidFill>
                  <a:srgbClr val="FF0000"/>
                </a:solidFill>
                <a:latin typeface="+mn-ea"/>
                <a:ea typeface="+mn-ea"/>
                <a:sym typeface="Wingdings" panose="05000000000000000000" pitchFamily="2" charset="2"/>
              </a:rPr>
              <a:t>：（</a:t>
            </a:r>
            <a:r>
              <a:rPr kumimoji="1" lang="en-US" altLang="zh-CN" sz="2400" b="1" dirty="0">
                <a:solidFill>
                  <a:srgbClr val="FF0000"/>
                </a:solidFill>
                <a:latin typeface="+mn-ea"/>
                <a:ea typeface="+mn-ea"/>
                <a:sym typeface="Wingdings" panose="05000000000000000000" pitchFamily="2" charset="2"/>
              </a:rPr>
              <a:t>a</a:t>
            </a:r>
            <a:r>
              <a:rPr kumimoji="1" lang="zh-CN" altLang="en-US" sz="2400" b="1" dirty="0">
                <a:solidFill>
                  <a:srgbClr val="FF0000"/>
                </a:solidFill>
                <a:latin typeface="+mn-ea"/>
                <a:ea typeface="+mn-ea"/>
                <a:sym typeface="Wingdings" panose="05000000000000000000" pitchFamily="2" charset="2"/>
              </a:rPr>
              <a:t>）</a:t>
            </a:r>
            <a:r>
              <a:rPr kumimoji="1" lang="zh-CN" altLang="en-US" sz="2400" b="1" dirty="0">
                <a:latin typeface="+mn-ea"/>
                <a:ea typeface="+mn-ea"/>
              </a:rPr>
              <a:t>如可令其一端为参考节点，则</a:t>
            </a:r>
            <a:r>
              <a:rPr kumimoji="1" lang="zh-CN" altLang="en-US" sz="2400" b="1" dirty="0">
                <a:solidFill>
                  <a:srgbClr val="FF0000"/>
                </a:solidFill>
                <a:latin typeface="+mn-ea"/>
                <a:ea typeface="+mn-ea"/>
              </a:rPr>
              <a:t>另一端的节点电压可由电压源</a:t>
            </a:r>
            <a:r>
              <a:rPr kumimoji="1" lang="zh-CN" altLang="en-US" sz="2400" b="1" dirty="0">
                <a:latin typeface="+mn-ea"/>
                <a:ea typeface="+mn-ea"/>
              </a:rPr>
              <a:t>直接得到；</a:t>
            </a:r>
          </a:p>
        </p:txBody>
      </p:sp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306388" y="3033713"/>
            <a:ext cx="881221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kumimoji="1" lang="zh-CN" altLang="en-US" sz="2400" b="1" dirty="0">
                <a:solidFill>
                  <a:srgbClr val="FF0000"/>
                </a:solidFill>
                <a:latin typeface="+mn-ea"/>
                <a:ea typeface="+mn-ea"/>
              </a:rPr>
              <a:t>（</a:t>
            </a:r>
            <a:r>
              <a:rPr kumimoji="1" lang="en-US" altLang="zh-CN" sz="2400" b="1" dirty="0">
                <a:solidFill>
                  <a:srgbClr val="FF0000"/>
                </a:solidFill>
                <a:latin typeface="+mn-ea"/>
                <a:ea typeface="+mn-ea"/>
              </a:rPr>
              <a:t>b</a:t>
            </a:r>
            <a:r>
              <a:rPr kumimoji="1" lang="zh-CN" altLang="en-US" sz="2400" b="1" dirty="0">
                <a:solidFill>
                  <a:srgbClr val="FF0000"/>
                </a:solidFill>
                <a:latin typeface="+mn-ea"/>
                <a:ea typeface="+mn-ea"/>
              </a:rPr>
              <a:t>）</a:t>
            </a:r>
            <a:r>
              <a:rPr kumimoji="1" lang="zh-CN" altLang="en-US" sz="2400" b="1" dirty="0">
                <a:latin typeface="+mn-ea"/>
                <a:ea typeface="+mn-ea"/>
              </a:rPr>
              <a:t>如不能令其一端为参考节点，则可设电压源上的电流为</a:t>
            </a:r>
            <a:r>
              <a:rPr kumimoji="1" lang="en-US" altLang="zh-CN" sz="2400" b="1" i="1" dirty="0" err="1">
                <a:solidFill>
                  <a:srgbClr val="FF0000"/>
                </a:solidFill>
              </a:rPr>
              <a:t>i</a:t>
            </a:r>
            <a:r>
              <a:rPr kumimoji="1" lang="en-US" altLang="zh-CN" sz="2400" b="1" i="1" dirty="0">
                <a:solidFill>
                  <a:srgbClr val="FF0000"/>
                </a:solidFill>
              </a:rPr>
              <a:t> </a:t>
            </a:r>
            <a:r>
              <a:rPr kumimoji="1" lang="en-US" altLang="zh-CN" sz="2400" b="1" baseline="-25000" dirty="0">
                <a:solidFill>
                  <a:srgbClr val="FF0000"/>
                </a:solidFill>
              </a:rPr>
              <a:t>x</a:t>
            </a:r>
            <a:r>
              <a:rPr kumimoji="1" lang="zh-CN" altLang="en-US" sz="2400" b="1" dirty="0">
                <a:solidFill>
                  <a:srgbClr val="FF0000"/>
                </a:solidFill>
                <a:latin typeface="+mn-ea"/>
                <a:ea typeface="+mn-ea"/>
              </a:rPr>
              <a:t>，</a:t>
            </a:r>
            <a:r>
              <a:rPr kumimoji="1" lang="zh-CN" altLang="en-US" sz="2400" b="1" dirty="0">
                <a:solidFill>
                  <a:srgbClr val="FF0000"/>
                </a:solidFill>
                <a:latin typeface="+mn-ea"/>
              </a:rPr>
              <a:t>电压源当做</a:t>
            </a:r>
            <a:r>
              <a:rPr kumimoji="1" lang="en-US" altLang="zh-CN" sz="2400" b="1" i="1" dirty="0" err="1">
                <a:solidFill>
                  <a:srgbClr val="FF0000"/>
                </a:solidFill>
              </a:rPr>
              <a:t>i</a:t>
            </a:r>
            <a:r>
              <a:rPr kumimoji="1" lang="en-US" altLang="zh-CN" sz="2400" b="1" i="1" dirty="0">
                <a:solidFill>
                  <a:srgbClr val="FF0000"/>
                </a:solidFill>
              </a:rPr>
              <a:t> </a:t>
            </a:r>
            <a:r>
              <a:rPr kumimoji="1" lang="en-US" altLang="zh-CN" sz="2400" b="1" baseline="-25000" dirty="0">
                <a:solidFill>
                  <a:srgbClr val="FF0000"/>
                </a:solidFill>
              </a:rPr>
              <a:t>x</a:t>
            </a:r>
            <a:r>
              <a:rPr kumimoji="1" lang="zh-CN" altLang="en-US" sz="2400" b="1" dirty="0">
                <a:solidFill>
                  <a:srgbClr val="FF0000"/>
                </a:solidFill>
              </a:rPr>
              <a:t>的电流源处理，</a:t>
            </a:r>
            <a:r>
              <a:rPr kumimoji="1" lang="zh-CN" altLang="en-US" sz="2400" b="1" dirty="0">
                <a:latin typeface="+mn-ea"/>
                <a:ea typeface="+mn-ea"/>
              </a:rPr>
              <a:t>加列辅助方程</a:t>
            </a:r>
            <a:r>
              <a:rPr kumimoji="1" lang="en-US" altLang="zh-CN" sz="2400" b="1" dirty="0">
                <a:latin typeface="+mn-ea"/>
                <a:ea typeface="+mn-ea"/>
              </a:rPr>
              <a:t>(</a:t>
            </a:r>
            <a:r>
              <a:rPr kumimoji="1" lang="zh-CN" altLang="en-US" sz="2400" b="1" u="sng" dirty="0">
                <a:solidFill>
                  <a:srgbClr val="FF0000"/>
                </a:solidFill>
                <a:latin typeface="+mn-ea"/>
                <a:ea typeface="+mn-ea"/>
              </a:rPr>
              <a:t>**此电压源电压用节点电压表示</a:t>
            </a:r>
            <a:r>
              <a:rPr kumimoji="1" lang="zh-CN" altLang="en-US" sz="2400" b="1" dirty="0">
                <a:latin typeface="+mn-ea"/>
                <a:ea typeface="+mn-ea"/>
              </a:rPr>
              <a:t>）；</a:t>
            </a:r>
          </a:p>
        </p:txBody>
      </p:sp>
      <p:sp>
        <p:nvSpPr>
          <p:cNvPr id="2" name="动作按钮: 前进或下一项 1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5B329E02-9913-4748-BCDD-B69C3DA44282}"/>
              </a:ext>
            </a:extLst>
          </p:cNvPr>
          <p:cNvSpPr/>
          <p:nvPr/>
        </p:nvSpPr>
        <p:spPr bwMode="auto">
          <a:xfrm>
            <a:off x="4788015" y="1482265"/>
            <a:ext cx="504036" cy="428180"/>
          </a:xfrm>
          <a:prstGeom prst="actionButtonForwardNex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3" grpId="0"/>
      <p:bldP spid="14" grpId="0" autoUpdateAnimBg="0"/>
      <p:bldP spid="15" grpId="0" autoUpdateAnimBg="0"/>
      <p:bldP spid="16" grpId="0" autoUpdateAnimBg="0"/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AutoShape 93"/>
          <p:cNvSpPr>
            <a:spLocks noChangeArrowheads="1"/>
          </p:cNvSpPr>
          <p:nvPr/>
        </p:nvSpPr>
        <p:spPr bwMode="auto">
          <a:xfrm>
            <a:off x="-51677" y="78947"/>
            <a:ext cx="4551672" cy="351494"/>
          </a:xfrm>
          <a:prstGeom prst="roundRect">
            <a:avLst>
              <a:gd name="adj" fmla="val 16301"/>
            </a:avLst>
          </a:prstGeom>
          <a:gradFill rotWithShape="1">
            <a:gsLst>
              <a:gs pos="0">
                <a:srgbClr val="9C9CFF"/>
              </a:gs>
              <a:gs pos="35001">
                <a:srgbClr val="BABAFF"/>
              </a:gs>
              <a:gs pos="100000">
                <a:srgbClr val="E4E4FF"/>
              </a:gs>
            </a:gsLst>
            <a:lin ang="162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 eaLnBrk="0" hangingPunct="0">
              <a:spcBef>
                <a:spcPct val="0"/>
              </a:spcBef>
              <a:buFontTx/>
              <a:buNone/>
              <a:defRPr/>
            </a:pPr>
            <a:r>
              <a:rPr lang="zh-CN" altLang="en-US" sz="2800" dirty="0"/>
              <a:t>           </a:t>
            </a:r>
            <a:endParaRPr lang="zh-CN" altLang="zh-CN" sz="2800" b="1" dirty="0">
              <a:solidFill>
                <a:srgbClr val="000000"/>
              </a:solidFill>
              <a:latin typeface="+mn-ea"/>
              <a:ea typeface="+mn-ea"/>
            </a:endParaRPr>
          </a:p>
        </p:txBody>
      </p:sp>
      <p:grpSp>
        <p:nvGrpSpPr>
          <p:cNvPr id="4" name="Group 51"/>
          <p:cNvGrpSpPr/>
          <p:nvPr/>
        </p:nvGrpSpPr>
        <p:grpSpPr bwMode="auto">
          <a:xfrm>
            <a:off x="4832918" y="0"/>
            <a:ext cx="4230688" cy="3046413"/>
            <a:chOff x="2615" y="163"/>
            <a:chExt cx="2665" cy="1919"/>
          </a:xfrm>
        </p:grpSpPr>
        <p:sp>
          <p:nvSpPr>
            <p:cNvPr id="6" name="Text Box 53"/>
            <p:cNvSpPr txBox="1">
              <a:spLocks noChangeArrowheads="1"/>
            </p:cNvSpPr>
            <p:nvPr/>
          </p:nvSpPr>
          <p:spPr bwMode="auto">
            <a:xfrm>
              <a:off x="4848" y="1104"/>
              <a:ext cx="432" cy="9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 type="none" w="med" len="lg"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en-US" altLang="zh-CN" sz="2400" b="1" i="1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+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en-US" altLang="zh-CN" sz="2400" b="1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6</a:t>
              </a:r>
              <a:r>
                <a:rPr kumimoji="0" lang="en-US" altLang="zh-CN" sz="2400" b="1" i="1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V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en-US" altLang="zh-CN" sz="2400" b="1" i="1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-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" name="Rectangle 54"/>
            <p:cNvSpPr>
              <a:spLocks noChangeArrowheads="1"/>
            </p:cNvSpPr>
            <p:nvPr/>
          </p:nvSpPr>
          <p:spPr bwMode="auto">
            <a:xfrm>
              <a:off x="4307" y="948"/>
              <a:ext cx="109" cy="424"/>
            </a:xfrm>
            <a:prstGeom prst="rect">
              <a:avLst/>
            </a:prstGeom>
            <a:noFill/>
            <a:ln w="38100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0000" tIns="46800" rIns="90000" bIns="46800" numCol="1" anchor="ctr" anchorCtr="0" compatLnSpc="1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" name="Line 55"/>
            <p:cNvSpPr>
              <a:spLocks noChangeShapeType="1"/>
            </p:cNvSpPr>
            <p:nvPr/>
          </p:nvSpPr>
          <p:spPr bwMode="auto">
            <a:xfrm flipH="1">
              <a:off x="3072" y="1872"/>
              <a:ext cx="1632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none" lIns="90000" tIns="46800" rIns="90000" bIns="46800" numCol="1" anchor="ctr" anchorCtr="0" compatLnSpc="1"/>
            <a:lstStyle/>
            <a:p>
              <a:endParaRPr lang="zh-CN" altLang="en-US"/>
            </a:p>
          </p:txBody>
        </p:sp>
        <p:sp>
          <p:nvSpPr>
            <p:cNvPr id="9" name="Line 56"/>
            <p:cNvSpPr>
              <a:spLocks noChangeShapeType="1"/>
            </p:cNvSpPr>
            <p:nvPr/>
          </p:nvSpPr>
          <p:spPr bwMode="auto">
            <a:xfrm flipV="1">
              <a:off x="4032" y="556"/>
              <a:ext cx="336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none" lIns="90000" tIns="46800" rIns="90000" bIns="46800" numCol="1" anchor="ctr" anchorCtr="0" compatLnSpc="1"/>
            <a:lstStyle/>
            <a:p>
              <a:endParaRPr lang="zh-CN" altLang="en-US"/>
            </a:p>
          </p:txBody>
        </p:sp>
        <p:sp>
          <p:nvSpPr>
            <p:cNvPr id="10" name="Line 57"/>
            <p:cNvSpPr>
              <a:spLocks noChangeShapeType="1"/>
            </p:cNvSpPr>
            <p:nvPr/>
          </p:nvSpPr>
          <p:spPr bwMode="auto">
            <a:xfrm>
              <a:off x="4368" y="556"/>
              <a:ext cx="0" cy="384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 type="oval" w="med" len="med"/>
              <a:tailEnd type="non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none" lIns="91440" tIns="45720" rIns="91440" bIns="45720" numCol="1" anchor="ctr" anchorCtr="0" compatLnSpc="1"/>
            <a:lstStyle/>
            <a:p>
              <a:endParaRPr lang="zh-CN" altLang="en-US"/>
            </a:p>
          </p:txBody>
        </p:sp>
        <p:sp>
          <p:nvSpPr>
            <p:cNvPr id="11" name="Line 58"/>
            <p:cNvSpPr>
              <a:spLocks noChangeShapeType="1"/>
            </p:cNvSpPr>
            <p:nvPr/>
          </p:nvSpPr>
          <p:spPr bwMode="auto">
            <a:xfrm>
              <a:off x="4368" y="1372"/>
              <a:ext cx="0" cy="48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none" lIns="91440" tIns="45720" rIns="91440" bIns="45720" numCol="1" anchor="ctr" anchorCtr="0" compatLnSpc="1"/>
            <a:lstStyle/>
            <a:p>
              <a:endParaRPr lang="zh-CN" altLang="en-US"/>
            </a:p>
          </p:txBody>
        </p:sp>
        <p:sp>
          <p:nvSpPr>
            <p:cNvPr id="12" name="Rectangle 59"/>
            <p:cNvSpPr>
              <a:spLocks noChangeArrowheads="1"/>
            </p:cNvSpPr>
            <p:nvPr/>
          </p:nvSpPr>
          <p:spPr bwMode="auto">
            <a:xfrm>
              <a:off x="3719" y="508"/>
              <a:ext cx="313" cy="96"/>
            </a:xfrm>
            <a:prstGeom prst="rect">
              <a:avLst/>
            </a:prstGeom>
            <a:noFill/>
            <a:ln w="38100">
              <a:solidFill>
                <a:schemeClr val="bg1"/>
              </a:solidFill>
              <a:miter lim="800000"/>
              <a:tailEnd type="none" w="med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" name="Line 60"/>
            <p:cNvSpPr>
              <a:spLocks noChangeShapeType="1"/>
            </p:cNvSpPr>
            <p:nvPr/>
          </p:nvSpPr>
          <p:spPr bwMode="auto">
            <a:xfrm>
              <a:off x="4368" y="556"/>
              <a:ext cx="336" cy="2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 type="oval" w="med" len="med"/>
              <a:tailEnd type="non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none" lIns="91440" tIns="45720" rIns="91440" bIns="45720" numCol="1" anchor="ctr" anchorCtr="0" compatLnSpc="1"/>
            <a:lstStyle/>
            <a:p>
              <a:endParaRPr lang="zh-CN" altLang="en-US"/>
            </a:p>
          </p:txBody>
        </p:sp>
        <p:sp>
          <p:nvSpPr>
            <p:cNvPr id="14" name="Line 61"/>
            <p:cNvSpPr>
              <a:spLocks noChangeShapeType="1"/>
            </p:cNvSpPr>
            <p:nvPr/>
          </p:nvSpPr>
          <p:spPr bwMode="auto">
            <a:xfrm>
              <a:off x="3408" y="528"/>
              <a:ext cx="9" cy="412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 type="oval" w="med" len="med"/>
              <a:tailEnd type="non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none" lIns="91440" tIns="45720" rIns="91440" bIns="45720" numCol="1" anchor="ctr" anchorCtr="0" compatLnSpc="1"/>
            <a:lstStyle/>
            <a:p>
              <a:endParaRPr lang="zh-CN" altLang="en-US"/>
            </a:p>
          </p:txBody>
        </p:sp>
        <p:sp>
          <p:nvSpPr>
            <p:cNvPr id="15" name="Line 62"/>
            <p:cNvSpPr>
              <a:spLocks noChangeShapeType="1"/>
            </p:cNvSpPr>
            <p:nvPr/>
          </p:nvSpPr>
          <p:spPr bwMode="auto">
            <a:xfrm>
              <a:off x="3417" y="1372"/>
              <a:ext cx="4" cy="48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none" lIns="91440" tIns="45720" rIns="91440" bIns="45720" numCol="1" anchor="ctr" anchorCtr="0" compatLnSpc="1"/>
            <a:lstStyle/>
            <a:p>
              <a:endParaRPr lang="zh-CN" altLang="en-US"/>
            </a:p>
          </p:txBody>
        </p:sp>
        <p:sp>
          <p:nvSpPr>
            <p:cNvPr id="16" name="Oval 63"/>
            <p:cNvSpPr>
              <a:spLocks noChangeArrowheads="1"/>
            </p:cNvSpPr>
            <p:nvPr/>
          </p:nvSpPr>
          <p:spPr bwMode="auto">
            <a:xfrm>
              <a:off x="2942" y="1392"/>
              <a:ext cx="274" cy="336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  <a:round/>
              <a:tailEnd type="none" w="med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" name="Line 64"/>
            <p:cNvSpPr>
              <a:spLocks noChangeShapeType="1"/>
            </p:cNvSpPr>
            <p:nvPr/>
          </p:nvSpPr>
          <p:spPr bwMode="auto">
            <a:xfrm flipV="1">
              <a:off x="3086" y="1200"/>
              <a:ext cx="0" cy="672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tailEnd type="non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none" lIns="91440" tIns="45720" rIns="91440" bIns="45720" numCol="1" anchor="ctr" anchorCtr="0" compatLnSpc="1"/>
            <a:lstStyle/>
            <a:p>
              <a:endParaRPr lang="zh-CN" altLang="en-US"/>
            </a:p>
          </p:txBody>
        </p:sp>
        <p:sp>
          <p:nvSpPr>
            <p:cNvPr id="18" name="Text Box 65"/>
            <p:cNvSpPr txBox="1">
              <a:spLocks noChangeArrowheads="1"/>
            </p:cNvSpPr>
            <p:nvPr/>
          </p:nvSpPr>
          <p:spPr bwMode="auto">
            <a:xfrm>
              <a:off x="2636" y="1056"/>
              <a:ext cx="532" cy="9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 type="none" w="med" len="lg"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en-US" altLang="zh-CN" sz="2400" b="1" i="1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    +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en-US" altLang="zh-CN" sz="2400" b="1" i="1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8V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en-US" altLang="zh-CN" sz="2400" b="1" i="1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    -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" name="Oval 66"/>
            <p:cNvSpPr>
              <a:spLocks noChangeArrowheads="1"/>
            </p:cNvSpPr>
            <p:nvPr/>
          </p:nvSpPr>
          <p:spPr bwMode="auto">
            <a:xfrm>
              <a:off x="4560" y="1344"/>
              <a:ext cx="299" cy="336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" name="Line 67"/>
            <p:cNvSpPr>
              <a:spLocks noChangeShapeType="1"/>
            </p:cNvSpPr>
            <p:nvPr/>
          </p:nvSpPr>
          <p:spPr bwMode="auto">
            <a:xfrm>
              <a:off x="4704" y="556"/>
              <a:ext cx="0" cy="212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none" lIns="91440" tIns="45720" rIns="91440" bIns="45720" numCol="1" anchor="ctr" anchorCtr="0" compatLnSpc="1"/>
            <a:lstStyle/>
            <a:p>
              <a:endParaRPr lang="zh-CN" altLang="en-US"/>
            </a:p>
          </p:txBody>
        </p:sp>
        <p:sp>
          <p:nvSpPr>
            <p:cNvPr id="21" name="Line 68"/>
            <p:cNvSpPr>
              <a:spLocks noChangeShapeType="1"/>
            </p:cNvSpPr>
            <p:nvPr/>
          </p:nvSpPr>
          <p:spPr bwMode="auto">
            <a:xfrm flipV="1">
              <a:off x="4704" y="1200"/>
              <a:ext cx="0" cy="672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none" lIns="91440" tIns="45720" rIns="91440" bIns="45720" numCol="1" anchor="ctr" anchorCtr="0" compatLnSpc="1"/>
            <a:lstStyle/>
            <a:p>
              <a:endParaRPr lang="zh-CN" altLang="en-US"/>
            </a:p>
          </p:txBody>
        </p:sp>
        <p:sp>
          <p:nvSpPr>
            <p:cNvPr id="22" name="Rectangle 69"/>
            <p:cNvSpPr>
              <a:spLocks noChangeArrowheads="1"/>
            </p:cNvSpPr>
            <p:nvPr/>
          </p:nvSpPr>
          <p:spPr bwMode="auto">
            <a:xfrm>
              <a:off x="3352" y="940"/>
              <a:ext cx="108" cy="424"/>
            </a:xfrm>
            <a:prstGeom prst="rect">
              <a:avLst/>
            </a:prstGeom>
            <a:noFill/>
            <a:ln w="38100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0000" tIns="46800" rIns="90000" bIns="46800" numCol="1" anchor="ctr" anchorCtr="0" compatLnSpc="1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3" name="Text Box 70"/>
            <p:cNvSpPr txBox="1">
              <a:spLocks noChangeArrowheads="1"/>
            </p:cNvSpPr>
            <p:nvPr/>
          </p:nvSpPr>
          <p:spPr bwMode="auto">
            <a:xfrm>
              <a:off x="3912" y="1219"/>
              <a:ext cx="456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0000" tIns="46800" rIns="90000" bIns="46800" numCol="1" anchor="t" anchorCtr="0" compatLnSpc="1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en-US" altLang="zh-CN" sz="3200" b="1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6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" name="Text Box 71"/>
            <p:cNvSpPr txBox="1">
              <a:spLocks noChangeArrowheads="1"/>
            </p:cNvSpPr>
            <p:nvPr/>
          </p:nvSpPr>
          <p:spPr bwMode="auto">
            <a:xfrm>
              <a:off x="3648" y="163"/>
              <a:ext cx="456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0000" tIns="46800" rIns="90000" bIns="46800" numCol="1" anchor="t" anchorCtr="0" compatLnSpc="1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en-US" altLang="zh-CN" sz="3200" b="1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2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5" name="Text Box 72"/>
            <p:cNvSpPr txBox="1">
              <a:spLocks noChangeArrowheads="1"/>
            </p:cNvSpPr>
            <p:nvPr/>
          </p:nvSpPr>
          <p:spPr bwMode="auto">
            <a:xfrm>
              <a:off x="2615" y="624"/>
              <a:ext cx="457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0000" tIns="46800" rIns="90000" bIns="46800" numCol="1" anchor="t" anchorCtr="0" compatLnSpc="1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en-US" altLang="zh-CN" sz="3200" b="1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8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" name="Text Box 73"/>
            <p:cNvSpPr txBox="1">
              <a:spLocks noChangeArrowheads="1"/>
            </p:cNvSpPr>
            <p:nvPr/>
          </p:nvSpPr>
          <p:spPr bwMode="auto">
            <a:xfrm>
              <a:off x="3161" y="172"/>
              <a:ext cx="256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0000" tIns="46800" rIns="90000" bIns="46800" numCol="1" anchor="t" anchorCtr="0" compatLnSpc="1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en-US" altLang="zh-CN" sz="3200" b="1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1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7" name="Text Box 74"/>
            <p:cNvSpPr txBox="1">
              <a:spLocks noChangeArrowheads="1"/>
            </p:cNvSpPr>
            <p:nvPr/>
          </p:nvSpPr>
          <p:spPr bwMode="auto">
            <a:xfrm>
              <a:off x="4401" y="172"/>
              <a:ext cx="255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0000" tIns="46800" rIns="90000" bIns="46800" numCol="1" anchor="t" anchorCtr="0" compatLnSpc="1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en-US" altLang="zh-CN" sz="3200" b="1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2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8" name="Line 75"/>
            <p:cNvSpPr>
              <a:spLocks noChangeShapeType="1"/>
            </p:cNvSpPr>
            <p:nvPr/>
          </p:nvSpPr>
          <p:spPr bwMode="auto">
            <a:xfrm flipV="1">
              <a:off x="4368" y="528"/>
              <a:ext cx="0" cy="28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none" lIns="91440" tIns="45720" rIns="91440" bIns="45720" numCol="1" anchor="ctr" anchorCtr="0" compatLnSpc="1"/>
            <a:lstStyle/>
            <a:p>
              <a:endParaRPr lang="zh-CN" altLang="en-US"/>
            </a:p>
          </p:txBody>
        </p:sp>
        <p:sp>
          <p:nvSpPr>
            <p:cNvPr id="29" name="Text Box 76"/>
            <p:cNvSpPr txBox="1">
              <a:spLocks noChangeArrowheads="1"/>
            </p:cNvSpPr>
            <p:nvPr/>
          </p:nvSpPr>
          <p:spPr bwMode="auto">
            <a:xfrm>
              <a:off x="4080" y="1536"/>
              <a:ext cx="384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en-US" altLang="zh-CN" sz="3600" b="1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3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" name="Rectangle 77"/>
            <p:cNvSpPr>
              <a:spLocks noChangeArrowheads="1"/>
            </p:cNvSpPr>
            <p:nvPr/>
          </p:nvSpPr>
          <p:spPr bwMode="auto">
            <a:xfrm>
              <a:off x="4643" y="768"/>
              <a:ext cx="109" cy="424"/>
            </a:xfrm>
            <a:prstGeom prst="rect">
              <a:avLst/>
            </a:prstGeom>
            <a:noFill/>
            <a:ln w="38100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0000" tIns="46800" rIns="90000" bIns="46800" numCol="1" anchor="ctr" anchorCtr="0" compatLnSpc="1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" name="Rectangle 78"/>
            <p:cNvSpPr>
              <a:spLocks noChangeArrowheads="1"/>
            </p:cNvSpPr>
            <p:nvPr/>
          </p:nvSpPr>
          <p:spPr bwMode="auto">
            <a:xfrm>
              <a:off x="3038" y="768"/>
              <a:ext cx="109" cy="424"/>
            </a:xfrm>
            <a:prstGeom prst="rect">
              <a:avLst/>
            </a:prstGeom>
            <a:noFill/>
            <a:ln w="38100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0000" tIns="46800" rIns="90000" bIns="46800" numCol="1" anchor="ctr" anchorCtr="0" compatLnSpc="1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2" name="Text Box 79"/>
            <p:cNvSpPr txBox="1">
              <a:spLocks noChangeArrowheads="1"/>
            </p:cNvSpPr>
            <p:nvPr/>
          </p:nvSpPr>
          <p:spPr bwMode="auto">
            <a:xfrm>
              <a:off x="3456" y="912"/>
              <a:ext cx="48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en-US" altLang="zh-CN" sz="3600" b="1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4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" name="Text Box 80"/>
            <p:cNvSpPr txBox="1">
              <a:spLocks noChangeArrowheads="1"/>
            </p:cNvSpPr>
            <p:nvPr/>
          </p:nvSpPr>
          <p:spPr bwMode="auto">
            <a:xfrm>
              <a:off x="4752" y="576"/>
              <a:ext cx="48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en-US" altLang="zh-CN" sz="2800" b="1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3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graphicFrame>
          <p:nvGraphicFramePr>
            <p:cNvPr id="34" name="对象 33"/>
            <p:cNvGraphicFramePr>
              <a:graphicFrameLocks noChangeAspect="1"/>
            </p:cNvGraphicFramePr>
            <p:nvPr/>
          </p:nvGraphicFramePr>
          <p:xfrm>
            <a:off x="2798" y="716"/>
            <a:ext cx="244" cy="2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034" name="Equation" r:id="rId3" imgW="172720" imgH="172720" progId="Equation.DSMT4">
                    <p:embed/>
                  </p:oleObj>
                </mc:Choice>
                <mc:Fallback>
                  <p:oleObj name="Equation" r:id="rId3" imgW="172720" imgH="172720" progId="Equation.DSMT4">
                    <p:embed/>
                    <p:pic>
                      <p:nvPicPr>
                        <p:cNvPr id="0" name="Object 102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98" y="716"/>
                          <a:ext cx="244" cy="24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5" name="对象 34"/>
            <p:cNvGraphicFramePr>
              <a:graphicFrameLocks noChangeAspect="1"/>
            </p:cNvGraphicFramePr>
            <p:nvPr/>
          </p:nvGraphicFramePr>
          <p:xfrm>
            <a:off x="3648" y="1004"/>
            <a:ext cx="244" cy="2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035" name="Equation" r:id="rId5" imgW="172720" imgH="172720" progId="Equation.DSMT4">
                    <p:embed/>
                  </p:oleObj>
                </mc:Choice>
                <mc:Fallback>
                  <p:oleObj name="Equation" r:id="rId5" imgW="172720" imgH="172720" progId="Equation.DSMT4">
                    <p:embed/>
                    <p:pic>
                      <p:nvPicPr>
                        <p:cNvPr id="0" name="Object 102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48" y="1004"/>
                          <a:ext cx="244" cy="24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6" name="对象 35"/>
            <p:cNvGraphicFramePr>
              <a:graphicFrameLocks noChangeAspect="1"/>
            </p:cNvGraphicFramePr>
            <p:nvPr/>
          </p:nvGraphicFramePr>
          <p:xfrm>
            <a:off x="3840" y="236"/>
            <a:ext cx="244" cy="2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036" name="Equation" r:id="rId7" imgW="172720" imgH="172720" progId="Equation.DSMT4">
                    <p:embed/>
                  </p:oleObj>
                </mc:Choice>
                <mc:Fallback>
                  <p:oleObj name="Equation" r:id="rId7" imgW="172720" imgH="172720" progId="Equation.DSMT4">
                    <p:embed/>
                    <p:pic>
                      <p:nvPicPr>
                        <p:cNvPr id="0" name="Object 102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40" y="236"/>
                          <a:ext cx="244" cy="24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7" name="对象 36"/>
            <p:cNvGraphicFramePr>
              <a:graphicFrameLocks noChangeAspect="1"/>
            </p:cNvGraphicFramePr>
            <p:nvPr/>
          </p:nvGraphicFramePr>
          <p:xfrm>
            <a:off x="4896" y="624"/>
            <a:ext cx="244" cy="2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037" name="Equation" r:id="rId9" imgW="172720" imgH="172720" progId="Equation.DSMT4">
                    <p:embed/>
                  </p:oleObj>
                </mc:Choice>
                <mc:Fallback>
                  <p:oleObj name="Equation" r:id="rId9" imgW="172720" imgH="172720" progId="Equation.DSMT4">
                    <p:embed/>
                    <p:pic>
                      <p:nvPicPr>
                        <p:cNvPr id="0" name="Object 102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96" y="624"/>
                          <a:ext cx="244" cy="24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8" name="对象 37"/>
            <p:cNvGraphicFramePr>
              <a:graphicFrameLocks noChangeAspect="1"/>
            </p:cNvGraphicFramePr>
            <p:nvPr/>
          </p:nvGraphicFramePr>
          <p:xfrm>
            <a:off x="4080" y="1292"/>
            <a:ext cx="244" cy="2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038" name="Equation" r:id="rId11" imgW="172720" imgH="172720" progId="Equation.DSMT4">
                    <p:embed/>
                  </p:oleObj>
                </mc:Choice>
                <mc:Fallback>
                  <p:oleObj name="Equation" r:id="rId11" imgW="172720" imgH="172720" progId="Equation.DSMT4">
                    <p:embed/>
                    <p:pic>
                      <p:nvPicPr>
                        <p:cNvPr id="0" name="Object 102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80" y="1292"/>
                          <a:ext cx="244" cy="24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9" name="Line 86"/>
            <p:cNvSpPr>
              <a:spLocks noChangeShapeType="1"/>
            </p:cNvSpPr>
            <p:nvPr/>
          </p:nvSpPr>
          <p:spPr bwMode="auto">
            <a:xfrm flipH="1">
              <a:off x="3072" y="528"/>
              <a:ext cx="624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none" lIns="91440" tIns="45720" rIns="91440" bIns="45720" numCol="1" anchor="ctr" anchorCtr="0" compatLnSpc="1"/>
            <a:lstStyle/>
            <a:p>
              <a:endParaRPr lang="zh-CN" altLang="en-US"/>
            </a:p>
          </p:txBody>
        </p:sp>
        <p:sp>
          <p:nvSpPr>
            <p:cNvPr id="40" name="Line 87"/>
            <p:cNvSpPr>
              <a:spLocks noChangeShapeType="1"/>
            </p:cNvSpPr>
            <p:nvPr/>
          </p:nvSpPr>
          <p:spPr bwMode="auto">
            <a:xfrm>
              <a:off x="3072" y="528"/>
              <a:ext cx="0" cy="2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none" lIns="91440" tIns="45720" rIns="91440" bIns="45720" numCol="1" anchor="ctr" anchorCtr="0" compatLnSpc="1"/>
            <a:lstStyle/>
            <a:p>
              <a:endParaRPr lang="zh-CN" altLang="en-US"/>
            </a:p>
          </p:txBody>
        </p:sp>
      </p:grpSp>
      <p:pic>
        <p:nvPicPr>
          <p:cNvPr id="42" name="图片 41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242" y="498283"/>
            <a:ext cx="2894807" cy="1905527"/>
          </a:xfrm>
          <a:prstGeom prst="rect">
            <a:avLst/>
          </a:prstGeom>
        </p:spPr>
      </p:pic>
      <p:sp>
        <p:nvSpPr>
          <p:cNvPr id="44" name="Rectangle 2"/>
          <p:cNvSpPr>
            <a:spLocks noChangeArrowheads="1"/>
          </p:cNvSpPr>
          <p:nvPr/>
        </p:nvSpPr>
        <p:spPr bwMode="auto">
          <a:xfrm>
            <a:off x="10235" y="30330"/>
            <a:ext cx="470988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zh-CN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例</a:t>
            </a:r>
            <a:r>
              <a:rPr kumimoji="0" lang="en-US" altLang="zh-CN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2 </a:t>
            </a:r>
            <a:r>
              <a:rPr kumimoji="0" lang="zh-CN" altLang="zh-CN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列含有伴电压源网络的节点方程</a:t>
            </a:r>
            <a:endParaRPr kumimoji="0" lang="zh-CN" altLang="zh-CN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46" name="图片 45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4430" y="571621"/>
            <a:ext cx="3134857" cy="1761884"/>
          </a:xfrm>
          <a:prstGeom prst="rect">
            <a:avLst/>
          </a:prstGeom>
        </p:spPr>
      </p:pic>
      <p:graphicFrame>
        <p:nvGraphicFramePr>
          <p:cNvPr id="47" name="对象 46"/>
          <p:cNvGraphicFramePr>
            <a:graphicFrameLocks noChangeAspect="1"/>
          </p:cNvGraphicFramePr>
          <p:nvPr/>
        </p:nvGraphicFramePr>
        <p:xfrm>
          <a:off x="3626888" y="2947707"/>
          <a:ext cx="3721669" cy="9427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039" name="Equation" r:id="rId15" imgW="38404800" imgH="9753600" progId="Equation.DSMT4">
                  <p:embed/>
                </p:oleObj>
              </mc:Choice>
              <mc:Fallback>
                <p:oleObj name="Equation" r:id="rId15" imgW="38404800" imgH="9753600" progId="Equation.DSMT4">
                  <p:embed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26888" y="2947707"/>
                        <a:ext cx="3721669" cy="94272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" name="Rectangle 42"/>
          <p:cNvSpPr>
            <a:spLocks noChangeArrowheads="1"/>
          </p:cNvSpPr>
          <p:nvPr/>
        </p:nvSpPr>
        <p:spPr bwMode="auto">
          <a:xfrm>
            <a:off x="461318" y="2440156"/>
            <a:ext cx="3446372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1" lang="zh-CN" altLang="en-US" sz="2000" b="1" dirty="0"/>
              <a:t>解：</a:t>
            </a:r>
            <a:r>
              <a:rPr kumimoji="1" lang="zh-CN" altLang="zh-CN" sz="2000" b="1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设</a:t>
            </a:r>
            <a:r>
              <a:rPr kumimoji="1" lang="en-US" altLang="zh-CN" sz="2000" b="1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kumimoji="1" lang="zh-CN" altLang="en-US" sz="2000" b="1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为参考节点，戴维南电路化为诺顿电路</a:t>
            </a:r>
            <a:endParaRPr kumimoji="0" lang="zh-CN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2413172" y="3212810"/>
            <a:ext cx="12618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/>
              <a:t>节点</a:t>
            </a:r>
            <a:r>
              <a:rPr lang="en-US" altLang="zh-CN" b="1" dirty="0"/>
              <a:t>1</a:t>
            </a:r>
            <a:r>
              <a:rPr lang="zh-CN" altLang="en-US" b="1" dirty="0"/>
              <a:t>：</a:t>
            </a:r>
          </a:p>
        </p:txBody>
      </p:sp>
      <p:sp>
        <p:nvSpPr>
          <p:cNvPr id="50" name="文本框 49"/>
          <p:cNvSpPr txBox="1"/>
          <p:nvPr/>
        </p:nvSpPr>
        <p:spPr>
          <a:xfrm>
            <a:off x="2515708" y="4167149"/>
            <a:ext cx="12618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/>
              <a:t>节点</a:t>
            </a:r>
            <a:r>
              <a:rPr lang="en-US" altLang="zh-CN" b="1" dirty="0"/>
              <a:t>2</a:t>
            </a:r>
            <a:r>
              <a:rPr lang="zh-CN" altLang="en-US" b="1" dirty="0"/>
              <a:t>：</a:t>
            </a:r>
          </a:p>
        </p:txBody>
      </p:sp>
      <p:graphicFrame>
        <p:nvGraphicFramePr>
          <p:cNvPr id="51" name="对象 50"/>
          <p:cNvGraphicFramePr>
            <a:graphicFrameLocks noChangeAspect="1"/>
          </p:cNvGraphicFramePr>
          <p:nvPr/>
        </p:nvGraphicFramePr>
        <p:xfrm>
          <a:off x="3754430" y="3964758"/>
          <a:ext cx="3736745" cy="87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040" name="Equation" r:id="rId17" imgW="41452800" imgH="9753600" progId="Equation.DSMT4">
                  <p:embed/>
                </p:oleObj>
              </mc:Choice>
              <mc:Fallback>
                <p:oleObj name="Equation" r:id="rId17" imgW="41452800" imgH="9753600" progId="Equation.DSMT4">
                  <p:embed/>
                  <p:pic>
                    <p:nvPicPr>
                      <p:cNvPr id="0" name="Object 10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54430" y="3964758"/>
                        <a:ext cx="3736745" cy="875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49" grpId="0"/>
      <p:bldP spid="5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AutoShape 93"/>
          <p:cNvSpPr>
            <a:spLocks noChangeArrowheads="1"/>
          </p:cNvSpPr>
          <p:nvPr/>
        </p:nvSpPr>
        <p:spPr bwMode="auto">
          <a:xfrm>
            <a:off x="40108" y="140052"/>
            <a:ext cx="3439369" cy="637281"/>
          </a:xfrm>
          <a:prstGeom prst="roundRect">
            <a:avLst>
              <a:gd name="adj" fmla="val 16301"/>
            </a:avLst>
          </a:prstGeom>
          <a:gradFill rotWithShape="1">
            <a:gsLst>
              <a:gs pos="0">
                <a:srgbClr val="9C9CFF"/>
              </a:gs>
              <a:gs pos="35001">
                <a:srgbClr val="BABAFF"/>
              </a:gs>
              <a:gs pos="100000">
                <a:srgbClr val="E4E4FF"/>
              </a:gs>
            </a:gsLst>
            <a:lin ang="162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 eaLnBrk="0" hangingPunct="0">
              <a:spcBef>
                <a:spcPct val="0"/>
              </a:spcBef>
              <a:buFontTx/>
              <a:buNone/>
              <a:defRPr/>
            </a:pPr>
            <a:r>
              <a:rPr lang="zh-CN" altLang="en-US" sz="2800" dirty="0"/>
              <a:t>           </a:t>
            </a:r>
            <a:endParaRPr lang="zh-CN" altLang="zh-CN" sz="2800" b="1" dirty="0">
              <a:solidFill>
                <a:srgbClr val="000000"/>
              </a:solidFill>
              <a:latin typeface="+mn-ea"/>
              <a:ea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79695" y="195585"/>
            <a:ext cx="25042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/>
              <a:t>例</a:t>
            </a:r>
            <a:r>
              <a:rPr lang="en-US" altLang="zh-CN" b="1" dirty="0"/>
              <a:t>3</a:t>
            </a:r>
            <a:r>
              <a:rPr lang="zh-CN" altLang="en-US" b="1" dirty="0"/>
              <a:t>列写节点电压</a:t>
            </a:r>
          </a:p>
        </p:txBody>
      </p:sp>
      <p:sp>
        <p:nvSpPr>
          <p:cNvPr id="9" name="Text Box 49"/>
          <p:cNvSpPr txBox="1">
            <a:spLocks noChangeArrowheads="1"/>
          </p:cNvSpPr>
          <p:nvPr/>
        </p:nvSpPr>
        <p:spPr bwMode="auto">
          <a:xfrm>
            <a:off x="156416" y="807996"/>
            <a:ext cx="281359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zh-CN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含</a:t>
            </a:r>
            <a:r>
              <a:rPr kumimoji="0" lang="en-US" altLang="zh-CN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kumimoji="0" lang="zh-CN" altLang="zh-CN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个无伴电压源；</a:t>
            </a:r>
            <a:endParaRPr kumimoji="0" lang="zh-CN" altLang="zh-CN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40" y="279496"/>
            <a:ext cx="2952205" cy="2935712"/>
          </a:xfrm>
          <a:prstGeom prst="rect">
            <a:avLst/>
          </a:prstGeom>
        </p:spPr>
      </p:pic>
      <p:grpSp>
        <p:nvGrpSpPr>
          <p:cNvPr id="14" name="Group 39"/>
          <p:cNvGrpSpPr/>
          <p:nvPr/>
        </p:nvGrpSpPr>
        <p:grpSpPr bwMode="auto">
          <a:xfrm>
            <a:off x="7698045" y="1888639"/>
            <a:ext cx="381000" cy="533400"/>
            <a:chOff x="4896" y="1728"/>
            <a:chExt cx="240" cy="336"/>
          </a:xfrm>
        </p:grpSpPr>
        <p:sp>
          <p:nvSpPr>
            <p:cNvPr id="15" name="Line 40"/>
            <p:cNvSpPr>
              <a:spLocks noChangeShapeType="1"/>
            </p:cNvSpPr>
            <p:nvPr/>
          </p:nvSpPr>
          <p:spPr bwMode="auto">
            <a:xfrm>
              <a:off x="4896" y="1872"/>
              <a:ext cx="240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none" lIns="91440" tIns="45720" rIns="91440" bIns="45720" numCol="1" anchor="ctr" anchorCtr="0" compatLnSpc="1"/>
            <a:lstStyle/>
            <a:p>
              <a:endParaRPr lang="zh-CN" altLang="en-US" dirty="0"/>
            </a:p>
          </p:txBody>
        </p:sp>
        <p:sp>
          <p:nvSpPr>
            <p:cNvPr id="16" name="Line 41"/>
            <p:cNvSpPr>
              <a:spLocks noChangeShapeType="1"/>
            </p:cNvSpPr>
            <p:nvPr/>
          </p:nvSpPr>
          <p:spPr bwMode="auto">
            <a:xfrm>
              <a:off x="5136" y="1728"/>
              <a:ext cx="0" cy="33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none" lIns="91440" tIns="45720" rIns="91440" bIns="45720" numCol="1" anchor="ctr" anchorCtr="0" compatLnSpc="1"/>
            <a:lstStyle/>
            <a:p>
              <a:endParaRPr lang="zh-CN" altLang="en-US" dirty="0"/>
            </a:p>
          </p:txBody>
        </p:sp>
      </p:grpSp>
      <p:grpSp>
        <p:nvGrpSpPr>
          <p:cNvPr id="17" name="Group 54"/>
          <p:cNvGrpSpPr/>
          <p:nvPr/>
        </p:nvGrpSpPr>
        <p:grpSpPr bwMode="auto">
          <a:xfrm>
            <a:off x="6254400" y="619083"/>
            <a:ext cx="739775" cy="646114"/>
            <a:chOff x="3885" y="912"/>
            <a:chExt cx="466" cy="407"/>
          </a:xfrm>
        </p:grpSpPr>
        <p:sp>
          <p:nvSpPr>
            <p:cNvPr id="18" name="Text Box 52"/>
            <p:cNvSpPr txBox="1">
              <a:spLocks noChangeArrowheads="1"/>
            </p:cNvSpPr>
            <p:nvPr/>
          </p:nvSpPr>
          <p:spPr bwMode="auto">
            <a:xfrm>
              <a:off x="3885" y="912"/>
              <a:ext cx="466" cy="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en-US" altLang="zh-CN" sz="3600" b="1" i="1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</a:rPr>
                <a:t>i</a:t>
              </a:r>
              <a:r>
                <a:rPr kumimoji="0" lang="en-US" altLang="zh-CN" sz="3600" b="1" i="1" u="none" strike="noStrike" cap="none" normalizeH="0" baseline="-25000" dirty="0">
                  <a:ln>
                    <a:noFill/>
                  </a:ln>
                  <a:solidFill>
                    <a:srgbClr val="FF0000"/>
                  </a:solidFill>
                  <a:effectLst/>
                </a:rPr>
                <a:t>x</a:t>
              </a:r>
              <a:endParaRPr kumimoji="0" lang="zh-CN" altLang="zh-CN" sz="1800" b="0" i="0" u="none" strike="noStrike" cap="none" normalizeH="0" baseline="-25000" dirty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" name="Line 53"/>
            <p:cNvSpPr>
              <a:spLocks noChangeShapeType="1"/>
            </p:cNvSpPr>
            <p:nvPr/>
          </p:nvSpPr>
          <p:spPr bwMode="auto">
            <a:xfrm flipV="1">
              <a:off x="4173" y="1026"/>
              <a:ext cx="0" cy="24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none" lIns="91440" tIns="45720" rIns="91440" bIns="45720" numCol="1" anchor="ctr" anchorCtr="0" compatLnSpc="1"/>
            <a:lstStyle/>
            <a:p>
              <a:endParaRPr lang="zh-CN" altLang="en-US" dirty="0"/>
            </a:p>
          </p:txBody>
        </p:sp>
      </p:grpSp>
      <p:sp>
        <p:nvSpPr>
          <p:cNvPr id="21" name="Text Box 3">
            <a:extLst>
              <a:ext uri="{FF2B5EF4-FFF2-40B4-BE49-F238E27FC236}">
                <a16:creationId xmlns:a16="http://schemas.microsoft.com/office/drawing/2014/main" id="{1795AC2B-7C1D-463C-A27B-191D874DED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416" y="1223533"/>
            <a:ext cx="54102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kumimoji="1" lang="zh-CN" altLang="en-US" sz="2400" b="1" dirty="0"/>
              <a:t>电压源处理方法：</a:t>
            </a:r>
          </a:p>
        </p:txBody>
      </p:sp>
      <p:sp>
        <p:nvSpPr>
          <p:cNvPr id="22" name="Text Box 5">
            <a:extLst>
              <a:ext uri="{FF2B5EF4-FFF2-40B4-BE49-F238E27FC236}">
                <a16:creationId xmlns:a16="http://schemas.microsoft.com/office/drawing/2014/main" id="{FB63646F-C3C1-46B7-B41C-48B5EC5F54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166" y="2376327"/>
            <a:ext cx="4496576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kumimoji="1" lang="zh-CN" altLang="en-US" sz="2400" b="1" dirty="0">
                <a:solidFill>
                  <a:srgbClr val="FF0000"/>
                </a:solidFill>
                <a:latin typeface="+mn-ea"/>
                <a:ea typeface="+mn-ea"/>
              </a:rPr>
              <a:t>（</a:t>
            </a:r>
            <a:r>
              <a:rPr kumimoji="1" lang="en-US" altLang="zh-CN" sz="2400" b="1" dirty="0">
                <a:solidFill>
                  <a:srgbClr val="FF0000"/>
                </a:solidFill>
                <a:latin typeface="+mn-ea"/>
                <a:ea typeface="+mn-ea"/>
              </a:rPr>
              <a:t>2</a:t>
            </a:r>
            <a:r>
              <a:rPr kumimoji="1" lang="zh-CN" altLang="en-US" sz="2400" b="1" dirty="0">
                <a:solidFill>
                  <a:srgbClr val="FF0000"/>
                </a:solidFill>
                <a:latin typeface="+mn-ea"/>
                <a:ea typeface="+mn-ea"/>
              </a:rPr>
              <a:t>）无伴时</a:t>
            </a:r>
            <a:r>
              <a:rPr kumimoji="1" lang="zh-CN" altLang="en-US" sz="2400" b="1" dirty="0">
                <a:solidFill>
                  <a:srgbClr val="FF0000"/>
                </a:solidFill>
                <a:latin typeface="+mn-ea"/>
                <a:ea typeface="+mn-ea"/>
                <a:sym typeface="Wingdings" panose="05000000000000000000" pitchFamily="2" charset="2"/>
              </a:rPr>
              <a:t>：（</a:t>
            </a:r>
            <a:r>
              <a:rPr kumimoji="1" lang="en-US" altLang="zh-CN" sz="2400" b="1" dirty="0">
                <a:solidFill>
                  <a:srgbClr val="FF0000"/>
                </a:solidFill>
                <a:latin typeface="+mn-ea"/>
                <a:ea typeface="+mn-ea"/>
                <a:sym typeface="Wingdings" panose="05000000000000000000" pitchFamily="2" charset="2"/>
              </a:rPr>
              <a:t>a</a:t>
            </a:r>
            <a:r>
              <a:rPr kumimoji="1" lang="zh-CN" altLang="en-US" sz="2400" b="1" dirty="0">
                <a:solidFill>
                  <a:srgbClr val="FF0000"/>
                </a:solidFill>
                <a:latin typeface="+mn-ea"/>
                <a:ea typeface="+mn-ea"/>
                <a:sym typeface="Wingdings" panose="05000000000000000000" pitchFamily="2" charset="2"/>
              </a:rPr>
              <a:t>）</a:t>
            </a:r>
            <a:r>
              <a:rPr kumimoji="1" lang="zh-CN" altLang="en-US" sz="2400" b="1" dirty="0">
                <a:latin typeface="+mn-ea"/>
                <a:ea typeface="+mn-ea"/>
              </a:rPr>
              <a:t>如可令其一端为参考节点，则</a:t>
            </a:r>
            <a:r>
              <a:rPr kumimoji="1" lang="zh-CN" altLang="en-US" sz="2400" b="1" dirty="0">
                <a:solidFill>
                  <a:srgbClr val="FF0000"/>
                </a:solidFill>
                <a:latin typeface="+mn-ea"/>
                <a:ea typeface="+mn-ea"/>
              </a:rPr>
              <a:t>另一端的节点电压可由电压源</a:t>
            </a:r>
            <a:r>
              <a:rPr kumimoji="1" lang="zh-CN" altLang="en-US" sz="2400" b="1" dirty="0">
                <a:latin typeface="+mn-ea"/>
                <a:ea typeface="+mn-ea"/>
              </a:rPr>
              <a:t>直接得到；</a:t>
            </a:r>
          </a:p>
        </p:txBody>
      </p:sp>
      <p:sp>
        <p:nvSpPr>
          <p:cNvPr id="23" name="Text Box 6">
            <a:extLst>
              <a:ext uri="{FF2B5EF4-FFF2-40B4-BE49-F238E27FC236}">
                <a16:creationId xmlns:a16="http://schemas.microsoft.com/office/drawing/2014/main" id="{53BF870C-406D-4313-8C7C-464F6FE8C0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615" y="3735339"/>
            <a:ext cx="7657937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kumimoji="1" lang="zh-CN" altLang="en-US" sz="2400" b="1" dirty="0">
                <a:solidFill>
                  <a:srgbClr val="FF0000"/>
                </a:solidFill>
                <a:latin typeface="+mn-ea"/>
                <a:ea typeface="+mn-ea"/>
              </a:rPr>
              <a:t>（</a:t>
            </a:r>
            <a:r>
              <a:rPr kumimoji="1" lang="en-US" altLang="zh-CN" sz="2400" b="1" dirty="0">
                <a:solidFill>
                  <a:srgbClr val="FF0000"/>
                </a:solidFill>
                <a:latin typeface="+mn-ea"/>
                <a:ea typeface="+mn-ea"/>
              </a:rPr>
              <a:t>b</a:t>
            </a:r>
            <a:r>
              <a:rPr kumimoji="1" lang="zh-CN" altLang="en-US" sz="2400" b="1" dirty="0">
                <a:solidFill>
                  <a:srgbClr val="FF0000"/>
                </a:solidFill>
                <a:latin typeface="+mn-ea"/>
                <a:ea typeface="+mn-ea"/>
              </a:rPr>
              <a:t>）</a:t>
            </a:r>
            <a:r>
              <a:rPr kumimoji="1" lang="zh-CN" altLang="en-US" sz="2400" b="1" dirty="0">
                <a:latin typeface="+mn-ea"/>
                <a:ea typeface="+mn-ea"/>
              </a:rPr>
              <a:t>如不能令其一端为参考节点，则可设电压源上的电流为</a:t>
            </a:r>
            <a:r>
              <a:rPr kumimoji="1" lang="en-US" altLang="zh-CN" sz="2400" b="1" i="1" dirty="0" err="1">
                <a:solidFill>
                  <a:srgbClr val="FF0000"/>
                </a:solidFill>
              </a:rPr>
              <a:t>i</a:t>
            </a:r>
            <a:r>
              <a:rPr kumimoji="1" lang="en-US" altLang="zh-CN" sz="2400" b="1" i="1" dirty="0">
                <a:solidFill>
                  <a:srgbClr val="FF0000"/>
                </a:solidFill>
              </a:rPr>
              <a:t> </a:t>
            </a:r>
            <a:r>
              <a:rPr kumimoji="1" lang="en-US" altLang="zh-CN" sz="2400" b="1" baseline="-25000" dirty="0">
                <a:solidFill>
                  <a:srgbClr val="FF0000"/>
                </a:solidFill>
              </a:rPr>
              <a:t>x</a:t>
            </a:r>
            <a:r>
              <a:rPr kumimoji="1" lang="zh-CN" altLang="en-US" sz="2400" b="1" dirty="0">
                <a:solidFill>
                  <a:srgbClr val="FF0000"/>
                </a:solidFill>
                <a:latin typeface="+mn-ea"/>
                <a:ea typeface="+mn-ea"/>
              </a:rPr>
              <a:t>，</a:t>
            </a:r>
            <a:r>
              <a:rPr kumimoji="1" lang="zh-CN" altLang="en-US" sz="2400" b="1" dirty="0">
                <a:solidFill>
                  <a:srgbClr val="FF0000"/>
                </a:solidFill>
                <a:latin typeface="+mn-ea"/>
              </a:rPr>
              <a:t>电压源当做</a:t>
            </a:r>
            <a:r>
              <a:rPr kumimoji="1" lang="en-US" altLang="zh-CN" sz="2400" b="1" i="1" dirty="0" err="1">
                <a:solidFill>
                  <a:srgbClr val="FF0000"/>
                </a:solidFill>
              </a:rPr>
              <a:t>i</a:t>
            </a:r>
            <a:r>
              <a:rPr kumimoji="1" lang="en-US" altLang="zh-CN" sz="2400" b="1" i="1" dirty="0">
                <a:solidFill>
                  <a:srgbClr val="FF0000"/>
                </a:solidFill>
              </a:rPr>
              <a:t> </a:t>
            </a:r>
            <a:r>
              <a:rPr kumimoji="1" lang="en-US" altLang="zh-CN" sz="2400" b="1" baseline="-25000" dirty="0">
                <a:solidFill>
                  <a:srgbClr val="FF0000"/>
                </a:solidFill>
              </a:rPr>
              <a:t>x</a:t>
            </a:r>
            <a:r>
              <a:rPr kumimoji="1" lang="zh-CN" altLang="en-US" sz="2400" b="1" dirty="0">
                <a:solidFill>
                  <a:srgbClr val="FF0000"/>
                </a:solidFill>
              </a:rPr>
              <a:t>的电流源处理，</a:t>
            </a:r>
            <a:r>
              <a:rPr kumimoji="1" lang="zh-CN" altLang="en-US" sz="2400" b="1" dirty="0">
                <a:latin typeface="+mn-ea"/>
                <a:ea typeface="+mn-ea"/>
              </a:rPr>
              <a:t>加列辅助方程</a:t>
            </a:r>
            <a:r>
              <a:rPr kumimoji="1" lang="en-US" altLang="zh-CN" sz="2400" b="1" dirty="0">
                <a:latin typeface="+mn-ea"/>
                <a:ea typeface="+mn-ea"/>
              </a:rPr>
              <a:t>(</a:t>
            </a:r>
            <a:r>
              <a:rPr kumimoji="1" lang="zh-CN" altLang="en-US" sz="2400" b="1" u="sng" dirty="0">
                <a:solidFill>
                  <a:srgbClr val="FF0000"/>
                </a:solidFill>
                <a:latin typeface="+mn-ea"/>
                <a:ea typeface="+mn-ea"/>
              </a:rPr>
              <a:t>**此电压源电压用节点电压表示</a:t>
            </a:r>
            <a:r>
              <a:rPr kumimoji="1" lang="zh-CN" altLang="en-US" sz="2400" b="1" dirty="0">
                <a:latin typeface="+mn-ea"/>
                <a:ea typeface="+mn-ea"/>
              </a:rPr>
              <a:t>）；</a:t>
            </a:r>
          </a:p>
        </p:txBody>
      </p:sp>
      <p:sp>
        <p:nvSpPr>
          <p:cNvPr id="24" name="Text Box 4">
            <a:extLst>
              <a:ext uri="{FF2B5EF4-FFF2-40B4-BE49-F238E27FC236}">
                <a16:creationId xmlns:a16="http://schemas.microsoft.com/office/drawing/2014/main" id="{0ECE815B-058D-4CEE-B408-3AD5ADF9A8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815" y="1751735"/>
            <a:ext cx="503302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kumimoji="1" lang="zh-CN" altLang="en-US" sz="2400" b="1" dirty="0">
                <a:solidFill>
                  <a:srgbClr val="FF0000"/>
                </a:solidFill>
                <a:latin typeface="+mn-ea"/>
                <a:ea typeface="+mn-ea"/>
              </a:rPr>
              <a:t>（</a:t>
            </a:r>
            <a:r>
              <a:rPr kumimoji="1" lang="en-US" altLang="zh-CN" sz="2400" b="1" dirty="0">
                <a:solidFill>
                  <a:srgbClr val="FF0000"/>
                </a:solidFill>
                <a:latin typeface="+mn-ea"/>
                <a:ea typeface="+mn-ea"/>
              </a:rPr>
              <a:t>1</a:t>
            </a:r>
            <a:r>
              <a:rPr kumimoji="1" lang="zh-CN" altLang="en-US" sz="2400" b="1" dirty="0">
                <a:solidFill>
                  <a:srgbClr val="FF0000"/>
                </a:solidFill>
                <a:latin typeface="+mn-ea"/>
                <a:ea typeface="+mn-ea"/>
              </a:rPr>
              <a:t>）有伴时：</a:t>
            </a:r>
            <a:r>
              <a:rPr kumimoji="1" lang="zh-CN" altLang="en-US" sz="2400" b="1" dirty="0">
                <a:latin typeface="+mn-ea"/>
                <a:ea typeface="+mn-ea"/>
              </a:rPr>
              <a:t>化为诺顿电路</a:t>
            </a:r>
            <a:r>
              <a:rPr kumimoji="1" lang="en-US" altLang="zh-CN" sz="2400" b="1" dirty="0">
                <a:latin typeface="+mn-ea"/>
                <a:ea typeface="+mn-ea"/>
              </a:rPr>
              <a:t>(</a:t>
            </a:r>
            <a:r>
              <a:rPr kumimoji="1" lang="zh-CN" altLang="en-US" sz="2400" b="1" dirty="0">
                <a:latin typeface="+mn-ea"/>
                <a:ea typeface="+mn-ea"/>
              </a:rPr>
              <a:t>上例</a:t>
            </a:r>
            <a:r>
              <a:rPr kumimoji="1" lang="en-US" altLang="zh-CN" sz="2400" b="1" dirty="0">
                <a:latin typeface="+mn-ea"/>
                <a:ea typeface="+mn-ea"/>
              </a:rPr>
              <a:t>)</a:t>
            </a:r>
            <a:r>
              <a:rPr kumimoji="1" lang="zh-CN" altLang="en-US" sz="2400" b="1" dirty="0">
                <a:latin typeface="+mn-ea"/>
                <a:ea typeface="+mn-ea"/>
              </a:rPr>
              <a:t>；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1" grpId="0"/>
      <p:bldP spid="22" grpId="0"/>
      <p:bldP spid="23" grpId="0"/>
      <p:bldP spid="2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251700" y="267590"/>
            <a:ext cx="403228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zh-CN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解：选</a:t>
            </a:r>
            <a:r>
              <a:rPr kumimoji="0" lang="en-US" altLang="zh-CN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3V</a:t>
            </a:r>
            <a:r>
              <a:rPr kumimoji="0" lang="zh-CN" altLang="zh-CN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负端节点4为参考节点，设</a:t>
            </a:r>
            <a:r>
              <a:rPr kumimoji="0" lang="en-US" altLang="zh-CN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1.2V</a:t>
            </a:r>
            <a:r>
              <a:rPr kumimoji="0" lang="zh-CN" altLang="zh-CN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上电流为</a:t>
            </a:r>
            <a:r>
              <a:rPr kumimoji="0" lang="en-US" altLang="zh-CN" sz="24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i</a:t>
            </a:r>
            <a:r>
              <a:rPr kumimoji="0" lang="en-US" altLang="zh-CN" sz="2400" b="1" i="1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</a:rPr>
              <a:t>x</a:t>
            </a:r>
            <a:endParaRPr kumimoji="0" lang="zh-CN" altLang="zh-CN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449933" y="1513818"/>
            <a:ext cx="3048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zh-CN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列节点方程 </a:t>
            </a:r>
            <a:endParaRPr kumimoji="0" lang="zh-CN" altLang="zh-CN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6" name="组合 45"/>
          <p:cNvGrpSpPr/>
          <p:nvPr/>
        </p:nvGrpSpPr>
        <p:grpSpPr bwMode="auto">
          <a:xfrm>
            <a:off x="539720" y="2101850"/>
            <a:ext cx="2617818" cy="510035"/>
            <a:chOff x="322830" y="3661584"/>
            <a:chExt cx="2617818" cy="510035"/>
          </a:xfrm>
        </p:grpSpPr>
        <p:graphicFrame>
          <p:nvGraphicFramePr>
            <p:cNvPr id="7" name="对象 6"/>
            <p:cNvGraphicFramePr>
              <a:graphicFrameLocks noChangeAspect="1"/>
            </p:cNvGraphicFramePr>
            <p:nvPr/>
          </p:nvGraphicFramePr>
          <p:xfrm>
            <a:off x="1691285" y="3661584"/>
            <a:ext cx="1249363" cy="4889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6990" name="Equation" r:id="rId3" imgW="14020800" imgH="5486400" progId="Equation.DSMT4">
                    <p:embed/>
                  </p:oleObj>
                </mc:Choice>
                <mc:Fallback>
                  <p:oleObj name="Equation" r:id="rId3" imgW="14020800" imgH="5486400" progId="Equation.DSMT4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91285" y="3661584"/>
                          <a:ext cx="1249363" cy="4889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" name="Text Box 46"/>
            <p:cNvSpPr txBox="1">
              <a:spLocks noChangeArrowheads="1"/>
            </p:cNvSpPr>
            <p:nvPr/>
          </p:nvSpPr>
          <p:spPr bwMode="auto">
            <a:xfrm>
              <a:off x="322830" y="3709954"/>
              <a:ext cx="230505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b="1" i="0" u="none" strike="noStrike" cap="none" normalizeH="0" baseline="0" dirty="0">
                  <a:ln>
                    <a:noFill/>
                  </a:ln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节点</a:t>
              </a:r>
              <a:r>
                <a:rPr kumimoji="0" lang="en-US" altLang="zh-CN" b="1" i="0" u="none" strike="noStrike" cap="none" normalizeH="0" baseline="0" dirty="0">
                  <a:ln>
                    <a:noFill/>
                  </a:ln>
                  <a:effectLst/>
                </a:rPr>
                <a:t>1</a:t>
              </a:r>
              <a:endParaRPr kumimoji="0" lang="zh-CN" altLang="zh-CN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2" name="组合 1">
            <a:extLst>
              <a:ext uri="{FF2B5EF4-FFF2-40B4-BE49-F238E27FC236}">
                <a16:creationId xmlns:a16="http://schemas.microsoft.com/office/drawing/2014/main" id="{B7899477-9912-428E-A6F0-0DC483962E8E}"/>
              </a:ext>
            </a:extLst>
          </p:cNvPr>
          <p:cNvGrpSpPr/>
          <p:nvPr/>
        </p:nvGrpSpPr>
        <p:grpSpPr>
          <a:xfrm>
            <a:off x="487449" y="2728572"/>
            <a:ext cx="3467022" cy="643542"/>
            <a:chOff x="487449" y="2728572"/>
            <a:chExt cx="3467022" cy="643542"/>
          </a:xfrm>
        </p:grpSpPr>
        <p:graphicFrame>
          <p:nvGraphicFramePr>
            <p:cNvPr id="10" name="对象 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39947069"/>
                </p:ext>
              </p:extLst>
            </p:nvPr>
          </p:nvGraphicFramePr>
          <p:xfrm>
            <a:off x="1605531" y="2728572"/>
            <a:ext cx="2348940" cy="64354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6991" name="Equation" r:id="rId5" imgW="1498320" imgH="406080" progId="Equation.DSMT4">
                    <p:embed/>
                  </p:oleObj>
                </mc:Choice>
                <mc:Fallback>
                  <p:oleObj name="Equation" r:id="rId5" imgW="1498320" imgH="406080" progId="Equation.DSMT4">
                    <p:embed/>
                    <p:pic>
                      <p:nvPicPr>
                        <p:cNvPr id="0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05531" y="2728572"/>
                          <a:ext cx="2348940" cy="64354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" name="Text Box 45"/>
            <p:cNvSpPr txBox="1">
              <a:spLocks noChangeArrowheads="1"/>
            </p:cNvSpPr>
            <p:nvPr/>
          </p:nvSpPr>
          <p:spPr bwMode="auto">
            <a:xfrm>
              <a:off x="487449" y="2864825"/>
              <a:ext cx="111808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b="1" i="0" u="none" strike="noStrike" cap="none" normalizeH="0" baseline="0" dirty="0">
                  <a:ln>
                    <a:noFill/>
                  </a:ln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节点</a:t>
              </a:r>
              <a:r>
                <a:rPr kumimoji="0" lang="en-US" altLang="zh-CN" b="1" i="0" u="none" strike="noStrike" cap="none" normalizeH="0" baseline="0" dirty="0">
                  <a:ln>
                    <a:noFill/>
                  </a:ln>
                  <a:effectLst/>
                </a:rPr>
                <a:t>2</a:t>
              </a:r>
              <a:endParaRPr kumimoji="0" lang="zh-CN" altLang="zh-CN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id="{31ABBD5D-800B-455C-BE21-C177B5A5A9CA}"/>
              </a:ext>
            </a:extLst>
          </p:cNvPr>
          <p:cNvGrpSpPr/>
          <p:nvPr/>
        </p:nvGrpSpPr>
        <p:grpSpPr>
          <a:xfrm>
            <a:off x="480446" y="3690000"/>
            <a:ext cx="3471180" cy="611109"/>
            <a:chOff x="480446" y="3690000"/>
            <a:chExt cx="3471180" cy="611109"/>
          </a:xfrm>
        </p:grpSpPr>
        <p:graphicFrame>
          <p:nvGraphicFramePr>
            <p:cNvPr id="13" name="对象 1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01493712"/>
                </p:ext>
              </p:extLst>
            </p:nvPr>
          </p:nvGraphicFramePr>
          <p:xfrm>
            <a:off x="1587699" y="3690000"/>
            <a:ext cx="2363927" cy="57784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6992" name="Equation" r:id="rId7" imgW="1650960" imgH="406080" progId="Equation.DSMT4">
                    <p:embed/>
                  </p:oleObj>
                </mc:Choice>
                <mc:Fallback>
                  <p:oleObj name="Equation" r:id="rId7" imgW="1650960" imgH="406080" progId="Equation.DSMT4">
                    <p:embed/>
                    <p:pic>
                      <p:nvPicPr>
                        <p:cNvPr id="0" name="Object 102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87699" y="3690000"/>
                          <a:ext cx="2363927" cy="57784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4" name="Text Box 43"/>
            <p:cNvSpPr txBox="1">
              <a:spLocks noChangeArrowheads="1"/>
            </p:cNvSpPr>
            <p:nvPr/>
          </p:nvSpPr>
          <p:spPr bwMode="auto">
            <a:xfrm>
              <a:off x="480446" y="3839146"/>
              <a:ext cx="995339" cy="461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b="1" i="0" u="none" strike="noStrike" cap="none" normalizeH="0" baseline="0" dirty="0">
                  <a:ln>
                    <a:noFill/>
                  </a:ln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节点</a:t>
              </a:r>
              <a:r>
                <a:rPr kumimoji="0" lang="en-US" altLang="zh-CN" b="1" i="0" u="none" strike="noStrike" cap="none" normalizeH="0" baseline="0" dirty="0">
                  <a:ln>
                    <a:noFill/>
                  </a:ln>
                  <a:effectLst/>
                </a:rPr>
                <a:t>3</a:t>
              </a:r>
              <a:endParaRPr kumimoji="0" lang="zh-CN" altLang="zh-CN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15" name="Group 94"/>
          <p:cNvGrpSpPr/>
          <p:nvPr/>
        </p:nvGrpSpPr>
        <p:grpSpPr bwMode="auto">
          <a:xfrm>
            <a:off x="449933" y="4323328"/>
            <a:ext cx="4097338" cy="577850"/>
            <a:chOff x="158" y="3712"/>
            <a:chExt cx="2581" cy="364"/>
          </a:xfrm>
        </p:grpSpPr>
        <p:graphicFrame>
          <p:nvGraphicFramePr>
            <p:cNvPr id="16" name="对象 15"/>
            <p:cNvGraphicFramePr>
              <a:graphicFrameLocks noChangeAspect="1"/>
            </p:cNvGraphicFramePr>
            <p:nvPr/>
          </p:nvGraphicFramePr>
          <p:xfrm>
            <a:off x="1284" y="3712"/>
            <a:ext cx="1455" cy="36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6993" name="Equation" r:id="rId9" imgW="21945600" imgH="5486400" progId="Equation.DSMT4">
                    <p:embed/>
                  </p:oleObj>
                </mc:Choice>
                <mc:Fallback>
                  <p:oleObj name="Equation" r:id="rId9" imgW="21945600" imgH="5486400" progId="Equation.DSMT4">
                    <p:embed/>
                    <p:pic>
                      <p:nvPicPr>
                        <p:cNvPr id="0" name="Object 102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84" y="3712"/>
                          <a:ext cx="1455" cy="36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7" name="Text Box 42"/>
            <p:cNvSpPr txBox="1">
              <a:spLocks noChangeArrowheads="1"/>
            </p:cNvSpPr>
            <p:nvPr/>
          </p:nvSpPr>
          <p:spPr bwMode="auto">
            <a:xfrm>
              <a:off x="158" y="3748"/>
              <a:ext cx="1344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b="1" i="0" u="none" strike="noStrike" cap="none" normalizeH="0" baseline="0" dirty="0">
                  <a:ln>
                    <a:noFill/>
                  </a:ln>
                  <a:effectLst/>
                </a:rPr>
                <a:t>辅助方程</a:t>
              </a:r>
              <a:endParaRPr kumimoji="0" lang="zh-CN" altLang="zh-CN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endParaRPr>
            </a:p>
          </p:txBody>
        </p:sp>
      </p:grpSp>
      <p:pic>
        <p:nvPicPr>
          <p:cNvPr id="18" name="图片 1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065" y="319883"/>
            <a:ext cx="2851824" cy="2775774"/>
          </a:xfrm>
          <a:prstGeom prst="rect">
            <a:avLst/>
          </a:prstGeom>
        </p:spPr>
      </p:pic>
      <p:sp>
        <p:nvSpPr>
          <p:cNvPr id="19" name="文本框 18">
            <a:extLst>
              <a:ext uri="{FF2B5EF4-FFF2-40B4-BE49-F238E27FC236}">
                <a16:creationId xmlns:a16="http://schemas.microsoft.com/office/drawing/2014/main" id="{F336E00A-CD1D-4E3F-AD3A-80C78385B08E}"/>
              </a:ext>
            </a:extLst>
          </p:cNvPr>
          <p:cNvSpPr txBox="1"/>
          <p:nvPr/>
        </p:nvSpPr>
        <p:spPr>
          <a:xfrm>
            <a:off x="6732150" y="920639"/>
            <a:ext cx="2872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rgbClr val="FF0000"/>
                </a:solidFill>
              </a:rPr>
              <a:t>x</a:t>
            </a:r>
            <a:endParaRPr lang="zh-CN" altLang="en-US" sz="1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oup 3"/>
          <p:cNvGrpSpPr/>
          <p:nvPr/>
        </p:nvGrpSpPr>
        <p:grpSpPr bwMode="auto">
          <a:xfrm>
            <a:off x="34925" y="195263"/>
            <a:ext cx="3673475" cy="2609850"/>
            <a:chOff x="0" y="0"/>
            <a:chExt cx="4416" cy="3408"/>
          </a:xfrm>
        </p:grpSpPr>
        <p:sp>
          <p:nvSpPr>
            <p:cNvPr id="16390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zh-CN" altLang="zh-CN" sz="2400">
                <a:solidFill>
                  <a:srgbClr val="000000"/>
                </a:solidFill>
              </a:endParaRPr>
            </a:p>
          </p:txBody>
        </p:sp>
        <p:sp>
          <p:nvSpPr>
            <p:cNvPr id="16391" name="Rectangle 5"/>
            <p:cNvSpPr>
              <a:spLocks noChangeArrowheads="1"/>
            </p:cNvSpPr>
            <p:nvPr/>
          </p:nvSpPr>
          <p:spPr bwMode="auto">
            <a:xfrm>
              <a:off x="0" y="48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zh-CN" altLang="zh-CN" sz="2400">
                <a:solidFill>
                  <a:srgbClr val="000000"/>
                </a:solidFill>
              </a:endParaRPr>
            </a:p>
          </p:txBody>
        </p:sp>
      </p:grpSp>
      <p:sp>
        <p:nvSpPr>
          <p:cNvPr id="16387" name="TextBox 7"/>
          <p:cNvSpPr>
            <a:spLocks noChangeArrowheads="1"/>
          </p:cNvSpPr>
          <p:nvPr/>
        </p:nvSpPr>
        <p:spPr bwMode="auto">
          <a:xfrm>
            <a:off x="34925" y="-39688"/>
            <a:ext cx="21605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en-US" sz="1200" b="1" dirty="0">
                <a:solidFill>
                  <a:srgbClr val="16165C"/>
                </a:solidFill>
                <a:latin typeface="楷体" pitchFamily="49" charset="-122"/>
                <a:ea typeface="楷体" pitchFamily="49" charset="-122"/>
                <a:sym typeface="楷体" pitchFamily="49" charset="-122"/>
              </a:rPr>
              <a:t>节点分析法</a:t>
            </a:r>
            <a:endParaRPr lang="zh-CN" altLang="zh-CN" sz="1200" b="1" dirty="0">
              <a:solidFill>
                <a:srgbClr val="16165C"/>
              </a:solidFill>
              <a:latin typeface="楷体" pitchFamily="49" charset="-122"/>
              <a:ea typeface="楷体" pitchFamily="49" charset="-122"/>
              <a:sym typeface="楷体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01638" y="411163"/>
            <a:ext cx="46939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sz="2800" b="1" dirty="0">
                <a:latin typeface="+mn-ea"/>
                <a:ea typeface="+mn-ea"/>
              </a:rPr>
              <a:t>2</a:t>
            </a:r>
            <a:r>
              <a:rPr lang="zh-CN" altLang="en-US" sz="2800" b="1" dirty="0">
                <a:latin typeface="+mn-ea"/>
                <a:ea typeface="+mn-ea"/>
              </a:rPr>
              <a:t>、含受控源网络的节点方程</a:t>
            </a:r>
          </a:p>
        </p:txBody>
      </p:sp>
      <p:sp>
        <p:nvSpPr>
          <p:cNvPr id="16389" name="矩形 2"/>
          <p:cNvSpPr>
            <a:spLocks noChangeArrowheads="1"/>
          </p:cNvSpPr>
          <p:nvPr/>
        </p:nvSpPr>
        <p:spPr bwMode="auto">
          <a:xfrm>
            <a:off x="827088" y="1187450"/>
            <a:ext cx="7416800" cy="101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2400" b="1" dirty="0"/>
              <a:t>（</a:t>
            </a:r>
            <a:r>
              <a:rPr lang="en-US" altLang="zh-CN" sz="2400" b="1" dirty="0"/>
              <a:t>1</a:t>
            </a:r>
            <a:r>
              <a:rPr lang="zh-CN" altLang="en-US" sz="2400" b="1" dirty="0"/>
              <a:t>）列节点方程：</a:t>
            </a:r>
            <a:r>
              <a:rPr lang="zh-CN" altLang="en-US" sz="2400" b="1" dirty="0">
                <a:solidFill>
                  <a:srgbClr val="FF0000"/>
                </a:solidFill>
              </a:rPr>
              <a:t>受控源</a:t>
            </a:r>
            <a:r>
              <a:rPr lang="zh-CN" altLang="en-US" sz="2400" b="1" dirty="0"/>
              <a:t>按</a:t>
            </a:r>
            <a:r>
              <a:rPr lang="zh-CN" altLang="en-US" sz="2400" b="1" dirty="0">
                <a:solidFill>
                  <a:srgbClr val="FF0000"/>
                </a:solidFill>
              </a:rPr>
              <a:t>独立源</a:t>
            </a:r>
            <a:r>
              <a:rPr lang="zh-CN" altLang="en-US" sz="2400" b="1" dirty="0"/>
              <a:t>处理；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2400" b="1" dirty="0"/>
              <a:t>（</a:t>
            </a:r>
            <a:r>
              <a:rPr lang="en-US" altLang="zh-CN" sz="2400" b="1" dirty="0"/>
              <a:t>2</a:t>
            </a:r>
            <a:r>
              <a:rPr lang="zh-CN" altLang="en-US" sz="2400" b="1" dirty="0"/>
              <a:t>）列辅助方程：</a:t>
            </a:r>
            <a:r>
              <a:rPr lang="zh-CN" altLang="en-US" sz="2400" b="1" dirty="0">
                <a:solidFill>
                  <a:srgbClr val="FF0000"/>
                </a:solidFill>
              </a:rPr>
              <a:t>控制量</a:t>
            </a:r>
            <a:r>
              <a:rPr lang="zh-CN" altLang="en-US" sz="2400" b="1" dirty="0"/>
              <a:t>用</a:t>
            </a:r>
            <a:r>
              <a:rPr lang="zh-CN" altLang="en-US" sz="2400" b="1" dirty="0">
                <a:solidFill>
                  <a:srgbClr val="FF0000"/>
                </a:solidFill>
              </a:rPr>
              <a:t>节点电压</a:t>
            </a:r>
            <a:r>
              <a:rPr lang="zh-CN" altLang="en-US" sz="2400" b="1" dirty="0"/>
              <a:t>表示。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638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55" name="Picture 11" descr="C:\Users\Administrator.20141125-142426\AppData\Roaming\Tencent\Users\354825363\QQ\WinTemp\RichOle\P{FISP]H{UZNB]K`$YR%5T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25" y="1624013"/>
            <a:ext cx="3190875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94" name="AutoShape 93"/>
          <p:cNvSpPr>
            <a:spLocks noChangeArrowheads="1"/>
          </p:cNvSpPr>
          <p:nvPr/>
        </p:nvSpPr>
        <p:spPr bwMode="auto">
          <a:xfrm>
            <a:off x="179388" y="269875"/>
            <a:ext cx="8856662" cy="919163"/>
          </a:xfrm>
          <a:prstGeom prst="roundRect">
            <a:avLst>
              <a:gd name="adj" fmla="val 16301"/>
            </a:avLst>
          </a:prstGeom>
          <a:gradFill rotWithShape="1">
            <a:gsLst>
              <a:gs pos="0">
                <a:srgbClr val="9C9CFF"/>
              </a:gs>
              <a:gs pos="35001">
                <a:srgbClr val="BABAFF"/>
              </a:gs>
              <a:gs pos="100000">
                <a:srgbClr val="E4E4FF"/>
              </a:gs>
            </a:gsLst>
            <a:lin ang="162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 eaLnBrk="0" hangingPunct="0">
              <a:spcBef>
                <a:spcPct val="0"/>
              </a:spcBef>
              <a:buFontTx/>
              <a:buNone/>
              <a:defRPr/>
            </a:pPr>
            <a:r>
              <a:rPr lang="zh-CN" altLang="en-US" sz="2800" dirty="0"/>
              <a:t>           </a:t>
            </a:r>
            <a:endParaRPr lang="zh-CN" altLang="zh-CN" sz="2800" b="1" dirty="0">
              <a:solidFill>
                <a:srgbClr val="000000"/>
              </a:solidFill>
              <a:latin typeface="+mn-ea"/>
              <a:ea typeface="+mn-ea"/>
            </a:endParaRPr>
          </a:p>
        </p:txBody>
      </p:sp>
      <p:grpSp>
        <p:nvGrpSpPr>
          <p:cNvPr id="14339" name="Group 3"/>
          <p:cNvGrpSpPr/>
          <p:nvPr/>
        </p:nvGrpSpPr>
        <p:grpSpPr bwMode="auto">
          <a:xfrm>
            <a:off x="34925" y="195263"/>
            <a:ext cx="3673475" cy="2609850"/>
            <a:chOff x="0" y="0"/>
            <a:chExt cx="4416" cy="3408"/>
          </a:xfrm>
        </p:grpSpPr>
        <p:sp>
          <p:nvSpPr>
            <p:cNvPr id="14354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zh-CN" altLang="zh-CN" sz="2400">
                <a:solidFill>
                  <a:srgbClr val="000000"/>
                </a:solidFill>
              </a:endParaRPr>
            </a:p>
          </p:txBody>
        </p:sp>
        <p:sp>
          <p:nvSpPr>
            <p:cNvPr id="14355" name="Rectangle 5"/>
            <p:cNvSpPr>
              <a:spLocks noChangeArrowheads="1"/>
            </p:cNvSpPr>
            <p:nvPr/>
          </p:nvSpPr>
          <p:spPr bwMode="auto">
            <a:xfrm>
              <a:off x="0" y="48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zh-CN" altLang="zh-CN" sz="2400">
                <a:solidFill>
                  <a:srgbClr val="000000"/>
                </a:solidFill>
              </a:endParaRPr>
            </a:p>
          </p:txBody>
        </p:sp>
      </p:grpSp>
      <p:sp>
        <p:nvSpPr>
          <p:cNvPr id="14340" name="TextBox 7"/>
          <p:cNvSpPr>
            <a:spLocks noChangeArrowheads="1"/>
          </p:cNvSpPr>
          <p:nvPr/>
        </p:nvSpPr>
        <p:spPr bwMode="auto">
          <a:xfrm>
            <a:off x="34925" y="-39688"/>
            <a:ext cx="21605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 typeface="Wingdings" panose="05000000000000000000" pitchFamily="2" charset="2"/>
              <a:buChar char="u"/>
            </a:pPr>
            <a:r>
              <a:rPr lang="zh-CN" altLang="en-US" sz="1200" b="1">
                <a:solidFill>
                  <a:srgbClr val="16165C"/>
                </a:solidFill>
                <a:latin typeface="楷体" pitchFamily="49" charset="-122"/>
                <a:ea typeface="楷体" pitchFamily="49" charset="-122"/>
                <a:sym typeface="楷体" pitchFamily="49" charset="-122"/>
              </a:rPr>
              <a:t>节点分析法</a:t>
            </a:r>
            <a:endParaRPr lang="zh-CN" altLang="zh-CN" sz="1200" b="1">
              <a:solidFill>
                <a:srgbClr val="16165C"/>
              </a:solidFill>
              <a:latin typeface="楷体" pitchFamily="49" charset="-122"/>
              <a:ea typeface="楷体" pitchFamily="49" charset="-122"/>
              <a:sym typeface="楷体" pitchFamily="49" charset="-122"/>
            </a:endParaRPr>
          </a:p>
        </p:txBody>
      </p: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179388" y="1189038"/>
            <a:ext cx="634807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zh-CN" altLang="en-US" sz="2400" b="1" dirty="0">
                <a:latin typeface="+mn-ea"/>
                <a:ea typeface="+mn-ea"/>
              </a:rPr>
              <a:t>解：（</a:t>
            </a:r>
            <a:r>
              <a:rPr lang="en-US" altLang="zh-CN" sz="2400" b="1" dirty="0">
                <a:latin typeface="+mn-ea"/>
                <a:ea typeface="+mn-ea"/>
                <a:sym typeface="Wingdings" panose="05000000000000000000" pitchFamily="2" charset="2"/>
              </a:rPr>
              <a:t>1</a:t>
            </a:r>
            <a:r>
              <a:rPr lang="zh-CN" altLang="en-US" sz="2400" b="1" dirty="0">
                <a:latin typeface="+mn-ea"/>
                <a:ea typeface="+mn-ea"/>
                <a:sym typeface="Wingdings" panose="05000000000000000000" pitchFamily="2" charset="2"/>
              </a:rPr>
              <a:t>）</a:t>
            </a:r>
            <a:r>
              <a:rPr lang="zh-CN" altLang="en-US" sz="2400" b="1" dirty="0">
                <a:latin typeface="+mn-ea"/>
                <a:ea typeface="+mn-ea"/>
              </a:rPr>
              <a:t>选</a:t>
            </a:r>
            <a:r>
              <a:rPr lang="en-US" altLang="zh-CN" sz="2400" b="1" dirty="0">
                <a:latin typeface="+mn-ea"/>
                <a:ea typeface="+mn-ea"/>
              </a:rPr>
              <a:t>3</a:t>
            </a:r>
            <a:r>
              <a:rPr lang="zh-CN" altLang="en-US" sz="2400" b="1" dirty="0">
                <a:latin typeface="+mn-ea"/>
                <a:ea typeface="+mn-ea"/>
              </a:rPr>
              <a:t>为参考节点，则节点电压方程为</a:t>
            </a:r>
            <a:endParaRPr lang="en-US" altLang="zh-CN" sz="2400" b="1" dirty="0">
              <a:latin typeface="+mn-ea"/>
              <a:ea typeface="+mn-ea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138614" y="3524548"/>
            <a:ext cx="266130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zh-CN" altLang="en-US" sz="2400" b="1" dirty="0">
                <a:latin typeface="+mn-ea"/>
                <a:ea typeface="+mn-ea"/>
              </a:rPr>
              <a:t>（</a:t>
            </a:r>
            <a:r>
              <a:rPr lang="en-US" altLang="zh-CN" sz="2400" b="1" dirty="0">
                <a:latin typeface="+mn-ea"/>
                <a:ea typeface="+mn-ea"/>
              </a:rPr>
              <a:t>2</a:t>
            </a:r>
            <a:r>
              <a:rPr lang="zh-CN" altLang="en-US" sz="2400" b="1" dirty="0">
                <a:latin typeface="+mn-ea"/>
                <a:ea typeface="+mn-ea"/>
              </a:rPr>
              <a:t>）辅助方程： </a:t>
            </a:r>
          </a:p>
        </p:txBody>
      </p:sp>
      <p:sp>
        <p:nvSpPr>
          <p:cNvPr id="14344" name="Text Box 5"/>
          <p:cNvSpPr txBox="1">
            <a:spLocks noChangeArrowheads="1"/>
          </p:cNvSpPr>
          <p:nvPr/>
        </p:nvSpPr>
        <p:spPr bwMode="auto">
          <a:xfrm>
            <a:off x="179388" y="427388"/>
            <a:ext cx="83232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kumimoji="1" lang="zh-CN" altLang="en-US" sz="2800" b="1" dirty="0">
                <a:latin typeface="宋体" panose="02010600030101010101" pitchFamily="2" charset="-122"/>
                <a:sym typeface="宋体" panose="02010600030101010101" pitchFamily="2" charset="-122"/>
              </a:rPr>
              <a:t>【例</a:t>
            </a:r>
            <a:r>
              <a:rPr kumimoji="1" lang="en-US" altLang="zh-CN" sz="2800" b="1" dirty="0">
                <a:latin typeface="宋体" panose="02010600030101010101" pitchFamily="2" charset="-122"/>
                <a:sym typeface="宋体" panose="02010600030101010101" pitchFamily="2" charset="-122"/>
              </a:rPr>
              <a:t>3</a:t>
            </a:r>
            <a:r>
              <a:rPr kumimoji="1" lang="zh-CN" altLang="en-US" sz="2800" b="1" dirty="0">
                <a:latin typeface="宋体" panose="02010600030101010101" pitchFamily="2" charset="-122"/>
                <a:sym typeface="宋体" panose="02010600030101010101" pitchFamily="2" charset="-122"/>
              </a:rPr>
              <a:t>】</a:t>
            </a:r>
            <a:r>
              <a:rPr kumimoji="1" lang="zh-CN" altLang="en-US" sz="2800" b="1" dirty="0"/>
              <a:t>试列出</a:t>
            </a:r>
            <a:r>
              <a:rPr kumimoji="1" lang="zh-CN" altLang="en-US" sz="2800" b="1" dirty="0">
                <a:latin typeface="宋体" panose="02010600030101010101" pitchFamily="2" charset="-122"/>
                <a:sym typeface="宋体" panose="02010600030101010101" pitchFamily="2" charset="-122"/>
              </a:rPr>
              <a:t>下图所示电路的</a:t>
            </a:r>
            <a:r>
              <a:rPr kumimoji="1" lang="zh-CN" altLang="en-US" sz="2800" b="1" dirty="0"/>
              <a:t>节点方程。</a:t>
            </a:r>
            <a:endParaRPr kumimoji="1" lang="en-US" altLang="zh-CN" sz="2800" b="1" i="1" dirty="0"/>
          </a:p>
        </p:txBody>
      </p:sp>
      <p:graphicFrame>
        <p:nvGraphicFramePr>
          <p:cNvPr id="9" name="对象 8"/>
          <p:cNvGraphicFramePr>
            <a:graphicFrameLocks noChangeAspect="1"/>
          </p:cNvGraphicFramePr>
          <p:nvPr/>
        </p:nvGraphicFramePr>
        <p:xfrm>
          <a:off x="1433591" y="2327927"/>
          <a:ext cx="3099022" cy="417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76" name="Equation" r:id="rId4" imgW="40843200" imgH="5486400" progId="Equation.DSMT4">
                  <p:embed/>
                </p:oleObj>
              </mc:Choice>
              <mc:Fallback>
                <p:oleObj name="Equation" r:id="rId4" imgW="40843200" imgH="5486400" progId="Equation.DSMT4">
                  <p:embed/>
                  <p:pic>
                    <p:nvPicPr>
                      <p:cNvPr id="0" name="图片 318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33591" y="2327927"/>
                        <a:ext cx="3099022" cy="417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对象 20"/>
          <p:cNvGraphicFramePr>
            <a:graphicFrameLocks noChangeAspect="1"/>
          </p:cNvGraphicFramePr>
          <p:nvPr/>
        </p:nvGraphicFramePr>
        <p:xfrm>
          <a:off x="1604065" y="4083855"/>
          <a:ext cx="1571625" cy="481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77" name="Equation" r:id="rId6" imgW="18897600" imgH="5486400" progId="Equation.DSMT4">
                  <p:embed/>
                </p:oleObj>
              </mc:Choice>
              <mc:Fallback>
                <p:oleObj name="Equation" r:id="rId6" imgW="18897600" imgH="5486400" progId="Equation.DSMT4">
                  <p:embed/>
                  <p:pic>
                    <p:nvPicPr>
                      <p:cNvPr id="0" name="图片 318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4065" y="4083855"/>
                        <a:ext cx="1571625" cy="481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椭圆 3"/>
          <p:cNvSpPr>
            <a:spLocks noChangeArrowheads="1"/>
          </p:cNvSpPr>
          <p:nvPr/>
        </p:nvSpPr>
        <p:spPr bwMode="auto">
          <a:xfrm>
            <a:off x="6475555" y="3579906"/>
            <a:ext cx="144910" cy="124355"/>
          </a:xfrm>
          <a:prstGeom prst="ellipse">
            <a:avLst/>
          </a:prstGeom>
          <a:solidFill>
            <a:srgbClr val="BA06A0"/>
          </a:solidFill>
          <a:ln w="9525" algn="ctr">
            <a:solidFill>
              <a:schemeClr val="tx1"/>
            </a:solidFill>
            <a:round/>
          </a:ln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zh-CN" altLang="en-US" sz="2400"/>
          </a:p>
        </p:txBody>
      </p:sp>
      <p:sp>
        <p:nvSpPr>
          <p:cNvPr id="20" name="椭圆 19"/>
          <p:cNvSpPr>
            <a:spLocks noChangeArrowheads="1"/>
          </p:cNvSpPr>
          <p:nvPr/>
        </p:nvSpPr>
        <p:spPr bwMode="auto">
          <a:xfrm>
            <a:off x="5718437" y="1991676"/>
            <a:ext cx="144908" cy="152598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</a:ln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2400" dirty="0"/>
              <a:t> </a:t>
            </a:r>
            <a:endParaRPr lang="zh-CN" altLang="en-US" sz="2400" dirty="0"/>
          </a:p>
        </p:txBody>
      </p:sp>
      <p:sp>
        <p:nvSpPr>
          <p:cNvPr id="22" name="椭圆 21"/>
          <p:cNvSpPr>
            <a:spLocks noChangeArrowheads="1"/>
          </p:cNvSpPr>
          <p:nvPr/>
        </p:nvSpPr>
        <p:spPr bwMode="auto">
          <a:xfrm>
            <a:off x="7001820" y="1985568"/>
            <a:ext cx="144908" cy="159653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</a:ln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zh-CN" altLang="en-US" sz="2400"/>
          </a:p>
        </p:txBody>
      </p:sp>
      <p:graphicFrame>
        <p:nvGraphicFramePr>
          <p:cNvPr id="32" name="对象 31"/>
          <p:cNvGraphicFramePr>
            <a:graphicFrameLocks noChangeAspect="1"/>
          </p:cNvGraphicFramePr>
          <p:nvPr/>
        </p:nvGraphicFramePr>
        <p:xfrm>
          <a:off x="1331775" y="2929900"/>
          <a:ext cx="3562350" cy="417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78" name="Equation" r:id="rId8" imgW="46939200" imgH="5486400" progId="Equation.DSMT4">
                  <p:embed/>
                </p:oleObj>
              </mc:Choice>
              <mc:Fallback>
                <p:oleObj name="Equation" r:id="rId8" imgW="46939200" imgH="5486400" progId="Equation.DSMT4">
                  <p:embed/>
                  <p:pic>
                    <p:nvPicPr>
                      <p:cNvPr id="0" name="图片 318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775" y="2929900"/>
                        <a:ext cx="3562350" cy="417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矩形 4"/>
          <p:cNvSpPr/>
          <p:nvPr/>
        </p:nvSpPr>
        <p:spPr>
          <a:xfrm>
            <a:off x="353979" y="2276972"/>
            <a:ext cx="12682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latin typeface="+mn-ea"/>
              </a:rPr>
              <a:t>节点</a:t>
            </a:r>
            <a:r>
              <a:rPr lang="en-US" altLang="zh-CN" b="1" dirty="0">
                <a:latin typeface="+mn-ea"/>
              </a:rPr>
              <a:t>1</a:t>
            </a:r>
            <a:r>
              <a:rPr lang="zh-CN" altLang="en-US" b="1" dirty="0">
                <a:latin typeface="+mn-ea"/>
              </a:rPr>
              <a:t>：</a:t>
            </a:r>
            <a:endParaRPr lang="zh-CN" altLang="en-US" dirty="0"/>
          </a:p>
        </p:txBody>
      </p:sp>
      <p:sp>
        <p:nvSpPr>
          <p:cNvPr id="33" name="矩形 32"/>
          <p:cNvSpPr/>
          <p:nvPr/>
        </p:nvSpPr>
        <p:spPr>
          <a:xfrm>
            <a:off x="327814" y="2885747"/>
            <a:ext cx="12682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latin typeface="+mn-ea"/>
              </a:rPr>
              <a:t>节点</a:t>
            </a:r>
            <a:r>
              <a:rPr lang="en-US" altLang="zh-CN" b="1" dirty="0">
                <a:latin typeface="+mn-ea"/>
              </a:rPr>
              <a:t>2</a:t>
            </a:r>
            <a:r>
              <a:rPr lang="zh-CN" altLang="en-US" b="1" dirty="0">
                <a:latin typeface="+mn-ea"/>
              </a:rPr>
              <a:t>：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 bwMode="auto">
          <a:xfrm>
            <a:off x="5558263" y="2619149"/>
            <a:ext cx="677188" cy="497430"/>
          </a:xfrm>
          <a:prstGeom prst="rect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3" name="矩形 22"/>
          <p:cNvSpPr/>
          <p:nvPr/>
        </p:nvSpPr>
        <p:spPr bwMode="auto">
          <a:xfrm>
            <a:off x="6136961" y="1650703"/>
            <a:ext cx="677188" cy="857101"/>
          </a:xfrm>
          <a:prstGeom prst="rect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88480" y="2276971"/>
            <a:ext cx="4683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i="1" dirty="0"/>
              <a:t>i</a:t>
            </a:r>
            <a:r>
              <a:rPr lang="en-US" altLang="zh-CN" b="1" baseline="-25000" dirty="0"/>
              <a:t>s</a:t>
            </a:r>
            <a:endParaRPr lang="zh-CN" altLang="en-US" b="1" baseline="-25000" dirty="0"/>
          </a:p>
        </p:txBody>
      </p:sp>
      <p:sp>
        <p:nvSpPr>
          <p:cNvPr id="7" name="Text Box 43"/>
          <p:cNvSpPr txBox="1">
            <a:spLocks noChangeArrowheads="1"/>
          </p:cNvSpPr>
          <p:nvPr/>
        </p:nvSpPr>
        <p:spPr bwMode="auto">
          <a:xfrm>
            <a:off x="590811" y="4497255"/>
            <a:ext cx="389722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zh-CN" b="1" i="0" u="none" strike="noStrike" cap="none" normalizeH="0" baseline="0" dirty="0">
                <a:ln>
                  <a:noFill/>
                </a:ln>
                <a:solidFill>
                  <a:srgbClr val="FF00FF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（控制量用节点电压表示）</a:t>
            </a:r>
            <a:endParaRPr kumimoji="0" lang="zh-CN" altLang="zh-CN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autoUpdateAnimBg="0"/>
      <p:bldP spid="4" grpId="0" animBg="1"/>
      <p:bldP spid="20" grpId="0" animBg="1"/>
      <p:bldP spid="22" grpId="0" animBg="1"/>
      <p:bldP spid="5" grpId="0"/>
      <p:bldP spid="33" grpId="0"/>
      <p:bldP spid="19" grpId="0" animBg="1"/>
      <p:bldP spid="19" grpId="1" animBg="1"/>
      <p:bldP spid="23" grpId="0" animBg="1"/>
      <p:bldP spid="23" grpId="1" animBg="1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3"/>
          <p:cNvGrpSpPr/>
          <p:nvPr/>
        </p:nvGrpSpPr>
        <p:grpSpPr bwMode="auto">
          <a:xfrm>
            <a:off x="34925" y="195263"/>
            <a:ext cx="3673475" cy="2609850"/>
            <a:chOff x="0" y="0"/>
            <a:chExt cx="4416" cy="3408"/>
          </a:xfrm>
        </p:grpSpPr>
        <p:sp>
          <p:nvSpPr>
            <p:cNvPr id="3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zh-CN" altLang="zh-CN" sz="2400">
                <a:solidFill>
                  <a:srgbClr val="000000"/>
                </a:solidFill>
              </a:endParaRPr>
            </a:p>
          </p:txBody>
        </p:sp>
        <p:sp>
          <p:nvSpPr>
            <p:cNvPr id="3080" name="Rectangle 5"/>
            <p:cNvSpPr>
              <a:spLocks noChangeArrowheads="1"/>
            </p:cNvSpPr>
            <p:nvPr/>
          </p:nvSpPr>
          <p:spPr bwMode="auto">
            <a:xfrm>
              <a:off x="0" y="48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zh-CN" altLang="zh-CN" sz="2400">
                <a:solidFill>
                  <a:srgbClr val="000000"/>
                </a:solidFill>
              </a:endParaRPr>
            </a:p>
          </p:txBody>
        </p:sp>
      </p:grpSp>
      <p:sp>
        <p:nvSpPr>
          <p:cNvPr id="3075" name="TextBox 7"/>
          <p:cNvSpPr>
            <a:spLocks noChangeArrowheads="1"/>
          </p:cNvSpPr>
          <p:nvPr/>
        </p:nvSpPr>
        <p:spPr bwMode="auto">
          <a:xfrm>
            <a:off x="34925" y="-39688"/>
            <a:ext cx="21605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 typeface="Wingdings" panose="05000000000000000000" pitchFamily="2" charset="2"/>
              <a:buChar char="u"/>
            </a:pPr>
            <a:r>
              <a:rPr lang="zh-CN" altLang="zh-CN" sz="1200" b="1">
                <a:solidFill>
                  <a:srgbClr val="16165C"/>
                </a:solidFill>
                <a:latin typeface="楷体" pitchFamily="49" charset="-122"/>
                <a:ea typeface="楷体" pitchFamily="49" charset="-122"/>
                <a:sym typeface="楷体" pitchFamily="49" charset="-122"/>
              </a:rPr>
              <a:t> </a:t>
            </a:r>
            <a:r>
              <a:rPr lang="zh-CN" altLang="en-US" sz="1200" b="1">
                <a:solidFill>
                  <a:srgbClr val="16165C"/>
                </a:solidFill>
                <a:latin typeface="楷体" pitchFamily="49" charset="-122"/>
                <a:ea typeface="楷体" pitchFamily="49" charset="-122"/>
                <a:sym typeface="楷体" pitchFamily="49" charset="-122"/>
              </a:rPr>
              <a:t>节点分析法</a:t>
            </a:r>
            <a:endParaRPr lang="zh-CN" altLang="zh-CN" sz="1200" b="1">
              <a:solidFill>
                <a:srgbClr val="16165C"/>
              </a:solidFill>
              <a:latin typeface="楷体" pitchFamily="49" charset="-122"/>
              <a:ea typeface="楷体" pitchFamily="49" charset="-122"/>
              <a:sym typeface="楷体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02475" y="2715760"/>
            <a:ext cx="8423987" cy="16319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buFont typeface="Arial" panose="020B0604020202020204" pitchFamily="34" charset="0"/>
              <a:buNone/>
              <a:defRPr/>
            </a:pPr>
            <a:r>
              <a:rPr kumimoji="1" lang="zh-CN" altLang="en-US" b="1" dirty="0">
                <a:solidFill>
                  <a:srgbClr val="CC0066"/>
                </a:solidFill>
                <a:latin typeface="+mn-ea"/>
                <a:ea typeface="+mn-ea"/>
              </a:rPr>
              <a:t>节点分析法：</a:t>
            </a:r>
            <a:r>
              <a:rPr lang="zh-CN" altLang="en-US" b="1" dirty="0">
                <a:solidFill>
                  <a:srgbClr val="FF0000"/>
                </a:solidFill>
                <a:latin typeface="+mn-ea"/>
                <a:ea typeface="+mn-ea"/>
              </a:rPr>
              <a:t>节点电压作为电路变量</a:t>
            </a:r>
            <a:r>
              <a:rPr lang="zh-CN" altLang="en-US" b="1" dirty="0">
                <a:latin typeface="+mn-ea"/>
                <a:ea typeface="+mn-ea"/>
              </a:rPr>
              <a:t>，直接列写独立节点的</a:t>
            </a:r>
            <a:r>
              <a:rPr lang="en-US" altLang="zh-CN" b="1" dirty="0">
                <a:solidFill>
                  <a:srgbClr val="FF0000"/>
                </a:solidFill>
                <a:latin typeface="+mn-lt"/>
                <a:ea typeface="+mn-ea"/>
              </a:rPr>
              <a:t>KCL</a:t>
            </a:r>
            <a:r>
              <a:rPr lang="zh-CN" altLang="en-US" b="1" dirty="0">
                <a:solidFill>
                  <a:srgbClr val="FF0000"/>
                </a:solidFill>
                <a:latin typeface="+mn-ea"/>
                <a:ea typeface="+mn-ea"/>
              </a:rPr>
              <a:t>方程</a:t>
            </a:r>
            <a:r>
              <a:rPr lang="zh-CN" altLang="en-US" b="1" dirty="0">
                <a:latin typeface="+mn-ea"/>
                <a:ea typeface="+mn-ea"/>
              </a:rPr>
              <a:t>，先解出节点电压进而求出响应的一种电路网络分析方法。</a:t>
            </a:r>
          </a:p>
          <a:p>
            <a:pPr>
              <a:buFont typeface="Arial" panose="020B0604020202020204" pitchFamily="34" charset="0"/>
              <a:buNone/>
              <a:defRPr/>
            </a:pPr>
            <a:endParaRPr lang="zh-CN" altLang="en-US" b="1" dirty="0">
              <a:latin typeface="+mn-ea"/>
              <a:ea typeface="+mn-ea"/>
            </a:endParaRPr>
          </a:p>
        </p:txBody>
      </p:sp>
      <p:sp>
        <p:nvSpPr>
          <p:cNvPr id="3077" name="矩形 2"/>
          <p:cNvSpPr>
            <a:spLocks noChangeArrowheads="1"/>
          </p:cNvSpPr>
          <p:nvPr/>
        </p:nvSpPr>
        <p:spPr bwMode="auto">
          <a:xfrm>
            <a:off x="900113" y="365125"/>
            <a:ext cx="34305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kumimoji="1" lang="zh-CN" altLang="en-US" sz="2800" b="1"/>
              <a:t>一、节点分析法内容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539720" y="928190"/>
            <a:ext cx="84673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/>
              <a:t>n</a:t>
            </a:r>
            <a:r>
              <a:rPr lang="zh-CN" altLang="en-US" b="1" dirty="0"/>
              <a:t>个节点，</a:t>
            </a:r>
            <a:r>
              <a:rPr lang="en-US" altLang="zh-CN" b="1" dirty="0"/>
              <a:t>b</a:t>
            </a:r>
            <a:r>
              <a:rPr lang="zh-CN" altLang="en-US" b="1" dirty="0"/>
              <a:t>条支路的电路：任选一个节点为</a:t>
            </a:r>
            <a:r>
              <a:rPr lang="zh-CN" altLang="en-US" b="1" dirty="0">
                <a:solidFill>
                  <a:schemeClr val="accent2"/>
                </a:solidFill>
              </a:rPr>
              <a:t>参考节点</a:t>
            </a:r>
            <a:r>
              <a:rPr lang="en-US" altLang="zh-CN" b="1" dirty="0">
                <a:solidFill>
                  <a:schemeClr val="accent2"/>
                </a:solidFill>
              </a:rPr>
              <a:t>(</a:t>
            </a:r>
            <a:r>
              <a:rPr lang="zh-CN" altLang="en-US" b="1" dirty="0">
                <a:solidFill>
                  <a:schemeClr val="accent2"/>
                </a:solidFill>
              </a:rPr>
              <a:t>零电位</a:t>
            </a:r>
            <a:r>
              <a:rPr lang="en-US" altLang="zh-CN" b="1" dirty="0">
                <a:solidFill>
                  <a:schemeClr val="accent2"/>
                </a:solidFill>
              </a:rPr>
              <a:t>)</a:t>
            </a:r>
            <a:endParaRPr lang="zh-CN" altLang="en-US" b="1" dirty="0">
              <a:solidFill>
                <a:schemeClr val="accent2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39720" y="1477329"/>
            <a:ext cx="61093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/>
              <a:t>其他节点与参考节点间的电压称为</a:t>
            </a:r>
            <a:r>
              <a:rPr lang="zh-CN" altLang="en-US" b="1" dirty="0">
                <a:solidFill>
                  <a:srgbClr val="FF00FF"/>
                </a:solidFill>
              </a:rPr>
              <a:t>节点电压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467715" y="2005167"/>
            <a:ext cx="78935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/>
              <a:t>为了和支路电压区别，节点电压常用符号：</a:t>
            </a:r>
            <a:r>
              <a:rPr lang="en-US" altLang="zh-CN" b="1" i="1" dirty="0"/>
              <a:t>u</a:t>
            </a:r>
            <a:r>
              <a:rPr lang="en-US" altLang="zh-CN" b="1" baseline="-25000" dirty="0"/>
              <a:t>n1,</a:t>
            </a:r>
            <a:r>
              <a:rPr lang="en-US" altLang="zh-CN" b="1" i="1" dirty="0"/>
              <a:t> u</a:t>
            </a:r>
            <a:r>
              <a:rPr lang="en-US" altLang="zh-CN" b="1" baseline="-25000" dirty="0"/>
              <a:t>n2</a:t>
            </a:r>
            <a:r>
              <a:rPr lang="en-US" altLang="zh-CN" b="1" dirty="0"/>
              <a:t>…</a:t>
            </a:r>
            <a:r>
              <a:rPr lang="zh-CN" altLang="en-US" b="1" dirty="0"/>
              <a:t>表示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077" grpId="0"/>
      <p:bldP spid="4" grpId="0"/>
      <p:bldP spid="5" grpId="0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785" y="123580"/>
            <a:ext cx="5360549" cy="3721484"/>
          </a:xfrm>
          <a:prstGeom prst="rect">
            <a:avLst/>
          </a:prstGeom>
        </p:spPr>
      </p:pic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611725" y="3934014"/>
            <a:ext cx="8133904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b="1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1. </a:t>
            </a:r>
            <a:r>
              <a:rPr kumimoji="0" lang="zh-CN" altLang="en-US" b="1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网络中，网孔数少于节点，选择网孔法；反之，节点法</a:t>
            </a:r>
            <a:r>
              <a:rPr kumimoji="0" lang="zh-CN" altLang="zh-CN" b="1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　</a:t>
            </a:r>
            <a:endParaRPr kumimoji="0" lang="en-US" altLang="zh-CN" b="1" i="0" u="none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zh-CN" b="1" dirty="0"/>
              <a:t>2.</a:t>
            </a:r>
            <a:r>
              <a:rPr kumimoji="0" lang="zh-CN" altLang="zh-CN" b="1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电流源多，列节点方程较方便；电压</a:t>
            </a:r>
            <a:r>
              <a:rPr kumimoji="0" lang="zh-CN" altLang="zh-CN" b="1" i="0" u="none" strike="noStrike" cap="none" normalizeH="0" baseline="0" dirty="0">
                <a:ln>
                  <a:noFill/>
                </a:ln>
                <a:effectLst/>
              </a:rPr>
              <a:t>源多，则列网孔方程较方便。</a:t>
            </a:r>
            <a:endParaRPr kumimoji="0" lang="zh-CN" altLang="zh-CN" b="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Group 3"/>
          <p:cNvGrpSpPr/>
          <p:nvPr/>
        </p:nvGrpSpPr>
        <p:grpSpPr bwMode="auto">
          <a:xfrm>
            <a:off x="34925" y="195263"/>
            <a:ext cx="3673475" cy="2609850"/>
            <a:chOff x="0" y="0"/>
            <a:chExt cx="4416" cy="3408"/>
          </a:xfrm>
        </p:grpSpPr>
        <p:sp>
          <p:nvSpPr>
            <p:cNvPr id="15367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zh-CN" altLang="zh-CN" sz="2400">
                <a:solidFill>
                  <a:srgbClr val="000000"/>
                </a:solidFill>
              </a:endParaRPr>
            </a:p>
          </p:txBody>
        </p:sp>
        <p:sp>
          <p:nvSpPr>
            <p:cNvPr id="15368" name="Rectangle 5"/>
            <p:cNvSpPr>
              <a:spLocks noChangeArrowheads="1"/>
            </p:cNvSpPr>
            <p:nvPr/>
          </p:nvSpPr>
          <p:spPr bwMode="auto">
            <a:xfrm>
              <a:off x="0" y="48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zh-CN" altLang="zh-CN" sz="2400">
                <a:solidFill>
                  <a:srgbClr val="000000"/>
                </a:solidFill>
              </a:endParaRPr>
            </a:p>
          </p:txBody>
        </p:sp>
      </p:grpSp>
      <p:sp>
        <p:nvSpPr>
          <p:cNvPr id="15363" name="TextBox 7"/>
          <p:cNvSpPr>
            <a:spLocks noChangeArrowheads="1"/>
          </p:cNvSpPr>
          <p:nvPr/>
        </p:nvSpPr>
        <p:spPr bwMode="auto">
          <a:xfrm>
            <a:off x="34925" y="-39688"/>
            <a:ext cx="21605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 typeface="Wingdings" panose="05000000000000000000" pitchFamily="2" charset="2"/>
              <a:buChar char="u"/>
            </a:pPr>
            <a:r>
              <a:rPr lang="zh-CN" altLang="en-US" sz="1200" b="1" dirty="0">
                <a:solidFill>
                  <a:srgbClr val="16165C"/>
                </a:solidFill>
                <a:latin typeface="楷体" pitchFamily="49" charset="-122"/>
                <a:ea typeface="楷体" pitchFamily="49" charset="-122"/>
                <a:sym typeface="楷体" pitchFamily="49" charset="-122"/>
              </a:rPr>
              <a:t>节点分析法</a:t>
            </a:r>
            <a:endParaRPr lang="zh-CN" altLang="zh-CN" sz="1200" b="1" dirty="0">
              <a:solidFill>
                <a:srgbClr val="16165C"/>
              </a:solidFill>
              <a:latin typeface="楷体" pitchFamily="49" charset="-122"/>
              <a:ea typeface="楷体" pitchFamily="49" charset="-122"/>
              <a:sym typeface="楷体" pitchFamily="49" charset="-122"/>
            </a:endParaRPr>
          </a:p>
        </p:txBody>
      </p:sp>
      <p:grpSp>
        <p:nvGrpSpPr>
          <p:cNvPr id="12294" name="组合 4"/>
          <p:cNvGrpSpPr/>
          <p:nvPr/>
        </p:nvGrpSpPr>
        <p:grpSpPr bwMode="auto">
          <a:xfrm>
            <a:off x="1428750" y="285750"/>
            <a:ext cx="6286500" cy="4643438"/>
            <a:chOff x="0" y="0"/>
            <a:chExt cx="6286519" cy="4643452"/>
          </a:xfrm>
        </p:grpSpPr>
        <p:pic>
          <p:nvPicPr>
            <p:cNvPr id="15365" name="Picture 2" descr="BJ_020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286519" cy="46434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5366" name="矩形 5"/>
            <p:cNvSpPr>
              <a:spLocks noChangeArrowheads="1"/>
            </p:cNvSpPr>
            <p:nvPr/>
          </p:nvSpPr>
          <p:spPr bwMode="auto">
            <a:xfrm>
              <a:off x="928694" y="1571636"/>
              <a:ext cx="4544835" cy="12003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zh-CN" sz="7200" b="1">
                  <a:solidFill>
                    <a:srgbClr val="002060"/>
                  </a:solidFill>
                </a:rPr>
                <a:t>THE  END</a:t>
              </a:r>
              <a:endParaRPr lang="zh-CN" altLang="en-US" sz="7200" b="1">
                <a:solidFill>
                  <a:srgbClr val="002060"/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20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40" name="Picture 20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1750" y="1189038"/>
            <a:ext cx="3924300" cy="224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4" name="AutoShape 93"/>
          <p:cNvSpPr>
            <a:spLocks noChangeArrowheads="1"/>
          </p:cNvSpPr>
          <p:nvPr/>
        </p:nvSpPr>
        <p:spPr bwMode="auto">
          <a:xfrm>
            <a:off x="179388" y="269875"/>
            <a:ext cx="8856662" cy="919163"/>
          </a:xfrm>
          <a:prstGeom prst="roundRect">
            <a:avLst>
              <a:gd name="adj" fmla="val 16301"/>
            </a:avLst>
          </a:prstGeom>
          <a:gradFill rotWithShape="1">
            <a:gsLst>
              <a:gs pos="0">
                <a:srgbClr val="9C9CFF"/>
              </a:gs>
              <a:gs pos="35001">
                <a:srgbClr val="BABAFF"/>
              </a:gs>
              <a:gs pos="100000">
                <a:srgbClr val="E4E4FF"/>
              </a:gs>
            </a:gsLst>
            <a:lin ang="162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 eaLnBrk="0" hangingPunct="0">
              <a:spcBef>
                <a:spcPct val="0"/>
              </a:spcBef>
              <a:buFontTx/>
              <a:buNone/>
              <a:defRPr/>
            </a:pPr>
            <a:r>
              <a:rPr lang="zh-CN" altLang="en-US" sz="2800" dirty="0"/>
              <a:t>           </a:t>
            </a:r>
            <a:endParaRPr lang="zh-CN" altLang="zh-CN" sz="2800" b="1" dirty="0">
              <a:solidFill>
                <a:srgbClr val="000000"/>
              </a:solidFill>
              <a:latin typeface="+mn-ea"/>
              <a:ea typeface="+mn-ea"/>
            </a:endParaRPr>
          </a:p>
        </p:txBody>
      </p:sp>
      <p:grpSp>
        <p:nvGrpSpPr>
          <p:cNvPr id="14339" name="Group 3"/>
          <p:cNvGrpSpPr/>
          <p:nvPr/>
        </p:nvGrpSpPr>
        <p:grpSpPr bwMode="auto">
          <a:xfrm>
            <a:off x="34925" y="195263"/>
            <a:ext cx="3673475" cy="2609850"/>
            <a:chOff x="0" y="0"/>
            <a:chExt cx="4416" cy="3408"/>
          </a:xfrm>
        </p:grpSpPr>
        <p:sp>
          <p:nvSpPr>
            <p:cNvPr id="14354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zh-CN" altLang="zh-CN" sz="2400">
                <a:solidFill>
                  <a:srgbClr val="000000"/>
                </a:solidFill>
              </a:endParaRPr>
            </a:p>
          </p:txBody>
        </p:sp>
        <p:sp>
          <p:nvSpPr>
            <p:cNvPr id="14355" name="Rectangle 5"/>
            <p:cNvSpPr>
              <a:spLocks noChangeArrowheads="1"/>
            </p:cNvSpPr>
            <p:nvPr/>
          </p:nvSpPr>
          <p:spPr bwMode="auto">
            <a:xfrm>
              <a:off x="0" y="48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zh-CN" altLang="zh-CN" sz="2400">
                <a:solidFill>
                  <a:srgbClr val="000000"/>
                </a:solidFill>
              </a:endParaRPr>
            </a:p>
          </p:txBody>
        </p:sp>
      </p:grpSp>
      <p:sp>
        <p:nvSpPr>
          <p:cNvPr id="14340" name="TextBox 7"/>
          <p:cNvSpPr>
            <a:spLocks noChangeArrowheads="1"/>
          </p:cNvSpPr>
          <p:nvPr/>
        </p:nvSpPr>
        <p:spPr bwMode="auto">
          <a:xfrm>
            <a:off x="34925" y="-39688"/>
            <a:ext cx="21605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 typeface="Wingdings" panose="05000000000000000000" pitchFamily="2" charset="2"/>
              <a:buChar char="u"/>
            </a:pPr>
            <a:r>
              <a:rPr lang="zh-CN" altLang="en-US" sz="1200" b="1">
                <a:solidFill>
                  <a:srgbClr val="16165C"/>
                </a:solidFill>
                <a:latin typeface="楷体" pitchFamily="49" charset="-122"/>
                <a:ea typeface="楷体" pitchFamily="49" charset="-122"/>
                <a:sym typeface="楷体" pitchFamily="49" charset="-122"/>
              </a:rPr>
              <a:t>节点分析法</a:t>
            </a:r>
            <a:endParaRPr lang="zh-CN" altLang="zh-CN" sz="1200" b="1">
              <a:solidFill>
                <a:srgbClr val="16165C"/>
              </a:solidFill>
              <a:latin typeface="楷体" pitchFamily="49" charset="-122"/>
              <a:ea typeface="楷体" pitchFamily="49" charset="-122"/>
              <a:sym typeface="楷体" pitchFamily="49" charset="-122"/>
            </a:endParaRPr>
          </a:p>
        </p:txBody>
      </p: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179388" y="1189038"/>
            <a:ext cx="49847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zh-CN" altLang="en-US" sz="2400" b="1" dirty="0">
                <a:latin typeface="+mn-ea"/>
                <a:ea typeface="+mn-ea"/>
              </a:rPr>
              <a:t>解：（</a:t>
            </a:r>
            <a:r>
              <a:rPr lang="en-US" altLang="zh-CN" sz="2400" b="1" dirty="0">
                <a:latin typeface="+mn-ea"/>
                <a:ea typeface="+mn-ea"/>
                <a:sym typeface="Wingdings" panose="05000000000000000000" pitchFamily="2" charset="2"/>
              </a:rPr>
              <a:t>1</a:t>
            </a:r>
            <a:r>
              <a:rPr lang="zh-CN" altLang="en-US" sz="2400" b="1" dirty="0">
                <a:latin typeface="+mn-ea"/>
                <a:ea typeface="+mn-ea"/>
                <a:sym typeface="Wingdings" panose="05000000000000000000" pitchFamily="2" charset="2"/>
              </a:rPr>
              <a:t>）</a:t>
            </a:r>
            <a:r>
              <a:rPr lang="zh-CN" altLang="en-US" sz="2400" b="1" dirty="0">
                <a:latin typeface="+mn-ea"/>
                <a:ea typeface="+mn-ea"/>
              </a:rPr>
              <a:t>选</a:t>
            </a:r>
            <a:r>
              <a:rPr lang="en-US" altLang="zh-CN" sz="2400" b="1" dirty="0">
                <a:latin typeface="+mn-ea"/>
                <a:ea typeface="+mn-ea"/>
              </a:rPr>
              <a:t>4</a:t>
            </a:r>
            <a:r>
              <a:rPr lang="zh-CN" altLang="en-US" sz="2400" b="1" dirty="0">
                <a:latin typeface="+mn-ea"/>
                <a:ea typeface="+mn-ea"/>
              </a:rPr>
              <a:t>为参考节点，则</a:t>
            </a:r>
            <a:endParaRPr lang="en-US" altLang="zh-CN" sz="2400" b="1" dirty="0">
              <a:latin typeface="+mn-ea"/>
              <a:ea typeface="+mn-ea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833438" y="1651000"/>
            <a:ext cx="492955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zh-CN" altLang="en-US" sz="2400" b="1" dirty="0">
                <a:latin typeface="+mn-ea"/>
                <a:ea typeface="+mn-ea"/>
              </a:rPr>
              <a:t>（</a:t>
            </a:r>
            <a:r>
              <a:rPr lang="en-US" altLang="zh-CN" sz="2400" b="1" dirty="0">
                <a:latin typeface="+mn-ea"/>
                <a:ea typeface="+mn-ea"/>
              </a:rPr>
              <a:t>2</a:t>
            </a:r>
            <a:r>
              <a:rPr lang="zh-CN" altLang="en-US" sz="2400" b="1" dirty="0">
                <a:latin typeface="+mn-ea"/>
                <a:ea typeface="+mn-ea"/>
              </a:rPr>
              <a:t>）设流过</a:t>
            </a:r>
            <a:r>
              <a:rPr lang="en-US" altLang="zh-CN" sz="2400" b="1" dirty="0">
                <a:latin typeface="+mn-ea"/>
                <a:ea typeface="+mn-ea"/>
              </a:rPr>
              <a:t>5</a:t>
            </a:r>
            <a:r>
              <a:rPr lang="en-US" altLang="zh-CN" sz="2400" b="1" dirty="0">
                <a:latin typeface="+mn-lt"/>
                <a:ea typeface="+mn-ea"/>
              </a:rPr>
              <a:t>V</a:t>
            </a:r>
            <a:r>
              <a:rPr lang="zh-CN" altLang="en-US" sz="2400" b="1" dirty="0">
                <a:latin typeface="+mn-ea"/>
                <a:ea typeface="+mn-ea"/>
              </a:rPr>
              <a:t>电压源的电流</a:t>
            </a:r>
            <a:r>
              <a:rPr kumimoji="1" lang="en-US" altLang="zh-CN" sz="2400" b="1" i="1" dirty="0">
                <a:solidFill>
                  <a:srgbClr val="FF0000"/>
                </a:solidFill>
                <a:latin typeface="+mn-lt"/>
                <a:ea typeface="+mn-ea"/>
              </a:rPr>
              <a:t>i</a:t>
            </a:r>
            <a:r>
              <a:rPr kumimoji="1" lang="en-US" altLang="zh-CN" sz="2400" b="1" baseline="-25000" dirty="0">
                <a:solidFill>
                  <a:srgbClr val="FF0000"/>
                </a:solidFill>
                <a:latin typeface="+mn-lt"/>
                <a:ea typeface="+mn-ea"/>
              </a:rPr>
              <a:t>x</a:t>
            </a:r>
            <a:r>
              <a:rPr lang="zh-CN" altLang="en-US" sz="2400" b="1" dirty="0">
                <a:latin typeface="+mn-ea"/>
                <a:ea typeface="+mn-ea"/>
              </a:rPr>
              <a:t>： </a:t>
            </a:r>
          </a:p>
        </p:txBody>
      </p:sp>
      <p:sp>
        <p:nvSpPr>
          <p:cNvPr id="17" name="AutoShape 73"/>
          <p:cNvSpPr/>
          <p:nvPr/>
        </p:nvSpPr>
        <p:spPr bwMode="auto">
          <a:xfrm flipH="1">
            <a:off x="684212" y="2355850"/>
            <a:ext cx="149225" cy="2376050"/>
          </a:xfrm>
          <a:prstGeom prst="rightBrace">
            <a:avLst>
              <a:gd name="adj1" fmla="val 92044"/>
              <a:gd name="adj2" fmla="val 50000"/>
            </a:avLst>
          </a:prstGeom>
          <a:noFill/>
          <a:ln w="222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kumimoji="1" lang="zh-CN" altLang="en-US" b="1">
              <a:solidFill>
                <a:srgbClr val="FF0000"/>
              </a:solidFill>
            </a:endParaRPr>
          </a:p>
        </p:txBody>
      </p:sp>
      <p:sp>
        <p:nvSpPr>
          <p:cNvPr id="14344" name="Text Box 5"/>
          <p:cNvSpPr txBox="1">
            <a:spLocks noChangeArrowheads="1"/>
          </p:cNvSpPr>
          <p:nvPr/>
        </p:nvSpPr>
        <p:spPr bwMode="auto">
          <a:xfrm>
            <a:off x="179388" y="234950"/>
            <a:ext cx="8323262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kumimoji="1" lang="zh-CN" altLang="en-US" sz="2800" b="1" dirty="0">
                <a:latin typeface="宋体" panose="02010600030101010101" pitchFamily="2" charset="-122"/>
                <a:sym typeface="宋体" panose="02010600030101010101" pitchFamily="2" charset="-122"/>
              </a:rPr>
              <a:t>【例</a:t>
            </a:r>
            <a:r>
              <a:rPr kumimoji="1" lang="en-US" altLang="zh-CN" sz="2800" b="1" dirty="0">
                <a:latin typeface="宋体" panose="02010600030101010101" pitchFamily="2" charset="-122"/>
                <a:sym typeface="宋体" panose="02010600030101010101" pitchFamily="2" charset="-122"/>
              </a:rPr>
              <a:t>4</a:t>
            </a:r>
            <a:r>
              <a:rPr kumimoji="1" lang="zh-CN" altLang="en-US" sz="2800" b="1" dirty="0">
                <a:latin typeface="宋体" panose="02010600030101010101" pitchFamily="2" charset="-122"/>
                <a:sym typeface="宋体" panose="02010600030101010101" pitchFamily="2" charset="-122"/>
              </a:rPr>
              <a:t>】电路如下图所示</a:t>
            </a:r>
            <a:r>
              <a:rPr kumimoji="1" lang="zh-CN" altLang="en-US" sz="2800" b="1" dirty="0"/>
              <a:t>，试用节点分析法求电路中的电压</a:t>
            </a:r>
            <a:r>
              <a:rPr kumimoji="1" lang="en-US" altLang="zh-CN" sz="2800" b="1" i="1" dirty="0"/>
              <a:t>u</a:t>
            </a:r>
            <a:r>
              <a:rPr kumimoji="1" lang="zh-CN" altLang="en-US" sz="2800" b="1" dirty="0"/>
              <a:t>和电流</a:t>
            </a:r>
            <a:r>
              <a:rPr kumimoji="1" lang="en-US" altLang="zh-CN" sz="2800" b="1" i="1" dirty="0" err="1"/>
              <a:t>i</a:t>
            </a:r>
            <a:r>
              <a:rPr kumimoji="1" lang="zh-CN" altLang="en-US" sz="2800" b="1" i="1" dirty="0"/>
              <a:t>。</a:t>
            </a:r>
            <a:endParaRPr kumimoji="1" lang="en-US" altLang="zh-CN" sz="2800" b="1" i="1" dirty="0"/>
          </a:p>
        </p:txBody>
      </p:sp>
      <p:graphicFrame>
        <p:nvGraphicFramePr>
          <p:cNvPr id="9" name="对象 8"/>
          <p:cNvGraphicFramePr>
            <a:graphicFrameLocks noChangeAspect="1"/>
          </p:cNvGraphicFramePr>
          <p:nvPr/>
        </p:nvGraphicFramePr>
        <p:xfrm>
          <a:off x="727075" y="2709863"/>
          <a:ext cx="3795713" cy="742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921" name="Equation" r:id="rId4" imgW="41757600" imgH="9753600" progId="Equation.DSMT4">
                  <p:embed/>
                </p:oleObj>
              </mc:Choice>
              <mc:Fallback>
                <p:oleObj name="Equation" r:id="rId4" imgW="41757600" imgH="9753600" progId="Equation.DSMT4">
                  <p:embed/>
                  <p:pic>
                    <p:nvPicPr>
                      <p:cNvPr id="0" name="对象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7075" y="2709863"/>
                        <a:ext cx="3795713" cy="742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对象 9"/>
          <p:cNvGraphicFramePr>
            <a:graphicFrameLocks noChangeAspect="1"/>
          </p:cNvGraphicFramePr>
          <p:nvPr/>
        </p:nvGraphicFramePr>
        <p:xfrm>
          <a:off x="754063" y="3471863"/>
          <a:ext cx="3925887" cy="733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922" name="Equation" r:id="rId6" imgW="49682400" imgH="9753600" progId="Equation.DSMT4">
                  <p:embed/>
                </p:oleObj>
              </mc:Choice>
              <mc:Fallback>
                <p:oleObj name="Equation" r:id="rId6" imgW="49682400" imgH="9753600" progId="Equation.DSMT4">
                  <p:embed/>
                  <p:pic>
                    <p:nvPicPr>
                      <p:cNvPr id="0" name="对象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4063" y="3471863"/>
                        <a:ext cx="3925887" cy="733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对象 20"/>
          <p:cNvGraphicFramePr>
            <a:graphicFrameLocks noChangeAspect="1"/>
          </p:cNvGraphicFramePr>
          <p:nvPr/>
        </p:nvGraphicFramePr>
        <p:xfrm>
          <a:off x="971550" y="4375150"/>
          <a:ext cx="1825625" cy="481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923" name="Equation" r:id="rId8" imgW="21945600" imgH="5486400" progId="Equation.DSMT4">
                  <p:embed/>
                </p:oleObj>
              </mc:Choice>
              <mc:Fallback>
                <p:oleObj name="Equation" r:id="rId8" imgW="21945600" imgH="5486400" progId="Equation.DSMT4">
                  <p:embed/>
                  <p:pic>
                    <p:nvPicPr>
                      <p:cNvPr id="0" name="对象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550" y="4375150"/>
                        <a:ext cx="1825625" cy="481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Object 1026"/>
          <p:cNvGraphicFramePr>
            <a:graphicFrameLocks noChangeAspect="1"/>
          </p:cNvGraphicFramePr>
          <p:nvPr/>
        </p:nvGraphicFramePr>
        <p:xfrm>
          <a:off x="6355136" y="4039750"/>
          <a:ext cx="1998662" cy="692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924" name="Equation" r:id="rId10" imgW="27432000" imgH="9753600" progId="Equation.DSMT4">
                  <p:embed/>
                </p:oleObj>
              </mc:Choice>
              <mc:Fallback>
                <p:oleObj name="Equation" r:id="rId10" imgW="27432000" imgH="9753600" progId="Equation.DSMT4">
                  <p:embed/>
                  <p:pic>
                    <p:nvPicPr>
                      <p:cNvPr id="0" name="Object 10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55136" y="4039750"/>
                        <a:ext cx="1998662" cy="692150"/>
                      </a:xfrm>
                      <a:prstGeom prst="rect">
                        <a:avLst/>
                      </a:prstGeom>
                      <a:solidFill>
                        <a:srgbClr val="FF00FF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对象 22"/>
          <p:cNvGraphicFramePr>
            <a:graphicFrameLocks noChangeAspect="1"/>
          </p:cNvGraphicFramePr>
          <p:nvPr/>
        </p:nvGraphicFramePr>
        <p:xfrm>
          <a:off x="4357688" y="1189038"/>
          <a:ext cx="141605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925" name="Equation" r:id="rId12" imgW="15240000" imgH="5486400" progId="Equation.DSMT4">
                  <p:embed/>
                </p:oleObj>
              </mc:Choice>
              <mc:Fallback>
                <p:oleObj name="Equation" r:id="rId12" imgW="15240000" imgH="5486400" progId="Equation.DSMT4">
                  <p:embed/>
                  <p:pic>
                    <p:nvPicPr>
                      <p:cNvPr id="0" name="对象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7688" y="1189038"/>
                        <a:ext cx="1416050" cy="50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对象 23"/>
          <p:cNvGraphicFramePr>
            <a:graphicFrameLocks noChangeAspect="1"/>
          </p:cNvGraphicFramePr>
          <p:nvPr/>
        </p:nvGraphicFramePr>
        <p:xfrm>
          <a:off x="895350" y="2257425"/>
          <a:ext cx="1171575" cy="420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926" name="Equation" r:id="rId14" imgW="15240000" imgH="5486400" progId="Equation.DSMT4">
                  <p:embed/>
                </p:oleObj>
              </mc:Choice>
              <mc:Fallback>
                <p:oleObj name="Equation" r:id="rId14" imgW="15240000" imgH="5486400" progId="Equation.DSMT4">
                  <p:embed/>
                  <p:pic>
                    <p:nvPicPr>
                      <p:cNvPr id="0" name="对象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5350" y="2257425"/>
                        <a:ext cx="1171575" cy="420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椭圆 3"/>
          <p:cNvSpPr>
            <a:spLocks noChangeArrowheads="1"/>
          </p:cNvSpPr>
          <p:nvPr/>
        </p:nvSpPr>
        <p:spPr bwMode="auto">
          <a:xfrm>
            <a:off x="6826536" y="3075785"/>
            <a:ext cx="144908" cy="109608"/>
          </a:xfrm>
          <a:prstGeom prst="ellipse">
            <a:avLst/>
          </a:prstGeom>
          <a:solidFill>
            <a:srgbClr val="BA06A0"/>
          </a:solidFill>
          <a:ln w="9525" algn="ctr">
            <a:solidFill>
              <a:schemeClr val="tx1"/>
            </a:solidFill>
            <a:round/>
          </a:ln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zh-CN" altLang="en-US" sz="2400"/>
          </a:p>
        </p:txBody>
      </p:sp>
      <p:sp>
        <p:nvSpPr>
          <p:cNvPr id="14353" name="矩形 5"/>
          <p:cNvSpPr>
            <a:spLocks noChangeArrowheads="1"/>
          </p:cNvSpPr>
          <p:nvPr/>
        </p:nvSpPr>
        <p:spPr bwMode="auto">
          <a:xfrm>
            <a:off x="7180438" y="2027337"/>
            <a:ext cx="4794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1" lang="en-US" altLang="zh-CN" sz="2000" b="1" i="1" dirty="0">
                <a:solidFill>
                  <a:srgbClr val="C00000"/>
                </a:solidFill>
              </a:rPr>
              <a:t>i</a:t>
            </a:r>
            <a:r>
              <a:rPr kumimoji="1" lang="en-US" altLang="zh-CN" sz="2000" b="1" baseline="-25000" dirty="0">
                <a:solidFill>
                  <a:srgbClr val="C00000"/>
                </a:solidFill>
              </a:rPr>
              <a:t>x</a:t>
            </a:r>
            <a:endParaRPr lang="zh-CN" altLang="en-US" sz="2000" baseline="-25000" dirty="0">
              <a:solidFill>
                <a:srgbClr val="C00000"/>
              </a:solidFill>
            </a:endParaRPr>
          </a:p>
        </p:txBody>
      </p:sp>
      <p:sp>
        <p:nvSpPr>
          <p:cNvPr id="20" name="椭圆 19"/>
          <p:cNvSpPr>
            <a:spLocks noChangeArrowheads="1"/>
          </p:cNvSpPr>
          <p:nvPr/>
        </p:nvSpPr>
        <p:spPr bwMode="auto">
          <a:xfrm>
            <a:off x="5646792" y="2057861"/>
            <a:ext cx="144908" cy="109608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</a:ln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2400" dirty="0"/>
              <a:t> </a:t>
            </a:r>
            <a:endParaRPr lang="zh-CN" altLang="en-US" sz="2400" dirty="0"/>
          </a:p>
        </p:txBody>
      </p:sp>
      <p:sp>
        <p:nvSpPr>
          <p:cNvPr id="22" name="椭圆 21"/>
          <p:cNvSpPr>
            <a:spLocks noChangeArrowheads="1"/>
          </p:cNvSpPr>
          <p:nvPr/>
        </p:nvSpPr>
        <p:spPr bwMode="auto">
          <a:xfrm>
            <a:off x="6834561" y="2023903"/>
            <a:ext cx="144908" cy="109608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</a:ln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zh-CN" altLang="en-US" sz="2400"/>
          </a:p>
        </p:txBody>
      </p:sp>
      <p:sp>
        <p:nvSpPr>
          <p:cNvPr id="25" name="椭圆 24"/>
          <p:cNvSpPr>
            <a:spLocks noChangeArrowheads="1"/>
          </p:cNvSpPr>
          <p:nvPr/>
        </p:nvSpPr>
        <p:spPr bwMode="auto">
          <a:xfrm>
            <a:off x="7899354" y="2051209"/>
            <a:ext cx="144908" cy="109608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</a:ln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zh-CN" altLang="en-US" sz="2400"/>
          </a:p>
        </p:txBody>
      </p:sp>
      <p:sp>
        <p:nvSpPr>
          <p:cNvPr id="26" name="矩形 5"/>
          <p:cNvSpPr>
            <a:spLocks noChangeArrowheads="1"/>
          </p:cNvSpPr>
          <p:nvPr/>
        </p:nvSpPr>
        <p:spPr bwMode="auto">
          <a:xfrm>
            <a:off x="6813534" y="1001945"/>
            <a:ext cx="4794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1" lang="en-US" altLang="zh-CN" sz="2400" b="1" i="1" dirty="0"/>
              <a:t>u</a:t>
            </a:r>
            <a:endParaRPr lang="zh-CN" altLang="en-US" sz="2400" baseline="-25000" dirty="0"/>
          </a:p>
        </p:txBody>
      </p:sp>
      <p:graphicFrame>
        <p:nvGraphicFramePr>
          <p:cNvPr id="27" name="对象 26"/>
          <p:cNvGraphicFramePr>
            <a:graphicFrameLocks noChangeAspect="1"/>
          </p:cNvGraphicFramePr>
          <p:nvPr/>
        </p:nvGraphicFramePr>
        <p:xfrm>
          <a:off x="4627924" y="3462759"/>
          <a:ext cx="1319212" cy="481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927" name="Equation" r:id="rId16" imgW="15849600" imgH="5486400" progId="Equation.DSMT4">
                  <p:embed/>
                </p:oleObj>
              </mc:Choice>
              <mc:Fallback>
                <p:oleObj name="Equation" r:id="rId16" imgW="15849600" imgH="5486400" progId="Equation.DSMT4">
                  <p:embed/>
                  <p:pic>
                    <p:nvPicPr>
                      <p:cNvPr id="0" name="图片 1476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27924" y="3462759"/>
                        <a:ext cx="1319212" cy="481013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对象 27"/>
          <p:cNvGraphicFramePr>
            <a:graphicFrameLocks noChangeAspect="1"/>
          </p:cNvGraphicFramePr>
          <p:nvPr/>
        </p:nvGraphicFramePr>
        <p:xfrm>
          <a:off x="4646295" y="4250888"/>
          <a:ext cx="1166812" cy="481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928" name="Equation" r:id="rId18" imgW="14020800" imgH="5486400" progId="Equation.DSMT4">
                  <p:embed/>
                </p:oleObj>
              </mc:Choice>
              <mc:Fallback>
                <p:oleObj name="Equation" r:id="rId18" imgW="14020800" imgH="5486400" progId="Equation.DSMT4">
                  <p:embed/>
                  <p:pic>
                    <p:nvPicPr>
                      <p:cNvPr id="0" name="图片 1476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6295" y="4250888"/>
                        <a:ext cx="1166812" cy="481012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AutoShape 73"/>
          <p:cNvSpPr/>
          <p:nvPr/>
        </p:nvSpPr>
        <p:spPr bwMode="auto">
          <a:xfrm flipH="1">
            <a:off x="4456333" y="3730349"/>
            <a:ext cx="134434" cy="856838"/>
          </a:xfrm>
          <a:prstGeom prst="rightBrace">
            <a:avLst>
              <a:gd name="adj1" fmla="val 92044"/>
              <a:gd name="adj2" fmla="val 50000"/>
            </a:avLst>
          </a:prstGeom>
          <a:noFill/>
          <a:ln w="222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kumimoji="1" lang="zh-CN" altLang="en-US" b="1">
              <a:solidFill>
                <a:srgbClr val="FF0000"/>
              </a:solidFill>
            </a:endParaRPr>
          </a:p>
        </p:txBody>
      </p:sp>
      <p:graphicFrame>
        <p:nvGraphicFramePr>
          <p:cNvPr id="30" name="对象 29"/>
          <p:cNvGraphicFramePr>
            <a:graphicFrameLocks noChangeAspect="1"/>
          </p:cNvGraphicFramePr>
          <p:nvPr/>
        </p:nvGraphicFramePr>
        <p:xfrm>
          <a:off x="6288924" y="3421232"/>
          <a:ext cx="2067960" cy="4406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929" name="Equation" r:id="rId20" imgW="27127200" imgH="5486400" progId="Equation.DSMT4">
                  <p:embed/>
                </p:oleObj>
              </mc:Choice>
              <mc:Fallback>
                <p:oleObj name="Equation" r:id="rId20" imgW="27127200" imgH="5486400" progId="Equation.DSMT4">
                  <p:embed/>
                  <p:pic>
                    <p:nvPicPr>
                      <p:cNvPr id="0" name="图片 1476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88924" y="3421232"/>
                        <a:ext cx="2067960" cy="440642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" name="组合 5">
            <a:extLst>
              <a:ext uri="{FF2B5EF4-FFF2-40B4-BE49-F238E27FC236}">
                <a16:creationId xmlns:a16="http://schemas.microsoft.com/office/drawing/2014/main" id="{FF700AE5-5C61-4BFE-BB62-726EF5D801EE}"/>
              </a:ext>
            </a:extLst>
          </p:cNvPr>
          <p:cNvGrpSpPr/>
          <p:nvPr/>
        </p:nvGrpSpPr>
        <p:grpSpPr>
          <a:xfrm>
            <a:off x="7042477" y="1921108"/>
            <a:ext cx="253314" cy="296727"/>
            <a:chOff x="7042477" y="1921108"/>
            <a:chExt cx="253314" cy="296727"/>
          </a:xfrm>
          <a:solidFill>
            <a:schemeClr val="bg1"/>
          </a:solidFill>
        </p:grpSpPr>
        <p:sp>
          <p:nvSpPr>
            <p:cNvPr id="5" name="矩形 4">
              <a:extLst>
                <a:ext uri="{FF2B5EF4-FFF2-40B4-BE49-F238E27FC236}">
                  <a16:creationId xmlns:a16="http://schemas.microsoft.com/office/drawing/2014/main" id="{16D200BF-8B08-4380-8B5A-B84596576DBC}"/>
                </a:ext>
              </a:extLst>
            </p:cNvPr>
            <p:cNvSpPr/>
            <p:nvPr/>
          </p:nvSpPr>
          <p:spPr bwMode="auto">
            <a:xfrm>
              <a:off x="7042477" y="1921108"/>
              <a:ext cx="250482" cy="163949"/>
            </a:xfrm>
            <a:prstGeom prst="rect">
              <a:avLst/>
            </a:prstGeom>
            <a:grpFill/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31" name="矩形 30">
              <a:extLst>
                <a:ext uri="{FF2B5EF4-FFF2-40B4-BE49-F238E27FC236}">
                  <a16:creationId xmlns:a16="http://schemas.microsoft.com/office/drawing/2014/main" id="{6F29FB51-38E1-40A6-8892-C8C06674BC04}"/>
                </a:ext>
              </a:extLst>
            </p:cNvPr>
            <p:cNvSpPr/>
            <p:nvPr/>
          </p:nvSpPr>
          <p:spPr bwMode="auto">
            <a:xfrm>
              <a:off x="7045309" y="2116498"/>
              <a:ext cx="250482" cy="101337"/>
            </a:xfrm>
            <a:prstGeom prst="rect">
              <a:avLst/>
            </a:prstGeom>
            <a:grpFill/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4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autoUpdateAnimBg="0"/>
      <p:bldP spid="17" grpId="0" animBg="1" autoUpdateAnimBg="0"/>
      <p:bldP spid="4" grpId="0" animBg="1"/>
      <p:bldP spid="14353" grpId="0"/>
      <p:bldP spid="20" grpId="0" animBg="1"/>
      <p:bldP spid="22" grpId="0" animBg="1"/>
      <p:bldP spid="25" grpId="0" animBg="1"/>
      <p:bldP spid="29" grpId="0" animBg="1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90" y="0"/>
            <a:ext cx="4356484" cy="33229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对象 4"/>
          <p:cNvGraphicFramePr>
            <a:graphicFrameLocks noChangeAspect="1"/>
          </p:cNvGraphicFramePr>
          <p:nvPr/>
        </p:nvGraphicFramePr>
        <p:xfrm>
          <a:off x="4514707" y="339595"/>
          <a:ext cx="4319972" cy="1811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30" name="Equation" r:id="rId4" imgW="1943100" imgH="698500" progId="Equation.DSMT4">
                  <p:embed/>
                </p:oleObj>
              </mc:Choice>
              <mc:Fallback>
                <p:oleObj name="Equation" r:id="rId4" imgW="1943100" imgH="698500" progId="Equation.DSMT4">
                  <p:embed/>
                  <p:pic>
                    <p:nvPicPr>
                      <p:cNvPr id="0" name="对象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707" y="339595"/>
                        <a:ext cx="4319972" cy="1811337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对象 5"/>
          <p:cNvGraphicFramePr>
            <a:graphicFrameLocks noChangeAspect="1"/>
          </p:cNvGraphicFramePr>
          <p:nvPr/>
        </p:nvGraphicFramePr>
        <p:xfrm>
          <a:off x="4630994" y="2503686"/>
          <a:ext cx="3978473" cy="1811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31" name="Equation" r:id="rId6" imgW="1765300" imgH="698500" progId="Equation.DSMT4">
                  <p:embed/>
                </p:oleObj>
              </mc:Choice>
              <mc:Fallback>
                <p:oleObj name="Equation" r:id="rId6" imgW="1765300" imgH="698500" progId="Equation.DSMT4">
                  <p:embed/>
                  <p:pic>
                    <p:nvPicPr>
                      <p:cNvPr id="0" name="对象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30994" y="2503686"/>
                        <a:ext cx="3978473" cy="1811338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乘号 6"/>
          <p:cNvSpPr/>
          <p:nvPr/>
        </p:nvSpPr>
        <p:spPr bwMode="auto">
          <a:xfrm>
            <a:off x="6620231" y="842200"/>
            <a:ext cx="612068" cy="720080"/>
          </a:xfrm>
          <a:prstGeom prst="mathMultiply">
            <a:avLst/>
          </a:prstGeom>
          <a:solidFill>
            <a:srgbClr val="FF388C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8" name="文本框 1"/>
          <p:cNvSpPr txBox="1"/>
          <p:nvPr/>
        </p:nvSpPr>
        <p:spPr>
          <a:xfrm>
            <a:off x="215702" y="3409355"/>
            <a:ext cx="42484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</a:pPr>
            <a:r>
              <a:rPr kumimoji="1" lang="zh-CN" altLang="en-US" sz="3200" b="1" dirty="0">
                <a:solidFill>
                  <a:srgbClr val="FF0000"/>
                </a:solidFill>
                <a:latin typeface="Times New Roman" panose="02020603050405020304"/>
                <a:ea typeface="华文楷体" panose="02010600040101010101" pitchFamily="2" charset="-122"/>
              </a:rPr>
              <a:t>与（受控）电流源相连的电导不能计入自电导和互电导。</a:t>
            </a:r>
            <a:endParaRPr kumimoji="1" lang="en-US" altLang="zh-CN" sz="3200" b="1" baseline="-25000" dirty="0">
              <a:solidFill>
                <a:srgbClr val="FF0000"/>
              </a:solidFill>
              <a:latin typeface="Times New Roman" panose="02020603050405020304"/>
              <a:ea typeface="华文楷体" panose="02010600040101010101" pitchFamily="2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3851950" y="1496581"/>
            <a:ext cx="612224" cy="720050"/>
            <a:chOff x="3851950" y="1496581"/>
            <a:chExt cx="612224" cy="720050"/>
          </a:xfrm>
        </p:grpSpPr>
        <p:sp>
          <p:nvSpPr>
            <p:cNvPr id="10" name="矩形 9"/>
            <p:cNvSpPr/>
            <p:nvPr/>
          </p:nvSpPr>
          <p:spPr bwMode="auto">
            <a:xfrm>
              <a:off x="3851950" y="1562280"/>
              <a:ext cx="612224" cy="588652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cxnSp>
          <p:nvCxnSpPr>
            <p:cNvPr id="12" name="直接连接符 11"/>
            <p:cNvCxnSpPr/>
            <p:nvPr/>
          </p:nvCxnSpPr>
          <p:spPr bwMode="auto">
            <a:xfrm>
              <a:off x="4006008" y="1496581"/>
              <a:ext cx="0" cy="720050"/>
            </a:xfrm>
            <a:prstGeom prst="line">
              <a:avLst/>
            </a:prstGeom>
            <a:solidFill>
              <a:schemeClr val="accent1"/>
            </a:solidFill>
            <a:ln w="222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2" name="矩形 1">
            <a:extLst>
              <a:ext uri="{FF2B5EF4-FFF2-40B4-BE49-F238E27FC236}">
                <a16:creationId xmlns:a16="http://schemas.microsoft.com/office/drawing/2014/main" id="{FC837495-69B2-40D9-8A4D-1C5285D84F8C}"/>
              </a:ext>
            </a:extLst>
          </p:cNvPr>
          <p:cNvSpPr/>
          <p:nvPr/>
        </p:nvSpPr>
        <p:spPr bwMode="auto">
          <a:xfrm>
            <a:off x="4067965" y="123580"/>
            <a:ext cx="216015" cy="43203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/>
      <p:bldP spid="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4818" name="Object 7">
            <a:extLst>
              <a:ext uri="{FF2B5EF4-FFF2-40B4-BE49-F238E27FC236}">
                <a16:creationId xmlns:a16="http://schemas.microsoft.com/office/drawing/2014/main" id="{774290E6-36B9-4448-999F-3F993F4135C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346973" y="1410891"/>
          <a:ext cx="3015853" cy="1457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24" r:id="rId3" imgW="1993900" imgH="965200" progId="Equation.DSMT4">
                  <p:embed/>
                </p:oleObj>
              </mc:Choice>
              <mc:Fallback>
                <p:oleObj r:id="rId3" imgW="1993900" imgH="965200" progId="Equation.DSMT4">
                  <p:embed/>
                  <p:pic>
                    <p:nvPicPr>
                      <p:cNvPr id="34818" name="Object 7">
                        <a:extLst>
                          <a:ext uri="{FF2B5EF4-FFF2-40B4-BE49-F238E27FC236}">
                            <a16:creationId xmlns:a16="http://schemas.microsoft.com/office/drawing/2014/main" id="{774290E6-36B9-4448-999F-3F993F4135C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6973" y="1410891"/>
                        <a:ext cx="3015853" cy="1457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154" name="Rectangle 10">
            <a:extLst>
              <a:ext uri="{FF2B5EF4-FFF2-40B4-BE49-F238E27FC236}">
                <a16:creationId xmlns:a16="http://schemas.microsoft.com/office/drawing/2014/main" id="{B8028EFC-17D2-4BA0-B99E-84A8E2944F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1650" y="219723"/>
            <a:ext cx="5415265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altLang="zh-CN" sz="2100" b="1">
                <a:solidFill>
                  <a:srgbClr val="006699"/>
                </a:solidFill>
                <a:cs typeface="Times New Roman" panose="02020603050405020304" pitchFamily="18" charset="0"/>
              </a:rPr>
              <a:t>3-5(a)</a:t>
            </a:r>
            <a:r>
              <a:rPr lang="en-US" altLang="zh-CN" sz="2100" b="1">
                <a:solidFill>
                  <a:srgbClr val="FF0066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sz="2100" b="1">
                <a:solidFill>
                  <a:srgbClr val="006699"/>
                </a:solidFill>
                <a:cs typeface="Times New Roman" panose="02020603050405020304" pitchFamily="18" charset="0"/>
              </a:rPr>
              <a:t> </a:t>
            </a:r>
            <a:r>
              <a:rPr lang="zh-CN" altLang="en-US" sz="2100" b="1">
                <a:solidFill>
                  <a:srgbClr val="006699"/>
                </a:solidFill>
                <a:cs typeface="Times New Roman" panose="02020603050405020304" pitchFamily="18" charset="0"/>
              </a:rPr>
              <a:t>电</a:t>
            </a:r>
            <a:r>
              <a:rPr lang="zh-CN" altLang="en-US" sz="2100" b="1">
                <a:cs typeface="Times New Roman" panose="02020603050405020304" pitchFamily="18" charset="0"/>
              </a:rPr>
              <a:t>路如题图</a:t>
            </a:r>
            <a:r>
              <a:rPr lang="en-US" altLang="zh-CN" sz="2100" b="1">
                <a:cs typeface="Times New Roman" panose="02020603050405020304" pitchFamily="18" charset="0"/>
              </a:rPr>
              <a:t>3-5</a:t>
            </a:r>
            <a:r>
              <a:rPr lang="zh-CN" altLang="en-US" sz="2100" b="1">
                <a:cs typeface="Times New Roman" panose="02020603050405020304" pitchFamily="18" charset="0"/>
              </a:rPr>
              <a:t>所示，试列网孔方程。</a:t>
            </a:r>
            <a:endParaRPr lang="zh-CN" altLang="en-US" sz="2100" b="1"/>
          </a:p>
          <a:p>
            <a:pPr eaLnBrk="0" hangingPunct="0"/>
            <a:r>
              <a:rPr lang="zh-CN" altLang="en-US" sz="750">
                <a:cs typeface="Times New Roman" panose="02020603050405020304" pitchFamily="18" charset="0"/>
              </a:rPr>
              <a:t>                                           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34822" name="Rectangle 11">
            <a:extLst>
              <a:ext uri="{FF2B5EF4-FFF2-40B4-BE49-F238E27FC236}">
                <a16:creationId xmlns:a16="http://schemas.microsoft.com/office/drawing/2014/main" id="{761F70CD-23E4-437A-8608-DB57290BBC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19451" y="567690"/>
            <a:ext cx="5379999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indent="146685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100" b="1">
                <a:latin typeface="Times New Roman" panose="02020603050405020304" pitchFamily="18" charset="0"/>
                <a:cs typeface="Times New Roman" panose="02020603050405020304" pitchFamily="18" charset="0"/>
              </a:rPr>
              <a:t>解一：</a:t>
            </a:r>
            <a:r>
              <a:rPr lang="zh-CN" altLang="en-US" sz="2100" b="1">
                <a:solidFill>
                  <a:srgbClr val="0066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设电流源两端电压为</a:t>
            </a:r>
            <a:r>
              <a:rPr lang="en-US" altLang="zh-CN" sz="2100" b="1">
                <a:solidFill>
                  <a:srgbClr val="0066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altLang="zh-CN" sz="2100" b="1" baseline="-30000">
                <a:solidFill>
                  <a:srgbClr val="0066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 </a:t>
            </a:r>
            <a:r>
              <a:rPr lang="zh-CN" altLang="en-US" sz="2100" b="1" baseline="-30000">
                <a:solidFill>
                  <a:srgbClr val="0066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</a:p>
          <a:p>
            <a:r>
              <a:rPr lang="zh-CN" altLang="en-US" sz="2100" b="1">
                <a:solidFill>
                  <a:srgbClr val="0066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参考方向如图所示</a:t>
            </a:r>
            <a:r>
              <a:rPr lang="zh-CN" altLang="en-US" sz="2100" b="1"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en-US" sz="2100" b="1">
              <a:latin typeface="Arial" panose="020B0604020202020204" pitchFamily="34" charset="0"/>
            </a:endParaRPr>
          </a:p>
        </p:txBody>
      </p:sp>
      <p:pic>
        <p:nvPicPr>
          <p:cNvPr id="49156" name="图片 46171" descr="PZQ5OZ51F4UCHGK(VV5W4)7">
            <a:extLst>
              <a:ext uri="{FF2B5EF4-FFF2-40B4-BE49-F238E27FC236}">
                <a16:creationId xmlns:a16="http://schemas.microsoft.com/office/drawing/2014/main" id="{5E38B621-AC4E-4B30-8D57-CD2C0C719C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228" y="486966"/>
            <a:ext cx="2671763" cy="2350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6176" name="组合 46175">
            <a:extLst>
              <a:ext uri="{FF2B5EF4-FFF2-40B4-BE49-F238E27FC236}">
                <a16:creationId xmlns:a16="http://schemas.microsoft.com/office/drawing/2014/main" id="{08CB6442-B1D5-4D4E-9544-F568537CEF59}"/>
              </a:ext>
            </a:extLst>
          </p:cNvPr>
          <p:cNvGrpSpPr>
            <a:grpSpLocks/>
          </p:cNvGrpSpPr>
          <p:nvPr/>
        </p:nvGrpSpPr>
        <p:grpSpPr bwMode="auto">
          <a:xfrm>
            <a:off x="2421731" y="1477565"/>
            <a:ext cx="389335" cy="832247"/>
            <a:chOff x="1087" y="1428"/>
            <a:chExt cx="327" cy="699"/>
          </a:xfrm>
        </p:grpSpPr>
        <p:sp>
          <p:nvSpPr>
            <p:cNvPr id="49158" name="文本框 46172">
              <a:extLst>
                <a:ext uri="{FF2B5EF4-FFF2-40B4-BE49-F238E27FC236}">
                  <a16:creationId xmlns:a16="http://schemas.microsoft.com/office/drawing/2014/main" id="{551852DF-7836-408B-9B42-E45A6734768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87" y="1566"/>
              <a:ext cx="327" cy="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1800" b="1" i="1">
                  <a:solidFill>
                    <a:srgbClr val="FF0000"/>
                  </a:solidFill>
                </a:rPr>
                <a:t>u</a:t>
              </a:r>
              <a:r>
                <a:rPr lang="en-US" altLang="zh-CN" sz="1800" b="1" i="1" baseline="-25000">
                  <a:solidFill>
                    <a:srgbClr val="FF0000"/>
                  </a:solidFill>
                </a:rPr>
                <a:t>x</a:t>
              </a:r>
            </a:p>
          </p:txBody>
        </p:sp>
        <p:sp>
          <p:nvSpPr>
            <p:cNvPr id="49159" name="文本框 46173">
              <a:extLst>
                <a:ext uri="{FF2B5EF4-FFF2-40B4-BE49-F238E27FC236}">
                  <a16:creationId xmlns:a16="http://schemas.microsoft.com/office/drawing/2014/main" id="{69784CA6-1839-44DB-AC07-3D21C6D23FB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93" y="1428"/>
              <a:ext cx="266" cy="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1800" b="1">
                  <a:solidFill>
                    <a:srgbClr val="FF0000"/>
                  </a:solidFill>
                </a:rPr>
                <a:t>+</a:t>
              </a:r>
            </a:p>
          </p:txBody>
        </p:sp>
        <p:sp>
          <p:nvSpPr>
            <p:cNvPr id="49160" name="文本框 46174">
              <a:extLst>
                <a:ext uri="{FF2B5EF4-FFF2-40B4-BE49-F238E27FC236}">
                  <a16:creationId xmlns:a16="http://schemas.microsoft.com/office/drawing/2014/main" id="{F1A37529-AB73-4044-88D3-46FE4513251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10" y="1817"/>
              <a:ext cx="185" cy="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1800" b="1">
                  <a:solidFill>
                    <a:srgbClr val="FF0000"/>
                  </a:solidFill>
                </a:rPr>
                <a:t>-</a:t>
              </a:r>
            </a:p>
          </p:txBody>
        </p:sp>
      </p:grpSp>
      <p:pic>
        <p:nvPicPr>
          <p:cNvPr id="46177" name="图片 46176" descr="PZQ5OZ51F4UCHGK(VV5W4)7">
            <a:extLst>
              <a:ext uri="{FF2B5EF4-FFF2-40B4-BE49-F238E27FC236}">
                <a16:creationId xmlns:a16="http://schemas.microsoft.com/office/drawing/2014/main" id="{9F4E69EA-0428-4FC4-BF79-087A8BA323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0669" y="2658666"/>
            <a:ext cx="2440781" cy="2146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6187" name="组合 46186">
            <a:extLst>
              <a:ext uri="{FF2B5EF4-FFF2-40B4-BE49-F238E27FC236}">
                <a16:creationId xmlns:a16="http://schemas.microsoft.com/office/drawing/2014/main" id="{40C3CD3B-2295-40AD-B61B-BD6DB77B3519}"/>
              </a:ext>
            </a:extLst>
          </p:cNvPr>
          <p:cNvGrpSpPr>
            <a:grpSpLocks/>
          </p:cNvGrpSpPr>
          <p:nvPr/>
        </p:nvGrpSpPr>
        <p:grpSpPr bwMode="auto">
          <a:xfrm>
            <a:off x="2500313" y="4075510"/>
            <a:ext cx="410766" cy="552450"/>
            <a:chOff x="2097" y="3796"/>
            <a:chExt cx="345" cy="397"/>
          </a:xfrm>
        </p:grpSpPr>
        <p:sp>
          <p:nvSpPr>
            <p:cNvPr id="49163" name="矩形 46177">
              <a:extLst>
                <a:ext uri="{FF2B5EF4-FFF2-40B4-BE49-F238E27FC236}">
                  <a16:creationId xmlns:a16="http://schemas.microsoft.com/office/drawing/2014/main" id="{40EDEAFD-D408-43DC-9B19-33E19CCCBA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7" y="3841"/>
              <a:ext cx="345" cy="31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 sz="1800"/>
            </a:p>
          </p:txBody>
        </p:sp>
        <p:sp>
          <p:nvSpPr>
            <p:cNvPr id="49164" name="直接连接符 46178">
              <a:extLst>
                <a:ext uri="{FF2B5EF4-FFF2-40B4-BE49-F238E27FC236}">
                  <a16:creationId xmlns:a16="http://schemas.microsoft.com/office/drawing/2014/main" id="{B2C84966-602F-455F-B074-268E74E2A55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40" y="3796"/>
              <a:ext cx="0" cy="397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1800"/>
            </a:p>
          </p:txBody>
        </p:sp>
      </p:grpSp>
      <p:grpSp>
        <p:nvGrpSpPr>
          <p:cNvPr id="46180" name="组合 46179">
            <a:extLst>
              <a:ext uri="{FF2B5EF4-FFF2-40B4-BE49-F238E27FC236}">
                <a16:creationId xmlns:a16="http://schemas.microsoft.com/office/drawing/2014/main" id="{A8E03660-1113-4619-8E7A-26BD0733EE08}"/>
              </a:ext>
            </a:extLst>
          </p:cNvPr>
          <p:cNvGrpSpPr>
            <a:grpSpLocks/>
          </p:cNvGrpSpPr>
          <p:nvPr/>
        </p:nvGrpSpPr>
        <p:grpSpPr bwMode="auto">
          <a:xfrm>
            <a:off x="2399113" y="3588543"/>
            <a:ext cx="389335" cy="832247"/>
            <a:chOff x="1087" y="1428"/>
            <a:chExt cx="327" cy="699"/>
          </a:xfrm>
        </p:grpSpPr>
        <p:sp>
          <p:nvSpPr>
            <p:cNvPr id="49166" name="文本框 46180">
              <a:extLst>
                <a:ext uri="{FF2B5EF4-FFF2-40B4-BE49-F238E27FC236}">
                  <a16:creationId xmlns:a16="http://schemas.microsoft.com/office/drawing/2014/main" id="{AE7AA3FB-C7EE-42AA-81F4-556178F3038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87" y="1566"/>
              <a:ext cx="327" cy="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1800" b="1" i="1">
                  <a:solidFill>
                    <a:srgbClr val="FF0000"/>
                  </a:solidFill>
                </a:rPr>
                <a:t>u</a:t>
              </a:r>
              <a:r>
                <a:rPr lang="en-US" altLang="zh-CN" sz="1800" b="1" i="1" baseline="-25000">
                  <a:solidFill>
                    <a:srgbClr val="FF0000"/>
                  </a:solidFill>
                </a:rPr>
                <a:t>x</a:t>
              </a:r>
            </a:p>
          </p:txBody>
        </p:sp>
        <p:sp>
          <p:nvSpPr>
            <p:cNvPr id="49167" name="文本框 46181">
              <a:extLst>
                <a:ext uri="{FF2B5EF4-FFF2-40B4-BE49-F238E27FC236}">
                  <a16:creationId xmlns:a16="http://schemas.microsoft.com/office/drawing/2014/main" id="{B97EE44F-052F-4174-8770-B9A91665DED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93" y="1428"/>
              <a:ext cx="266" cy="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1800" b="1">
                  <a:solidFill>
                    <a:srgbClr val="FF0000"/>
                  </a:solidFill>
                </a:rPr>
                <a:t>+</a:t>
              </a:r>
            </a:p>
          </p:txBody>
        </p:sp>
        <p:sp>
          <p:nvSpPr>
            <p:cNvPr id="49168" name="文本框 46182">
              <a:extLst>
                <a:ext uri="{FF2B5EF4-FFF2-40B4-BE49-F238E27FC236}">
                  <a16:creationId xmlns:a16="http://schemas.microsoft.com/office/drawing/2014/main" id="{3E41947B-3417-42D9-B09C-9558FD0E0E0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10" y="1817"/>
              <a:ext cx="185" cy="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1800" b="1">
                  <a:solidFill>
                    <a:srgbClr val="FF0000"/>
                  </a:solidFill>
                </a:rPr>
                <a:t>-</a:t>
              </a:r>
            </a:p>
          </p:txBody>
        </p:sp>
      </p:grpSp>
      <p:graphicFrame>
        <p:nvGraphicFramePr>
          <p:cNvPr id="46184" name="Object 7">
            <a:extLst>
              <a:ext uri="{FF2B5EF4-FFF2-40B4-BE49-F238E27FC236}">
                <a16:creationId xmlns:a16="http://schemas.microsoft.com/office/drawing/2014/main" id="{BF27B912-10C6-4CC8-955A-5ED146D3ED1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579144" y="3577829"/>
          <a:ext cx="2765822" cy="1419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25" r:id="rId6" imgW="1828800" imgH="939800" progId="Equation.DSMT4">
                  <p:embed/>
                </p:oleObj>
              </mc:Choice>
              <mc:Fallback>
                <p:oleObj r:id="rId6" imgW="1828800" imgH="939800" progId="Equation.DSMT4">
                  <p:embed/>
                  <p:pic>
                    <p:nvPicPr>
                      <p:cNvPr id="46184" name="Object 7">
                        <a:extLst>
                          <a:ext uri="{FF2B5EF4-FFF2-40B4-BE49-F238E27FC236}">
                            <a16:creationId xmlns:a16="http://schemas.microsoft.com/office/drawing/2014/main" id="{BF27B912-10C6-4CC8-955A-5ED146D3ED1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9144" y="3577829"/>
                        <a:ext cx="2765822" cy="1419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185" name="文本框 46184">
            <a:extLst>
              <a:ext uri="{FF2B5EF4-FFF2-40B4-BE49-F238E27FC236}">
                <a16:creationId xmlns:a16="http://schemas.microsoft.com/office/drawing/2014/main" id="{37102A47-5A44-490A-AD35-95E8DB130D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21981" y="2833688"/>
            <a:ext cx="3463529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100"/>
              <a:t>解二：</a:t>
            </a:r>
            <a:r>
              <a:rPr lang="en-US" altLang="zh-CN" sz="2100"/>
              <a:t>7A</a:t>
            </a:r>
            <a:r>
              <a:rPr lang="zh-CN" altLang="en-US" sz="2100"/>
              <a:t>电流源与</a:t>
            </a:r>
            <a:r>
              <a:rPr lang="en-US" altLang="zh-CN" sz="2100"/>
              <a:t>2</a:t>
            </a:r>
            <a:r>
              <a:rPr lang="zh-CN" altLang="en-US" sz="2100"/>
              <a:t>欧姆电阻串联，等效为</a:t>
            </a:r>
            <a:r>
              <a:rPr lang="en-US" altLang="zh-CN" sz="2100"/>
              <a:t>7A</a:t>
            </a:r>
            <a:r>
              <a:rPr lang="zh-CN" altLang="en-US" sz="2100"/>
              <a:t>电流源</a:t>
            </a:r>
          </a:p>
        </p:txBody>
      </p:sp>
    </p:spTree>
    <p:extLst>
      <p:ext uri="{BB962C8B-B14F-4D97-AF65-F5344CB8AC3E}">
        <p14:creationId xmlns:p14="http://schemas.microsoft.com/office/powerpoint/2010/main" val="404695998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2" grpId="0"/>
      <p:bldP spid="4618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3"/>
          <p:cNvGrpSpPr/>
          <p:nvPr/>
        </p:nvGrpSpPr>
        <p:grpSpPr bwMode="auto">
          <a:xfrm>
            <a:off x="34925" y="195263"/>
            <a:ext cx="3673475" cy="2609850"/>
            <a:chOff x="0" y="0"/>
            <a:chExt cx="4416" cy="3408"/>
          </a:xfrm>
        </p:grpSpPr>
        <p:sp>
          <p:nvSpPr>
            <p:cNvPr id="4114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zh-CN" altLang="zh-CN" sz="2400">
                <a:solidFill>
                  <a:srgbClr val="000000"/>
                </a:solidFill>
              </a:endParaRPr>
            </a:p>
          </p:txBody>
        </p:sp>
        <p:sp>
          <p:nvSpPr>
            <p:cNvPr id="4115" name="Rectangle 5"/>
            <p:cNvSpPr>
              <a:spLocks noChangeArrowheads="1"/>
            </p:cNvSpPr>
            <p:nvPr/>
          </p:nvSpPr>
          <p:spPr bwMode="auto">
            <a:xfrm>
              <a:off x="0" y="48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zh-CN" altLang="zh-CN" sz="2400">
                <a:solidFill>
                  <a:srgbClr val="000000"/>
                </a:solidFill>
              </a:endParaRPr>
            </a:p>
          </p:txBody>
        </p:sp>
      </p:grpSp>
      <p:sp>
        <p:nvSpPr>
          <p:cNvPr id="4099" name="TextBox 7"/>
          <p:cNvSpPr>
            <a:spLocks noChangeArrowheads="1"/>
          </p:cNvSpPr>
          <p:nvPr/>
        </p:nvSpPr>
        <p:spPr bwMode="auto">
          <a:xfrm>
            <a:off x="34925" y="-39688"/>
            <a:ext cx="21605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 typeface="Wingdings" panose="05000000000000000000" pitchFamily="2" charset="2"/>
              <a:buChar char="u"/>
            </a:pPr>
            <a:r>
              <a:rPr lang="zh-CN" altLang="zh-CN" sz="1200" b="1">
                <a:solidFill>
                  <a:srgbClr val="16165C"/>
                </a:solidFill>
                <a:latin typeface="楷体" pitchFamily="49" charset="-122"/>
                <a:ea typeface="楷体" pitchFamily="49" charset="-122"/>
                <a:sym typeface="楷体" pitchFamily="49" charset="-122"/>
              </a:rPr>
              <a:t> </a:t>
            </a:r>
            <a:r>
              <a:rPr lang="zh-CN" altLang="en-US" sz="1200" b="1">
                <a:solidFill>
                  <a:srgbClr val="16165C"/>
                </a:solidFill>
                <a:latin typeface="楷体" pitchFamily="49" charset="-122"/>
                <a:ea typeface="楷体" pitchFamily="49" charset="-122"/>
                <a:sym typeface="楷体" pitchFamily="49" charset="-122"/>
              </a:rPr>
              <a:t>节点分析法</a:t>
            </a:r>
            <a:endParaRPr lang="zh-CN" altLang="zh-CN" sz="1200" b="1">
              <a:solidFill>
                <a:srgbClr val="16165C"/>
              </a:solidFill>
              <a:latin typeface="楷体" pitchFamily="49" charset="-122"/>
              <a:ea typeface="楷体" pitchFamily="49" charset="-122"/>
              <a:sym typeface="楷体" pitchFamily="49" charset="-122"/>
            </a:endParaRPr>
          </a:p>
        </p:txBody>
      </p:sp>
      <p:sp>
        <p:nvSpPr>
          <p:cNvPr id="4100" name="Rectangle 61"/>
          <p:cNvSpPr>
            <a:spLocks noChangeArrowheads="1"/>
          </p:cNvSpPr>
          <p:nvPr/>
        </p:nvSpPr>
        <p:spPr bwMode="auto">
          <a:xfrm>
            <a:off x="276225" y="342900"/>
            <a:ext cx="3381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kumimoji="1" lang="en-US" altLang="zh-CN" sz="3600" b="1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4102" name="矩形 8"/>
          <p:cNvSpPr>
            <a:spLocks noChangeArrowheads="1"/>
          </p:cNvSpPr>
          <p:nvPr/>
        </p:nvSpPr>
        <p:spPr bwMode="auto">
          <a:xfrm>
            <a:off x="3941763" y="2341563"/>
            <a:ext cx="12604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2400" dirty="0">
                <a:solidFill>
                  <a:schemeClr val="bg1"/>
                </a:solidFill>
              </a:rPr>
              <a:t>网孔</a:t>
            </a:r>
            <a:r>
              <a:rPr lang="en-US" altLang="zh-CN" sz="2400" dirty="0">
                <a:solidFill>
                  <a:schemeClr val="bg1"/>
                </a:solidFill>
              </a:rPr>
              <a:t>2：</a:t>
            </a:r>
          </a:p>
        </p:txBody>
      </p:sp>
      <p:pic>
        <p:nvPicPr>
          <p:cNvPr id="4105" name="Picture 25" descr="C:\Users\Administrator.20141125-142426\AppData\Roaming\Tencent\Users\354825363\QQ\WinTemp\RichOle\HLNH}O4BEV[XE6`X]DVCY%C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8413" y="1020763"/>
            <a:ext cx="4035425" cy="251936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</p:pic>
      <p:sp>
        <p:nvSpPr>
          <p:cNvPr id="23" name="AutoShape 66"/>
          <p:cNvSpPr>
            <a:spLocks noChangeArrowheads="1"/>
          </p:cNvSpPr>
          <p:nvPr/>
        </p:nvSpPr>
        <p:spPr bwMode="auto">
          <a:xfrm>
            <a:off x="5940425" y="2073275"/>
            <a:ext cx="107950" cy="107950"/>
          </a:xfrm>
          <a:prstGeom prst="flowChartConnector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kumimoji="1" lang="zh-CN" altLang="en-US" b="1"/>
          </a:p>
        </p:txBody>
      </p:sp>
      <p:sp>
        <p:nvSpPr>
          <p:cNvPr id="24" name="AutoShape 66"/>
          <p:cNvSpPr>
            <a:spLocks noChangeArrowheads="1"/>
          </p:cNvSpPr>
          <p:nvPr/>
        </p:nvSpPr>
        <p:spPr bwMode="auto">
          <a:xfrm>
            <a:off x="7010400" y="2085975"/>
            <a:ext cx="107950" cy="107950"/>
          </a:xfrm>
          <a:prstGeom prst="flowChartConnector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kumimoji="1" lang="zh-CN" altLang="en-US" b="1"/>
          </a:p>
        </p:txBody>
      </p:sp>
      <p:sp>
        <p:nvSpPr>
          <p:cNvPr id="25" name="AutoShape 66"/>
          <p:cNvSpPr>
            <a:spLocks noChangeArrowheads="1"/>
          </p:cNvSpPr>
          <p:nvPr/>
        </p:nvSpPr>
        <p:spPr bwMode="auto">
          <a:xfrm>
            <a:off x="8110538" y="2079625"/>
            <a:ext cx="107950" cy="107950"/>
          </a:xfrm>
          <a:prstGeom prst="flowChartConnector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kumimoji="1" lang="zh-CN" altLang="en-US" b="1"/>
          </a:p>
        </p:txBody>
      </p:sp>
      <p:sp>
        <p:nvSpPr>
          <p:cNvPr id="4111" name="矩形 26"/>
          <p:cNvSpPr>
            <a:spLocks noChangeArrowheads="1"/>
          </p:cNvSpPr>
          <p:nvPr/>
        </p:nvSpPr>
        <p:spPr bwMode="auto">
          <a:xfrm>
            <a:off x="177800" y="433388"/>
            <a:ext cx="61372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kumimoji="1" lang="en-US" altLang="zh-CN" sz="2800" b="1" dirty="0">
                <a:latin typeface="宋体" panose="02010600030101010101" pitchFamily="2" charset="-122"/>
              </a:rPr>
              <a:t>1</a:t>
            </a:r>
            <a:r>
              <a:rPr kumimoji="1" lang="zh-CN" altLang="en-US" sz="2800" b="1" dirty="0">
                <a:latin typeface="宋体" panose="02010600030101010101" pitchFamily="2" charset="-122"/>
              </a:rPr>
              <a:t>、节点电压的性质：完备性与独立性</a:t>
            </a:r>
            <a:endParaRPr lang="zh-CN" altLang="en-US" sz="2800" dirty="0"/>
          </a:p>
        </p:txBody>
      </p:sp>
      <p:sp>
        <p:nvSpPr>
          <p:cNvPr id="28" name="矩形 1"/>
          <p:cNvSpPr>
            <a:spLocks noChangeArrowheads="1"/>
          </p:cNvSpPr>
          <p:nvPr/>
        </p:nvSpPr>
        <p:spPr bwMode="auto">
          <a:xfrm>
            <a:off x="506413" y="1037064"/>
            <a:ext cx="457200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 indent="457200" eaLnBrk="1" hangingPunct="1">
              <a:spcBef>
                <a:spcPct val="50000"/>
              </a:spcBef>
              <a:buFontTx/>
              <a:buNone/>
            </a:pPr>
            <a:r>
              <a:rPr kumimoji="1" lang="zh-CN" altLang="en-US" sz="2000" b="1" dirty="0">
                <a:latin typeface="宋体" panose="02010600030101010101" pitchFamily="2" charset="-122"/>
              </a:rPr>
              <a:t>完备性：支路电压用节点电压表示出来。</a:t>
            </a:r>
            <a:endParaRPr kumimoji="1" lang="en-US" altLang="zh-CN" sz="2000" b="1" dirty="0">
              <a:latin typeface="宋体" panose="02010600030101010101" pitchFamily="2" charset="-122"/>
            </a:endParaRPr>
          </a:p>
          <a:p>
            <a:pPr indent="457200" eaLnBrk="1" hangingPunct="1">
              <a:spcBef>
                <a:spcPct val="50000"/>
              </a:spcBef>
              <a:buFontTx/>
              <a:buNone/>
            </a:pPr>
            <a:r>
              <a:rPr kumimoji="1"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</a:rPr>
              <a:t>设</a:t>
            </a:r>
            <a:r>
              <a:rPr kumimoji="1" lang="en-US" altLang="zh-CN" sz="2000" b="1" dirty="0">
                <a:solidFill>
                  <a:srgbClr val="FF0000"/>
                </a:solidFill>
                <a:latin typeface="宋体" panose="02010600030101010101" pitchFamily="2" charset="-122"/>
              </a:rPr>
              <a:t>4</a:t>
            </a:r>
            <a:r>
              <a:rPr kumimoji="1" lang="zh-CN" altLang="en-US" sz="2000" b="1" dirty="0">
                <a:latin typeface="宋体" panose="02010600030101010101" pitchFamily="2" charset="-122"/>
              </a:rPr>
              <a:t>为</a:t>
            </a:r>
            <a:r>
              <a:rPr kumimoji="1"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</a:rPr>
              <a:t>参考节点，</a:t>
            </a:r>
            <a:r>
              <a:rPr kumimoji="1" lang="zh-CN" altLang="en-US" sz="2000" b="1" dirty="0">
                <a:latin typeface="宋体" panose="02010600030101010101" pitchFamily="2" charset="-122"/>
              </a:rPr>
              <a:t>各支路电压与电流</a:t>
            </a:r>
            <a:r>
              <a:rPr kumimoji="1"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</a:rPr>
              <a:t>取关联参考方向</a:t>
            </a:r>
            <a:endParaRPr kumimoji="1" lang="zh-CN" altLang="en-US" sz="2000" b="1" dirty="0">
              <a:latin typeface="宋体" panose="02010600030101010101" pitchFamily="2" charset="-122"/>
            </a:endParaRPr>
          </a:p>
        </p:txBody>
      </p:sp>
      <p:sp>
        <p:nvSpPr>
          <p:cNvPr id="20" name="AutoShape 66"/>
          <p:cNvSpPr>
            <a:spLocks noChangeArrowheads="1"/>
          </p:cNvSpPr>
          <p:nvPr/>
        </p:nvSpPr>
        <p:spPr bwMode="auto">
          <a:xfrm>
            <a:off x="6994418" y="3279775"/>
            <a:ext cx="107950" cy="107950"/>
          </a:xfrm>
          <a:prstGeom prst="flowChartConnector">
            <a:avLst/>
          </a:prstGeom>
          <a:solidFill>
            <a:srgbClr val="BA06A0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kumimoji="1" lang="zh-CN" altLang="en-US" b="1"/>
          </a:p>
        </p:txBody>
      </p:sp>
      <p:graphicFrame>
        <p:nvGraphicFramePr>
          <p:cNvPr id="2" name="对象 1"/>
          <p:cNvGraphicFramePr>
            <a:graphicFrameLocks noChangeAspect="1"/>
          </p:cNvGraphicFramePr>
          <p:nvPr/>
        </p:nvGraphicFramePr>
        <p:xfrm>
          <a:off x="875786" y="2590571"/>
          <a:ext cx="966788" cy="401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32" name="Equation" r:id="rId4" imgW="13106400" imgH="5486400" progId="Equation.DSMT4">
                  <p:embed/>
                </p:oleObj>
              </mc:Choice>
              <mc:Fallback>
                <p:oleObj name="Equation" r:id="rId4" imgW="13106400" imgH="5486400" progId="Equation.DSMT4">
                  <p:embed/>
                  <p:pic>
                    <p:nvPicPr>
                      <p:cNvPr id="0" name="对象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5786" y="2590571"/>
                        <a:ext cx="966788" cy="4016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875786" y="3015299"/>
          <a:ext cx="987425" cy="401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33" name="Equation" r:id="rId6" imgW="13411200" imgH="5486400" progId="Equation.DSMT4">
                  <p:embed/>
                </p:oleObj>
              </mc:Choice>
              <mc:Fallback>
                <p:oleObj name="Equation" r:id="rId6" imgW="13411200" imgH="5486400" progId="Equation.DSMT4">
                  <p:embed/>
                  <p:pic>
                    <p:nvPicPr>
                      <p:cNvPr id="0" name="对象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5786" y="3015299"/>
                        <a:ext cx="987425" cy="401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对象 4"/>
          <p:cNvGraphicFramePr>
            <a:graphicFrameLocks noChangeAspect="1"/>
          </p:cNvGraphicFramePr>
          <p:nvPr/>
        </p:nvGraphicFramePr>
        <p:xfrm>
          <a:off x="894837" y="3459077"/>
          <a:ext cx="1400175" cy="382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34" name="Equation" r:id="rId8" imgW="20116800" imgH="5486400" progId="Equation.DSMT4">
                  <p:embed/>
                </p:oleObj>
              </mc:Choice>
              <mc:Fallback>
                <p:oleObj name="Equation" r:id="rId8" imgW="20116800" imgH="5486400" progId="Equation.DSMT4">
                  <p:embed/>
                  <p:pic>
                    <p:nvPicPr>
                      <p:cNvPr id="0" name="对象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4837" y="3459077"/>
                        <a:ext cx="1400175" cy="382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对象 5"/>
          <p:cNvGraphicFramePr>
            <a:graphicFrameLocks noChangeAspect="1"/>
          </p:cNvGraphicFramePr>
          <p:nvPr/>
        </p:nvGraphicFramePr>
        <p:xfrm>
          <a:off x="894837" y="3855209"/>
          <a:ext cx="1420813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35" name="Equation" r:id="rId10" imgW="20421600" imgH="5486400" progId="Equation.DSMT4">
                  <p:embed/>
                </p:oleObj>
              </mc:Choice>
              <mc:Fallback>
                <p:oleObj name="Equation" r:id="rId10" imgW="20421600" imgH="5486400" progId="Equation.DSMT4">
                  <p:embed/>
                  <p:pic>
                    <p:nvPicPr>
                      <p:cNvPr id="0" name="对象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4837" y="3855209"/>
                        <a:ext cx="1420813" cy="38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对象 6"/>
          <p:cNvGraphicFramePr>
            <a:graphicFrameLocks noChangeAspect="1"/>
          </p:cNvGraphicFramePr>
          <p:nvPr/>
        </p:nvGraphicFramePr>
        <p:xfrm>
          <a:off x="927823" y="4289483"/>
          <a:ext cx="1120775" cy="420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36" name="Equation" r:id="rId12" imgW="14630400" imgH="5486400" progId="Equation.DSMT4">
                  <p:embed/>
                </p:oleObj>
              </mc:Choice>
              <mc:Fallback>
                <p:oleObj name="Equation" r:id="rId12" imgW="14630400" imgH="5486400" progId="Equation.DSMT4">
                  <p:embed/>
                  <p:pic>
                    <p:nvPicPr>
                      <p:cNvPr id="0" name="对象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7823" y="4289483"/>
                        <a:ext cx="1120775" cy="420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对象 7"/>
          <p:cNvGraphicFramePr>
            <a:graphicFrameLocks noChangeAspect="1"/>
          </p:cNvGraphicFramePr>
          <p:nvPr/>
        </p:nvGraphicFramePr>
        <p:xfrm>
          <a:off x="875786" y="4684028"/>
          <a:ext cx="1590675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37" name="Equation" r:id="rId14" imgW="20726400" imgH="5486400" progId="Equation.DSMT4">
                  <p:embed/>
                </p:oleObj>
              </mc:Choice>
              <mc:Fallback>
                <p:oleObj name="Equation" r:id="rId14" imgW="20726400" imgH="5486400" progId="Equation.DSMT4">
                  <p:embed/>
                  <p:pic>
                    <p:nvPicPr>
                      <p:cNvPr id="0" name="对象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5786" y="4684028"/>
                        <a:ext cx="1590675" cy="422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5364055" y="1725910"/>
            <a:ext cx="8371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i="1" dirty="0">
                <a:solidFill>
                  <a:srgbClr val="FF0000"/>
                </a:solidFill>
              </a:rPr>
              <a:t>u</a:t>
            </a:r>
            <a:r>
              <a:rPr lang="en-US" altLang="zh-CN" b="1" baseline="-25000" dirty="0">
                <a:solidFill>
                  <a:srgbClr val="FF0000"/>
                </a:solidFill>
              </a:rPr>
              <a:t>n1</a:t>
            </a:r>
            <a:endParaRPr lang="zh-CN" altLang="en-US" b="1" baseline="-25000" dirty="0">
              <a:solidFill>
                <a:srgbClr val="FF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551003" y="1649728"/>
            <a:ext cx="8371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i="1" dirty="0">
                <a:solidFill>
                  <a:srgbClr val="FF0000"/>
                </a:solidFill>
              </a:rPr>
              <a:t>u</a:t>
            </a:r>
            <a:r>
              <a:rPr lang="en-US" altLang="zh-CN" b="1" baseline="-25000" dirty="0">
                <a:solidFill>
                  <a:srgbClr val="FF0000"/>
                </a:solidFill>
              </a:rPr>
              <a:t>n2</a:t>
            </a:r>
            <a:endParaRPr lang="zh-CN" altLang="en-US" b="1" baseline="-25000" dirty="0">
              <a:solidFill>
                <a:srgbClr val="FF0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8270953" y="1733431"/>
            <a:ext cx="8371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i="1" dirty="0">
                <a:solidFill>
                  <a:srgbClr val="FF0000"/>
                </a:solidFill>
              </a:rPr>
              <a:t>u</a:t>
            </a:r>
            <a:r>
              <a:rPr lang="en-US" altLang="zh-CN" b="1" baseline="-25000" dirty="0">
                <a:solidFill>
                  <a:srgbClr val="FF0000"/>
                </a:solidFill>
              </a:rPr>
              <a:t>n3</a:t>
            </a:r>
            <a:endParaRPr lang="zh-CN" altLang="en-US" b="1" baseline="-25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  <p:bldP spid="28" grpId="0"/>
      <p:bldP spid="20" grpId="0" animBg="1"/>
      <p:bldP spid="9" grpId="0"/>
      <p:bldP spid="34" grpId="0"/>
      <p:bldP spid="4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3"/>
          <p:cNvGrpSpPr/>
          <p:nvPr/>
        </p:nvGrpSpPr>
        <p:grpSpPr bwMode="auto">
          <a:xfrm>
            <a:off x="34925" y="195263"/>
            <a:ext cx="3673475" cy="2609850"/>
            <a:chOff x="0" y="0"/>
            <a:chExt cx="4416" cy="3408"/>
          </a:xfrm>
        </p:grpSpPr>
        <p:sp>
          <p:nvSpPr>
            <p:cNvPr id="4114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zh-CN" altLang="zh-CN" sz="2400">
                <a:solidFill>
                  <a:srgbClr val="000000"/>
                </a:solidFill>
              </a:endParaRPr>
            </a:p>
          </p:txBody>
        </p:sp>
        <p:sp>
          <p:nvSpPr>
            <p:cNvPr id="4115" name="Rectangle 5"/>
            <p:cNvSpPr>
              <a:spLocks noChangeArrowheads="1"/>
            </p:cNvSpPr>
            <p:nvPr/>
          </p:nvSpPr>
          <p:spPr bwMode="auto">
            <a:xfrm>
              <a:off x="0" y="48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zh-CN" altLang="zh-CN" sz="2400">
                <a:solidFill>
                  <a:srgbClr val="000000"/>
                </a:solidFill>
              </a:endParaRPr>
            </a:p>
          </p:txBody>
        </p:sp>
      </p:grpSp>
      <p:sp>
        <p:nvSpPr>
          <p:cNvPr id="4099" name="TextBox 7"/>
          <p:cNvSpPr>
            <a:spLocks noChangeArrowheads="1"/>
          </p:cNvSpPr>
          <p:nvPr/>
        </p:nvSpPr>
        <p:spPr bwMode="auto">
          <a:xfrm>
            <a:off x="34925" y="-39688"/>
            <a:ext cx="21605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 typeface="Wingdings" panose="05000000000000000000" pitchFamily="2" charset="2"/>
              <a:buChar char="u"/>
            </a:pPr>
            <a:r>
              <a:rPr lang="zh-CN" altLang="zh-CN" sz="1200" b="1">
                <a:solidFill>
                  <a:srgbClr val="16165C"/>
                </a:solidFill>
                <a:latin typeface="楷体" pitchFamily="49" charset="-122"/>
                <a:ea typeface="楷体" pitchFamily="49" charset="-122"/>
                <a:sym typeface="楷体" pitchFamily="49" charset="-122"/>
              </a:rPr>
              <a:t> </a:t>
            </a:r>
            <a:r>
              <a:rPr lang="zh-CN" altLang="en-US" sz="1200" b="1">
                <a:solidFill>
                  <a:srgbClr val="16165C"/>
                </a:solidFill>
                <a:latin typeface="楷体" pitchFamily="49" charset="-122"/>
                <a:ea typeface="楷体" pitchFamily="49" charset="-122"/>
                <a:sym typeface="楷体" pitchFamily="49" charset="-122"/>
              </a:rPr>
              <a:t>节点分析法</a:t>
            </a:r>
            <a:endParaRPr lang="zh-CN" altLang="zh-CN" sz="1200" b="1">
              <a:solidFill>
                <a:srgbClr val="16165C"/>
              </a:solidFill>
              <a:latin typeface="楷体" pitchFamily="49" charset="-122"/>
              <a:ea typeface="楷体" pitchFamily="49" charset="-122"/>
              <a:sym typeface="楷体" pitchFamily="49" charset="-122"/>
            </a:endParaRPr>
          </a:p>
        </p:txBody>
      </p:sp>
      <p:sp>
        <p:nvSpPr>
          <p:cNvPr id="4100" name="Rectangle 61"/>
          <p:cNvSpPr>
            <a:spLocks noChangeArrowheads="1"/>
          </p:cNvSpPr>
          <p:nvPr/>
        </p:nvSpPr>
        <p:spPr bwMode="auto">
          <a:xfrm>
            <a:off x="276225" y="342900"/>
            <a:ext cx="3381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kumimoji="1" lang="en-US" altLang="zh-CN" sz="3600" b="1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4102" name="矩形 8"/>
          <p:cNvSpPr>
            <a:spLocks noChangeArrowheads="1"/>
          </p:cNvSpPr>
          <p:nvPr/>
        </p:nvSpPr>
        <p:spPr bwMode="auto">
          <a:xfrm>
            <a:off x="3941763" y="2341563"/>
            <a:ext cx="12604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2400">
                <a:solidFill>
                  <a:schemeClr val="bg1"/>
                </a:solidFill>
              </a:rPr>
              <a:t>网孔</a:t>
            </a:r>
            <a:r>
              <a:rPr lang="en-US" altLang="zh-CN" sz="2400">
                <a:solidFill>
                  <a:schemeClr val="bg1"/>
                </a:solidFill>
              </a:rPr>
              <a:t>2：</a:t>
            </a:r>
          </a:p>
        </p:txBody>
      </p:sp>
      <p:pic>
        <p:nvPicPr>
          <p:cNvPr id="4105" name="Picture 25" descr="C:\Users\Administrator.20141125-142426\AppData\Roaming\Tencent\Users\354825363\QQ\WinTemp\RichOle\HLNH}O4BEV[XE6`X]DVCY%C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8413" y="1020763"/>
            <a:ext cx="4035425" cy="251936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</p:pic>
      <p:sp>
        <p:nvSpPr>
          <p:cNvPr id="23" name="AutoShape 66"/>
          <p:cNvSpPr>
            <a:spLocks noChangeArrowheads="1"/>
          </p:cNvSpPr>
          <p:nvPr/>
        </p:nvSpPr>
        <p:spPr bwMode="auto">
          <a:xfrm>
            <a:off x="5940425" y="2073275"/>
            <a:ext cx="107950" cy="107950"/>
          </a:xfrm>
          <a:prstGeom prst="flowChartConnector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kumimoji="1" lang="zh-CN" altLang="en-US" b="1"/>
          </a:p>
        </p:txBody>
      </p:sp>
      <p:sp>
        <p:nvSpPr>
          <p:cNvPr id="24" name="AutoShape 66"/>
          <p:cNvSpPr>
            <a:spLocks noChangeArrowheads="1"/>
          </p:cNvSpPr>
          <p:nvPr/>
        </p:nvSpPr>
        <p:spPr bwMode="auto">
          <a:xfrm>
            <a:off x="7010400" y="2085975"/>
            <a:ext cx="107950" cy="107950"/>
          </a:xfrm>
          <a:prstGeom prst="flowChartConnector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kumimoji="1" lang="zh-CN" altLang="en-US" b="1"/>
          </a:p>
        </p:txBody>
      </p:sp>
      <p:sp>
        <p:nvSpPr>
          <p:cNvPr id="25" name="AutoShape 66"/>
          <p:cNvSpPr>
            <a:spLocks noChangeArrowheads="1"/>
          </p:cNvSpPr>
          <p:nvPr/>
        </p:nvSpPr>
        <p:spPr bwMode="auto">
          <a:xfrm>
            <a:off x="8110538" y="2079625"/>
            <a:ext cx="107950" cy="107950"/>
          </a:xfrm>
          <a:prstGeom prst="flowChartConnector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kumimoji="1" lang="zh-CN" altLang="en-US" b="1"/>
          </a:p>
        </p:txBody>
      </p:sp>
      <p:sp>
        <p:nvSpPr>
          <p:cNvPr id="4111" name="矩形 26"/>
          <p:cNvSpPr>
            <a:spLocks noChangeArrowheads="1"/>
          </p:cNvSpPr>
          <p:nvPr/>
        </p:nvSpPr>
        <p:spPr bwMode="auto">
          <a:xfrm>
            <a:off x="177800" y="433388"/>
            <a:ext cx="361188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kumimoji="1" lang="en-US" altLang="zh-CN" sz="2800" b="1" dirty="0">
                <a:latin typeface="宋体" panose="02010600030101010101" pitchFamily="2" charset="-122"/>
              </a:rPr>
              <a:t>1</a:t>
            </a:r>
            <a:r>
              <a:rPr kumimoji="1" lang="zh-CN" altLang="en-US" sz="2800" b="1" dirty="0">
                <a:latin typeface="宋体" panose="02010600030101010101" pitchFamily="2" charset="-122"/>
              </a:rPr>
              <a:t>、节点电压的性质：</a:t>
            </a:r>
            <a:endParaRPr lang="zh-CN" altLang="en-US" sz="2800" dirty="0"/>
          </a:p>
        </p:txBody>
      </p:sp>
      <p:sp>
        <p:nvSpPr>
          <p:cNvPr id="20" name="AutoShape 66"/>
          <p:cNvSpPr>
            <a:spLocks noChangeArrowheads="1"/>
          </p:cNvSpPr>
          <p:nvPr/>
        </p:nvSpPr>
        <p:spPr bwMode="auto">
          <a:xfrm>
            <a:off x="6994418" y="3279775"/>
            <a:ext cx="107950" cy="107950"/>
          </a:xfrm>
          <a:prstGeom prst="flowChartConnector">
            <a:avLst/>
          </a:prstGeom>
          <a:solidFill>
            <a:srgbClr val="BA06A0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kumimoji="1" lang="zh-CN" altLang="en-US" b="1"/>
          </a:p>
        </p:txBody>
      </p:sp>
      <p:sp>
        <p:nvSpPr>
          <p:cNvPr id="9" name="TextBox 8"/>
          <p:cNvSpPr txBox="1"/>
          <p:nvPr/>
        </p:nvSpPr>
        <p:spPr>
          <a:xfrm>
            <a:off x="5364055" y="1725910"/>
            <a:ext cx="8371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i="1" dirty="0">
                <a:solidFill>
                  <a:srgbClr val="FF0000"/>
                </a:solidFill>
              </a:rPr>
              <a:t>u</a:t>
            </a:r>
            <a:r>
              <a:rPr lang="en-US" altLang="zh-CN" b="1" baseline="-25000" dirty="0">
                <a:solidFill>
                  <a:srgbClr val="FF0000"/>
                </a:solidFill>
              </a:rPr>
              <a:t>n1</a:t>
            </a:r>
            <a:endParaRPr lang="zh-CN" altLang="en-US" b="1" baseline="-25000" dirty="0">
              <a:solidFill>
                <a:srgbClr val="FF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551003" y="1649728"/>
            <a:ext cx="8371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i="1" dirty="0">
                <a:solidFill>
                  <a:srgbClr val="FF0000"/>
                </a:solidFill>
              </a:rPr>
              <a:t>u</a:t>
            </a:r>
            <a:r>
              <a:rPr lang="en-US" altLang="zh-CN" b="1" baseline="-25000" dirty="0">
                <a:solidFill>
                  <a:srgbClr val="FF0000"/>
                </a:solidFill>
              </a:rPr>
              <a:t>n2</a:t>
            </a:r>
            <a:endParaRPr lang="zh-CN" altLang="en-US" b="1" baseline="-25000" dirty="0">
              <a:solidFill>
                <a:srgbClr val="FF0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8270953" y="1733431"/>
            <a:ext cx="8371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i="1" dirty="0">
                <a:solidFill>
                  <a:srgbClr val="FF0000"/>
                </a:solidFill>
              </a:rPr>
              <a:t>u</a:t>
            </a:r>
            <a:r>
              <a:rPr lang="en-US" altLang="zh-CN" b="1" baseline="-25000" dirty="0">
                <a:solidFill>
                  <a:srgbClr val="FF0000"/>
                </a:solidFill>
              </a:rPr>
              <a:t>n3</a:t>
            </a:r>
            <a:endParaRPr lang="zh-CN" altLang="en-US" b="1" baseline="-25000" dirty="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78821" y="968406"/>
            <a:ext cx="420660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zh-CN" altLang="en-US" b="1" dirty="0">
                <a:latin typeface="宋体" panose="02010600030101010101" pitchFamily="2" charset="-122"/>
              </a:rPr>
              <a:t>独立性：</a:t>
            </a:r>
            <a:endParaRPr kumimoji="1" lang="en-US" altLang="zh-CN" b="1" dirty="0">
              <a:latin typeface="宋体" panose="02010600030101010101" pitchFamily="2" charset="-122"/>
            </a:endParaRPr>
          </a:p>
          <a:p>
            <a:r>
              <a:rPr kumimoji="1" lang="zh-CN" altLang="en-US" b="1" dirty="0">
                <a:latin typeface="宋体" panose="02010600030101010101" pitchFamily="2" charset="-122"/>
              </a:rPr>
              <a:t>与参考节点相连的各支路不能</a:t>
            </a:r>
            <a:endParaRPr kumimoji="1" lang="en-US" altLang="zh-CN" b="1" dirty="0">
              <a:latin typeface="宋体" panose="02010600030101010101" pitchFamily="2" charset="-122"/>
            </a:endParaRPr>
          </a:p>
          <a:p>
            <a:r>
              <a:rPr kumimoji="1" lang="zh-CN" altLang="en-US" b="1" dirty="0">
                <a:latin typeface="宋体" panose="02010600030101010101" pitchFamily="2" charset="-122"/>
              </a:rPr>
              <a:t>构成</a:t>
            </a:r>
            <a:r>
              <a:rPr kumimoji="1" lang="zh-CN" altLang="en-US" b="1" dirty="0">
                <a:solidFill>
                  <a:srgbClr val="FF0000"/>
                </a:solidFill>
                <a:latin typeface="宋体" panose="02010600030101010101" pitchFamily="2" charset="-122"/>
              </a:rPr>
              <a:t>闭合回路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" name="箭头: 右 1"/>
          <p:cNvSpPr/>
          <p:nvPr/>
        </p:nvSpPr>
        <p:spPr bwMode="auto">
          <a:xfrm rot="16200000" flipH="1">
            <a:off x="1886704" y="2510092"/>
            <a:ext cx="1221985" cy="604367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09465" y="3540125"/>
            <a:ext cx="39453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/>
              <a:t>各节点电压不受</a:t>
            </a:r>
            <a:r>
              <a:rPr lang="en-US" altLang="zh-CN" b="1" dirty="0">
                <a:solidFill>
                  <a:srgbClr val="FF0000"/>
                </a:solidFill>
              </a:rPr>
              <a:t>KVL</a:t>
            </a:r>
            <a:r>
              <a:rPr lang="zh-CN" altLang="en-US" b="1" dirty="0"/>
              <a:t>的约束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909465" y="4118647"/>
            <a:ext cx="38972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/>
              <a:t>节点电压是一组</a:t>
            </a:r>
            <a:r>
              <a:rPr lang="zh-CN" altLang="en-US" b="1" dirty="0">
                <a:solidFill>
                  <a:srgbClr val="FF0000"/>
                </a:solidFill>
              </a:rPr>
              <a:t>独立的变量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  <p:bldP spid="20" grpId="0" animBg="1"/>
      <p:bldP spid="9" grpId="0"/>
      <p:bldP spid="34" grpId="0"/>
      <p:bldP spid="42" grpId="0"/>
      <p:bldP spid="11" grpId="0"/>
      <p:bldP spid="4" grpId="0"/>
      <p:bldP spid="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3"/>
          <p:cNvGrpSpPr/>
          <p:nvPr/>
        </p:nvGrpSpPr>
        <p:grpSpPr bwMode="auto">
          <a:xfrm>
            <a:off x="34925" y="195263"/>
            <a:ext cx="3673475" cy="2609850"/>
            <a:chOff x="0" y="0"/>
            <a:chExt cx="4416" cy="3408"/>
          </a:xfrm>
        </p:grpSpPr>
        <p:sp>
          <p:nvSpPr>
            <p:cNvPr id="5146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zh-CN" altLang="zh-CN" sz="2400">
                <a:solidFill>
                  <a:srgbClr val="000000"/>
                </a:solidFill>
              </a:endParaRPr>
            </a:p>
          </p:txBody>
        </p:sp>
        <p:sp>
          <p:nvSpPr>
            <p:cNvPr id="5147" name="Rectangle 5"/>
            <p:cNvSpPr>
              <a:spLocks noChangeArrowheads="1"/>
            </p:cNvSpPr>
            <p:nvPr/>
          </p:nvSpPr>
          <p:spPr bwMode="auto">
            <a:xfrm>
              <a:off x="0" y="48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zh-CN" altLang="zh-CN" sz="2400">
                <a:solidFill>
                  <a:srgbClr val="000000"/>
                </a:solidFill>
              </a:endParaRPr>
            </a:p>
          </p:txBody>
        </p:sp>
      </p:grpSp>
      <p:sp>
        <p:nvSpPr>
          <p:cNvPr id="5123" name="TextBox 7"/>
          <p:cNvSpPr>
            <a:spLocks noChangeArrowheads="1"/>
          </p:cNvSpPr>
          <p:nvPr/>
        </p:nvSpPr>
        <p:spPr bwMode="auto">
          <a:xfrm>
            <a:off x="34925" y="-39688"/>
            <a:ext cx="21605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 typeface="Wingdings" panose="05000000000000000000" pitchFamily="2" charset="2"/>
              <a:buChar char="u"/>
            </a:pPr>
            <a:r>
              <a:rPr lang="zh-CN" altLang="en-US" sz="1200" b="1">
                <a:solidFill>
                  <a:srgbClr val="16165C"/>
                </a:solidFill>
                <a:latin typeface="楷体" pitchFamily="49" charset="-122"/>
                <a:ea typeface="楷体" pitchFamily="49" charset="-122"/>
                <a:sym typeface="楷体" pitchFamily="49" charset="-122"/>
              </a:rPr>
              <a:t>节点分析法</a:t>
            </a:r>
            <a:endParaRPr lang="zh-CN" altLang="zh-CN" sz="1200" b="1">
              <a:solidFill>
                <a:srgbClr val="16165C"/>
              </a:solidFill>
              <a:latin typeface="楷体" pitchFamily="49" charset="-122"/>
              <a:ea typeface="楷体" pitchFamily="49" charset="-122"/>
              <a:sym typeface="楷体" pitchFamily="49" charset="-122"/>
            </a:endParaRPr>
          </a:p>
        </p:txBody>
      </p:sp>
      <p:pic>
        <p:nvPicPr>
          <p:cNvPr id="5124" name="Object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988" y="3927475"/>
            <a:ext cx="263525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Object 1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8361" y="2809875"/>
            <a:ext cx="17462" cy="4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20" descr="C:\Users\Administrator.20141125-142426\AppData\Roaming\Tencent\Users\354825363\QQ\WinTemp\RichOle\UX5W~NU)XZO$~TWJ2~9K%[Q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1692" y="104241"/>
            <a:ext cx="4545012" cy="313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4" name="矩形 1"/>
          <p:cNvSpPr>
            <a:spLocks noChangeArrowheads="1"/>
          </p:cNvSpPr>
          <p:nvPr/>
        </p:nvSpPr>
        <p:spPr bwMode="auto">
          <a:xfrm>
            <a:off x="468313" y="1103313"/>
            <a:ext cx="4572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2400" b="1" dirty="0"/>
              <a:t>将支路电流用节点电压表示：</a:t>
            </a:r>
          </a:p>
        </p:txBody>
      </p:sp>
      <p:sp>
        <p:nvSpPr>
          <p:cNvPr id="5129" name="AutoShape 66"/>
          <p:cNvSpPr>
            <a:spLocks noChangeArrowheads="1"/>
          </p:cNvSpPr>
          <p:nvPr/>
        </p:nvSpPr>
        <p:spPr bwMode="auto">
          <a:xfrm>
            <a:off x="5527529" y="1463141"/>
            <a:ext cx="107950" cy="107950"/>
          </a:xfrm>
          <a:prstGeom prst="flowChartConnector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kumimoji="1" lang="zh-CN" altLang="en-US" b="1"/>
          </a:p>
        </p:txBody>
      </p:sp>
      <p:sp>
        <p:nvSpPr>
          <p:cNvPr id="5130" name="AutoShape 66"/>
          <p:cNvSpPr>
            <a:spLocks noChangeArrowheads="1"/>
          </p:cNvSpPr>
          <p:nvPr/>
        </p:nvSpPr>
        <p:spPr bwMode="auto">
          <a:xfrm>
            <a:off x="6707042" y="1475841"/>
            <a:ext cx="107950" cy="107950"/>
          </a:xfrm>
          <a:prstGeom prst="flowChartConnector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kumimoji="1" lang="zh-CN" altLang="en-US" b="1"/>
          </a:p>
        </p:txBody>
      </p:sp>
      <p:sp>
        <p:nvSpPr>
          <p:cNvPr id="5131" name="AutoShape 66"/>
          <p:cNvSpPr>
            <a:spLocks noChangeArrowheads="1"/>
          </p:cNvSpPr>
          <p:nvPr/>
        </p:nvSpPr>
        <p:spPr bwMode="auto">
          <a:xfrm>
            <a:off x="7965929" y="1463141"/>
            <a:ext cx="107950" cy="107950"/>
          </a:xfrm>
          <a:prstGeom prst="flowChartConnector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kumimoji="1" lang="zh-CN" altLang="en-US" b="1"/>
          </a:p>
        </p:txBody>
      </p:sp>
      <p:sp>
        <p:nvSpPr>
          <p:cNvPr id="18" name="AutoShape 73"/>
          <p:cNvSpPr/>
          <p:nvPr/>
        </p:nvSpPr>
        <p:spPr bwMode="auto">
          <a:xfrm flipH="1">
            <a:off x="2360634" y="1828264"/>
            <a:ext cx="285750" cy="2592388"/>
          </a:xfrm>
          <a:prstGeom prst="rightBrace">
            <a:avLst>
              <a:gd name="adj1" fmla="val 91310"/>
              <a:gd name="adj2" fmla="val 50000"/>
            </a:avLst>
          </a:prstGeom>
          <a:noFill/>
          <a:ln w="2857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kumimoji="1" lang="zh-CN" altLang="en-US" b="1">
              <a:solidFill>
                <a:srgbClr val="FF0000"/>
              </a:solidFill>
            </a:endParaRPr>
          </a:p>
        </p:txBody>
      </p:sp>
      <p:sp>
        <p:nvSpPr>
          <p:cNvPr id="5133" name="矩形 4"/>
          <p:cNvSpPr>
            <a:spLocks noChangeArrowheads="1"/>
          </p:cNvSpPr>
          <p:nvPr/>
        </p:nvSpPr>
        <p:spPr bwMode="auto">
          <a:xfrm>
            <a:off x="2215993" y="3457041"/>
            <a:ext cx="1841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zh-CN" altLang="en-US" sz="2800" b="1"/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/>
        </p:nvGraphicFramePr>
        <p:xfrm>
          <a:off x="2572521" y="1701266"/>
          <a:ext cx="1146175" cy="401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3" name="Equation" r:id="rId6" imgW="15544800" imgH="5486400" progId="Equation.DSMT4">
                  <p:embed/>
                </p:oleObj>
              </mc:Choice>
              <mc:Fallback>
                <p:oleObj name="Equation" r:id="rId6" imgW="15544800" imgH="5486400" progId="Equation.DSMT4">
                  <p:embed/>
                  <p:pic>
                    <p:nvPicPr>
                      <p:cNvPr id="0" name="对象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72521" y="1701266"/>
                        <a:ext cx="1146175" cy="4016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对象 6"/>
          <p:cNvGraphicFramePr>
            <a:graphicFrameLocks noChangeAspect="1"/>
          </p:cNvGraphicFramePr>
          <p:nvPr/>
        </p:nvGraphicFramePr>
        <p:xfrm>
          <a:off x="2623980" y="2737903"/>
          <a:ext cx="1803400" cy="382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4" name="Equation" r:id="rId8" imgW="25908000" imgH="5486400" progId="Equation.DSMT4">
                  <p:embed/>
                </p:oleObj>
              </mc:Choice>
              <mc:Fallback>
                <p:oleObj name="Equation" r:id="rId8" imgW="25908000" imgH="5486400" progId="Equation.DSMT4">
                  <p:embed/>
                  <p:pic>
                    <p:nvPicPr>
                      <p:cNvPr id="0" name="对象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3980" y="2737903"/>
                        <a:ext cx="1803400" cy="382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对象 7"/>
          <p:cNvGraphicFramePr>
            <a:graphicFrameLocks noChangeAspect="1"/>
          </p:cNvGraphicFramePr>
          <p:nvPr/>
        </p:nvGraphicFramePr>
        <p:xfrm>
          <a:off x="2623980" y="3691901"/>
          <a:ext cx="1308100" cy="420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5" name="Equation" r:id="rId10" imgW="17068800" imgH="5486400" progId="Equation.DSMT4">
                  <p:embed/>
                </p:oleObj>
              </mc:Choice>
              <mc:Fallback>
                <p:oleObj name="Equation" r:id="rId10" imgW="17068800" imgH="5486400" progId="Equation.DSMT4">
                  <p:embed/>
                  <p:pic>
                    <p:nvPicPr>
                      <p:cNvPr id="0" name="对象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3980" y="3691901"/>
                        <a:ext cx="1308100" cy="420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对象 24"/>
          <p:cNvGraphicFramePr>
            <a:graphicFrameLocks noChangeAspect="1"/>
          </p:cNvGraphicFramePr>
          <p:nvPr/>
        </p:nvGraphicFramePr>
        <p:xfrm>
          <a:off x="2562336" y="2208338"/>
          <a:ext cx="1189038" cy="401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6" name="Equation" r:id="rId12" imgW="16154400" imgH="5486400" progId="Equation.DSMT4">
                  <p:embed/>
                </p:oleObj>
              </mc:Choice>
              <mc:Fallback>
                <p:oleObj name="Equation" r:id="rId12" imgW="16154400" imgH="5486400" progId="Equation.DSMT4">
                  <p:embed/>
                  <p:pic>
                    <p:nvPicPr>
                      <p:cNvPr id="0" name="对象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62336" y="2208338"/>
                        <a:ext cx="1189038" cy="4016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对象 26"/>
          <p:cNvGraphicFramePr>
            <a:graphicFrameLocks noChangeAspect="1"/>
          </p:cNvGraphicFramePr>
          <p:nvPr/>
        </p:nvGraphicFramePr>
        <p:xfrm>
          <a:off x="2623980" y="3266541"/>
          <a:ext cx="1804988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7" name="Equation" r:id="rId14" imgW="25908000" imgH="5486400" progId="Equation.DSMT4">
                  <p:embed/>
                </p:oleObj>
              </mc:Choice>
              <mc:Fallback>
                <p:oleObj name="Equation" r:id="rId14" imgW="25908000" imgH="5486400" progId="Equation.DSMT4">
                  <p:embed/>
                  <p:pic>
                    <p:nvPicPr>
                      <p:cNvPr id="0" name="对象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3980" y="3266541"/>
                        <a:ext cx="1804988" cy="38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对象 28"/>
          <p:cNvGraphicFramePr>
            <a:graphicFrameLocks noChangeAspect="1"/>
          </p:cNvGraphicFramePr>
          <p:nvPr/>
        </p:nvGraphicFramePr>
        <p:xfrm>
          <a:off x="2603432" y="4115853"/>
          <a:ext cx="2035175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8" name="Equation" r:id="rId16" imgW="26517600" imgH="5486400" progId="Equation.DSMT4">
                  <p:embed/>
                </p:oleObj>
              </mc:Choice>
              <mc:Fallback>
                <p:oleObj name="Equation" r:id="rId16" imgW="26517600" imgH="5486400" progId="Equation.DSMT4">
                  <p:embed/>
                  <p:pic>
                    <p:nvPicPr>
                      <p:cNvPr id="0" name="对象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03432" y="4115853"/>
                        <a:ext cx="2035175" cy="422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椭圆 1"/>
          <p:cNvSpPr>
            <a:spLocks noChangeArrowheads="1"/>
          </p:cNvSpPr>
          <p:nvPr/>
        </p:nvSpPr>
        <p:spPr bwMode="auto">
          <a:xfrm>
            <a:off x="5189170" y="1757396"/>
            <a:ext cx="792054" cy="1161483"/>
          </a:xfrm>
          <a:prstGeom prst="ellipse">
            <a:avLst/>
          </a:prstGeom>
          <a:noFill/>
          <a:ln w="28575" algn="ctr">
            <a:solidFill>
              <a:srgbClr val="FF0000"/>
            </a:solidFill>
            <a:prstDash val="sysDash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zh-CN" altLang="en-US" sz="2400"/>
          </a:p>
        </p:txBody>
      </p:sp>
      <p:sp>
        <p:nvSpPr>
          <p:cNvPr id="30" name="椭圆 29"/>
          <p:cNvSpPr>
            <a:spLocks noChangeArrowheads="1"/>
          </p:cNvSpPr>
          <p:nvPr/>
        </p:nvSpPr>
        <p:spPr bwMode="auto">
          <a:xfrm>
            <a:off x="7637339" y="1671103"/>
            <a:ext cx="720050" cy="1169989"/>
          </a:xfrm>
          <a:prstGeom prst="ellipse">
            <a:avLst/>
          </a:prstGeom>
          <a:noFill/>
          <a:ln w="28575" algn="ctr">
            <a:solidFill>
              <a:srgbClr val="FF0000"/>
            </a:solidFill>
            <a:prstDash val="sysDash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zh-CN" altLang="en-US" sz="2400"/>
          </a:p>
        </p:txBody>
      </p:sp>
      <p:sp>
        <p:nvSpPr>
          <p:cNvPr id="34" name="椭圆 33"/>
          <p:cNvSpPr>
            <a:spLocks noChangeArrowheads="1"/>
          </p:cNvSpPr>
          <p:nvPr/>
        </p:nvSpPr>
        <p:spPr bwMode="auto">
          <a:xfrm>
            <a:off x="5981224" y="632879"/>
            <a:ext cx="1584655" cy="577850"/>
          </a:xfrm>
          <a:prstGeom prst="ellipse">
            <a:avLst/>
          </a:prstGeom>
          <a:noFill/>
          <a:ln w="28575" algn="ctr">
            <a:solidFill>
              <a:srgbClr val="FF0000"/>
            </a:solidFill>
            <a:prstDash val="sysDash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zh-CN" altLang="en-US" sz="2400"/>
          </a:p>
        </p:txBody>
      </p:sp>
      <p:sp>
        <p:nvSpPr>
          <p:cNvPr id="35" name="椭圆 34"/>
          <p:cNvSpPr>
            <a:spLocks noChangeArrowheads="1"/>
          </p:cNvSpPr>
          <p:nvPr/>
        </p:nvSpPr>
        <p:spPr bwMode="auto">
          <a:xfrm>
            <a:off x="5635478" y="1225016"/>
            <a:ext cx="1071563" cy="476250"/>
          </a:xfrm>
          <a:prstGeom prst="ellipse">
            <a:avLst/>
          </a:prstGeom>
          <a:noFill/>
          <a:ln w="28575" algn="ctr">
            <a:solidFill>
              <a:srgbClr val="FF0000"/>
            </a:solidFill>
            <a:prstDash val="sysDash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zh-CN" altLang="en-US" sz="2400"/>
          </a:p>
        </p:txBody>
      </p:sp>
      <p:sp>
        <p:nvSpPr>
          <p:cNvPr id="36" name="椭圆 35"/>
          <p:cNvSpPr>
            <a:spLocks noChangeArrowheads="1"/>
          </p:cNvSpPr>
          <p:nvPr/>
        </p:nvSpPr>
        <p:spPr bwMode="auto">
          <a:xfrm>
            <a:off x="6413253" y="1671103"/>
            <a:ext cx="720825" cy="1247776"/>
          </a:xfrm>
          <a:prstGeom prst="ellipse">
            <a:avLst/>
          </a:prstGeom>
          <a:noFill/>
          <a:ln w="28575" algn="ctr">
            <a:solidFill>
              <a:srgbClr val="FF0000"/>
            </a:solidFill>
            <a:prstDash val="sysDash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zh-CN" altLang="en-US" sz="2400"/>
          </a:p>
        </p:txBody>
      </p:sp>
      <p:sp>
        <p:nvSpPr>
          <p:cNvPr id="37" name="椭圆 36"/>
          <p:cNvSpPr>
            <a:spLocks noChangeArrowheads="1"/>
          </p:cNvSpPr>
          <p:nvPr/>
        </p:nvSpPr>
        <p:spPr bwMode="auto">
          <a:xfrm>
            <a:off x="6989294" y="1210729"/>
            <a:ext cx="976635" cy="476250"/>
          </a:xfrm>
          <a:prstGeom prst="ellipse">
            <a:avLst/>
          </a:prstGeom>
          <a:noFill/>
          <a:ln w="28575" algn="ctr">
            <a:solidFill>
              <a:srgbClr val="FF0000"/>
            </a:solidFill>
            <a:prstDash val="sysDash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zh-CN" altLang="en-US" sz="2400"/>
          </a:p>
        </p:txBody>
      </p:sp>
      <p:sp>
        <p:nvSpPr>
          <p:cNvPr id="28" name="矩形 26"/>
          <p:cNvSpPr>
            <a:spLocks noChangeArrowheads="1"/>
          </p:cNvSpPr>
          <p:nvPr/>
        </p:nvSpPr>
        <p:spPr bwMode="auto">
          <a:xfrm>
            <a:off x="177800" y="433388"/>
            <a:ext cx="325121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kumimoji="1" lang="en-US" altLang="zh-CN" sz="2800" b="1" dirty="0">
                <a:latin typeface="宋体" panose="02010600030101010101" pitchFamily="2" charset="-122"/>
              </a:rPr>
              <a:t>2</a:t>
            </a:r>
            <a:r>
              <a:rPr kumimoji="1" lang="zh-CN" altLang="en-US" sz="2800" b="1" dirty="0">
                <a:latin typeface="宋体" panose="02010600030101010101" pitchFamily="2" charset="-122"/>
              </a:rPr>
              <a:t>、节点电压的列写</a:t>
            </a:r>
            <a:endParaRPr lang="zh-CN" altLang="en-US" sz="2800" dirty="0"/>
          </a:p>
        </p:txBody>
      </p:sp>
      <p:grpSp>
        <p:nvGrpSpPr>
          <p:cNvPr id="3" name="组合 2"/>
          <p:cNvGrpSpPr/>
          <p:nvPr/>
        </p:nvGrpSpPr>
        <p:grpSpPr>
          <a:xfrm>
            <a:off x="505817" y="2030279"/>
            <a:ext cx="1590675" cy="2091004"/>
            <a:chOff x="3560662" y="3321710"/>
            <a:chExt cx="1590675" cy="2091004"/>
          </a:xfrm>
        </p:grpSpPr>
        <p:graphicFrame>
          <p:nvGraphicFramePr>
            <p:cNvPr id="31" name="对象 30"/>
            <p:cNvGraphicFramePr>
              <a:graphicFrameLocks noChangeAspect="1"/>
            </p:cNvGraphicFramePr>
            <p:nvPr/>
          </p:nvGraphicFramePr>
          <p:xfrm>
            <a:off x="3560662" y="3321710"/>
            <a:ext cx="987425" cy="4016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639" name="Equation" r:id="rId18" imgW="13411200" imgH="5486400" progId="Equation.DSMT4">
                    <p:embed/>
                  </p:oleObj>
                </mc:Choice>
                <mc:Fallback>
                  <p:oleObj name="Equation" r:id="rId18" imgW="13411200" imgH="5486400" progId="Equation.DSMT4">
                    <p:embed/>
                    <p:pic>
                      <p:nvPicPr>
                        <p:cNvPr id="0" name="对象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60662" y="3321710"/>
                          <a:ext cx="987425" cy="40163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2" name="对象 31"/>
            <p:cNvGraphicFramePr>
              <a:graphicFrameLocks noChangeAspect="1"/>
            </p:cNvGraphicFramePr>
            <p:nvPr/>
          </p:nvGraphicFramePr>
          <p:xfrm>
            <a:off x="3579713" y="3765488"/>
            <a:ext cx="1400175" cy="3825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640" name="Equation" r:id="rId20" imgW="20116800" imgH="5486400" progId="Equation.DSMT4">
                    <p:embed/>
                  </p:oleObj>
                </mc:Choice>
                <mc:Fallback>
                  <p:oleObj name="Equation" r:id="rId20" imgW="20116800" imgH="5486400" progId="Equation.DSMT4">
                    <p:embed/>
                    <p:pic>
                      <p:nvPicPr>
                        <p:cNvPr id="0" name="对象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1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79713" y="3765488"/>
                          <a:ext cx="1400175" cy="38258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3" name="对象 32"/>
            <p:cNvGraphicFramePr>
              <a:graphicFrameLocks noChangeAspect="1"/>
            </p:cNvGraphicFramePr>
            <p:nvPr/>
          </p:nvGraphicFramePr>
          <p:xfrm>
            <a:off x="3579713" y="4161620"/>
            <a:ext cx="1420813" cy="381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641" name="Equation" r:id="rId22" imgW="20421600" imgH="5486400" progId="Equation.DSMT4">
                    <p:embed/>
                  </p:oleObj>
                </mc:Choice>
                <mc:Fallback>
                  <p:oleObj name="Equation" r:id="rId22" imgW="20421600" imgH="5486400" progId="Equation.DSMT4">
                    <p:embed/>
                    <p:pic>
                      <p:nvPicPr>
                        <p:cNvPr id="0" name="对象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79713" y="4161620"/>
                          <a:ext cx="1420813" cy="381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8" name="对象 37"/>
            <p:cNvGraphicFramePr>
              <a:graphicFrameLocks noChangeAspect="1"/>
            </p:cNvGraphicFramePr>
            <p:nvPr/>
          </p:nvGraphicFramePr>
          <p:xfrm>
            <a:off x="3612699" y="4595894"/>
            <a:ext cx="1120775" cy="4206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642" name="Equation" r:id="rId24" imgW="14630400" imgH="5486400" progId="Equation.DSMT4">
                    <p:embed/>
                  </p:oleObj>
                </mc:Choice>
                <mc:Fallback>
                  <p:oleObj name="Equation" r:id="rId24" imgW="14630400" imgH="5486400" progId="Equation.DSMT4">
                    <p:embed/>
                    <p:pic>
                      <p:nvPicPr>
                        <p:cNvPr id="0" name="对象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12699" y="4595894"/>
                          <a:ext cx="1120775" cy="42068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9" name="对象 38"/>
            <p:cNvGraphicFramePr>
              <a:graphicFrameLocks noChangeAspect="1"/>
            </p:cNvGraphicFramePr>
            <p:nvPr/>
          </p:nvGraphicFramePr>
          <p:xfrm>
            <a:off x="3560662" y="4990439"/>
            <a:ext cx="1590675" cy="4222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643" name="Equation" r:id="rId26" imgW="20726400" imgH="5486400" progId="Equation.DSMT4">
                    <p:embed/>
                  </p:oleObj>
                </mc:Choice>
                <mc:Fallback>
                  <p:oleObj name="Equation" r:id="rId26" imgW="20726400" imgH="5486400" progId="Equation.DSMT4">
                    <p:embed/>
                    <p:pic>
                      <p:nvPicPr>
                        <p:cNvPr id="0" name="对象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60662" y="4990439"/>
                          <a:ext cx="1590675" cy="4222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1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4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8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4" grpId="0"/>
      <p:bldP spid="18" grpId="0" animBg="1"/>
      <p:bldP spid="2" grpId="0" animBg="1"/>
      <p:bldP spid="2" grpId="1" animBg="1"/>
      <p:bldP spid="30" grpId="0" animBg="1"/>
      <p:bldP spid="30" grpId="1" animBg="1"/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  <p:bldP spid="37" grpId="0" animBg="1"/>
      <p:bldP spid="37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3"/>
          <p:cNvGrpSpPr/>
          <p:nvPr/>
        </p:nvGrpSpPr>
        <p:grpSpPr bwMode="auto">
          <a:xfrm>
            <a:off x="34925" y="195263"/>
            <a:ext cx="3673475" cy="2609850"/>
            <a:chOff x="0" y="0"/>
            <a:chExt cx="4416" cy="3408"/>
          </a:xfrm>
        </p:grpSpPr>
        <p:sp>
          <p:nvSpPr>
            <p:cNvPr id="6158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zh-CN" altLang="zh-CN" sz="2400">
                <a:solidFill>
                  <a:srgbClr val="000000"/>
                </a:solidFill>
              </a:endParaRPr>
            </a:p>
          </p:txBody>
        </p:sp>
        <p:sp>
          <p:nvSpPr>
            <p:cNvPr id="6159" name="Rectangle 5"/>
            <p:cNvSpPr>
              <a:spLocks noChangeArrowheads="1"/>
            </p:cNvSpPr>
            <p:nvPr/>
          </p:nvSpPr>
          <p:spPr bwMode="auto">
            <a:xfrm>
              <a:off x="0" y="48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zh-CN" altLang="zh-CN" sz="2400">
                <a:solidFill>
                  <a:srgbClr val="000000"/>
                </a:solidFill>
              </a:endParaRPr>
            </a:p>
          </p:txBody>
        </p:sp>
      </p:grpSp>
      <p:sp>
        <p:nvSpPr>
          <p:cNvPr id="6147" name="TextBox 7"/>
          <p:cNvSpPr>
            <a:spLocks noChangeArrowheads="1"/>
          </p:cNvSpPr>
          <p:nvPr/>
        </p:nvSpPr>
        <p:spPr bwMode="auto">
          <a:xfrm>
            <a:off x="34925" y="-39688"/>
            <a:ext cx="21605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 typeface="Wingdings" panose="05000000000000000000" pitchFamily="2" charset="2"/>
              <a:buChar char="u"/>
            </a:pPr>
            <a:r>
              <a:rPr lang="zh-CN" altLang="en-US" sz="1200" b="1">
                <a:solidFill>
                  <a:srgbClr val="16165C"/>
                </a:solidFill>
                <a:latin typeface="楷体" pitchFamily="49" charset="-122"/>
                <a:ea typeface="楷体" pitchFamily="49" charset="-122"/>
                <a:sym typeface="楷体" pitchFamily="49" charset="-122"/>
              </a:rPr>
              <a:t>节点分析法</a:t>
            </a:r>
            <a:endParaRPr lang="zh-CN" altLang="zh-CN" sz="1200" b="1">
              <a:solidFill>
                <a:srgbClr val="16165C"/>
              </a:solidFill>
              <a:latin typeface="楷体" pitchFamily="49" charset="-122"/>
              <a:ea typeface="楷体" pitchFamily="49" charset="-122"/>
              <a:sym typeface="楷体" pitchFamily="49" charset="-122"/>
            </a:endParaRPr>
          </a:p>
        </p:txBody>
      </p:sp>
      <p:sp>
        <p:nvSpPr>
          <p:cNvPr id="42" name="AutoShape 73"/>
          <p:cNvSpPr/>
          <p:nvPr/>
        </p:nvSpPr>
        <p:spPr bwMode="auto">
          <a:xfrm flipH="1">
            <a:off x="312245" y="3409333"/>
            <a:ext cx="156567" cy="1307889"/>
          </a:xfrm>
          <a:prstGeom prst="rightBrace">
            <a:avLst>
              <a:gd name="adj1" fmla="val 91392"/>
              <a:gd name="adj2" fmla="val 50000"/>
            </a:avLst>
          </a:prstGeom>
          <a:noFill/>
          <a:ln w="2857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kumimoji="1" lang="zh-CN" altLang="en-US" b="1">
              <a:solidFill>
                <a:srgbClr val="FF0000"/>
              </a:solidFill>
            </a:endParaRPr>
          </a:p>
        </p:txBody>
      </p:sp>
      <p:sp>
        <p:nvSpPr>
          <p:cNvPr id="25" name="矩形 24"/>
          <p:cNvSpPr>
            <a:spLocks noChangeArrowheads="1"/>
          </p:cNvSpPr>
          <p:nvPr/>
        </p:nvSpPr>
        <p:spPr bwMode="auto">
          <a:xfrm>
            <a:off x="256388" y="2681288"/>
            <a:ext cx="173196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2400" b="1" dirty="0"/>
              <a:t>整理如下：</a:t>
            </a:r>
          </a:p>
        </p:txBody>
      </p:sp>
      <p:graphicFrame>
        <p:nvGraphicFramePr>
          <p:cNvPr id="6151" name="Object 1030"/>
          <p:cNvGraphicFramePr>
            <a:graphicFrameLocks noChangeAspect="1"/>
          </p:cNvGraphicFramePr>
          <p:nvPr/>
        </p:nvGraphicFramePr>
        <p:xfrm>
          <a:off x="439964" y="867963"/>
          <a:ext cx="2958410" cy="43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40" name="Equation" r:id="rId3" imgW="35966400" imgH="5486400" progId="Equation.DSMT4">
                  <p:embed/>
                </p:oleObj>
              </mc:Choice>
              <mc:Fallback>
                <p:oleObj name="Equation" r:id="rId3" imgW="35966400" imgH="5486400" progId="Equation.DSMT4">
                  <p:embed/>
                  <p:pic>
                    <p:nvPicPr>
                      <p:cNvPr id="0" name="Object 10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9964" y="867963"/>
                        <a:ext cx="2958410" cy="433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52" name="Object 1031"/>
          <p:cNvGraphicFramePr>
            <a:graphicFrameLocks noChangeAspect="1"/>
          </p:cNvGraphicFramePr>
          <p:nvPr/>
        </p:nvGraphicFramePr>
        <p:xfrm>
          <a:off x="439964" y="1745185"/>
          <a:ext cx="3181350" cy="452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41" name="Equation" r:id="rId5" imgW="36880800" imgH="5486400" progId="Equation.DSMT4">
                  <p:embed/>
                </p:oleObj>
              </mc:Choice>
              <mc:Fallback>
                <p:oleObj name="Equation" r:id="rId5" imgW="36880800" imgH="5486400" progId="Equation.DSMT4">
                  <p:embed/>
                  <p:pic>
                    <p:nvPicPr>
                      <p:cNvPr id="0" name="Object 10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9964" y="1745185"/>
                        <a:ext cx="3181350" cy="4524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53" name="Object 1032"/>
          <p:cNvGraphicFramePr>
            <a:graphicFrameLocks noChangeAspect="1"/>
          </p:cNvGraphicFramePr>
          <p:nvPr/>
        </p:nvGraphicFramePr>
        <p:xfrm>
          <a:off x="439964" y="1319615"/>
          <a:ext cx="1560233" cy="4300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42" name="Equation" r:id="rId7" imgW="20726400" imgH="5486400" progId="Equation.DSMT4">
                  <p:embed/>
                </p:oleObj>
              </mc:Choice>
              <mc:Fallback>
                <p:oleObj name="Equation" r:id="rId7" imgW="20726400" imgH="5486400" progId="Equation.DSMT4">
                  <p:embed/>
                  <p:pic>
                    <p:nvPicPr>
                      <p:cNvPr id="0" name="Object 10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9964" y="1319615"/>
                        <a:ext cx="1560233" cy="43003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对象 9"/>
          <p:cNvGraphicFramePr>
            <a:graphicFrameLocks noChangeAspect="1"/>
          </p:cNvGraphicFramePr>
          <p:nvPr/>
        </p:nvGraphicFramePr>
        <p:xfrm>
          <a:off x="468812" y="3297583"/>
          <a:ext cx="4620421" cy="4173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43" name="Equation" r:id="rId9" imgW="63093600" imgH="5486400" progId="Equation.DSMT4">
                  <p:embed/>
                </p:oleObj>
              </mc:Choice>
              <mc:Fallback>
                <p:oleObj name="Equation" r:id="rId9" imgW="63093600" imgH="5486400" progId="Equation.DSMT4">
                  <p:embed/>
                  <p:pic>
                    <p:nvPicPr>
                      <p:cNvPr id="0" name="对象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812" y="3297583"/>
                        <a:ext cx="4620421" cy="41734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对象 10"/>
          <p:cNvGraphicFramePr>
            <a:graphicFrameLocks noChangeAspect="1"/>
          </p:cNvGraphicFramePr>
          <p:nvPr/>
        </p:nvGraphicFramePr>
        <p:xfrm>
          <a:off x="468812" y="3885886"/>
          <a:ext cx="4175692" cy="4199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44" name="Equation" r:id="rId11" imgW="57607200" imgH="5486400" progId="Equation.DSMT4">
                  <p:embed/>
                </p:oleObj>
              </mc:Choice>
              <mc:Fallback>
                <p:oleObj name="Equation" r:id="rId11" imgW="57607200" imgH="5486400" progId="Equation.DSMT4">
                  <p:embed/>
                  <p:pic>
                    <p:nvPicPr>
                      <p:cNvPr id="0" name="对象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812" y="3885886"/>
                        <a:ext cx="4175692" cy="41995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对象 11"/>
          <p:cNvGraphicFramePr>
            <a:graphicFrameLocks noChangeAspect="1"/>
          </p:cNvGraphicFramePr>
          <p:nvPr/>
        </p:nvGraphicFramePr>
        <p:xfrm>
          <a:off x="468811" y="4476794"/>
          <a:ext cx="4700365" cy="4038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45" name="Equation" r:id="rId13" imgW="65836800" imgH="5486400" progId="Equation.DSMT4">
                  <p:embed/>
                </p:oleObj>
              </mc:Choice>
              <mc:Fallback>
                <p:oleObj name="Equation" r:id="rId13" imgW="65836800" imgH="5486400" progId="Equation.DSMT4">
                  <p:embed/>
                  <p:pic>
                    <p:nvPicPr>
                      <p:cNvPr id="0" name="对象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811" y="4476794"/>
                        <a:ext cx="4700365" cy="40380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157" name="Picture 25" descr="C:\Users\Administrator.20141125-142426\AppData\Roaming\Tencent\Users\354825363\QQ\WinTemp\RichOle\HLNH}O4BEV[XE6`X]DVCY%C.png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3221" y="35831"/>
            <a:ext cx="4056062" cy="253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AutoShape 66"/>
          <p:cNvSpPr>
            <a:spLocks noChangeArrowheads="1"/>
          </p:cNvSpPr>
          <p:nvPr/>
        </p:nvSpPr>
        <p:spPr bwMode="auto">
          <a:xfrm>
            <a:off x="5776308" y="1121994"/>
            <a:ext cx="107950" cy="107950"/>
          </a:xfrm>
          <a:prstGeom prst="flowChartConnector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kumimoji="1" lang="zh-CN" altLang="en-US" b="1"/>
          </a:p>
        </p:txBody>
      </p:sp>
      <p:sp>
        <p:nvSpPr>
          <p:cNvPr id="17" name="AutoShape 66"/>
          <p:cNvSpPr>
            <a:spLocks noChangeArrowheads="1"/>
          </p:cNvSpPr>
          <p:nvPr/>
        </p:nvSpPr>
        <p:spPr bwMode="auto">
          <a:xfrm>
            <a:off x="6863576" y="1117196"/>
            <a:ext cx="107950" cy="107950"/>
          </a:xfrm>
          <a:prstGeom prst="flowChartConnector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kumimoji="1" lang="zh-CN" altLang="en-US" b="1"/>
          </a:p>
        </p:txBody>
      </p:sp>
      <p:sp>
        <p:nvSpPr>
          <p:cNvPr id="18" name="AutoShape 66"/>
          <p:cNvSpPr>
            <a:spLocks noChangeArrowheads="1"/>
          </p:cNvSpPr>
          <p:nvPr/>
        </p:nvSpPr>
        <p:spPr bwMode="auto">
          <a:xfrm>
            <a:off x="7977641" y="1117196"/>
            <a:ext cx="107950" cy="107950"/>
          </a:xfrm>
          <a:prstGeom prst="flowChartConnector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kumimoji="1" lang="zh-CN" altLang="en-US" b="1"/>
          </a:p>
        </p:txBody>
      </p:sp>
      <p:sp>
        <p:nvSpPr>
          <p:cNvPr id="19" name="AutoShape 73"/>
          <p:cNvSpPr/>
          <p:nvPr/>
        </p:nvSpPr>
        <p:spPr bwMode="auto">
          <a:xfrm flipH="1">
            <a:off x="260454" y="964559"/>
            <a:ext cx="144463" cy="1091772"/>
          </a:xfrm>
          <a:prstGeom prst="rightBrace">
            <a:avLst>
              <a:gd name="adj1" fmla="val 91392"/>
              <a:gd name="adj2" fmla="val 50000"/>
            </a:avLst>
          </a:prstGeom>
          <a:noFill/>
          <a:ln w="2857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kumimoji="1" lang="zh-CN" altLang="en-US" b="1">
              <a:solidFill>
                <a:srgbClr val="FF0000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14544" y="323265"/>
            <a:ext cx="30139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/>
              <a:t>节点</a:t>
            </a:r>
            <a:r>
              <a:rPr lang="en-US" altLang="zh-CN" b="1" dirty="0"/>
              <a:t>1,2,3</a:t>
            </a:r>
            <a:r>
              <a:rPr lang="zh-CN" altLang="en-US" b="1" dirty="0"/>
              <a:t>的</a:t>
            </a:r>
            <a:r>
              <a:rPr lang="en-US" altLang="zh-CN" b="1" dirty="0"/>
              <a:t>KCL</a:t>
            </a:r>
            <a:r>
              <a:rPr lang="zh-CN" altLang="en-US" b="1" dirty="0"/>
              <a:t>方程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3585453" y="783866"/>
            <a:ext cx="9541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/>
              <a:t>节点</a:t>
            </a:r>
            <a:r>
              <a:rPr lang="en-US" altLang="zh-CN" b="1" dirty="0"/>
              <a:t>1</a:t>
            </a:r>
            <a:endParaRPr lang="zh-CN" altLang="en-US" b="1" dirty="0"/>
          </a:p>
        </p:txBody>
      </p:sp>
      <p:sp>
        <p:nvSpPr>
          <p:cNvPr id="4" name="文本框 3"/>
          <p:cNvSpPr txBox="1"/>
          <p:nvPr/>
        </p:nvSpPr>
        <p:spPr>
          <a:xfrm>
            <a:off x="3566710" y="1237696"/>
            <a:ext cx="9541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/>
              <a:t>节点</a:t>
            </a:r>
            <a:r>
              <a:rPr lang="en-US" altLang="zh-CN" b="1" dirty="0"/>
              <a:t>2</a:t>
            </a:r>
            <a:endParaRPr lang="zh-CN" altLang="en-US" b="1" dirty="0"/>
          </a:p>
        </p:txBody>
      </p:sp>
      <p:sp>
        <p:nvSpPr>
          <p:cNvPr id="23" name="文本框 22"/>
          <p:cNvSpPr txBox="1"/>
          <p:nvPr/>
        </p:nvSpPr>
        <p:spPr>
          <a:xfrm>
            <a:off x="3603384" y="1704862"/>
            <a:ext cx="9541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/>
              <a:t>节点</a:t>
            </a:r>
            <a:r>
              <a:rPr lang="en-US" altLang="zh-CN" b="1" dirty="0"/>
              <a:t>3</a:t>
            </a:r>
            <a:endParaRPr lang="zh-CN" altLang="en-US" b="1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CA1649B3-B402-4264-8118-9A2AF08E1D5D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2277" y="2575053"/>
            <a:ext cx="4700365" cy="69834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19050" cap="sq">
            <a:solidFill>
              <a:srgbClr val="00B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25" grpId="0"/>
      <p:bldP spid="16" grpId="0" animBg="1"/>
      <p:bldP spid="17" grpId="0" animBg="1"/>
      <p:bldP spid="18" grpId="0" animBg="1"/>
      <p:bldP spid="19" grpId="0" animBg="1"/>
      <p:bldP spid="21" grpId="0"/>
      <p:bldP spid="4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3"/>
          <p:cNvGrpSpPr/>
          <p:nvPr/>
        </p:nvGrpSpPr>
        <p:grpSpPr bwMode="auto">
          <a:xfrm>
            <a:off x="34925" y="195263"/>
            <a:ext cx="3673475" cy="2609850"/>
            <a:chOff x="0" y="0"/>
            <a:chExt cx="4416" cy="3408"/>
          </a:xfrm>
        </p:grpSpPr>
        <p:sp>
          <p:nvSpPr>
            <p:cNvPr id="7182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zh-CN" altLang="zh-CN" sz="2400">
                <a:solidFill>
                  <a:srgbClr val="000000"/>
                </a:solidFill>
              </a:endParaRPr>
            </a:p>
          </p:txBody>
        </p:sp>
        <p:sp>
          <p:nvSpPr>
            <p:cNvPr id="7183" name="Rectangle 5"/>
            <p:cNvSpPr>
              <a:spLocks noChangeArrowheads="1"/>
            </p:cNvSpPr>
            <p:nvPr/>
          </p:nvSpPr>
          <p:spPr bwMode="auto">
            <a:xfrm>
              <a:off x="0" y="48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zh-CN" altLang="zh-CN" sz="2400">
                <a:solidFill>
                  <a:srgbClr val="000000"/>
                </a:solidFill>
              </a:endParaRPr>
            </a:p>
          </p:txBody>
        </p:sp>
      </p:grpSp>
      <p:sp>
        <p:nvSpPr>
          <p:cNvPr id="7171" name="TextBox 7"/>
          <p:cNvSpPr>
            <a:spLocks noChangeArrowheads="1"/>
          </p:cNvSpPr>
          <p:nvPr/>
        </p:nvSpPr>
        <p:spPr bwMode="auto">
          <a:xfrm>
            <a:off x="34925" y="-39688"/>
            <a:ext cx="21605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 typeface="Wingdings" panose="05000000000000000000" pitchFamily="2" charset="2"/>
              <a:buChar char="u"/>
            </a:pPr>
            <a:r>
              <a:rPr lang="zh-CN" altLang="zh-CN" sz="1200" b="1">
                <a:solidFill>
                  <a:srgbClr val="16165C"/>
                </a:solidFill>
                <a:latin typeface="楷体" pitchFamily="49" charset="-122"/>
                <a:ea typeface="楷体" pitchFamily="49" charset="-122"/>
                <a:sym typeface="楷体" pitchFamily="49" charset="-122"/>
              </a:rPr>
              <a:t> </a:t>
            </a:r>
            <a:r>
              <a:rPr lang="zh-CN" altLang="en-US" sz="1200" b="1">
                <a:solidFill>
                  <a:srgbClr val="16165C"/>
                </a:solidFill>
                <a:latin typeface="楷体" pitchFamily="49" charset="-122"/>
                <a:ea typeface="楷体" pitchFamily="49" charset="-122"/>
                <a:sym typeface="楷体" pitchFamily="49" charset="-122"/>
              </a:rPr>
              <a:t>节点分析法</a:t>
            </a:r>
            <a:endParaRPr lang="zh-CN" altLang="zh-CN" sz="1200" b="1">
              <a:solidFill>
                <a:srgbClr val="16165C"/>
              </a:solidFill>
              <a:latin typeface="楷体" pitchFamily="49" charset="-122"/>
              <a:ea typeface="楷体" pitchFamily="49" charset="-122"/>
              <a:sym typeface="楷体" pitchFamily="49" charset="-122"/>
            </a:endParaRPr>
          </a:p>
        </p:txBody>
      </p:sp>
      <p:sp>
        <p:nvSpPr>
          <p:cNvPr id="20" name="AutoShape 73"/>
          <p:cNvSpPr/>
          <p:nvPr/>
        </p:nvSpPr>
        <p:spPr bwMode="auto">
          <a:xfrm flipH="1">
            <a:off x="298450" y="463550"/>
            <a:ext cx="144463" cy="1584325"/>
          </a:xfrm>
          <a:prstGeom prst="rightBrace">
            <a:avLst>
              <a:gd name="adj1" fmla="val 91392"/>
              <a:gd name="adj2" fmla="val 50000"/>
            </a:avLst>
          </a:prstGeom>
          <a:noFill/>
          <a:ln w="2857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kumimoji="1" lang="zh-CN" altLang="en-US" b="1">
              <a:solidFill>
                <a:srgbClr val="FF0000"/>
              </a:solidFill>
            </a:endParaRPr>
          </a:p>
        </p:txBody>
      </p:sp>
      <p:sp>
        <p:nvSpPr>
          <p:cNvPr id="42" name="AutoShape 73"/>
          <p:cNvSpPr/>
          <p:nvPr/>
        </p:nvSpPr>
        <p:spPr bwMode="auto">
          <a:xfrm flipH="1">
            <a:off x="330199" y="2736850"/>
            <a:ext cx="144463" cy="1493175"/>
          </a:xfrm>
          <a:prstGeom prst="rightBrace">
            <a:avLst>
              <a:gd name="adj1" fmla="val 91392"/>
              <a:gd name="adj2" fmla="val 50000"/>
            </a:avLst>
          </a:prstGeom>
          <a:noFill/>
          <a:ln w="2857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kumimoji="1" lang="zh-CN" altLang="en-US" b="1">
              <a:solidFill>
                <a:srgbClr val="FF0000"/>
              </a:solidFill>
            </a:endParaRPr>
          </a:p>
        </p:txBody>
      </p:sp>
      <p:sp>
        <p:nvSpPr>
          <p:cNvPr id="25" name="矩形 24"/>
          <p:cNvSpPr>
            <a:spLocks noChangeArrowheads="1"/>
          </p:cNvSpPr>
          <p:nvPr/>
        </p:nvSpPr>
        <p:spPr bwMode="auto">
          <a:xfrm>
            <a:off x="249238" y="2139950"/>
            <a:ext cx="296908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2400" b="1" dirty="0"/>
              <a:t>节点方程标准形式：</a:t>
            </a:r>
          </a:p>
        </p:txBody>
      </p:sp>
      <p:graphicFrame>
        <p:nvGraphicFramePr>
          <p:cNvPr id="9" name="对象 8"/>
          <p:cNvGraphicFramePr>
            <a:graphicFrameLocks noChangeAspect="1"/>
          </p:cNvGraphicFramePr>
          <p:nvPr/>
        </p:nvGraphicFramePr>
        <p:xfrm>
          <a:off x="393700" y="315913"/>
          <a:ext cx="5391150" cy="455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86" name="Equation" r:id="rId3" imgW="62484000" imgH="5486400" progId="Equation.DSMT4">
                  <p:embed/>
                </p:oleObj>
              </mc:Choice>
              <mc:Fallback>
                <p:oleObj name="Equation" r:id="rId3" imgW="62484000" imgH="5486400" progId="Equation.DSMT4">
                  <p:embed/>
                  <p:pic>
                    <p:nvPicPr>
                      <p:cNvPr id="0" name="对象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3700" y="315913"/>
                        <a:ext cx="5391150" cy="455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对象 9"/>
          <p:cNvGraphicFramePr>
            <a:graphicFrameLocks noChangeAspect="1"/>
          </p:cNvGraphicFramePr>
          <p:nvPr/>
        </p:nvGraphicFramePr>
        <p:xfrm>
          <a:off x="393700" y="935038"/>
          <a:ext cx="4522788" cy="449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87" name="Equation" r:id="rId5" imgW="57607200" imgH="5486400" progId="Equation.DSMT4">
                  <p:embed/>
                </p:oleObj>
              </mc:Choice>
              <mc:Fallback>
                <p:oleObj name="Equation" r:id="rId5" imgW="57607200" imgH="5486400" progId="Equation.DSMT4">
                  <p:embed/>
                  <p:pic>
                    <p:nvPicPr>
                      <p:cNvPr id="0" name="对象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3700" y="935038"/>
                        <a:ext cx="4522788" cy="4492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对象 10"/>
          <p:cNvGraphicFramePr>
            <a:graphicFrameLocks noChangeAspect="1"/>
          </p:cNvGraphicFramePr>
          <p:nvPr/>
        </p:nvGraphicFramePr>
        <p:xfrm>
          <a:off x="393700" y="1547813"/>
          <a:ext cx="5489575" cy="441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88" name="Equation" r:id="rId7" imgW="65227200" imgH="5486400" progId="Equation.DSMT4">
                  <p:embed/>
                </p:oleObj>
              </mc:Choice>
              <mc:Fallback>
                <p:oleObj name="Equation" r:id="rId7" imgW="65227200" imgH="5486400" progId="Equation.DSMT4">
                  <p:embed/>
                  <p:pic>
                    <p:nvPicPr>
                      <p:cNvPr id="0" name="对象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3700" y="1547813"/>
                        <a:ext cx="5489575" cy="441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8" name="Object 1027"/>
          <p:cNvGraphicFramePr>
            <a:graphicFrameLocks noChangeAspect="1"/>
          </p:cNvGraphicFramePr>
          <p:nvPr/>
        </p:nvGraphicFramePr>
        <p:xfrm>
          <a:off x="484188" y="3227388"/>
          <a:ext cx="3439767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89" name="Equation" r:id="rId9" imgW="43891200" imgH="5486400" progId="Equation.DSMT4">
                  <p:embed/>
                </p:oleObj>
              </mc:Choice>
              <mc:Fallback>
                <p:oleObj name="Equation" r:id="rId9" imgW="43891200" imgH="5486400" progId="Equation.DSMT4">
                  <p:embed/>
                  <p:pic>
                    <p:nvPicPr>
                      <p:cNvPr id="0" name="Object 10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4188" y="3227388"/>
                        <a:ext cx="3439767" cy="479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9" name="Object 1028"/>
          <p:cNvGraphicFramePr>
            <a:graphicFrameLocks noChangeAspect="1"/>
          </p:cNvGraphicFramePr>
          <p:nvPr/>
        </p:nvGraphicFramePr>
        <p:xfrm>
          <a:off x="484188" y="2713038"/>
          <a:ext cx="3421063" cy="471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90" name="Equation" r:id="rId11" imgW="42672000" imgH="5486400" progId="Equation.DSMT4">
                  <p:embed/>
                </p:oleObj>
              </mc:Choice>
              <mc:Fallback>
                <p:oleObj name="Equation" r:id="rId11" imgW="42672000" imgH="5486400" progId="Equation.DSMT4">
                  <p:embed/>
                  <p:pic>
                    <p:nvPicPr>
                      <p:cNvPr id="0" name="Object 10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4188" y="2713038"/>
                        <a:ext cx="3421063" cy="4714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80" name="Object 1029"/>
          <p:cNvGraphicFramePr>
            <a:graphicFrameLocks noChangeAspect="1"/>
          </p:cNvGraphicFramePr>
          <p:nvPr/>
        </p:nvGraphicFramePr>
        <p:xfrm>
          <a:off x="484188" y="3751263"/>
          <a:ext cx="3416300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91" name="Equation" r:id="rId13" imgW="43281600" imgH="5486400" progId="Equation.DSMT4">
                  <p:embed/>
                </p:oleObj>
              </mc:Choice>
              <mc:Fallback>
                <p:oleObj name="Equation" r:id="rId13" imgW="43281600" imgH="5486400" progId="Equation.DSMT4">
                  <p:embed/>
                  <p:pic>
                    <p:nvPicPr>
                      <p:cNvPr id="0" name="Object 10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4188" y="3751263"/>
                        <a:ext cx="3416300" cy="466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181" name="Picture 25" descr="C:\Users\Administrator.20141125-142426\AppData\Roaming\Tencent\Users\354825363\QQ\WinTemp\RichOle\HLNH}O4BEV[XE6`X]DVCY%C.png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90" y="2139950"/>
            <a:ext cx="4056062" cy="2532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矩形 15"/>
          <p:cNvSpPr/>
          <p:nvPr/>
        </p:nvSpPr>
        <p:spPr bwMode="auto">
          <a:xfrm>
            <a:off x="445682" y="324081"/>
            <a:ext cx="1749831" cy="459117"/>
          </a:xfrm>
          <a:prstGeom prst="rect">
            <a:avLst/>
          </a:prstGeom>
          <a:noFill/>
          <a:ln w="3175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7" name="AutoShape 66"/>
          <p:cNvSpPr>
            <a:spLocks noChangeArrowheads="1"/>
          </p:cNvSpPr>
          <p:nvPr/>
        </p:nvSpPr>
        <p:spPr bwMode="auto">
          <a:xfrm>
            <a:off x="5292050" y="3219795"/>
            <a:ext cx="107950" cy="107950"/>
          </a:xfrm>
          <a:prstGeom prst="flowChartConnector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kumimoji="1" lang="zh-CN" altLang="en-US" b="1"/>
          </a:p>
        </p:txBody>
      </p:sp>
      <p:sp>
        <p:nvSpPr>
          <p:cNvPr id="18" name="AutoShape 66"/>
          <p:cNvSpPr>
            <a:spLocks noChangeArrowheads="1"/>
          </p:cNvSpPr>
          <p:nvPr/>
        </p:nvSpPr>
        <p:spPr bwMode="auto">
          <a:xfrm>
            <a:off x="6358345" y="3209521"/>
            <a:ext cx="107950" cy="107950"/>
          </a:xfrm>
          <a:prstGeom prst="flowChartConnector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kumimoji="1" lang="zh-CN" altLang="en-US" b="1"/>
          </a:p>
        </p:txBody>
      </p:sp>
      <p:sp>
        <p:nvSpPr>
          <p:cNvPr id="19" name="AutoShape 66"/>
          <p:cNvSpPr>
            <a:spLocks noChangeArrowheads="1"/>
          </p:cNvSpPr>
          <p:nvPr/>
        </p:nvSpPr>
        <p:spPr bwMode="auto">
          <a:xfrm>
            <a:off x="7483109" y="3227749"/>
            <a:ext cx="107950" cy="107950"/>
          </a:xfrm>
          <a:prstGeom prst="flowChartConnector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kumimoji="1" lang="zh-CN" altLang="en-US" b="1"/>
          </a:p>
        </p:txBody>
      </p:sp>
      <p:sp>
        <p:nvSpPr>
          <p:cNvPr id="21" name="矩形 20"/>
          <p:cNvSpPr/>
          <p:nvPr/>
        </p:nvSpPr>
        <p:spPr bwMode="auto">
          <a:xfrm>
            <a:off x="516135" y="2738995"/>
            <a:ext cx="354838" cy="450344"/>
          </a:xfrm>
          <a:prstGeom prst="rect">
            <a:avLst/>
          </a:prstGeom>
          <a:noFill/>
          <a:ln w="3175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3" name="矩形 22"/>
          <p:cNvSpPr/>
          <p:nvPr/>
        </p:nvSpPr>
        <p:spPr bwMode="auto">
          <a:xfrm>
            <a:off x="5724080" y="3022747"/>
            <a:ext cx="432822" cy="373548"/>
          </a:xfrm>
          <a:prstGeom prst="rect">
            <a:avLst/>
          </a:prstGeom>
          <a:noFill/>
          <a:ln w="3175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4" name="矩形 23"/>
          <p:cNvSpPr/>
          <p:nvPr/>
        </p:nvSpPr>
        <p:spPr bwMode="auto">
          <a:xfrm>
            <a:off x="6156902" y="2545870"/>
            <a:ext cx="432822" cy="373548"/>
          </a:xfrm>
          <a:prstGeom prst="rect">
            <a:avLst/>
          </a:prstGeom>
          <a:noFill/>
          <a:ln w="3175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6" name="矩形 25"/>
          <p:cNvSpPr/>
          <p:nvPr/>
        </p:nvSpPr>
        <p:spPr bwMode="auto">
          <a:xfrm>
            <a:off x="5075639" y="3651825"/>
            <a:ext cx="432822" cy="373548"/>
          </a:xfrm>
          <a:prstGeom prst="rect">
            <a:avLst/>
          </a:prstGeom>
          <a:noFill/>
          <a:ln w="3175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7" name="矩形 26"/>
          <p:cNvSpPr/>
          <p:nvPr/>
        </p:nvSpPr>
        <p:spPr bwMode="auto">
          <a:xfrm>
            <a:off x="1547791" y="915635"/>
            <a:ext cx="1584109" cy="439396"/>
          </a:xfrm>
          <a:prstGeom prst="rect">
            <a:avLst/>
          </a:prstGeom>
          <a:noFill/>
          <a:ln w="31750" cap="flat" cmpd="sng" algn="ctr">
            <a:solidFill>
              <a:srgbClr val="0066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8" name="矩形 27"/>
          <p:cNvSpPr/>
          <p:nvPr/>
        </p:nvSpPr>
        <p:spPr bwMode="auto">
          <a:xfrm>
            <a:off x="1523722" y="3273769"/>
            <a:ext cx="347940" cy="446003"/>
          </a:xfrm>
          <a:prstGeom prst="rect">
            <a:avLst/>
          </a:prstGeom>
          <a:noFill/>
          <a:ln w="31750" cap="flat" cmpd="sng" algn="ctr">
            <a:solidFill>
              <a:srgbClr val="0066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9" name="矩形 28"/>
          <p:cNvSpPr/>
          <p:nvPr/>
        </p:nvSpPr>
        <p:spPr bwMode="auto">
          <a:xfrm>
            <a:off x="6066656" y="3583473"/>
            <a:ext cx="661247" cy="510252"/>
          </a:xfrm>
          <a:prstGeom prst="rect">
            <a:avLst/>
          </a:prstGeom>
          <a:noFill/>
          <a:ln w="31750" cap="flat" cmpd="sng" algn="ctr">
            <a:solidFill>
              <a:srgbClr val="0066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1" name="矩形 30"/>
          <p:cNvSpPr/>
          <p:nvPr/>
        </p:nvSpPr>
        <p:spPr bwMode="auto">
          <a:xfrm>
            <a:off x="6672036" y="3008370"/>
            <a:ext cx="432030" cy="510252"/>
          </a:xfrm>
          <a:prstGeom prst="rect">
            <a:avLst/>
          </a:prstGeom>
          <a:noFill/>
          <a:ln w="31750" cap="flat" cmpd="sng" algn="ctr">
            <a:solidFill>
              <a:srgbClr val="0066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3" name="矩形 32"/>
          <p:cNvSpPr/>
          <p:nvPr/>
        </p:nvSpPr>
        <p:spPr bwMode="auto">
          <a:xfrm>
            <a:off x="5508460" y="2938137"/>
            <a:ext cx="731545" cy="526510"/>
          </a:xfrm>
          <a:prstGeom prst="rect">
            <a:avLst/>
          </a:prstGeom>
          <a:noFill/>
          <a:ln w="31750" cap="flat" cmpd="sng" algn="ctr">
            <a:solidFill>
              <a:srgbClr val="0066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5" name="矩形 34"/>
          <p:cNvSpPr/>
          <p:nvPr/>
        </p:nvSpPr>
        <p:spPr bwMode="auto">
          <a:xfrm>
            <a:off x="2559708" y="1563679"/>
            <a:ext cx="1728121" cy="465139"/>
          </a:xfrm>
          <a:prstGeom prst="rect">
            <a:avLst/>
          </a:prstGeom>
          <a:noFill/>
          <a:ln w="31750" cap="flat" cmpd="sng" algn="ctr">
            <a:solidFill>
              <a:schemeClr val="accent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6" name="矩形 35"/>
          <p:cNvSpPr/>
          <p:nvPr/>
        </p:nvSpPr>
        <p:spPr bwMode="auto">
          <a:xfrm>
            <a:off x="2495656" y="3719772"/>
            <a:ext cx="360028" cy="507324"/>
          </a:xfrm>
          <a:prstGeom prst="rect">
            <a:avLst/>
          </a:prstGeom>
          <a:noFill/>
          <a:ln w="31750" cap="flat" cmpd="sng" algn="ctr">
            <a:solidFill>
              <a:schemeClr val="accent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7" name="矩形 36"/>
          <p:cNvSpPr/>
          <p:nvPr/>
        </p:nvSpPr>
        <p:spPr bwMode="auto">
          <a:xfrm>
            <a:off x="6034265" y="2437001"/>
            <a:ext cx="864060" cy="510252"/>
          </a:xfrm>
          <a:prstGeom prst="rect">
            <a:avLst/>
          </a:prstGeom>
          <a:noFill/>
          <a:ln w="31750" cap="flat" cmpd="sng" algn="ctr">
            <a:solidFill>
              <a:schemeClr val="accent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9" name="矩形 38"/>
          <p:cNvSpPr/>
          <p:nvPr/>
        </p:nvSpPr>
        <p:spPr bwMode="auto">
          <a:xfrm>
            <a:off x="6480935" y="2987072"/>
            <a:ext cx="864060" cy="510252"/>
          </a:xfrm>
          <a:prstGeom prst="rect">
            <a:avLst/>
          </a:prstGeom>
          <a:noFill/>
          <a:ln w="31750" cap="flat" cmpd="sng" algn="ctr">
            <a:solidFill>
              <a:schemeClr val="accent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0" name="矩形 39"/>
          <p:cNvSpPr/>
          <p:nvPr/>
        </p:nvSpPr>
        <p:spPr bwMode="auto">
          <a:xfrm>
            <a:off x="7123587" y="3583473"/>
            <a:ext cx="864060" cy="510252"/>
          </a:xfrm>
          <a:prstGeom prst="rect">
            <a:avLst/>
          </a:prstGeom>
          <a:noFill/>
          <a:ln w="31750" cap="flat" cmpd="sng" algn="ctr">
            <a:solidFill>
              <a:schemeClr val="accent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920658" y="321533"/>
            <a:ext cx="23503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b="1" dirty="0"/>
              <a:t>主对角线系数：</a:t>
            </a: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/>
        </p:nvGraphicFramePr>
        <p:xfrm>
          <a:off x="6054406" y="814128"/>
          <a:ext cx="2113285" cy="4643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92" name="Equation" r:id="rId16" imgW="26822400" imgH="5486400" progId="Equation.DSMT4">
                  <p:embed/>
                </p:oleObj>
              </mc:Choice>
              <mc:Fallback>
                <p:oleObj name="Equation" r:id="rId16" imgW="26822400" imgH="5486400" progId="Equation.DSMT4">
                  <p:embed/>
                  <p:pic>
                    <p:nvPicPr>
                      <p:cNvPr id="0" name="对象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54406" y="814128"/>
                        <a:ext cx="2113285" cy="46438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6053612" y="1299492"/>
          <a:ext cx="2139950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93" name="Equation" r:id="rId18" imgW="27736800" imgH="5486400" progId="Equation.DSMT4">
                  <p:embed/>
                </p:oleObj>
              </mc:Choice>
              <mc:Fallback>
                <p:oleObj name="Equation" r:id="rId18" imgW="27736800" imgH="5486400" progId="Equation.DSMT4">
                  <p:embed/>
                  <p:pic>
                    <p:nvPicPr>
                      <p:cNvPr id="0" name="对象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53612" y="1299492"/>
                        <a:ext cx="2139950" cy="438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对象 4"/>
          <p:cNvGraphicFramePr>
            <a:graphicFrameLocks noChangeAspect="1"/>
          </p:cNvGraphicFramePr>
          <p:nvPr/>
        </p:nvGraphicFramePr>
        <p:xfrm>
          <a:off x="6053612" y="1727200"/>
          <a:ext cx="2139950" cy="412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94" name="Equation" r:id="rId20" imgW="27432000" imgH="5486400" progId="Equation.DSMT4">
                  <p:embed/>
                </p:oleObj>
              </mc:Choice>
              <mc:Fallback>
                <p:oleObj name="Equation" r:id="rId20" imgW="27432000" imgH="5486400" progId="Equation.DSMT4">
                  <p:embed/>
                  <p:pic>
                    <p:nvPicPr>
                      <p:cNvPr id="0" name="对象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53612" y="1727200"/>
                        <a:ext cx="2139950" cy="412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矩形 6"/>
          <p:cNvSpPr/>
          <p:nvPr/>
        </p:nvSpPr>
        <p:spPr>
          <a:xfrm>
            <a:off x="2178815" y="1698823"/>
            <a:ext cx="60933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endParaRPr kumimoji="1" lang="zh-CN" altLang="en-US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8443" y="4601978"/>
            <a:ext cx="81292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ct val="50000"/>
              </a:spcBef>
            </a:pPr>
            <a:r>
              <a:rPr kumimoji="1" lang="en-US" altLang="zh-CN" sz="2000" b="1" dirty="0" err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G</a:t>
            </a:r>
            <a:r>
              <a:rPr kumimoji="1" lang="en-US" altLang="zh-CN" sz="2000" b="1" i="1" baseline="-25000" dirty="0" err="1">
                <a:solidFill>
                  <a:srgbClr val="FF0000"/>
                </a:solidFill>
                <a:latin typeface="+mn-lt"/>
                <a:ea typeface="宋体" panose="02010600030101010101" pitchFamily="2" charset="-122"/>
              </a:rPr>
              <a:t>ii</a:t>
            </a:r>
            <a:r>
              <a:rPr lang="en-US" altLang="zh-CN" sz="2000" b="1" dirty="0">
                <a:solidFill>
                  <a:srgbClr val="FF0000"/>
                </a:solidFill>
                <a:latin typeface="+mn-ea"/>
              </a:rPr>
              <a:t>—</a:t>
            </a:r>
            <a:r>
              <a:rPr kumimoji="1" lang="zh-CN" altLang="zh-CN" sz="2000" b="1" dirty="0">
                <a:solidFill>
                  <a:srgbClr val="B40C94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自电导</a:t>
            </a:r>
            <a:r>
              <a:rPr kumimoji="1"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kumimoji="1" lang="zh-CN" altLang="zh-CN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等于连接在</a:t>
            </a:r>
            <a:r>
              <a:rPr kumimoji="1"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对应</a:t>
            </a:r>
            <a:r>
              <a:rPr kumimoji="1" lang="zh-CN" altLang="zh-CN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节点上所有支路的电导之和</a:t>
            </a:r>
            <a:r>
              <a:rPr kumimoji="1"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，取</a:t>
            </a:r>
            <a:r>
              <a:rPr kumimoji="1" lang="zh-CN" altLang="en-US" sz="2000" b="1" dirty="0">
                <a:solidFill>
                  <a:schemeClr val="accent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正</a:t>
            </a:r>
            <a:r>
              <a:rPr kumimoji="1" lang="zh-CN" altLang="zh-CN" sz="2000" b="1" dirty="0">
                <a:solidFill>
                  <a:schemeClr val="accent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号</a:t>
            </a:r>
            <a:r>
              <a:rPr kumimoji="1" lang="zh-CN" altLang="en-US" sz="2000" b="1" dirty="0">
                <a:solidFill>
                  <a:schemeClr val="accent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kumimoji="1" lang="en-US" altLang="zh-CN" sz="2000" b="1" dirty="0">
              <a:solidFill>
                <a:schemeClr val="accent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id="{BA4A47AE-81EE-4887-B2AE-D455D4DF8482}"/>
              </a:ext>
            </a:extLst>
          </p:cNvPr>
          <p:cNvGrpSpPr/>
          <p:nvPr/>
        </p:nvGrpSpPr>
        <p:grpSpPr>
          <a:xfrm>
            <a:off x="3728263" y="2771888"/>
            <a:ext cx="1128724" cy="1468818"/>
            <a:chOff x="3728263" y="2771888"/>
            <a:chExt cx="1128724" cy="1468818"/>
          </a:xfrm>
        </p:grpSpPr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id="{91AF76DC-1269-462A-8B6C-AA35E1B81BA9}"/>
                </a:ext>
              </a:extLst>
            </p:cNvPr>
            <p:cNvSpPr txBox="1"/>
            <p:nvPr/>
          </p:nvSpPr>
          <p:spPr>
            <a:xfrm>
              <a:off x="3728263" y="2771888"/>
              <a:ext cx="111440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b="1" dirty="0">
                  <a:solidFill>
                    <a:srgbClr val="BA06A0"/>
                  </a:solidFill>
                </a:rPr>
                <a:t>（节点</a:t>
              </a:r>
              <a:r>
                <a:rPr lang="en-US" altLang="zh-CN" sz="1600" b="1" dirty="0">
                  <a:solidFill>
                    <a:srgbClr val="BA06A0"/>
                  </a:solidFill>
                </a:rPr>
                <a:t>1</a:t>
              </a:r>
              <a:r>
                <a:rPr lang="zh-CN" altLang="en-US" sz="1600" b="1" dirty="0">
                  <a:solidFill>
                    <a:srgbClr val="BA06A0"/>
                  </a:solidFill>
                </a:rPr>
                <a:t>）</a:t>
              </a:r>
            </a:p>
          </p:txBody>
        </p:sp>
        <p:sp>
          <p:nvSpPr>
            <p:cNvPr id="45" name="文本框 44">
              <a:extLst>
                <a:ext uri="{FF2B5EF4-FFF2-40B4-BE49-F238E27FC236}">
                  <a16:creationId xmlns:a16="http://schemas.microsoft.com/office/drawing/2014/main" id="{649D24C9-7A53-4FC7-AB0F-7CF4B4D474B7}"/>
                </a:ext>
              </a:extLst>
            </p:cNvPr>
            <p:cNvSpPr txBox="1"/>
            <p:nvPr/>
          </p:nvSpPr>
          <p:spPr>
            <a:xfrm>
              <a:off x="3742579" y="3308743"/>
              <a:ext cx="111440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b="1" dirty="0">
                  <a:solidFill>
                    <a:srgbClr val="BA06A0"/>
                  </a:solidFill>
                </a:rPr>
                <a:t>（节点</a:t>
              </a:r>
              <a:r>
                <a:rPr lang="en-US" altLang="zh-CN" sz="1600" b="1" dirty="0">
                  <a:solidFill>
                    <a:srgbClr val="BA06A0"/>
                  </a:solidFill>
                </a:rPr>
                <a:t>2</a:t>
              </a:r>
              <a:r>
                <a:rPr lang="zh-CN" altLang="en-US" sz="1600" b="1" dirty="0">
                  <a:solidFill>
                    <a:srgbClr val="BA06A0"/>
                  </a:solidFill>
                </a:rPr>
                <a:t>）</a:t>
              </a:r>
            </a:p>
          </p:txBody>
        </p:sp>
        <p:sp>
          <p:nvSpPr>
            <p:cNvPr id="46" name="文本框 45">
              <a:extLst>
                <a:ext uri="{FF2B5EF4-FFF2-40B4-BE49-F238E27FC236}">
                  <a16:creationId xmlns:a16="http://schemas.microsoft.com/office/drawing/2014/main" id="{FE5B94E5-E812-445B-9927-5F4AC632BDA8}"/>
                </a:ext>
              </a:extLst>
            </p:cNvPr>
            <p:cNvSpPr txBox="1"/>
            <p:nvPr/>
          </p:nvSpPr>
          <p:spPr>
            <a:xfrm>
              <a:off x="3742579" y="3902152"/>
              <a:ext cx="111440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b="1" dirty="0">
                  <a:solidFill>
                    <a:srgbClr val="BA06A0"/>
                  </a:solidFill>
                </a:rPr>
                <a:t>（节点</a:t>
              </a:r>
              <a:r>
                <a:rPr lang="en-US" altLang="zh-CN" sz="1600" b="1" dirty="0">
                  <a:solidFill>
                    <a:srgbClr val="BA06A0"/>
                  </a:solidFill>
                </a:rPr>
                <a:t>3</a:t>
              </a:r>
              <a:r>
                <a:rPr lang="zh-CN" altLang="en-US" sz="1600" b="1" dirty="0">
                  <a:solidFill>
                    <a:srgbClr val="BA06A0"/>
                  </a:solidFill>
                </a:rPr>
                <a:t>）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1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4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5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1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4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3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9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9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0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0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3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9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2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5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42" grpId="0" animBg="1"/>
      <p:bldP spid="25" grpId="0"/>
      <p:bldP spid="16" grpId="0" animBg="1"/>
      <p:bldP spid="17" grpId="0" animBg="1"/>
      <p:bldP spid="18" grpId="0" animBg="1"/>
      <p:bldP spid="19" grpId="0" animBg="1"/>
      <p:bldP spid="21" grpId="0" animBg="1"/>
      <p:bldP spid="23" grpId="0" animBg="1"/>
      <p:bldP spid="23" grpId="1" animBg="1"/>
      <p:bldP spid="24" grpId="0" animBg="1"/>
      <p:bldP spid="24" grpId="1" animBg="1"/>
      <p:bldP spid="26" grpId="0" animBg="1"/>
      <p:bldP spid="26" grpId="1" animBg="1"/>
      <p:bldP spid="27" grpId="0" animBg="1"/>
      <p:bldP spid="28" grpId="0" animBg="1"/>
      <p:bldP spid="29" grpId="0" animBg="1"/>
      <p:bldP spid="29" grpId="1" animBg="1"/>
      <p:bldP spid="31" grpId="0" animBg="1"/>
      <p:bldP spid="31" grpId="1" animBg="1"/>
      <p:bldP spid="33" grpId="0" animBg="1"/>
      <p:bldP spid="33" grpId="1" animBg="1"/>
      <p:bldP spid="35" grpId="0" animBg="1"/>
      <p:bldP spid="36" grpId="0" animBg="1"/>
      <p:bldP spid="37" grpId="0" animBg="1"/>
      <p:bldP spid="39" grpId="0" animBg="1"/>
      <p:bldP spid="40" grpId="0" animBg="1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3"/>
          <p:cNvGrpSpPr/>
          <p:nvPr/>
        </p:nvGrpSpPr>
        <p:grpSpPr bwMode="auto">
          <a:xfrm>
            <a:off x="34925" y="195263"/>
            <a:ext cx="3673475" cy="2609850"/>
            <a:chOff x="0" y="0"/>
            <a:chExt cx="4416" cy="3408"/>
          </a:xfrm>
        </p:grpSpPr>
        <p:sp>
          <p:nvSpPr>
            <p:cNvPr id="7182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zh-CN" altLang="zh-CN" sz="2400">
                <a:solidFill>
                  <a:srgbClr val="000000"/>
                </a:solidFill>
              </a:endParaRPr>
            </a:p>
          </p:txBody>
        </p:sp>
        <p:sp>
          <p:nvSpPr>
            <p:cNvPr id="7183" name="Rectangle 5"/>
            <p:cNvSpPr>
              <a:spLocks noChangeArrowheads="1"/>
            </p:cNvSpPr>
            <p:nvPr/>
          </p:nvSpPr>
          <p:spPr bwMode="auto">
            <a:xfrm>
              <a:off x="0" y="48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zh-CN" altLang="zh-CN" sz="2400">
                <a:solidFill>
                  <a:srgbClr val="000000"/>
                </a:solidFill>
              </a:endParaRPr>
            </a:p>
          </p:txBody>
        </p:sp>
      </p:grpSp>
      <p:sp>
        <p:nvSpPr>
          <p:cNvPr id="7171" name="TextBox 7"/>
          <p:cNvSpPr>
            <a:spLocks noChangeArrowheads="1"/>
          </p:cNvSpPr>
          <p:nvPr/>
        </p:nvSpPr>
        <p:spPr bwMode="auto">
          <a:xfrm>
            <a:off x="34925" y="-39688"/>
            <a:ext cx="21605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 typeface="Wingdings" panose="05000000000000000000" pitchFamily="2" charset="2"/>
              <a:buChar char="u"/>
            </a:pPr>
            <a:r>
              <a:rPr lang="zh-CN" altLang="zh-CN" sz="1200" b="1">
                <a:solidFill>
                  <a:srgbClr val="16165C"/>
                </a:solidFill>
                <a:latin typeface="楷体" pitchFamily="49" charset="-122"/>
                <a:ea typeface="楷体" pitchFamily="49" charset="-122"/>
                <a:sym typeface="楷体" pitchFamily="49" charset="-122"/>
              </a:rPr>
              <a:t> </a:t>
            </a:r>
            <a:r>
              <a:rPr lang="zh-CN" altLang="en-US" sz="1200" b="1">
                <a:solidFill>
                  <a:srgbClr val="16165C"/>
                </a:solidFill>
                <a:latin typeface="楷体" pitchFamily="49" charset="-122"/>
                <a:ea typeface="楷体" pitchFamily="49" charset="-122"/>
                <a:sym typeface="楷体" pitchFamily="49" charset="-122"/>
              </a:rPr>
              <a:t>节点分析法</a:t>
            </a:r>
            <a:endParaRPr lang="zh-CN" altLang="zh-CN" sz="1200" b="1">
              <a:solidFill>
                <a:srgbClr val="16165C"/>
              </a:solidFill>
              <a:latin typeface="楷体" pitchFamily="49" charset="-122"/>
              <a:ea typeface="楷体" pitchFamily="49" charset="-122"/>
              <a:sym typeface="楷体" pitchFamily="49" charset="-122"/>
            </a:endParaRPr>
          </a:p>
        </p:txBody>
      </p:sp>
      <p:sp>
        <p:nvSpPr>
          <p:cNvPr id="20" name="AutoShape 73"/>
          <p:cNvSpPr/>
          <p:nvPr/>
        </p:nvSpPr>
        <p:spPr bwMode="auto">
          <a:xfrm flipH="1">
            <a:off x="298450" y="463550"/>
            <a:ext cx="144463" cy="1584325"/>
          </a:xfrm>
          <a:prstGeom prst="rightBrace">
            <a:avLst>
              <a:gd name="adj1" fmla="val 91392"/>
              <a:gd name="adj2" fmla="val 50000"/>
            </a:avLst>
          </a:prstGeom>
          <a:noFill/>
          <a:ln w="2857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kumimoji="1" lang="zh-CN" altLang="en-US" b="1">
              <a:solidFill>
                <a:srgbClr val="FF0000"/>
              </a:solidFill>
            </a:endParaRPr>
          </a:p>
        </p:txBody>
      </p:sp>
      <p:sp>
        <p:nvSpPr>
          <p:cNvPr id="42" name="AutoShape 73"/>
          <p:cNvSpPr/>
          <p:nvPr/>
        </p:nvSpPr>
        <p:spPr bwMode="auto">
          <a:xfrm flipH="1">
            <a:off x="330200" y="2736850"/>
            <a:ext cx="144463" cy="1584325"/>
          </a:xfrm>
          <a:prstGeom prst="rightBrace">
            <a:avLst>
              <a:gd name="adj1" fmla="val 91392"/>
              <a:gd name="adj2" fmla="val 50000"/>
            </a:avLst>
          </a:prstGeom>
          <a:noFill/>
          <a:ln w="2857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kumimoji="1" lang="zh-CN" altLang="en-US" b="1">
              <a:solidFill>
                <a:srgbClr val="FF0000"/>
              </a:solidFill>
            </a:endParaRPr>
          </a:p>
        </p:txBody>
      </p:sp>
      <p:sp>
        <p:nvSpPr>
          <p:cNvPr id="25" name="矩形 24"/>
          <p:cNvSpPr>
            <a:spLocks noChangeArrowheads="1"/>
          </p:cNvSpPr>
          <p:nvPr/>
        </p:nvSpPr>
        <p:spPr bwMode="auto">
          <a:xfrm>
            <a:off x="249238" y="2139950"/>
            <a:ext cx="296908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2400" b="1" dirty="0"/>
              <a:t>节点方程标准形式：</a:t>
            </a:r>
          </a:p>
        </p:txBody>
      </p:sp>
      <p:graphicFrame>
        <p:nvGraphicFramePr>
          <p:cNvPr id="9" name="对象 8"/>
          <p:cNvGraphicFramePr>
            <a:graphicFrameLocks noChangeAspect="1"/>
          </p:cNvGraphicFramePr>
          <p:nvPr/>
        </p:nvGraphicFramePr>
        <p:xfrm>
          <a:off x="414338" y="398105"/>
          <a:ext cx="5309742" cy="4487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285" name="Equation" r:id="rId3" imgW="62484000" imgH="5486400" progId="Equation.DSMT4">
                  <p:embed/>
                </p:oleObj>
              </mc:Choice>
              <mc:Fallback>
                <p:oleObj name="Equation" r:id="rId3" imgW="62484000" imgH="5486400" progId="Equation.DSMT4">
                  <p:embed/>
                  <p:pic>
                    <p:nvPicPr>
                      <p:cNvPr id="0" name="图片 301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4338" y="398105"/>
                        <a:ext cx="5309742" cy="44873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对象 9"/>
          <p:cNvGraphicFramePr>
            <a:graphicFrameLocks noChangeAspect="1"/>
          </p:cNvGraphicFramePr>
          <p:nvPr/>
        </p:nvGraphicFramePr>
        <p:xfrm>
          <a:off x="417513" y="986408"/>
          <a:ext cx="4476750" cy="449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286" name="Equation" r:id="rId5" imgW="56997600" imgH="5486400" progId="Equation.DSMT4">
                  <p:embed/>
                </p:oleObj>
              </mc:Choice>
              <mc:Fallback>
                <p:oleObj name="Equation" r:id="rId5" imgW="56997600" imgH="5486400" progId="Equation.DSMT4">
                  <p:embed/>
                  <p:pic>
                    <p:nvPicPr>
                      <p:cNvPr id="0" name="图片 301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7513" y="986408"/>
                        <a:ext cx="4476750" cy="4492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对象 10"/>
          <p:cNvGraphicFramePr>
            <a:graphicFrameLocks noChangeAspect="1"/>
          </p:cNvGraphicFramePr>
          <p:nvPr/>
        </p:nvGraphicFramePr>
        <p:xfrm>
          <a:off x="415925" y="1599183"/>
          <a:ext cx="5489575" cy="441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287" name="Equation" r:id="rId7" imgW="65227200" imgH="5486400" progId="Equation.DSMT4">
                  <p:embed/>
                </p:oleObj>
              </mc:Choice>
              <mc:Fallback>
                <p:oleObj name="Equation" r:id="rId7" imgW="65227200" imgH="5486400" progId="Equation.DSMT4">
                  <p:embed/>
                  <p:pic>
                    <p:nvPicPr>
                      <p:cNvPr id="0" name="图片 301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5925" y="1599183"/>
                        <a:ext cx="5489575" cy="441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8" name="Object 1027"/>
          <p:cNvGraphicFramePr>
            <a:graphicFrameLocks noChangeAspect="1"/>
          </p:cNvGraphicFramePr>
          <p:nvPr/>
        </p:nvGraphicFramePr>
        <p:xfrm>
          <a:off x="552450" y="3228975"/>
          <a:ext cx="3424546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288" name="Equation" r:id="rId9" imgW="43586400" imgH="5486400" progId="Equation.DSMT4">
                  <p:embed/>
                </p:oleObj>
              </mc:Choice>
              <mc:Fallback>
                <p:oleObj name="Equation" r:id="rId9" imgW="43586400" imgH="5486400" progId="Equation.DSMT4">
                  <p:embed/>
                  <p:pic>
                    <p:nvPicPr>
                      <p:cNvPr id="0" name="图片 301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2450" y="3228975"/>
                        <a:ext cx="3424546" cy="479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9" name="Object 1028"/>
          <p:cNvGraphicFramePr>
            <a:graphicFrameLocks noChangeAspect="1"/>
          </p:cNvGraphicFramePr>
          <p:nvPr/>
        </p:nvGraphicFramePr>
        <p:xfrm>
          <a:off x="552450" y="2713038"/>
          <a:ext cx="3421063" cy="471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289" name="Equation" r:id="rId11" imgW="42672000" imgH="5486400" progId="Equation.DSMT4">
                  <p:embed/>
                </p:oleObj>
              </mc:Choice>
              <mc:Fallback>
                <p:oleObj name="Equation" r:id="rId11" imgW="42672000" imgH="5486400" progId="Equation.DSMT4">
                  <p:embed/>
                  <p:pic>
                    <p:nvPicPr>
                      <p:cNvPr id="0" name="图片 301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2450" y="2713038"/>
                        <a:ext cx="3421063" cy="4714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80" name="Object 1029"/>
          <p:cNvGraphicFramePr>
            <a:graphicFrameLocks noChangeAspect="1"/>
          </p:cNvGraphicFramePr>
          <p:nvPr/>
        </p:nvGraphicFramePr>
        <p:xfrm>
          <a:off x="552450" y="3751263"/>
          <a:ext cx="3416300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290" name="Equation" r:id="rId13" imgW="43281600" imgH="5486400" progId="Equation.DSMT4">
                  <p:embed/>
                </p:oleObj>
              </mc:Choice>
              <mc:Fallback>
                <p:oleObj name="Equation" r:id="rId13" imgW="43281600" imgH="5486400" progId="Equation.DSMT4">
                  <p:embed/>
                  <p:pic>
                    <p:nvPicPr>
                      <p:cNvPr id="0" name="图片 301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2450" y="3751263"/>
                        <a:ext cx="3416300" cy="466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181" name="Picture 25" descr="C:\Users\Administrator.20141125-142426\AppData\Roaming\Tencent\Users\354825363\QQ\WinTemp\RichOle\HLNH}O4BEV[XE6`X]DVCY%C.png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2904" y="2160488"/>
            <a:ext cx="4056062" cy="2532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矩形 15"/>
          <p:cNvSpPr/>
          <p:nvPr/>
        </p:nvSpPr>
        <p:spPr bwMode="auto">
          <a:xfrm>
            <a:off x="2813058" y="382406"/>
            <a:ext cx="405263" cy="461665"/>
          </a:xfrm>
          <a:prstGeom prst="rect">
            <a:avLst/>
          </a:prstGeom>
          <a:noFill/>
          <a:ln w="3175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7" name="AutoShape 66"/>
          <p:cNvSpPr>
            <a:spLocks noChangeArrowheads="1"/>
          </p:cNvSpPr>
          <p:nvPr/>
        </p:nvSpPr>
        <p:spPr bwMode="auto">
          <a:xfrm>
            <a:off x="5292050" y="3219795"/>
            <a:ext cx="107950" cy="107950"/>
          </a:xfrm>
          <a:prstGeom prst="flowChartConnector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kumimoji="1" lang="zh-CN" altLang="en-US" b="1"/>
          </a:p>
        </p:txBody>
      </p:sp>
      <p:sp>
        <p:nvSpPr>
          <p:cNvPr id="18" name="AutoShape 66"/>
          <p:cNvSpPr>
            <a:spLocks noChangeArrowheads="1"/>
          </p:cNvSpPr>
          <p:nvPr/>
        </p:nvSpPr>
        <p:spPr bwMode="auto">
          <a:xfrm>
            <a:off x="6358345" y="3209521"/>
            <a:ext cx="107950" cy="107950"/>
          </a:xfrm>
          <a:prstGeom prst="flowChartConnector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kumimoji="1" lang="zh-CN" altLang="en-US" b="1"/>
          </a:p>
        </p:txBody>
      </p:sp>
      <p:sp>
        <p:nvSpPr>
          <p:cNvPr id="19" name="AutoShape 66"/>
          <p:cNvSpPr>
            <a:spLocks noChangeArrowheads="1"/>
          </p:cNvSpPr>
          <p:nvPr/>
        </p:nvSpPr>
        <p:spPr bwMode="auto">
          <a:xfrm>
            <a:off x="7483109" y="3227749"/>
            <a:ext cx="107950" cy="107950"/>
          </a:xfrm>
          <a:prstGeom prst="flowChartConnector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kumimoji="1" lang="zh-CN" altLang="en-US" b="1"/>
          </a:p>
        </p:txBody>
      </p:sp>
      <p:sp>
        <p:nvSpPr>
          <p:cNvPr id="21" name="矩形 20"/>
          <p:cNvSpPr/>
          <p:nvPr/>
        </p:nvSpPr>
        <p:spPr bwMode="auto">
          <a:xfrm>
            <a:off x="1539200" y="2736850"/>
            <a:ext cx="432822" cy="423713"/>
          </a:xfrm>
          <a:prstGeom prst="rect">
            <a:avLst/>
          </a:prstGeom>
          <a:noFill/>
          <a:ln w="3175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3" name="矩形 22"/>
          <p:cNvSpPr/>
          <p:nvPr/>
        </p:nvSpPr>
        <p:spPr bwMode="auto">
          <a:xfrm>
            <a:off x="5399999" y="3022747"/>
            <a:ext cx="958345" cy="373548"/>
          </a:xfrm>
          <a:prstGeom prst="rect">
            <a:avLst/>
          </a:prstGeom>
          <a:noFill/>
          <a:ln w="3175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6" name="矩形 25"/>
          <p:cNvSpPr/>
          <p:nvPr/>
        </p:nvSpPr>
        <p:spPr bwMode="auto">
          <a:xfrm>
            <a:off x="620957" y="3272501"/>
            <a:ext cx="339733" cy="466619"/>
          </a:xfrm>
          <a:prstGeom prst="rect">
            <a:avLst/>
          </a:prstGeom>
          <a:noFill/>
          <a:ln w="3175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7" name="矩形 26"/>
          <p:cNvSpPr/>
          <p:nvPr/>
        </p:nvSpPr>
        <p:spPr bwMode="auto">
          <a:xfrm>
            <a:off x="441110" y="1575671"/>
            <a:ext cx="519580" cy="453148"/>
          </a:xfrm>
          <a:prstGeom prst="rect">
            <a:avLst/>
          </a:prstGeom>
          <a:noFill/>
          <a:ln w="31750" cap="flat" cmpd="sng" algn="ctr">
            <a:solidFill>
              <a:srgbClr val="0066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8" name="矩形 27"/>
          <p:cNvSpPr/>
          <p:nvPr/>
        </p:nvSpPr>
        <p:spPr bwMode="auto">
          <a:xfrm>
            <a:off x="620957" y="3806472"/>
            <a:ext cx="339733" cy="442901"/>
          </a:xfrm>
          <a:prstGeom prst="rect">
            <a:avLst/>
          </a:prstGeom>
          <a:noFill/>
          <a:ln w="31750" cap="flat" cmpd="sng" algn="ctr">
            <a:solidFill>
              <a:srgbClr val="0066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1" name="矩形 30"/>
          <p:cNvSpPr/>
          <p:nvPr/>
        </p:nvSpPr>
        <p:spPr bwMode="auto">
          <a:xfrm>
            <a:off x="5508065" y="2531889"/>
            <a:ext cx="1975044" cy="510252"/>
          </a:xfrm>
          <a:prstGeom prst="rect">
            <a:avLst/>
          </a:prstGeom>
          <a:noFill/>
          <a:ln w="31750" cap="flat" cmpd="sng" algn="ctr">
            <a:solidFill>
              <a:srgbClr val="0066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5" name="矩形 34"/>
          <p:cNvSpPr/>
          <p:nvPr/>
        </p:nvSpPr>
        <p:spPr bwMode="auto">
          <a:xfrm>
            <a:off x="2484757" y="3242198"/>
            <a:ext cx="432030" cy="472204"/>
          </a:xfrm>
          <a:prstGeom prst="rect">
            <a:avLst/>
          </a:prstGeom>
          <a:noFill/>
          <a:ln w="31750" cap="flat" cmpd="sng" algn="ctr">
            <a:solidFill>
              <a:schemeClr val="accent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6" name="矩形 35"/>
          <p:cNvSpPr/>
          <p:nvPr/>
        </p:nvSpPr>
        <p:spPr bwMode="auto">
          <a:xfrm>
            <a:off x="1575596" y="3806471"/>
            <a:ext cx="396425" cy="442901"/>
          </a:xfrm>
          <a:prstGeom prst="rect">
            <a:avLst/>
          </a:prstGeom>
          <a:noFill/>
          <a:ln w="31750" cap="flat" cmpd="sng" algn="ctr">
            <a:solidFill>
              <a:schemeClr val="accent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9" name="矩形 38"/>
          <p:cNvSpPr/>
          <p:nvPr/>
        </p:nvSpPr>
        <p:spPr bwMode="auto">
          <a:xfrm>
            <a:off x="6495587" y="3000157"/>
            <a:ext cx="987521" cy="455183"/>
          </a:xfrm>
          <a:prstGeom prst="rect">
            <a:avLst/>
          </a:prstGeom>
          <a:noFill/>
          <a:ln w="31750" cap="flat" cmpd="sng" algn="ctr">
            <a:solidFill>
              <a:schemeClr val="accent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724080" y="297239"/>
            <a:ext cx="26597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b="1" dirty="0"/>
              <a:t>非主对角线系数：</a:t>
            </a:r>
          </a:p>
        </p:txBody>
      </p:sp>
      <p:sp>
        <p:nvSpPr>
          <p:cNvPr id="7" name="矩形 6"/>
          <p:cNvSpPr/>
          <p:nvPr/>
        </p:nvSpPr>
        <p:spPr>
          <a:xfrm>
            <a:off x="2178815" y="1698823"/>
            <a:ext cx="60933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endParaRPr kumimoji="1" lang="zh-CN" altLang="en-US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935" y="4559597"/>
            <a:ext cx="86619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kumimoji="1" lang="en-US" altLang="zh-CN" sz="2000" b="1" dirty="0" err="1">
                <a:solidFill>
                  <a:srgbClr val="FF0000"/>
                </a:solidFill>
                <a:latin typeface="+mn-ea"/>
                <a:ea typeface="+mn-ea"/>
              </a:rPr>
              <a:t>G</a:t>
            </a:r>
            <a:r>
              <a:rPr kumimoji="1" lang="en-US" altLang="zh-CN" sz="2000" b="1" i="1" baseline="-25000" dirty="0" err="1">
                <a:solidFill>
                  <a:srgbClr val="FF0000"/>
                </a:solidFill>
                <a:latin typeface="+mn-lt"/>
                <a:ea typeface="+mn-ea"/>
              </a:rPr>
              <a:t>ij</a:t>
            </a:r>
            <a:r>
              <a:rPr lang="en-US" altLang="zh-CN" sz="2000" b="1" dirty="0">
                <a:solidFill>
                  <a:srgbClr val="FF0000"/>
                </a:solidFill>
                <a:latin typeface="+mn-ea"/>
                <a:ea typeface="+mn-ea"/>
              </a:rPr>
              <a:t>—</a:t>
            </a:r>
            <a:r>
              <a:rPr lang="zh-CN" altLang="en-US" sz="2000" b="1" dirty="0">
                <a:solidFill>
                  <a:srgbClr val="B40C94"/>
                </a:solidFill>
                <a:latin typeface="+mn-ea"/>
                <a:ea typeface="+mn-ea"/>
              </a:rPr>
              <a:t>互</a:t>
            </a:r>
            <a:r>
              <a:rPr kumimoji="1" lang="zh-CN" altLang="zh-CN" sz="2000" b="1" dirty="0">
                <a:solidFill>
                  <a:srgbClr val="B40C94"/>
                </a:solidFill>
                <a:latin typeface="+mn-ea"/>
                <a:ea typeface="+mn-ea"/>
              </a:rPr>
              <a:t>电导</a:t>
            </a:r>
            <a:r>
              <a:rPr kumimoji="1" lang="zh-CN" altLang="en-US" sz="2000" b="1" dirty="0">
                <a:solidFill>
                  <a:srgbClr val="FF0000"/>
                </a:solidFill>
                <a:latin typeface="+mn-ea"/>
                <a:ea typeface="+mn-ea"/>
              </a:rPr>
              <a:t>，对应两</a:t>
            </a:r>
            <a:r>
              <a:rPr kumimoji="1" lang="zh-CN" altLang="zh-CN" sz="2000" b="1" dirty="0">
                <a:solidFill>
                  <a:srgbClr val="FF0000"/>
                </a:solidFill>
                <a:latin typeface="+mn-ea"/>
                <a:ea typeface="+mn-ea"/>
              </a:rPr>
              <a:t>节点</a:t>
            </a:r>
            <a:r>
              <a:rPr kumimoji="1" lang="zh-CN" altLang="en-US" sz="2000" b="1" dirty="0">
                <a:solidFill>
                  <a:srgbClr val="FF0000"/>
                </a:solidFill>
                <a:latin typeface="+mn-ea"/>
                <a:ea typeface="+mn-ea"/>
              </a:rPr>
              <a:t>相连</a:t>
            </a:r>
            <a:r>
              <a:rPr kumimoji="1" lang="zh-CN" altLang="zh-CN" sz="2000" b="1" dirty="0">
                <a:solidFill>
                  <a:srgbClr val="FF0000"/>
                </a:solidFill>
                <a:latin typeface="+mn-ea"/>
                <a:ea typeface="+mn-ea"/>
              </a:rPr>
              <a:t>的所有支路的电导之和，</a:t>
            </a:r>
            <a:r>
              <a:rPr kumimoji="1" lang="zh-CN" altLang="en-US" sz="2000" b="1" dirty="0">
                <a:solidFill>
                  <a:srgbClr val="FF0000"/>
                </a:solidFill>
                <a:latin typeface="+mn-ea"/>
                <a:ea typeface="+mn-ea"/>
              </a:rPr>
              <a:t>取</a:t>
            </a:r>
            <a:r>
              <a:rPr kumimoji="1" lang="zh-CN" altLang="zh-CN" sz="2000" b="1" dirty="0">
                <a:solidFill>
                  <a:schemeClr val="accent2"/>
                </a:solidFill>
                <a:latin typeface="+mn-ea"/>
                <a:ea typeface="+mn-ea"/>
              </a:rPr>
              <a:t>负号</a:t>
            </a:r>
            <a:r>
              <a:rPr kumimoji="1" lang="zh-CN" altLang="zh-CN" sz="2000" b="1" dirty="0">
                <a:solidFill>
                  <a:srgbClr val="FF0000"/>
                </a:solidFill>
                <a:latin typeface="+mn-ea"/>
                <a:ea typeface="+mn-ea"/>
              </a:rPr>
              <a:t>。</a:t>
            </a:r>
            <a:endParaRPr kumimoji="1" lang="zh-CN" altLang="en-US" sz="2000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/>
        </p:nvGraphicFramePr>
        <p:xfrm>
          <a:off x="5843221" y="783198"/>
          <a:ext cx="1747838" cy="446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291" name="Equation" r:id="rId16" imgW="23774400" imgH="5486400" progId="Equation.DSMT4">
                  <p:embed/>
                </p:oleObj>
              </mc:Choice>
              <mc:Fallback>
                <p:oleObj name="Equation" r:id="rId16" imgW="23774400" imgH="5486400" progId="Equation.DSMT4">
                  <p:embed/>
                  <p:pic>
                    <p:nvPicPr>
                      <p:cNvPr id="0" name="图片 301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43221" y="783198"/>
                        <a:ext cx="1747838" cy="446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" name="矩形 42"/>
          <p:cNvSpPr/>
          <p:nvPr/>
        </p:nvSpPr>
        <p:spPr bwMode="auto">
          <a:xfrm>
            <a:off x="2479397" y="2751294"/>
            <a:ext cx="432030" cy="458227"/>
          </a:xfrm>
          <a:prstGeom prst="rect">
            <a:avLst/>
          </a:prstGeom>
          <a:noFill/>
          <a:ln w="31750" cap="flat" cmpd="sng" algn="ctr">
            <a:solidFill>
              <a:srgbClr val="0066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aphicFrame>
        <p:nvGraphicFramePr>
          <p:cNvPr id="8" name="对象 7"/>
          <p:cNvGraphicFramePr>
            <a:graphicFrameLocks noChangeAspect="1"/>
          </p:cNvGraphicFramePr>
          <p:nvPr/>
        </p:nvGraphicFramePr>
        <p:xfrm>
          <a:off x="5843221" y="1286792"/>
          <a:ext cx="1798638" cy="463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292" name="Equation" r:id="rId18" imgW="23469600" imgH="5486400" progId="Equation.DSMT4">
                  <p:embed/>
                </p:oleObj>
              </mc:Choice>
              <mc:Fallback>
                <p:oleObj name="Equation" r:id="rId18" imgW="23469600" imgH="5486400" progId="Equation.DSMT4">
                  <p:embed/>
                  <p:pic>
                    <p:nvPicPr>
                      <p:cNvPr id="0" name="图片 301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43221" y="1286792"/>
                        <a:ext cx="1798638" cy="463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对象 12"/>
          <p:cNvGraphicFramePr>
            <a:graphicFrameLocks noChangeAspect="1"/>
          </p:cNvGraphicFramePr>
          <p:nvPr/>
        </p:nvGraphicFramePr>
        <p:xfrm>
          <a:off x="5843221" y="1773693"/>
          <a:ext cx="1811338" cy="46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293" name="Equation" r:id="rId20" imgW="24079200" imgH="5486400" progId="Equation.DSMT4">
                  <p:embed/>
                </p:oleObj>
              </mc:Choice>
              <mc:Fallback>
                <p:oleObj name="Equation" r:id="rId20" imgW="24079200" imgH="5486400" progId="Equation.DSMT4">
                  <p:embed/>
                  <p:pic>
                    <p:nvPicPr>
                      <p:cNvPr id="0" name="图片 301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43221" y="1773693"/>
                        <a:ext cx="1811338" cy="460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" name="矩形 44"/>
          <p:cNvSpPr/>
          <p:nvPr/>
        </p:nvSpPr>
        <p:spPr bwMode="auto">
          <a:xfrm>
            <a:off x="1433120" y="1575671"/>
            <a:ext cx="500186" cy="472204"/>
          </a:xfrm>
          <a:prstGeom prst="rect">
            <a:avLst/>
          </a:prstGeom>
          <a:noFill/>
          <a:ln w="31750" cap="flat" cmpd="sng" algn="ctr">
            <a:solidFill>
              <a:schemeClr val="accent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7" name="矩形 36"/>
          <p:cNvSpPr/>
          <p:nvPr/>
        </p:nvSpPr>
        <p:spPr bwMode="auto">
          <a:xfrm>
            <a:off x="441110" y="896825"/>
            <a:ext cx="519580" cy="458205"/>
          </a:xfrm>
          <a:prstGeom prst="rect">
            <a:avLst/>
          </a:prstGeom>
          <a:noFill/>
          <a:ln w="3175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8" name="矩形 37"/>
          <p:cNvSpPr/>
          <p:nvPr/>
        </p:nvSpPr>
        <p:spPr bwMode="auto">
          <a:xfrm>
            <a:off x="3563930" y="896826"/>
            <a:ext cx="500186" cy="472204"/>
          </a:xfrm>
          <a:prstGeom prst="rect">
            <a:avLst/>
          </a:prstGeom>
          <a:noFill/>
          <a:ln w="31750" cap="flat" cmpd="sng" algn="ctr">
            <a:solidFill>
              <a:schemeClr val="accent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0" name="矩形 39"/>
          <p:cNvSpPr/>
          <p:nvPr/>
        </p:nvSpPr>
        <p:spPr bwMode="auto">
          <a:xfrm>
            <a:off x="3814022" y="382406"/>
            <a:ext cx="325948" cy="427868"/>
          </a:xfrm>
          <a:prstGeom prst="rect">
            <a:avLst/>
          </a:prstGeom>
          <a:noFill/>
          <a:ln w="31750" cap="flat" cmpd="sng" algn="ctr">
            <a:solidFill>
              <a:srgbClr val="0066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pSp>
        <p:nvGrpSpPr>
          <p:cNvPr id="41" name="组合 40">
            <a:extLst>
              <a:ext uri="{FF2B5EF4-FFF2-40B4-BE49-F238E27FC236}">
                <a16:creationId xmlns:a16="http://schemas.microsoft.com/office/drawing/2014/main" id="{0E804B62-6634-4B5C-9EFC-B73FAA04988D}"/>
              </a:ext>
            </a:extLst>
          </p:cNvPr>
          <p:cNvGrpSpPr/>
          <p:nvPr/>
        </p:nvGrpSpPr>
        <p:grpSpPr>
          <a:xfrm>
            <a:off x="3760310" y="2779345"/>
            <a:ext cx="1128724" cy="1468818"/>
            <a:chOff x="3728263" y="2771888"/>
            <a:chExt cx="1128724" cy="1468818"/>
          </a:xfrm>
        </p:grpSpPr>
        <p:sp>
          <p:nvSpPr>
            <p:cNvPr id="44" name="文本框 43">
              <a:extLst>
                <a:ext uri="{FF2B5EF4-FFF2-40B4-BE49-F238E27FC236}">
                  <a16:creationId xmlns:a16="http://schemas.microsoft.com/office/drawing/2014/main" id="{1AAEA463-57A2-479F-8932-2CDDE081DB45}"/>
                </a:ext>
              </a:extLst>
            </p:cNvPr>
            <p:cNvSpPr txBox="1"/>
            <p:nvPr/>
          </p:nvSpPr>
          <p:spPr>
            <a:xfrm>
              <a:off x="3728263" y="2771888"/>
              <a:ext cx="111440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b="1" dirty="0">
                  <a:solidFill>
                    <a:srgbClr val="BA06A0"/>
                  </a:solidFill>
                </a:rPr>
                <a:t>（节点</a:t>
              </a:r>
              <a:r>
                <a:rPr lang="en-US" altLang="zh-CN" sz="1600" b="1" dirty="0">
                  <a:solidFill>
                    <a:srgbClr val="BA06A0"/>
                  </a:solidFill>
                </a:rPr>
                <a:t>1</a:t>
              </a:r>
              <a:r>
                <a:rPr lang="zh-CN" altLang="en-US" sz="1600" b="1" dirty="0">
                  <a:solidFill>
                    <a:srgbClr val="BA06A0"/>
                  </a:solidFill>
                </a:rPr>
                <a:t>）</a:t>
              </a:r>
            </a:p>
          </p:txBody>
        </p:sp>
        <p:sp>
          <p:nvSpPr>
            <p:cNvPr id="46" name="文本框 45">
              <a:extLst>
                <a:ext uri="{FF2B5EF4-FFF2-40B4-BE49-F238E27FC236}">
                  <a16:creationId xmlns:a16="http://schemas.microsoft.com/office/drawing/2014/main" id="{3AD3EFF6-4722-4224-84D9-8A549ED4ABD8}"/>
                </a:ext>
              </a:extLst>
            </p:cNvPr>
            <p:cNvSpPr txBox="1"/>
            <p:nvPr/>
          </p:nvSpPr>
          <p:spPr>
            <a:xfrm>
              <a:off x="3742579" y="3308743"/>
              <a:ext cx="111440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b="1" dirty="0">
                  <a:solidFill>
                    <a:srgbClr val="BA06A0"/>
                  </a:solidFill>
                </a:rPr>
                <a:t>（节点</a:t>
              </a:r>
              <a:r>
                <a:rPr lang="en-US" altLang="zh-CN" sz="1600" b="1" dirty="0">
                  <a:solidFill>
                    <a:srgbClr val="BA06A0"/>
                  </a:solidFill>
                </a:rPr>
                <a:t>2</a:t>
              </a:r>
              <a:r>
                <a:rPr lang="zh-CN" altLang="en-US" sz="1600" b="1" dirty="0">
                  <a:solidFill>
                    <a:srgbClr val="BA06A0"/>
                  </a:solidFill>
                </a:rPr>
                <a:t>）</a:t>
              </a:r>
            </a:p>
          </p:txBody>
        </p:sp>
        <p:sp>
          <p:nvSpPr>
            <p:cNvPr id="47" name="文本框 46">
              <a:extLst>
                <a:ext uri="{FF2B5EF4-FFF2-40B4-BE49-F238E27FC236}">
                  <a16:creationId xmlns:a16="http://schemas.microsoft.com/office/drawing/2014/main" id="{3B833EAF-29DA-47D4-9212-9443BC7467FD}"/>
                </a:ext>
              </a:extLst>
            </p:cNvPr>
            <p:cNvSpPr txBox="1"/>
            <p:nvPr/>
          </p:nvSpPr>
          <p:spPr>
            <a:xfrm>
              <a:off x="3742579" y="3902152"/>
              <a:ext cx="111440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b="1" dirty="0">
                  <a:solidFill>
                    <a:srgbClr val="BA06A0"/>
                  </a:solidFill>
                </a:rPr>
                <a:t>（节点</a:t>
              </a:r>
              <a:r>
                <a:rPr lang="en-US" altLang="zh-CN" sz="1600" b="1" dirty="0">
                  <a:solidFill>
                    <a:srgbClr val="BA06A0"/>
                  </a:solidFill>
                </a:rPr>
                <a:t>3</a:t>
              </a:r>
              <a:r>
                <a:rPr lang="zh-CN" altLang="en-US" sz="1600" b="1" dirty="0">
                  <a:solidFill>
                    <a:srgbClr val="BA06A0"/>
                  </a:solidFill>
                </a:rPr>
                <a:t>）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1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4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0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8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1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4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0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3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9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4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7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3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6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9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42" grpId="0" animBg="1"/>
      <p:bldP spid="25" grpId="0"/>
      <p:bldP spid="16" grpId="0" animBg="1"/>
      <p:bldP spid="17" grpId="0" animBg="1"/>
      <p:bldP spid="18" grpId="0" animBg="1"/>
      <p:bldP spid="19" grpId="0" animBg="1"/>
      <p:bldP spid="21" grpId="0" animBg="1"/>
      <p:bldP spid="23" grpId="0" animBg="1"/>
      <p:bldP spid="23" grpId="1" animBg="1"/>
      <p:bldP spid="26" grpId="0" animBg="1"/>
      <p:bldP spid="27" grpId="0" animBg="1"/>
      <p:bldP spid="28" grpId="0" animBg="1"/>
      <p:bldP spid="31" grpId="0" animBg="1"/>
      <p:bldP spid="31" grpId="1" animBg="1"/>
      <p:bldP spid="35" grpId="0" animBg="1"/>
      <p:bldP spid="36" grpId="0" animBg="1"/>
      <p:bldP spid="39" grpId="0" animBg="1"/>
      <p:bldP spid="12" grpId="0"/>
      <p:bldP spid="43" grpId="0" animBg="1"/>
      <p:bldP spid="45" grpId="0" animBg="1"/>
      <p:bldP spid="37" grpId="0" animBg="1"/>
      <p:bldP spid="38" grpId="0" animBg="1"/>
      <p:bldP spid="4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3"/>
          <p:cNvGrpSpPr/>
          <p:nvPr/>
        </p:nvGrpSpPr>
        <p:grpSpPr bwMode="auto">
          <a:xfrm>
            <a:off x="34925" y="195263"/>
            <a:ext cx="3673475" cy="2609850"/>
            <a:chOff x="0" y="0"/>
            <a:chExt cx="4416" cy="3408"/>
          </a:xfrm>
        </p:grpSpPr>
        <p:sp>
          <p:nvSpPr>
            <p:cNvPr id="7182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zh-CN" altLang="zh-CN" sz="2400">
                <a:solidFill>
                  <a:srgbClr val="000000"/>
                </a:solidFill>
              </a:endParaRPr>
            </a:p>
          </p:txBody>
        </p:sp>
        <p:sp>
          <p:nvSpPr>
            <p:cNvPr id="7183" name="Rectangle 5"/>
            <p:cNvSpPr>
              <a:spLocks noChangeArrowheads="1"/>
            </p:cNvSpPr>
            <p:nvPr/>
          </p:nvSpPr>
          <p:spPr bwMode="auto">
            <a:xfrm>
              <a:off x="0" y="48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zh-CN" altLang="zh-CN" sz="2400">
                <a:solidFill>
                  <a:srgbClr val="000000"/>
                </a:solidFill>
              </a:endParaRPr>
            </a:p>
          </p:txBody>
        </p:sp>
      </p:grpSp>
      <p:sp>
        <p:nvSpPr>
          <p:cNvPr id="7171" name="TextBox 7"/>
          <p:cNvSpPr>
            <a:spLocks noChangeArrowheads="1"/>
          </p:cNvSpPr>
          <p:nvPr/>
        </p:nvSpPr>
        <p:spPr bwMode="auto">
          <a:xfrm>
            <a:off x="34925" y="-39688"/>
            <a:ext cx="21605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 typeface="Wingdings" panose="05000000000000000000" pitchFamily="2" charset="2"/>
              <a:buChar char="u"/>
            </a:pPr>
            <a:r>
              <a:rPr lang="zh-CN" altLang="zh-CN" sz="1200" b="1">
                <a:solidFill>
                  <a:srgbClr val="16165C"/>
                </a:solidFill>
                <a:latin typeface="楷体" pitchFamily="49" charset="-122"/>
                <a:ea typeface="楷体" pitchFamily="49" charset="-122"/>
                <a:sym typeface="楷体" pitchFamily="49" charset="-122"/>
              </a:rPr>
              <a:t> </a:t>
            </a:r>
            <a:r>
              <a:rPr lang="zh-CN" altLang="en-US" sz="1200" b="1">
                <a:solidFill>
                  <a:srgbClr val="16165C"/>
                </a:solidFill>
                <a:latin typeface="楷体" pitchFamily="49" charset="-122"/>
                <a:ea typeface="楷体" pitchFamily="49" charset="-122"/>
                <a:sym typeface="楷体" pitchFamily="49" charset="-122"/>
              </a:rPr>
              <a:t>节点分析法</a:t>
            </a:r>
            <a:endParaRPr lang="zh-CN" altLang="zh-CN" sz="1200" b="1">
              <a:solidFill>
                <a:srgbClr val="16165C"/>
              </a:solidFill>
              <a:latin typeface="楷体" pitchFamily="49" charset="-122"/>
              <a:ea typeface="楷体" pitchFamily="49" charset="-122"/>
              <a:sym typeface="楷体" pitchFamily="49" charset="-122"/>
            </a:endParaRPr>
          </a:p>
        </p:txBody>
      </p:sp>
      <p:sp>
        <p:nvSpPr>
          <p:cNvPr id="20" name="AutoShape 73"/>
          <p:cNvSpPr/>
          <p:nvPr/>
        </p:nvSpPr>
        <p:spPr bwMode="auto">
          <a:xfrm flipH="1">
            <a:off x="309535" y="345330"/>
            <a:ext cx="144463" cy="1584325"/>
          </a:xfrm>
          <a:prstGeom prst="rightBrace">
            <a:avLst>
              <a:gd name="adj1" fmla="val 91392"/>
              <a:gd name="adj2" fmla="val 50000"/>
            </a:avLst>
          </a:prstGeom>
          <a:noFill/>
          <a:ln w="2857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kumimoji="1" lang="zh-CN" altLang="en-US" b="1">
              <a:solidFill>
                <a:srgbClr val="FF0000"/>
              </a:solidFill>
            </a:endParaRPr>
          </a:p>
        </p:txBody>
      </p:sp>
      <p:sp>
        <p:nvSpPr>
          <p:cNvPr id="42" name="AutoShape 73"/>
          <p:cNvSpPr/>
          <p:nvPr/>
        </p:nvSpPr>
        <p:spPr bwMode="auto">
          <a:xfrm flipH="1">
            <a:off x="381763" y="2805381"/>
            <a:ext cx="157956" cy="1456954"/>
          </a:xfrm>
          <a:prstGeom prst="rightBrace">
            <a:avLst>
              <a:gd name="adj1" fmla="val 91392"/>
              <a:gd name="adj2" fmla="val 50000"/>
            </a:avLst>
          </a:prstGeom>
          <a:noFill/>
          <a:ln w="2857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kumimoji="1" lang="zh-CN" altLang="en-US" b="1">
              <a:solidFill>
                <a:srgbClr val="FF0000"/>
              </a:solidFill>
            </a:endParaRPr>
          </a:p>
        </p:txBody>
      </p:sp>
      <p:sp>
        <p:nvSpPr>
          <p:cNvPr id="25" name="矩形 24"/>
          <p:cNvSpPr>
            <a:spLocks noChangeArrowheads="1"/>
          </p:cNvSpPr>
          <p:nvPr/>
        </p:nvSpPr>
        <p:spPr bwMode="auto">
          <a:xfrm>
            <a:off x="249238" y="2139950"/>
            <a:ext cx="296908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2400" b="1" dirty="0"/>
              <a:t>节点方程标准形式：</a:t>
            </a:r>
          </a:p>
        </p:txBody>
      </p:sp>
      <p:graphicFrame>
        <p:nvGraphicFramePr>
          <p:cNvPr id="9" name="对象 8"/>
          <p:cNvGraphicFramePr>
            <a:graphicFrameLocks noChangeAspect="1"/>
          </p:cNvGraphicFramePr>
          <p:nvPr/>
        </p:nvGraphicFramePr>
        <p:xfrm>
          <a:off x="440960" y="326920"/>
          <a:ext cx="5445125" cy="455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267" name="Equation" r:id="rId3" imgW="63093600" imgH="5486400" progId="Equation.DSMT4">
                  <p:embed/>
                </p:oleObj>
              </mc:Choice>
              <mc:Fallback>
                <p:oleObj name="Equation" r:id="rId3" imgW="63093600" imgH="5486400" progId="Equation.DSMT4">
                  <p:embed/>
                  <p:pic>
                    <p:nvPicPr>
                      <p:cNvPr id="0" name="图片 2909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0960" y="326920"/>
                        <a:ext cx="5445125" cy="455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对象 9"/>
          <p:cNvGraphicFramePr>
            <a:graphicFrameLocks noChangeAspect="1"/>
          </p:cNvGraphicFramePr>
          <p:nvPr/>
        </p:nvGraphicFramePr>
        <p:xfrm>
          <a:off x="417513" y="935038"/>
          <a:ext cx="4476750" cy="449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268" name="Equation" r:id="rId5" imgW="56997600" imgH="5486400" progId="Equation.DSMT4">
                  <p:embed/>
                </p:oleObj>
              </mc:Choice>
              <mc:Fallback>
                <p:oleObj name="Equation" r:id="rId5" imgW="56997600" imgH="5486400" progId="Equation.DSMT4">
                  <p:embed/>
                  <p:pic>
                    <p:nvPicPr>
                      <p:cNvPr id="0" name="图片 2909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7513" y="935038"/>
                        <a:ext cx="4476750" cy="4492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对象 10"/>
          <p:cNvGraphicFramePr>
            <a:graphicFrameLocks noChangeAspect="1"/>
          </p:cNvGraphicFramePr>
          <p:nvPr/>
        </p:nvGraphicFramePr>
        <p:xfrm>
          <a:off x="415925" y="1547813"/>
          <a:ext cx="5489575" cy="441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269" name="Equation" r:id="rId7" imgW="65227200" imgH="5486400" progId="Equation.DSMT4">
                  <p:embed/>
                </p:oleObj>
              </mc:Choice>
              <mc:Fallback>
                <p:oleObj name="Equation" r:id="rId7" imgW="65227200" imgH="5486400" progId="Equation.DSMT4">
                  <p:embed/>
                  <p:pic>
                    <p:nvPicPr>
                      <p:cNvPr id="0" name="图片 2909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5925" y="1547813"/>
                        <a:ext cx="5489575" cy="441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8" name="Object 1027"/>
          <p:cNvGraphicFramePr>
            <a:graphicFrameLocks noChangeAspect="1"/>
          </p:cNvGraphicFramePr>
          <p:nvPr/>
        </p:nvGraphicFramePr>
        <p:xfrm>
          <a:off x="565150" y="3228975"/>
          <a:ext cx="3398276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270" name="Equation" r:id="rId9" imgW="43586400" imgH="5486400" progId="Equation.DSMT4">
                  <p:embed/>
                </p:oleObj>
              </mc:Choice>
              <mc:Fallback>
                <p:oleObj name="Equation" r:id="rId9" imgW="43586400" imgH="5486400" progId="Equation.DSMT4">
                  <p:embed/>
                  <p:pic>
                    <p:nvPicPr>
                      <p:cNvPr id="0" name="图片 2909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150" y="3228975"/>
                        <a:ext cx="3398276" cy="479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9" name="Object 1028"/>
          <p:cNvGraphicFramePr>
            <a:graphicFrameLocks noChangeAspect="1"/>
          </p:cNvGraphicFramePr>
          <p:nvPr/>
        </p:nvGraphicFramePr>
        <p:xfrm>
          <a:off x="552450" y="2713038"/>
          <a:ext cx="3421063" cy="471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271" name="Equation" r:id="rId11" imgW="42672000" imgH="5486400" progId="Equation.DSMT4">
                  <p:embed/>
                </p:oleObj>
              </mc:Choice>
              <mc:Fallback>
                <p:oleObj name="Equation" r:id="rId11" imgW="42672000" imgH="5486400" progId="Equation.DSMT4">
                  <p:embed/>
                  <p:pic>
                    <p:nvPicPr>
                      <p:cNvPr id="0" name="图片 2909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2450" y="2713038"/>
                        <a:ext cx="3421063" cy="4714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80" name="Object 1029"/>
          <p:cNvGraphicFramePr>
            <a:graphicFrameLocks noChangeAspect="1"/>
          </p:cNvGraphicFramePr>
          <p:nvPr/>
        </p:nvGraphicFramePr>
        <p:xfrm>
          <a:off x="552450" y="3751263"/>
          <a:ext cx="3416300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272" name="Equation" r:id="rId13" imgW="43281600" imgH="5486400" progId="Equation.DSMT4">
                  <p:embed/>
                </p:oleObj>
              </mc:Choice>
              <mc:Fallback>
                <p:oleObj name="Equation" r:id="rId13" imgW="43281600" imgH="5486400" progId="Equation.DSMT4">
                  <p:embed/>
                  <p:pic>
                    <p:nvPicPr>
                      <p:cNvPr id="0" name="图片 2909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2450" y="3751263"/>
                        <a:ext cx="3416300" cy="466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181" name="Picture 25" descr="C:\Users\Administrator.20141125-142426\AppData\Roaming\Tencent\Users\354825363\QQ\WinTemp\RichOle\HLNH}O4BEV[XE6`X]DVCY%C.png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2904" y="2160488"/>
            <a:ext cx="4056062" cy="2532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矩形 15"/>
          <p:cNvSpPr/>
          <p:nvPr/>
        </p:nvSpPr>
        <p:spPr bwMode="auto">
          <a:xfrm>
            <a:off x="4918688" y="275307"/>
            <a:ext cx="897635" cy="510252"/>
          </a:xfrm>
          <a:prstGeom prst="rect">
            <a:avLst/>
          </a:prstGeom>
          <a:noFill/>
          <a:ln w="3175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7" name="AutoShape 66"/>
          <p:cNvSpPr>
            <a:spLocks noChangeArrowheads="1"/>
          </p:cNvSpPr>
          <p:nvPr/>
        </p:nvSpPr>
        <p:spPr bwMode="auto">
          <a:xfrm>
            <a:off x="5292050" y="3219795"/>
            <a:ext cx="107950" cy="107950"/>
          </a:xfrm>
          <a:prstGeom prst="flowChartConnector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kumimoji="1" lang="zh-CN" altLang="en-US" b="1"/>
          </a:p>
        </p:txBody>
      </p:sp>
      <p:sp>
        <p:nvSpPr>
          <p:cNvPr id="18" name="AutoShape 66"/>
          <p:cNvSpPr>
            <a:spLocks noChangeArrowheads="1"/>
          </p:cNvSpPr>
          <p:nvPr/>
        </p:nvSpPr>
        <p:spPr bwMode="auto">
          <a:xfrm>
            <a:off x="6371224" y="3227749"/>
            <a:ext cx="107950" cy="107950"/>
          </a:xfrm>
          <a:prstGeom prst="flowChartConnector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kumimoji="1" lang="zh-CN" altLang="en-US" b="1"/>
          </a:p>
        </p:txBody>
      </p:sp>
      <p:sp>
        <p:nvSpPr>
          <p:cNvPr id="19" name="AutoShape 66"/>
          <p:cNvSpPr>
            <a:spLocks noChangeArrowheads="1"/>
          </p:cNvSpPr>
          <p:nvPr/>
        </p:nvSpPr>
        <p:spPr bwMode="auto">
          <a:xfrm>
            <a:off x="7483109" y="3227749"/>
            <a:ext cx="107950" cy="107950"/>
          </a:xfrm>
          <a:prstGeom prst="flowChartConnector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kumimoji="1" lang="zh-CN" altLang="en-US" b="1"/>
          </a:p>
        </p:txBody>
      </p:sp>
      <p:sp>
        <p:nvSpPr>
          <p:cNvPr id="21" name="矩形 20"/>
          <p:cNvSpPr/>
          <p:nvPr/>
        </p:nvSpPr>
        <p:spPr bwMode="auto">
          <a:xfrm>
            <a:off x="3532251" y="2805381"/>
            <a:ext cx="432822" cy="373548"/>
          </a:xfrm>
          <a:prstGeom prst="rect">
            <a:avLst/>
          </a:prstGeom>
          <a:noFill/>
          <a:ln w="3175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3" name="矩形 22"/>
          <p:cNvSpPr/>
          <p:nvPr/>
        </p:nvSpPr>
        <p:spPr bwMode="auto">
          <a:xfrm>
            <a:off x="6195909" y="2139950"/>
            <a:ext cx="432822" cy="373548"/>
          </a:xfrm>
          <a:prstGeom prst="rect">
            <a:avLst/>
          </a:prstGeom>
          <a:noFill/>
          <a:ln w="3175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6" name="矩形 25"/>
          <p:cNvSpPr/>
          <p:nvPr/>
        </p:nvSpPr>
        <p:spPr bwMode="auto">
          <a:xfrm>
            <a:off x="4452904" y="3529012"/>
            <a:ext cx="551126" cy="532586"/>
          </a:xfrm>
          <a:prstGeom prst="rect">
            <a:avLst/>
          </a:prstGeom>
          <a:noFill/>
          <a:ln w="3175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7" name="矩形 26"/>
          <p:cNvSpPr/>
          <p:nvPr/>
        </p:nvSpPr>
        <p:spPr bwMode="auto">
          <a:xfrm>
            <a:off x="4649451" y="983246"/>
            <a:ext cx="288020" cy="364419"/>
          </a:xfrm>
          <a:prstGeom prst="rect">
            <a:avLst/>
          </a:prstGeom>
          <a:noFill/>
          <a:ln w="31750" cap="flat" cmpd="sng" algn="ctr">
            <a:solidFill>
              <a:srgbClr val="0066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5" name="矩形 34"/>
          <p:cNvSpPr/>
          <p:nvPr/>
        </p:nvSpPr>
        <p:spPr bwMode="auto">
          <a:xfrm>
            <a:off x="3531396" y="3790131"/>
            <a:ext cx="432030" cy="472204"/>
          </a:xfrm>
          <a:prstGeom prst="rect">
            <a:avLst/>
          </a:prstGeom>
          <a:noFill/>
          <a:ln w="31750" cap="flat" cmpd="sng" algn="ctr">
            <a:solidFill>
              <a:schemeClr val="accent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6" name="矩形 35"/>
          <p:cNvSpPr/>
          <p:nvPr/>
        </p:nvSpPr>
        <p:spPr bwMode="auto">
          <a:xfrm>
            <a:off x="7905947" y="3574354"/>
            <a:ext cx="396425" cy="510252"/>
          </a:xfrm>
          <a:prstGeom prst="rect">
            <a:avLst/>
          </a:prstGeom>
          <a:noFill/>
          <a:ln w="31750" cap="flat" cmpd="sng" algn="ctr">
            <a:solidFill>
              <a:schemeClr val="accent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178815" y="1698823"/>
            <a:ext cx="60933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endParaRPr kumimoji="1" lang="zh-CN" altLang="en-US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45" name="矩形 44"/>
          <p:cNvSpPr/>
          <p:nvPr/>
        </p:nvSpPr>
        <p:spPr bwMode="auto">
          <a:xfrm>
            <a:off x="4918688" y="1518567"/>
            <a:ext cx="949402" cy="472204"/>
          </a:xfrm>
          <a:prstGeom prst="rect">
            <a:avLst/>
          </a:prstGeom>
          <a:noFill/>
          <a:ln w="31750" cap="flat" cmpd="sng" algn="ctr">
            <a:solidFill>
              <a:schemeClr val="accent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aphicFrame>
        <p:nvGraphicFramePr>
          <p:cNvPr id="14" name="对象 13"/>
          <p:cNvGraphicFramePr>
            <a:graphicFrameLocks noChangeAspect="1"/>
          </p:cNvGraphicFramePr>
          <p:nvPr/>
        </p:nvGraphicFramePr>
        <p:xfrm>
          <a:off x="6086475" y="720725"/>
          <a:ext cx="1430338" cy="442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273" name="Equation" r:id="rId16" imgW="19507200" imgH="5486400" progId="Equation.DSMT4">
                  <p:embed/>
                </p:oleObj>
              </mc:Choice>
              <mc:Fallback>
                <p:oleObj name="Equation" r:id="rId16" imgW="19507200" imgH="5486400" progId="Equation.DSMT4">
                  <p:embed/>
                  <p:pic>
                    <p:nvPicPr>
                      <p:cNvPr id="0" name="对象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86475" y="720725"/>
                        <a:ext cx="1430338" cy="442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对象 14"/>
          <p:cNvGraphicFramePr>
            <a:graphicFrameLocks noChangeAspect="1"/>
          </p:cNvGraphicFramePr>
          <p:nvPr/>
        </p:nvGraphicFramePr>
        <p:xfrm>
          <a:off x="6108700" y="1150938"/>
          <a:ext cx="852488" cy="442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274" name="Equation" r:id="rId18" imgW="11277600" imgH="5486400" progId="Equation.DSMT4">
                  <p:embed/>
                </p:oleObj>
              </mc:Choice>
              <mc:Fallback>
                <p:oleObj name="Equation" r:id="rId18" imgW="11277600" imgH="5486400" progId="Equation.DSMT4">
                  <p:embed/>
                  <p:pic>
                    <p:nvPicPr>
                      <p:cNvPr id="0" name="对象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08700" y="1150938"/>
                        <a:ext cx="852488" cy="4429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对象 21"/>
          <p:cNvGraphicFramePr>
            <a:graphicFrameLocks noChangeAspect="1"/>
          </p:cNvGraphicFramePr>
          <p:nvPr/>
        </p:nvGraphicFramePr>
        <p:xfrm>
          <a:off x="6084888" y="1581150"/>
          <a:ext cx="1519237" cy="463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275" name="Equation" r:id="rId20" imgW="19812000" imgH="5486400" progId="Equation.DSMT4">
                  <p:embed/>
                </p:oleObj>
              </mc:Choice>
              <mc:Fallback>
                <p:oleObj name="Equation" r:id="rId20" imgW="19812000" imgH="5486400" progId="Equation.DSMT4">
                  <p:embed/>
                  <p:pic>
                    <p:nvPicPr>
                      <p:cNvPr id="0" name="对象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84888" y="1581150"/>
                        <a:ext cx="1519237" cy="463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" name="矩形 48"/>
          <p:cNvSpPr/>
          <p:nvPr/>
        </p:nvSpPr>
        <p:spPr bwMode="auto">
          <a:xfrm>
            <a:off x="6109130" y="2071598"/>
            <a:ext cx="624550" cy="510252"/>
          </a:xfrm>
          <a:prstGeom prst="rect">
            <a:avLst/>
          </a:prstGeom>
          <a:noFill/>
          <a:ln w="31750" cap="flat" cmpd="sng" algn="ctr">
            <a:solidFill>
              <a:schemeClr val="accent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5840579" y="323894"/>
            <a:ext cx="23503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b="1" dirty="0"/>
              <a:t>方程右边系数：</a:t>
            </a:r>
          </a:p>
        </p:txBody>
      </p:sp>
      <p:sp>
        <p:nvSpPr>
          <p:cNvPr id="7168" name="矩形 7167"/>
          <p:cNvSpPr/>
          <p:nvPr/>
        </p:nvSpPr>
        <p:spPr>
          <a:xfrm>
            <a:off x="196341" y="4641780"/>
            <a:ext cx="710214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en-US" altLang="zh-CN" sz="2000" b="1" i="1" dirty="0" err="1">
                <a:solidFill>
                  <a:srgbClr val="FF0000"/>
                </a:solidFill>
                <a:latin typeface="+mn-lt"/>
                <a:ea typeface="+mn-ea"/>
              </a:rPr>
              <a:t>i</a:t>
            </a:r>
            <a:r>
              <a:rPr lang="en-US" altLang="zh-CN" sz="2000" b="1" i="1" baseline="-25000" dirty="0" err="1">
                <a:solidFill>
                  <a:srgbClr val="FF0000"/>
                </a:solidFill>
                <a:latin typeface="+mn-lt"/>
                <a:ea typeface="+mn-ea"/>
              </a:rPr>
              <a:t>Sn</a:t>
            </a:r>
            <a:r>
              <a:rPr lang="en-US" altLang="zh-CN" sz="2000" b="1" dirty="0">
                <a:solidFill>
                  <a:srgbClr val="FF0000"/>
                </a:solidFill>
                <a:latin typeface="+mn-ea"/>
              </a:rPr>
              <a:t>—</a:t>
            </a:r>
            <a:r>
              <a:rPr lang="zh-CN" altLang="en-US" sz="2000" b="1" dirty="0">
                <a:solidFill>
                  <a:srgbClr val="FF0000"/>
                </a:solidFill>
                <a:latin typeface="+mn-ea"/>
                <a:ea typeface="+mn-ea"/>
              </a:rPr>
              <a:t>流入对应节点电流源的代数和， 流</a:t>
            </a:r>
            <a:r>
              <a:rPr lang="zh-CN" altLang="en-US" sz="2000" b="1" dirty="0">
                <a:solidFill>
                  <a:schemeClr val="accent2"/>
                </a:solidFill>
                <a:latin typeface="+mn-ea"/>
                <a:ea typeface="+mn-ea"/>
              </a:rPr>
              <a:t>入</a:t>
            </a:r>
            <a:r>
              <a:rPr lang="zh-CN" altLang="en-US" sz="2000" b="1" dirty="0">
                <a:solidFill>
                  <a:srgbClr val="FF0000"/>
                </a:solidFill>
                <a:latin typeface="+mn-ea"/>
                <a:ea typeface="+mn-ea"/>
              </a:rPr>
              <a:t>为</a:t>
            </a:r>
            <a:r>
              <a:rPr lang="zh-CN" altLang="en-US" sz="2000" b="1" dirty="0">
                <a:solidFill>
                  <a:schemeClr val="accent2"/>
                </a:solidFill>
                <a:latin typeface="+mn-ea"/>
                <a:ea typeface="+mn-ea"/>
              </a:rPr>
              <a:t>正</a:t>
            </a:r>
            <a:r>
              <a:rPr lang="zh-CN" altLang="en-US" sz="2000" b="1" dirty="0">
                <a:solidFill>
                  <a:srgbClr val="FF0000"/>
                </a:solidFill>
                <a:latin typeface="+mn-ea"/>
                <a:ea typeface="+mn-ea"/>
              </a:rPr>
              <a:t>，流</a:t>
            </a:r>
            <a:r>
              <a:rPr lang="zh-CN" altLang="en-US" sz="2000" b="1" dirty="0">
                <a:solidFill>
                  <a:srgbClr val="006600"/>
                </a:solidFill>
                <a:latin typeface="+mn-ea"/>
                <a:ea typeface="+mn-ea"/>
              </a:rPr>
              <a:t>出</a:t>
            </a:r>
            <a:r>
              <a:rPr lang="zh-CN" altLang="en-US" sz="2000" b="1" dirty="0">
                <a:solidFill>
                  <a:srgbClr val="FF0000"/>
                </a:solidFill>
                <a:latin typeface="+mn-ea"/>
                <a:ea typeface="+mn-ea"/>
              </a:rPr>
              <a:t>为</a:t>
            </a:r>
            <a:r>
              <a:rPr lang="zh-CN" altLang="en-US" sz="2000" b="1" dirty="0">
                <a:solidFill>
                  <a:srgbClr val="006600"/>
                </a:solidFill>
                <a:latin typeface="+mn-ea"/>
                <a:ea typeface="+mn-ea"/>
              </a:rPr>
              <a:t>负</a:t>
            </a:r>
            <a:r>
              <a:rPr lang="zh-CN" altLang="en-US" sz="2000" b="1" dirty="0">
                <a:solidFill>
                  <a:srgbClr val="FF0000"/>
                </a:solidFill>
                <a:latin typeface="+mn-ea"/>
                <a:ea typeface="+mn-ea"/>
              </a:rPr>
              <a:t>。</a:t>
            </a:r>
          </a:p>
        </p:txBody>
      </p:sp>
      <p:sp>
        <p:nvSpPr>
          <p:cNvPr id="34" name="矩形 33"/>
          <p:cNvSpPr/>
          <p:nvPr/>
        </p:nvSpPr>
        <p:spPr bwMode="auto">
          <a:xfrm>
            <a:off x="3532251" y="3316418"/>
            <a:ext cx="431175" cy="364419"/>
          </a:xfrm>
          <a:prstGeom prst="rect">
            <a:avLst/>
          </a:prstGeom>
          <a:noFill/>
          <a:ln w="31750" cap="flat" cmpd="sng" algn="ctr">
            <a:solidFill>
              <a:srgbClr val="0066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pSp>
        <p:nvGrpSpPr>
          <p:cNvPr id="37" name="组合 36">
            <a:extLst>
              <a:ext uri="{FF2B5EF4-FFF2-40B4-BE49-F238E27FC236}">
                <a16:creationId xmlns:a16="http://schemas.microsoft.com/office/drawing/2014/main" id="{7DC648EE-4266-4788-95D0-C07006E78FAE}"/>
              </a:ext>
            </a:extLst>
          </p:cNvPr>
          <p:cNvGrpSpPr/>
          <p:nvPr/>
        </p:nvGrpSpPr>
        <p:grpSpPr>
          <a:xfrm>
            <a:off x="3838084" y="2807210"/>
            <a:ext cx="1128724" cy="1468818"/>
            <a:chOff x="3728263" y="2771888"/>
            <a:chExt cx="1128724" cy="1468818"/>
          </a:xfrm>
        </p:grpSpPr>
        <p:sp>
          <p:nvSpPr>
            <p:cNvPr id="38" name="文本框 37">
              <a:extLst>
                <a:ext uri="{FF2B5EF4-FFF2-40B4-BE49-F238E27FC236}">
                  <a16:creationId xmlns:a16="http://schemas.microsoft.com/office/drawing/2014/main" id="{C2296DA6-63D7-44E5-BD3C-508A4A4A695E}"/>
                </a:ext>
              </a:extLst>
            </p:cNvPr>
            <p:cNvSpPr txBox="1"/>
            <p:nvPr/>
          </p:nvSpPr>
          <p:spPr>
            <a:xfrm>
              <a:off x="3728263" y="2771888"/>
              <a:ext cx="111440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b="1" dirty="0">
                  <a:solidFill>
                    <a:srgbClr val="BA06A0"/>
                  </a:solidFill>
                </a:rPr>
                <a:t>（节点</a:t>
              </a:r>
              <a:r>
                <a:rPr lang="en-US" altLang="zh-CN" sz="1600" b="1" dirty="0">
                  <a:solidFill>
                    <a:srgbClr val="BA06A0"/>
                  </a:solidFill>
                </a:rPr>
                <a:t>1</a:t>
              </a:r>
              <a:r>
                <a:rPr lang="zh-CN" altLang="en-US" sz="1600" b="1" dirty="0">
                  <a:solidFill>
                    <a:srgbClr val="BA06A0"/>
                  </a:solidFill>
                </a:rPr>
                <a:t>）</a:t>
              </a:r>
            </a:p>
          </p:txBody>
        </p:sp>
        <p:sp>
          <p:nvSpPr>
            <p:cNvPr id="39" name="文本框 38">
              <a:extLst>
                <a:ext uri="{FF2B5EF4-FFF2-40B4-BE49-F238E27FC236}">
                  <a16:creationId xmlns:a16="http://schemas.microsoft.com/office/drawing/2014/main" id="{D7E56B6B-C05C-4473-9950-A722B2F0D27C}"/>
                </a:ext>
              </a:extLst>
            </p:cNvPr>
            <p:cNvSpPr txBox="1"/>
            <p:nvPr/>
          </p:nvSpPr>
          <p:spPr>
            <a:xfrm>
              <a:off x="3742579" y="3308743"/>
              <a:ext cx="111440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b="1" dirty="0">
                  <a:solidFill>
                    <a:srgbClr val="BA06A0"/>
                  </a:solidFill>
                </a:rPr>
                <a:t>（节点</a:t>
              </a:r>
              <a:r>
                <a:rPr lang="en-US" altLang="zh-CN" sz="1600" b="1" dirty="0">
                  <a:solidFill>
                    <a:srgbClr val="BA06A0"/>
                  </a:solidFill>
                </a:rPr>
                <a:t>2</a:t>
              </a:r>
              <a:r>
                <a:rPr lang="zh-CN" altLang="en-US" sz="1600" b="1" dirty="0">
                  <a:solidFill>
                    <a:srgbClr val="BA06A0"/>
                  </a:solidFill>
                </a:rPr>
                <a:t>）</a:t>
              </a:r>
            </a:p>
          </p:txBody>
        </p:sp>
        <p:sp>
          <p:nvSpPr>
            <p:cNvPr id="40" name="文本框 39">
              <a:extLst>
                <a:ext uri="{FF2B5EF4-FFF2-40B4-BE49-F238E27FC236}">
                  <a16:creationId xmlns:a16="http://schemas.microsoft.com/office/drawing/2014/main" id="{30463434-D686-4539-AFCB-37FA5F92D68D}"/>
                </a:ext>
              </a:extLst>
            </p:cNvPr>
            <p:cNvSpPr txBox="1"/>
            <p:nvPr/>
          </p:nvSpPr>
          <p:spPr>
            <a:xfrm>
              <a:off x="3742579" y="3902152"/>
              <a:ext cx="111440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b="1" dirty="0">
                  <a:solidFill>
                    <a:srgbClr val="BA06A0"/>
                  </a:solidFill>
                </a:rPr>
                <a:t>（节点</a:t>
              </a:r>
              <a:r>
                <a:rPr lang="en-US" altLang="zh-CN" sz="1600" b="1" dirty="0">
                  <a:solidFill>
                    <a:srgbClr val="BA06A0"/>
                  </a:solidFill>
                </a:rPr>
                <a:t>3</a:t>
              </a:r>
              <a:r>
                <a:rPr lang="zh-CN" altLang="en-US" sz="1600" b="1" dirty="0">
                  <a:solidFill>
                    <a:srgbClr val="BA06A0"/>
                  </a:solidFill>
                </a:rPr>
                <a:t>）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1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4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2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1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8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8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0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3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6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9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7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42" grpId="0" animBg="1"/>
      <p:bldP spid="25" grpId="0"/>
      <p:bldP spid="16" grpId="0" animBg="1"/>
      <p:bldP spid="17" grpId="0" animBg="1"/>
      <p:bldP spid="18" grpId="0" animBg="1"/>
      <p:bldP spid="19" grpId="0" animBg="1"/>
      <p:bldP spid="21" grpId="0" animBg="1"/>
      <p:bldP spid="23" grpId="0" animBg="1"/>
      <p:bldP spid="23" grpId="1" animBg="1"/>
      <p:bldP spid="26" grpId="0" animBg="1"/>
      <p:bldP spid="26" grpId="1" animBg="1"/>
      <p:bldP spid="27" grpId="0" animBg="1"/>
      <p:bldP spid="35" grpId="0" animBg="1"/>
      <p:bldP spid="36" grpId="0" animBg="1"/>
      <p:bldP spid="45" grpId="0" animBg="1"/>
      <p:bldP spid="49" grpId="0" animBg="1"/>
      <p:bldP spid="30" grpId="0"/>
      <p:bldP spid="7168" grpId="0"/>
      <p:bldP spid="34" grpId="0" animBg="1"/>
    </p:bldLst>
  </p:timing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默认设计模板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1161</Words>
  <Application>Microsoft Office PowerPoint</Application>
  <PresentationFormat>全屏显示(16:9)</PresentationFormat>
  <Paragraphs>165</Paragraphs>
  <Slides>24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3" baseType="lpstr">
      <vt:lpstr>楷体</vt:lpstr>
      <vt:lpstr>楷体_GB2312</vt:lpstr>
      <vt:lpstr>宋体</vt:lpstr>
      <vt:lpstr>Arial</vt:lpstr>
      <vt:lpstr>Times New Roman</vt:lpstr>
      <vt:lpstr>Wingdings</vt:lpstr>
      <vt:lpstr>默认设计模板</vt:lpstr>
      <vt:lpstr>Equation</vt:lpstr>
      <vt:lpstr>MathType 6.0 Equation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shyl</dc:creator>
  <cp:lastModifiedBy>Qu Ke</cp:lastModifiedBy>
  <cp:revision>1251</cp:revision>
  <dcterms:created xsi:type="dcterms:W3CDTF">2004-09-16T03:31:00Z</dcterms:created>
  <dcterms:modified xsi:type="dcterms:W3CDTF">2020-03-11T13:57:46Z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2052-10.1.0.6135</vt:lpwstr>
  </property>
</Properties>
</file>