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  <p:sldId id="413" r:id="rId3"/>
    <p:sldId id="412" r:id="rId4"/>
    <p:sldId id="370" r:id="rId5"/>
    <p:sldId id="371" r:id="rId6"/>
    <p:sldId id="372" r:id="rId7"/>
    <p:sldId id="373" r:id="rId8"/>
    <p:sldId id="374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96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77E03CF-A20C-4A6C-B541-331D8A18F5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C6E6E66-7969-47C4-A863-8F9CB5DB60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3C23F59-4C49-4C23-8CBE-6D242F10CB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9B766-E574-44D7-B924-5A66B074E9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900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82D513-0A80-48A2-AA48-9DDD5F3318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9F815CF-8730-41C6-B415-48A7DCDA3A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11C2393-640E-48E4-AA60-8CA72AF787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E5DF3-C6CA-4E4E-8A80-99B281D2EB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6293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E1091AC-42D0-43A9-A3AC-0C2CC83097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793FB52-994F-4C9D-A72C-16E1E47DC8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4829B59-531B-46F5-903C-765A531CC1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9C3EC-7D1F-467D-912D-6558C16B61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6343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667C501-E30E-4948-AF8A-8603A4F2DC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BE5B029-BCB6-4AAC-ABD3-B36718FEAF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816BD5F-D7EE-426A-8D98-A964C8165C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ABFA6-1A70-4290-BEE9-B57E34769A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954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2C6F451-3606-402C-B9BC-BF3D497788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C2E175E-7DEC-4886-982C-69EC960605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76E3984-4F71-4E30-A21D-15FBBE9353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09526-2EF3-4B69-8714-D751C2FDBA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441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DB241A-4321-45B4-885D-2A484E8975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674874-D9B8-4F78-873B-B97F78EEB4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83C3B7-3DCB-4392-A0F2-1101D3ABBC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A42B4-8E12-4B02-BAFB-7C9570AFBB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3170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C8D1F3-4FF9-4B2F-ABE9-10C93298D5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99893A8-5F3D-40A2-9089-E88099C961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AF4181B-9D18-42CB-9FFE-4F4B685A9D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2454C-525E-42E4-97F9-D38246302A7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64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F20020E-C7FF-4D6C-AAE2-EFE5AB95DF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35E43B1-4EC7-462B-A605-E3B19330D5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35F6272-73FD-4EE4-8E10-70F3FA41C8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85F99-48F5-44BF-9EAF-C4197623B2B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171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F5DCEA5-A367-41BF-8ADA-73B50F56A8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797EC93-5492-484A-B855-6F6B5A2526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78BF67A-3D4D-48E6-8EC6-65CDF0360D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DA988-1C79-41AD-A5A6-94B3379AAE8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1391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D1F080-DB9B-4379-8863-7DDAA364CF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632D44-E4EA-42BC-ACD4-2F25F5E54A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8BDC23-86E0-4F7E-B1F8-8836A39E0B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1621C-1C0C-4BCC-9DE9-3B92BEDB54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15167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82EFFA-D771-45E3-97F0-2264B1A380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85DF0D-9505-441B-87E1-9F1A7CC5DD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876A6D-7A8E-4B01-A5A2-8C7B934392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1C705-09F6-447C-9E97-B574B27C29D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507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1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E3A9C5C-A5AC-4C37-8143-40B6FFCBEB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E19D691-271B-46FA-BDE3-E98C78787F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CCB8618-B3F0-4144-9B30-67D8D477D2F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D51C773-39C9-4376-8BD9-D0810BB73A0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8552C50-662D-4887-9975-93B69BFDAA1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EFB1D37-9250-4DE5-9672-A9D121DCE3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362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宋体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  <a:cs typeface="宋体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  <a:cs typeface="宋体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  <a:cs typeface="宋体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  <a:cs typeface="宋体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宋体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0.wmf"/><Relationship Id="rId4" Type="http://schemas.openxmlformats.org/officeDocument/2006/relationships/image" Target="../media/image13.png"/><Relationship Id="rId9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Text Box 2">
            <a:extLst>
              <a:ext uri="{FF2B5EF4-FFF2-40B4-BE49-F238E27FC236}">
                <a16:creationId xmlns:a16="http://schemas.microsoft.com/office/drawing/2014/main" id="{891399EB-9143-4597-8872-A9CB346FE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4451" y="436563"/>
            <a:ext cx="7391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3-7 </a:t>
            </a:r>
            <a:r>
              <a:rPr lang="zh-CN" altLang="en-US" sz="3600" b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电路的对偶特性与对偶电路</a:t>
            </a:r>
          </a:p>
        </p:txBody>
      </p:sp>
      <p:sp>
        <p:nvSpPr>
          <p:cNvPr id="159747" name="Text Box 3">
            <a:extLst>
              <a:ext uri="{FF2B5EF4-FFF2-40B4-BE49-F238E27FC236}">
                <a16:creationId xmlns:a16="http://schemas.microsoft.com/office/drawing/2014/main" id="{A63AECB6-620D-4C28-A92D-BDF62E5E0F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5682" y="1600935"/>
            <a:ext cx="594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chemeClr val="accent6"/>
                </a:solidFill>
              </a:rPr>
              <a:t>电路的对偶特性和对偶电路</a:t>
            </a:r>
          </a:p>
        </p:txBody>
      </p:sp>
      <p:pic>
        <p:nvPicPr>
          <p:cNvPr id="133125" name="Object 5">
            <a:extLst>
              <a:ext uri="{FF2B5EF4-FFF2-40B4-BE49-F238E27FC236}">
                <a16:creationId xmlns:a16="http://schemas.microsoft.com/office/drawing/2014/main" id="{DBB01600-3D2E-4DA8-809C-A29C25E62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76" y="3894139"/>
            <a:ext cx="26511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6" name="Object 6">
            <a:extLst>
              <a:ext uri="{FF2B5EF4-FFF2-40B4-BE49-F238E27FC236}">
                <a16:creationId xmlns:a16="http://schemas.microsoft.com/office/drawing/2014/main" id="{8CCA17FD-03EC-4485-8749-21F911206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1" y="6097588"/>
            <a:ext cx="2635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7" name="Object 14">
            <a:extLst>
              <a:ext uri="{FF2B5EF4-FFF2-40B4-BE49-F238E27FC236}">
                <a16:creationId xmlns:a16="http://schemas.microsoft.com/office/drawing/2014/main" id="{5803A3CF-0A2A-43CE-B58B-A9EDC37F4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6" y="3643314"/>
            <a:ext cx="17463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21">
            <a:extLst>
              <a:ext uri="{FF2B5EF4-FFF2-40B4-BE49-F238E27FC236}">
                <a16:creationId xmlns:a16="http://schemas.microsoft.com/office/drawing/2014/main" id="{C2010A9B-0BE0-48D9-83F0-64DF6D37E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1" y="3997325"/>
            <a:ext cx="3276859" cy="424732"/>
          </a:xfrm>
          <a:prstGeom prst="rect">
            <a:avLst/>
          </a:prstGeom>
          <a:noFill/>
          <a:ln w="12700">
            <a:solidFill>
              <a:srgbClr val="C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  <a:sym typeface="Times New Roman" panose="02020603050405020304" pitchFamily="18" charset="0"/>
              </a:rPr>
              <a:t>电路变量：电流    电压</a:t>
            </a:r>
            <a:endParaRPr lang="zh-CN" altLang="zh-CN" sz="2400" b="1">
              <a:solidFill>
                <a:srgbClr val="FF0000"/>
              </a:solidFill>
              <a:sym typeface="Times New Roman" panose="02020603050405020304" pitchFamily="18" charset="0"/>
            </a:endParaRPr>
          </a:p>
        </p:txBody>
      </p:sp>
      <p:sp>
        <p:nvSpPr>
          <p:cNvPr id="17" name="Text Box 22">
            <a:extLst>
              <a:ext uri="{FF2B5EF4-FFF2-40B4-BE49-F238E27FC236}">
                <a16:creationId xmlns:a16="http://schemas.microsoft.com/office/drawing/2014/main" id="{2F5F0B31-5A2E-4CAA-A58C-F2C3CF4AF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1901" y="3933825"/>
            <a:ext cx="3636963" cy="469900"/>
          </a:xfrm>
          <a:prstGeom prst="rect">
            <a:avLst/>
          </a:prstGeom>
          <a:noFill/>
          <a:ln w="12700">
            <a:solidFill>
              <a:srgbClr val="FF33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  <a:sym typeface="Times New Roman" panose="02020603050405020304" pitchFamily="18" charset="0"/>
              </a:rPr>
              <a:t>电路结构：节点     网孔</a:t>
            </a:r>
          </a:p>
        </p:txBody>
      </p:sp>
      <p:sp>
        <p:nvSpPr>
          <p:cNvPr id="18" name="手势箭头 196">
            <a:extLst>
              <a:ext uri="{FF2B5EF4-FFF2-40B4-BE49-F238E27FC236}">
                <a16:creationId xmlns:a16="http://schemas.microsoft.com/office/drawing/2014/main" id="{66AAB3F3-74CD-4EF9-8E28-9B347423F502}"/>
              </a:ext>
            </a:extLst>
          </p:cNvPr>
          <p:cNvSpPr>
            <a:spLocks/>
          </p:cNvSpPr>
          <p:nvPr/>
        </p:nvSpPr>
        <p:spPr bwMode="auto">
          <a:xfrm>
            <a:off x="1676400" y="4100514"/>
            <a:ext cx="431800" cy="287337"/>
          </a:xfrm>
          <a:custGeom>
            <a:avLst/>
            <a:gdLst>
              <a:gd name="T0" fmla="*/ 2147483646 w 2758"/>
              <a:gd name="T1" fmla="*/ 2147483646 h 1666"/>
              <a:gd name="T2" fmla="*/ 2147483646 w 2758"/>
              <a:gd name="T3" fmla="*/ 2147483646 h 1666"/>
              <a:gd name="T4" fmla="*/ 2147483646 w 2758"/>
              <a:gd name="T5" fmla="*/ 2147483646 h 1666"/>
              <a:gd name="T6" fmla="*/ 2147483646 w 2758"/>
              <a:gd name="T7" fmla="*/ 2147483646 h 1666"/>
              <a:gd name="T8" fmla="*/ 2147483646 w 2758"/>
              <a:gd name="T9" fmla="*/ 2147483646 h 1666"/>
              <a:gd name="T10" fmla="*/ 2147483646 w 2758"/>
              <a:gd name="T11" fmla="*/ 2147483646 h 1666"/>
              <a:gd name="T12" fmla="*/ 2147483646 w 2758"/>
              <a:gd name="T13" fmla="*/ 2147483646 h 1666"/>
              <a:gd name="T14" fmla="*/ 2147483646 w 2758"/>
              <a:gd name="T15" fmla="*/ 2147483646 h 1666"/>
              <a:gd name="T16" fmla="*/ 2147483646 w 2758"/>
              <a:gd name="T17" fmla="*/ 2147483646 h 1666"/>
              <a:gd name="T18" fmla="*/ 2147483646 w 2758"/>
              <a:gd name="T19" fmla="*/ 2147483646 h 1666"/>
              <a:gd name="T20" fmla="*/ 2147483646 w 2758"/>
              <a:gd name="T21" fmla="*/ 2147483646 h 1666"/>
              <a:gd name="T22" fmla="*/ 2147483646 w 2758"/>
              <a:gd name="T23" fmla="*/ 2147483646 h 1666"/>
              <a:gd name="T24" fmla="*/ 2147483646 w 2758"/>
              <a:gd name="T25" fmla="*/ 2147483646 h 1666"/>
              <a:gd name="T26" fmla="*/ 2147483646 w 2758"/>
              <a:gd name="T27" fmla="*/ 2147483646 h 1666"/>
              <a:gd name="T28" fmla="*/ 2147483646 w 2758"/>
              <a:gd name="T29" fmla="*/ 2147483646 h 1666"/>
              <a:gd name="T30" fmla="*/ 2147483646 w 2758"/>
              <a:gd name="T31" fmla="*/ 2147483646 h 1666"/>
              <a:gd name="T32" fmla="*/ 2147483646 w 2758"/>
              <a:gd name="T33" fmla="*/ 2147483646 h 1666"/>
              <a:gd name="T34" fmla="*/ 2147483646 w 2758"/>
              <a:gd name="T35" fmla="*/ 2147483646 h 1666"/>
              <a:gd name="T36" fmla="*/ 2147483646 w 2758"/>
              <a:gd name="T37" fmla="*/ 2147483646 h 1666"/>
              <a:gd name="T38" fmla="*/ 2147483646 w 2758"/>
              <a:gd name="T39" fmla="*/ 2147483646 h 1666"/>
              <a:gd name="T40" fmla="*/ 2147483646 w 2758"/>
              <a:gd name="T41" fmla="*/ 2147483646 h 1666"/>
              <a:gd name="T42" fmla="*/ 2147483646 w 2758"/>
              <a:gd name="T43" fmla="*/ 2147483646 h 1666"/>
              <a:gd name="T44" fmla="*/ 2147483646 w 2758"/>
              <a:gd name="T45" fmla="*/ 2147483646 h 1666"/>
              <a:gd name="T46" fmla="*/ 2147483646 w 2758"/>
              <a:gd name="T47" fmla="*/ 2147483646 h 1666"/>
              <a:gd name="T48" fmla="*/ 2147483646 w 2758"/>
              <a:gd name="T49" fmla="*/ 2147483646 h 1666"/>
              <a:gd name="T50" fmla="*/ 2147483646 w 2758"/>
              <a:gd name="T51" fmla="*/ 2147483646 h 1666"/>
              <a:gd name="T52" fmla="*/ 2147483646 w 2758"/>
              <a:gd name="T53" fmla="*/ 2147483646 h 1666"/>
              <a:gd name="T54" fmla="*/ 2147483646 w 2758"/>
              <a:gd name="T55" fmla="*/ 2147483646 h 1666"/>
              <a:gd name="T56" fmla="*/ 2147483646 w 2758"/>
              <a:gd name="T57" fmla="*/ 2147483646 h 1666"/>
              <a:gd name="T58" fmla="*/ 2147483646 w 2758"/>
              <a:gd name="T59" fmla="*/ 2147483646 h 1666"/>
              <a:gd name="T60" fmla="*/ 2147483646 w 2758"/>
              <a:gd name="T61" fmla="*/ 2147483646 h 1666"/>
              <a:gd name="T62" fmla="*/ 2147483646 w 2758"/>
              <a:gd name="T63" fmla="*/ 2147483646 h 1666"/>
              <a:gd name="T64" fmla="*/ 2147483646 w 2758"/>
              <a:gd name="T65" fmla="*/ 2147483646 h 1666"/>
              <a:gd name="T66" fmla="*/ 2147483646 w 2758"/>
              <a:gd name="T67" fmla="*/ 2147483646 h 1666"/>
              <a:gd name="T68" fmla="*/ 2147483646 w 2758"/>
              <a:gd name="T69" fmla="*/ 2147483646 h 1666"/>
              <a:gd name="T70" fmla="*/ 2147483646 w 2758"/>
              <a:gd name="T71" fmla="*/ 2147483646 h 1666"/>
              <a:gd name="T72" fmla="*/ 2147483646 w 2758"/>
              <a:gd name="T73" fmla="*/ 2147483646 h 1666"/>
              <a:gd name="T74" fmla="*/ 2147483646 w 2758"/>
              <a:gd name="T75" fmla="*/ 2147483646 h 1666"/>
              <a:gd name="T76" fmla="*/ 2147483646 w 2758"/>
              <a:gd name="T77" fmla="*/ 2147483646 h 1666"/>
              <a:gd name="T78" fmla="*/ 2147483646 w 2758"/>
              <a:gd name="T79" fmla="*/ 2147483646 h 1666"/>
              <a:gd name="T80" fmla="*/ 2147483646 w 2758"/>
              <a:gd name="T81" fmla="*/ 2147483646 h 1666"/>
              <a:gd name="T82" fmla="*/ 2147483646 w 2758"/>
              <a:gd name="T83" fmla="*/ 2147483646 h 1666"/>
              <a:gd name="T84" fmla="*/ 2147483646 w 2758"/>
              <a:gd name="T85" fmla="*/ 2147483646 h 1666"/>
              <a:gd name="T86" fmla="*/ 2147483646 w 2758"/>
              <a:gd name="T87" fmla="*/ 2147483646 h 1666"/>
              <a:gd name="T88" fmla="*/ 2147483646 w 2758"/>
              <a:gd name="T89" fmla="*/ 2147483646 h 1666"/>
              <a:gd name="T90" fmla="*/ 2147483646 w 2758"/>
              <a:gd name="T91" fmla="*/ 2147483646 h 1666"/>
              <a:gd name="T92" fmla="*/ 2147483646 w 2758"/>
              <a:gd name="T93" fmla="*/ 2147483646 h 1666"/>
              <a:gd name="T94" fmla="*/ 2147483646 w 2758"/>
              <a:gd name="T95" fmla="*/ 2147483646 h 1666"/>
              <a:gd name="T96" fmla="*/ 2147483646 w 2758"/>
              <a:gd name="T97" fmla="*/ 2147483646 h 1666"/>
              <a:gd name="T98" fmla="*/ 2147483646 w 2758"/>
              <a:gd name="T99" fmla="*/ 2147483646 h 1666"/>
              <a:gd name="T100" fmla="*/ 2147483646 w 2758"/>
              <a:gd name="T101" fmla="*/ 2147483646 h 1666"/>
              <a:gd name="T102" fmla="*/ 2147483646 w 2758"/>
              <a:gd name="T103" fmla="*/ 2147483646 h 1666"/>
              <a:gd name="T104" fmla="*/ 2147483646 w 2758"/>
              <a:gd name="T105" fmla="*/ 2147483646 h 1666"/>
              <a:gd name="T106" fmla="*/ 2147483646 w 2758"/>
              <a:gd name="T107" fmla="*/ 2147483646 h 1666"/>
              <a:gd name="T108" fmla="*/ 2147483646 w 2758"/>
              <a:gd name="T109" fmla="*/ 2147483646 h 1666"/>
              <a:gd name="T110" fmla="*/ 2147483646 w 2758"/>
              <a:gd name="T111" fmla="*/ 2147483646 h 1666"/>
              <a:gd name="T112" fmla="*/ 2147483646 w 2758"/>
              <a:gd name="T113" fmla="*/ 2147483646 h 1666"/>
              <a:gd name="T114" fmla="*/ 2147483646 w 2758"/>
              <a:gd name="T115" fmla="*/ 2147483646 h 1666"/>
              <a:gd name="T116" fmla="*/ 0 w 2758"/>
              <a:gd name="T117" fmla="*/ 2147483646 h 1666"/>
              <a:gd name="T118" fmla="*/ 2147483646 w 2758"/>
              <a:gd name="T119" fmla="*/ 2147483646 h 1666"/>
              <a:gd name="T120" fmla="*/ 2147483646 w 2758"/>
              <a:gd name="T121" fmla="*/ 2147483646 h 166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758" h="1666">
                <a:moveTo>
                  <a:pt x="931" y="1269"/>
                </a:moveTo>
                <a:lnTo>
                  <a:pt x="895" y="1297"/>
                </a:lnTo>
                <a:lnTo>
                  <a:pt x="864" y="1328"/>
                </a:lnTo>
                <a:lnTo>
                  <a:pt x="839" y="1359"/>
                </a:lnTo>
                <a:lnTo>
                  <a:pt x="816" y="1392"/>
                </a:lnTo>
                <a:lnTo>
                  <a:pt x="1102" y="1555"/>
                </a:lnTo>
                <a:lnTo>
                  <a:pt x="1172" y="1557"/>
                </a:lnTo>
                <a:lnTo>
                  <a:pt x="1210" y="1555"/>
                </a:lnTo>
                <a:lnTo>
                  <a:pt x="1243" y="1547"/>
                </a:lnTo>
                <a:lnTo>
                  <a:pt x="1269" y="1535"/>
                </a:lnTo>
                <a:lnTo>
                  <a:pt x="1293" y="1518"/>
                </a:lnTo>
                <a:lnTo>
                  <a:pt x="1310" y="1495"/>
                </a:lnTo>
                <a:lnTo>
                  <a:pt x="1323" y="1466"/>
                </a:lnTo>
                <a:lnTo>
                  <a:pt x="1331" y="1434"/>
                </a:lnTo>
                <a:lnTo>
                  <a:pt x="1333" y="1397"/>
                </a:lnTo>
                <a:lnTo>
                  <a:pt x="1164" y="1397"/>
                </a:lnTo>
                <a:lnTo>
                  <a:pt x="931" y="1269"/>
                </a:lnTo>
                <a:close/>
                <a:moveTo>
                  <a:pt x="1060" y="975"/>
                </a:moveTo>
                <a:lnTo>
                  <a:pt x="1026" y="983"/>
                </a:lnTo>
                <a:lnTo>
                  <a:pt x="993" y="992"/>
                </a:lnTo>
                <a:lnTo>
                  <a:pt x="964" y="1006"/>
                </a:lnTo>
                <a:lnTo>
                  <a:pt x="937" y="1021"/>
                </a:lnTo>
                <a:lnTo>
                  <a:pt x="912" y="1040"/>
                </a:lnTo>
                <a:lnTo>
                  <a:pt x="891" y="1061"/>
                </a:lnTo>
                <a:lnTo>
                  <a:pt x="872" y="1084"/>
                </a:lnTo>
                <a:lnTo>
                  <a:pt x="855" y="1111"/>
                </a:lnTo>
                <a:lnTo>
                  <a:pt x="1195" y="1292"/>
                </a:lnTo>
                <a:lnTo>
                  <a:pt x="1352" y="1296"/>
                </a:lnTo>
                <a:lnTo>
                  <a:pt x="1392" y="1294"/>
                </a:lnTo>
                <a:lnTo>
                  <a:pt x="1427" y="1288"/>
                </a:lnTo>
                <a:lnTo>
                  <a:pt x="1456" y="1276"/>
                </a:lnTo>
                <a:lnTo>
                  <a:pt x="1481" y="1263"/>
                </a:lnTo>
                <a:lnTo>
                  <a:pt x="1500" y="1244"/>
                </a:lnTo>
                <a:lnTo>
                  <a:pt x="1513" y="1221"/>
                </a:lnTo>
                <a:lnTo>
                  <a:pt x="1521" y="1192"/>
                </a:lnTo>
                <a:lnTo>
                  <a:pt x="1523" y="1161"/>
                </a:lnTo>
                <a:lnTo>
                  <a:pt x="1521" y="1142"/>
                </a:lnTo>
                <a:lnTo>
                  <a:pt x="1517" y="1121"/>
                </a:lnTo>
                <a:lnTo>
                  <a:pt x="1510" y="1096"/>
                </a:lnTo>
                <a:lnTo>
                  <a:pt x="1498" y="1071"/>
                </a:lnTo>
                <a:lnTo>
                  <a:pt x="1241" y="1075"/>
                </a:lnTo>
                <a:lnTo>
                  <a:pt x="1060" y="975"/>
                </a:lnTo>
                <a:close/>
                <a:moveTo>
                  <a:pt x="1137" y="668"/>
                </a:moveTo>
                <a:lnTo>
                  <a:pt x="1104" y="670"/>
                </a:lnTo>
                <a:lnTo>
                  <a:pt x="1074" y="676"/>
                </a:lnTo>
                <a:lnTo>
                  <a:pt x="1047" y="687"/>
                </a:lnTo>
                <a:lnTo>
                  <a:pt x="1020" y="702"/>
                </a:lnTo>
                <a:lnTo>
                  <a:pt x="997" y="722"/>
                </a:lnTo>
                <a:lnTo>
                  <a:pt x="976" y="745"/>
                </a:lnTo>
                <a:lnTo>
                  <a:pt x="954" y="772"/>
                </a:lnTo>
                <a:lnTo>
                  <a:pt x="937" y="804"/>
                </a:lnTo>
                <a:lnTo>
                  <a:pt x="1269" y="969"/>
                </a:lnTo>
                <a:lnTo>
                  <a:pt x="1454" y="971"/>
                </a:lnTo>
                <a:lnTo>
                  <a:pt x="1502" y="969"/>
                </a:lnTo>
                <a:lnTo>
                  <a:pt x="1542" y="962"/>
                </a:lnTo>
                <a:lnTo>
                  <a:pt x="1579" y="952"/>
                </a:lnTo>
                <a:lnTo>
                  <a:pt x="1608" y="937"/>
                </a:lnTo>
                <a:lnTo>
                  <a:pt x="1631" y="916"/>
                </a:lnTo>
                <a:lnTo>
                  <a:pt x="1646" y="893"/>
                </a:lnTo>
                <a:lnTo>
                  <a:pt x="1656" y="864"/>
                </a:lnTo>
                <a:lnTo>
                  <a:pt x="1659" y="833"/>
                </a:lnTo>
                <a:lnTo>
                  <a:pt x="1657" y="810"/>
                </a:lnTo>
                <a:lnTo>
                  <a:pt x="1650" y="789"/>
                </a:lnTo>
                <a:lnTo>
                  <a:pt x="1640" y="772"/>
                </a:lnTo>
                <a:lnTo>
                  <a:pt x="1625" y="758"/>
                </a:lnTo>
                <a:lnTo>
                  <a:pt x="1604" y="749"/>
                </a:lnTo>
                <a:lnTo>
                  <a:pt x="1579" y="741"/>
                </a:lnTo>
                <a:lnTo>
                  <a:pt x="1550" y="735"/>
                </a:lnTo>
                <a:lnTo>
                  <a:pt x="1517" y="733"/>
                </a:lnTo>
                <a:lnTo>
                  <a:pt x="1293" y="733"/>
                </a:lnTo>
                <a:lnTo>
                  <a:pt x="1273" y="718"/>
                </a:lnTo>
                <a:lnTo>
                  <a:pt x="1254" y="704"/>
                </a:lnTo>
                <a:lnTo>
                  <a:pt x="1233" y="693"/>
                </a:lnTo>
                <a:lnTo>
                  <a:pt x="1214" y="683"/>
                </a:lnTo>
                <a:lnTo>
                  <a:pt x="1195" y="678"/>
                </a:lnTo>
                <a:lnTo>
                  <a:pt x="1175" y="672"/>
                </a:lnTo>
                <a:lnTo>
                  <a:pt x="1156" y="668"/>
                </a:lnTo>
                <a:lnTo>
                  <a:pt x="1137" y="668"/>
                </a:lnTo>
                <a:close/>
                <a:moveTo>
                  <a:pt x="1694" y="240"/>
                </a:moveTo>
                <a:lnTo>
                  <a:pt x="1898" y="466"/>
                </a:lnTo>
                <a:lnTo>
                  <a:pt x="1874" y="497"/>
                </a:lnTo>
                <a:lnTo>
                  <a:pt x="1855" y="520"/>
                </a:lnTo>
                <a:lnTo>
                  <a:pt x="2251" y="518"/>
                </a:lnTo>
                <a:lnTo>
                  <a:pt x="2303" y="516"/>
                </a:lnTo>
                <a:lnTo>
                  <a:pt x="2351" y="516"/>
                </a:lnTo>
                <a:lnTo>
                  <a:pt x="2395" y="512"/>
                </a:lnTo>
                <a:lnTo>
                  <a:pt x="2435" y="511"/>
                </a:lnTo>
                <a:lnTo>
                  <a:pt x="2474" y="505"/>
                </a:lnTo>
                <a:lnTo>
                  <a:pt x="2508" y="501"/>
                </a:lnTo>
                <a:lnTo>
                  <a:pt x="2539" y="493"/>
                </a:lnTo>
                <a:lnTo>
                  <a:pt x="2568" y="488"/>
                </a:lnTo>
                <a:lnTo>
                  <a:pt x="2593" y="478"/>
                </a:lnTo>
                <a:lnTo>
                  <a:pt x="2614" y="470"/>
                </a:lnTo>
                <a:lnTo>
                  <a:pt x="2631" y="459"/>
                </a:lnTo>
                <a:lnTo>
                  <a:pt x="2647" y="449"/>
                </a:lnTo>
                <a:lnTo>
                  <a:pt x="2658" y="436"/>
                </a:lnTo>
                <a:lnTo>
                  <a:pt x="2666" y="424"/>
                </a:lnTo>
                <a:lnTo>
                  <a:pt x="2672" y="411"/>
                </a:lnTo>
                <a:lnTo>
                  <a:pt x="2673" y="395"/>
                </a:lnTo>
                <a:lnTo>
                  <a:pt x="2672" y="380"/>
                </a:lnTo>
                <a:lnTo>
                  <a:pt x="2668" y="363"/>
                </a:lnTo>
                <a:lnTo>
                  <a:pt x="2662" y="349"/>
                </a:lnTo>
                <a:lnTo>
                  <a:pt x="2652" y="336"/>
                </a:lnTo>
                <a:lnTo>
                  <a:pt x="2639" y="324"/>
                </a:lnTo>
                <a:lnTo>
                  <a:pt x="2625" y="313"/>
                </a:lnTo>
                <a:lnTo>
                  <a:pt x="2608" y="301"/>
                </a:lnTo>
                <a:lnTo>
                  <a:pt x="2587" y="294"/>
                </a:lnTo>
                <a:lnTo>
                  <a:pt x="2566" y="284"/>
                </a:lnTo>
                <a:lnTo>
                  <a:pt x="2541" y="278"/>
                </a:lnTo>
                <a:lnTo>
                  <a:pt x="2512" y="273"/>
                </a:lnTo>
                <a:lnTo>
                  <a:pt x="2481" y="267"/>
                </a:lnTo>
                <a:lnTo>
                  <a:pt x="2449" y="263"/>
                </a:lnTo>
                <a:lnTo>
                  <a:pt x="2412" y="261"/>
                </a:lnTo>
                <a:lnTo>
                  <a:pt x="2374" y="259"/>
                </a:lnTo>
                <a:lnTo>
                  <a:pt x="2334" y="259"/>
                </a:lnTo>
                <a:lnTo>
                  <a:pt x="1694" y="240"/>
                </a:lnTo>
                <a:close/>
                <a:moveTo>
                  <a:pt x="1060" y="109"/>
                </a:moveTo>
                <a:lnTo>
                  <a:pt x="1039" y="117"/>
                </a:lnTo>
                <a:lnTo>
                  <a:pt x="1018" y="125"/>
                </a:lnTo>
                <a:lnTo>
                  <a:pt x="993" y="134"/>
                </a:lnTo>
                <a:lnTo>
                  <a:pt x="966" y="146"/>
                </a:lnTo>
                <a:lnTo>
                  <a:pt x="937" y="159"/>
                </a:lnTo>
                <a:lnTo>
                  <a:pt x="906" y="173"/>
                </a:lnTo>
                <a:lnTo>
                  <a:pt x="872" y="188"/>
                </a:lnTo>
                <a:lnTo>
                  <a:pt x="835" y="203"/>
                </a:lnTo>
                <a:lnTo>
                  <a:pt x="799" y="221"/>
                </a:lnTo>
                <a:lnTo>
                  <a:pt x="757" y="240"/>
                </a:lnTo>
                <a:lnTo>
                  <a:pt x="714" y="261"/>
                </a:lnTo>
                <a:lnTo>
                  <a:pt x="670" y="282"/>
                </a:lnTo>
                <a:lnTo>
                  <a:pt x="622" y="305"/>
                </a:lnTo>
                <a:lnTo>
                  <a:pt x="572" y="328"/>
                </a:lnTo>
                <a:lnTo>
                  <a:pt x="520" y="353"/>
                </a:lnTo>
                <a:lnTo>
                  <a:pt x="467" y="380"/>
                </a:lnTo>
                <a:lnTo>
                  <a:pt x="150" y="380"/>
                </a:lnTo>
                <a:lnTo>
                  <a:pt x="123" y="480"/>
                </a:lnTo>
                <a:lnTo>
                  <a:pt x="104" y="580"/>
                </a:lnTo>
                <a:lnTo>
                  <a:pt x="92" y="679"/>
                </a:lnTo>
                <a:lnTo>
                  <a:pt x="88" y="779"/>
                </a:lnTo>
                <a:lnTo>
                  <a:pt x="92" y="875"/>
                </a:lnTo>
                <a:lnTo>
                  <a:pt x="102" y="971"/>
                </a:lnTo>
                <a:lnTo>
                  <a:pt x="119" y="1069"/>
                </a:lnTo>
                <a:lnTo>
                  <a:pt x="142" y="1169"/>
                </a:lnTo>
                <a:lnTo>
                  <a:pt x="378" y="1169"/>
                </a:lnTo>
                <a:lnTo>
                  <a:pt x="417" y="1228"/>
                </a:lnTo>
                <a:lnTo>
                  <a:pt x="459" y="1286"/>
                </a:lnTo>
                <a:lnTo>
                  <a:pt x="501" y="1340"/>
                </a:lnTo>
                <a:lnTo>
                  <a:pt x="545" y="1390"/>
                </a:lnTo>
                <a:lnTo>
                  <a:pt x="591" y="1438"/>
                </a:lnTo>
                <a:lnTo>
                  <a:pt x="640" y="1482"/>
                </a:lnTo>
                <a:lnTo>
                  <a:pt x="688" y="1524"/>
                </a:lnTo>
                <a:lnTo>
                  <a:pt x="737" y="1562"/>
                </a:lnTo>
                <a:lnTo>
                  <a:pt x="757" y="1566"/>
                </a:lnTo>
                <a:lnTo>
                  <a:pt x="774" y="1568"/>
                </a:lnTo>
                <a:lnTo>
                  <a:pt x="787" y="1570"/>
                </a:lnTo>
                <a:lnTo>
                  <a:pt x="797" y="1570"/>
                </a:lnTo>
                <a:lnTo>
                  <a:pt x="805" y="1570"/>
                </a:lnTo>
                <a:lnTo>
                  <a:pt x="814" y="1570"/>
                </a:lnTo>
                <a:lnTo>
                  <a:pt x="826" y="1568"/>
                </a:lnTo>
                <a:lnTo>
                  <a:pt x="839" y="1566"/>
                </a:lnTo>
                <a:lnTo>
                  <a:pt x="855" y="1564"/>
                </a:lnTo>
                <a:lnTo>
                  <a:pt x="872" y="1562"/>
                </a:lnTo>
                <a:lnTo>
                  <a:pt x="891" y="1559"/>
                </a:lnTo>
                <a:lnTo>
                  <a:pt x="912" y="1555"/>
                </a:lnTo>
                <a:lnTo>
                  <a:pt x="695" y="1441"/>
                </a:lnTo>
                <a:lnTo>
                  <a:pt x="720" y="1380"/>
                </a:lnTo>
                <a:lnTo>
                  <a:pt x="753" y="1322"/>
                </a:lnTo>
                <a:lnTo>
                  <a:pt x="791" y="1267"/>
                </a:lnTo>
                <a:lnTo>
                  <a:pt x="835" y="1215"/>
                </a:lnTo>
                <a:lnTo>
                  <a:pt x="728" y="1155"/>
                </a:lnTo>
                <a:lnTo>
                  <a:pt x="753" y="1107"/>
                </a:lnTo>
                <a:lnTo>
                  <a:pt x="778" y="1065"/>
                </a:lnTo>
                <a:lnTo>
                  <a:pt x="803" y="1027"/>
                </a:lnTo>
                <a:lnTo>
                  <a:pt x="830" y="994"/>
                </a:lnTo>
                <a:lnTo>
                  <a:pt x="855" y="967"/>
                </a:lnTo>
                <a:lnTo>
                  <a:pt x="883" y="942"/>
                </a:lnTo>
                <a:lnTo>
                  <a:pt x="910" y="925"/>
                </a:lnTo>
                <a:lnTo>
                  <a:pt x="939" y="912"/>
                </a:lnTo>
                <a:lnTo>
                  <a:pt x="816" y="846"/>
                </a:lnTo>
                <a:lnTo>
                  <a:pt x="832" y="812"/>
                </a:lnTo>
                <a:lnTo>
                  <a:pt x="849" y="781"/>
                </a:lnTo>
                <a:lnTo>
                  <a:pt x="864" y="750"/>
                </a:lnTo>
                <a:lnTo>
                  <a:pt x="882" y="724"/>
                </a:lnTo>
                <a:lnTo>
                  <a:pt x="899" y="697"/>
                </a:lnTo>
                <a:lnTo>
                  <a:pt x="918" y="674"/>
                </a:lnTo>
                <a:lnTo>
                  <a:pt x="937" y="653"/>
                </a:lnTo>
                <a:lnTo>
                  <a:pt x="956" y="633"/>
                </a:lnTo>
                <a:lnTo>
                  <a:pt x="976" y="616"/>
                </a:lnTo>
                <a:lnTo>
                  <a:pt x="997" y="603"/>
                </a:lnTo>
                <a:lnTo>
                  <a:pt x="1020" y="591"/>
                </a:lnTo>
                <a:lnTo>
                  <a:pt x="1041" y="580"/>
                </a:lnTo>
                <a:lnTo>
                  <a:pt x="1064" y="572"/>
                </a:lnTo>
                <a:lnTo>
                  <a:pt x="1087" y="566"/>
                </a:lnTo>
                <a:lnTo>
                  <a:pt x="1112" y="564"/>
                </a:lnTo>
                <a:lnTo>
                  <a:pt x="1137" y="562"/>
                </a:lnTo>
                <a:lnTo>
                  <a:pt x="1181" y="566"/>
                </a:lnTo>
                <a:lnTo>
                  <a:pt x="1225" y="578"/>
                </a:lnTo>
                <a:lnTo>
                  <a:pt x="1248" y="585"/>
                </a:lnTo>
                <a:lnTo>
                  <a:pt x="1271" y="597"/>
                </a:lnTo>
                <a:lnTo>
                  <a:pt x="1294" y="610"/>
                </a:lnTo>
                <a:lnTo>
                  <a:pt x="1317" y="624"/>
                </a:lnTo>
                <a:lnTo>
                  <a:pt x="1477" y="622"/>
                </a:lnTo>
                <a:lnTo>
                  <a:pt x="1431" y="599"/>
                </a:lnTo>
                <a:lnTo>
                  <a:pt x="1385" y="568"/>
                </a:lnTo>
                <a:lnTo>
                  <a:pt x="1335" y="530"/>
                </a:lnTo>
                <a:lnTo>
                  <a:pt x="1285" y="484"/>
                </a:lnTo>
                <a:lnTo>
                  <a:pt x="1248" y="505"/>
                </a:lnTo>
                <a:lnTo>
                  <a:pt x="1214" y="524"/>
                </a:lnTo>
                <a:lnTo>
                  <a:pt x="1177" y="539"/>
                </a:lnTo>
                <a:lnTo>
                  <a:pt x="1139" y="553"/>
                </a:lnTo>
                <a:lnTo>
                  <a:pt x="1102" y="562"/>
                </a:lnTo>
                <a:lnTo>
                  <a:pt x="1064" y="570"/>
                </a:lnTo>
                <a:lnTo>
                  <a:pt x="1026" y="574"/>
                </a:lnTo>
                <a:lnTo>
                  <a:pt x="987" y="576"/>
                </a:lnTo>
                <a:lnTo>
                  <a:pt x="947" y="572"/>
                </a:lnTo>
                <a:lnTo>
                  <a:pt x="943" y="466"/>
                </a:lnTo>
                <a:lnTo>
                  <a:pt x="972" y="468"/>
                </a:lnTo>
                <a:lnTo>
                  <a:pt x="1014" y="466"/>
                </a:lnTo>
                <a:lnTo>
                  <a:pt x="1056" y="461"/>
                </a:lnTo>
                <a:lnTo>
                  <a:pt x="1099" y="453"/>
                </a:lnTo>
                <a:lnTo>
                  <a:pt x="1141" y="441"/>
                </a:lnTo>
                <a:lnTo>
                  <a:pt x="1181" y="424"/>
                </a:lnTo>
                <a:lnTo>
                  <a:pt x="1221" y="405"/>
                </a:lnTo>
                <a:lnTo>
                  <a:pt x="1262" y="384"/>
                </a:lnTo>
                <a:lnTo>
                  <a:pt x="1302" y="357"/>
                </a:lnTo>
                <a:lnTo>
                  <a:pt x="1339" y="401"/>
                </a:lnTo>
                <a:lnTo>
                  <a:pt x="1375" y="440"/>
                </a:lnTo>
                <a:lnTo>
                  <a:pt x="1414" y="474"/>
                </a:lnTo>
                <a:lnTo>
                  <a:pt x="1450" y="499"/>
                </a:lnTo>
                <a:lnTo>
                  <a:pt x="1487" y="520"/>
                </a:lnTo>
                <a:lnTo>
                  <a:pt x="1525" y="536"/>
                </a:lnTo>
                <a:lnTo>
                  <a:pt x="1561" y="545"/>
                </a:lnTo>
                <a:lnTo>
                  <a:pt x="1600" y="547"/>
                </a:lnTo>
                <a:lnTo>
                  <a:pt x="1623" y="547"/>
                </a:lnTo>
                <a:lnTo>
                  <a:pt x="1646" y="543"/>
                </a:lnTo>
                <a:lnTo>
                  <a:pt x="1669" y="536"/>
                </a:lnTo>
                <a:lnTo>
                  <a:pt x="1692" y="526"/>
                </a:lnTo>
                <a:lnTo>
                  <a:pt x="1713" y="514"/>
                </a:lnTo>
                <a:lnTo>
                  <a:pt x="1734" y="501"/>
                </a:lnTo>
                <a:lnTo>
                  <a:pt x="1753" y="484"/>
                </a:lnTo>
                <a:lnTo>
                  <a:pt x="1773" y="464"/>
                </a:lnTo>
                <a:lnTo>
                  <a:pt x="1502" y="155"/>
                </a:lnTo>
                <a:lnTo>
                  <a:pt x="1060" y="109"/>
                </a:lnTo>
                <a:close/>
                <a:moveTo>
                  <a:pt x="1054" y="0"/>
                </a:moveTo>
                <a:lnTo>
                  <a:pt x="1536" y="54"/>
                </a:lnTo>
                <a:lnTo>
                  <a:pt x="1608" y="134"/>
                </a:lnTo>
                <a:lnTo>
                  <a:pt x="2318" y="154"/>
                </a:lnTo>
                <a:lnTo>
                  <a:pt x="2378" y="155"/>
                </a:lnTo>
                <a:lnTo>
                  <a:pt x="2431" y="157"/>
                </a:lnTo>
                <a:lnTo>
                  <a:pt x="2481" y="161"/>
                </a:lnTo>
                <a:lnTo>
                  <a:pt x="2528" y="167"/>
                </a:lnTo>
                <a:lnTo>
                  <a:pt x="2568" y="175"/>
                </a:lnTo>
                <a:lnTo>
                  <a:pt x="2602" y="184"/>
                </a:lnTo>
                <a:lnTo>
                  <a:pt x="2635" y="196"/>
                </a:lnTo>
                <a:lnTo>
                  <a:pt x="2662" y="207"/>
                </a:lnTo>
                <a:lnTo>
                  <a:pt x="2683" y="223"/>
                </a:lnTo>
                <a:lnTo>
                  <a:pt x="2704" y="240"/>
                </a:lnTo>
                <a:lnTo>
                  <a:pt x="2720" y="259"/>
                </a:lnTo>
                <a:lnTo>
                  <a:pt x="2735" y="280"/>
                </a:lnTo>
                <a:lnTo>
                  <a:pt x="2745" y="305"/>
                </a:lnTo>
                <a:lnTo>
                  <a:pt x="2752" y="332"/>
                </a:lnTo>
                <a:lnTo>
                  <a:pt x="2756" y="361"/>
                </a:lnTo>
                <a:lnTo>
                  <a:pt x="2758" y="393"/>
                </a:lnTo>
                <a:lnTo>
                  <a:pt x="2756" y="420"/>
                </a:lnTo>
                <a:lnTo>
                  <a:pt x="2752" y="447"/>
                </a:lnTo>
                <a:lnTo>
                  <a:pt x="2745" y="470"/>
                </a:lnTo>
                <a:lnTo>
                  <a:pt x="2733" y="493"/>
                </a:lnTo>
                <a:lnTo>
                  <a:pt x="2720" y="514"/>
                </a:lnTo>
                <a:lnTo>
                  <a:pt x="2700" y="532"/>
                </a:lnTo>
                <a:lnTo>
                  <a:pt x="2681" y="549"/>
                </a:lnTo>
                <a:lnTo>
                  <a:pt x="2656" y="564"/>
                </a:lnTo>
                <a:lnTo>
                  <a:pt x="2629" y="578"/>
                </a:lnTo>
                <a:lnTo>
                  <a:pt x="2599" y="589"/>
                </a:lnTo>
                <a:lnTo>
                  <a:pt x="2566" y="601"/>
                </a:lnTo>
                <a:lnTo>
                  <a:pt x="2529" y="608"/>
                </a:lnTo>
                <a:lnTo>
                  <a:pt x="2489" y="614"/>
                </a:lnTo>
                <a:lnTo>
                  <a:pt x="2447" y="618"/>
                </a:lnTo>
                <a:lnTo>
                  <a:pt x="2401" y="622"/>
                </a:lnTo>
                <a:lnTo>
                  <a:pt x="2353" y="622"/>
                </a:lnTo>
                <a:lnTo>
                  <a:pt x="1725" y="631"/>
                </a:lnTo>
                <a:lnTo>
                  <a:pt x="1661" y="649"/>
                </a:lnTo>
                <a:lnTo>
                  <a:pt x="1682" y="666"/>
                </a:lnTo>
                <a:lnTo>
                  <a:pt x="1700" y="685"/>
                </a:lnTo>
                <a:lnTo>
                  <a:pt x="1715" y="704"/>
                </a:lnTo>
                <a:lnTo>
                  <a:pt x="1727" y="727"/>
                </a:lnTo>
                <a:lnTo>
                  <a:pt x="1736" y="750"/>
                </a:lnTo>
                <a:lnTo>
                  <a:pt x="1744" y="777"/>
                </a:lnTo>
                <a:lnTo>
                  <a:pt x="1748" y="804"/>
                </a:lnTo>
                <a:lnTo>
                  <a:pt x="1748" y="835"/>
                </a:lnTo>
                <a:lnTo>
                  <a:pt x="1746" y="875"/>
                </a:lnTo>
                <a:lnTo>
                  <a:pt x="1738" y="912"/>
                </a:lnTo>
                <a:lnTo>
                  <a:pt x="1727" y="944"/>
                </a:lnTo>
                <a:lnTo>
                  <a:pt x="1709" y="973"/>
                </a:lnTo>
                <a:lnTo>
                  <a:pt x="1688" y="1000"/>
                </a:lnTo>
                <a:lnTo>
                  <a:pt x="1661" y="1021"/>
                </a:lnTo>
                <a:lnTo>
                  <a:pt x="1631" y="1040"/>
                </a:lnTo>
                <a:lnTo>
                  <a:pt x="1596" y="1056"/>
                </a:lnTo>
                <a:lnTo>
                  <a:pt x="1604" y="1084"/>
                </a:lnTo>
                <a:lnTo>
                  <a:pt x="1609" y="1111"/>
                </a:lnTo>
                <a:lnTo>
                  <a:pt x="1613" y="1136"/>
                </a:lnTo>
                <a:lnTo>
                  <a:pt x="1615" y="1159"/>
                </a:lnTo>
                <a:lnTo>
                  <a:pt x="1611" y="1207"/>
                </a:lnTo>
                <a:lnTo>
                  <a:pt x="1602" y="1251"/>
                </a:lnTo>
                <a:lnTo>
                  <a:pt x="1586" y="1290"/>
                </a:lnTo>
                <a:lnTo>
                  <a:pt x="1565" y="1321"/>
                </a:lnTo>
                <a:lnTo>
                  <a:pt x="1538" y="1347"/>
                </a:lnTo>
                <a:lnTo>
                  <a:pt x="1504" y="1370"/>
                </a:lnTo>
                <a:lnTo>
                  <a:pt x="1463" y="1386"/>
                </a:lnTo>
                <a:lnTo>
                  <a:pt x="1417" y="1397"/>
                </a:lnTo>
                <a:lnTo>
                  <a:pt x="1419" y="1416"/>
                </a:lnTo>
                <a:lnTo>
                  <a:pt x="1419" y="1432"/>
                </a:lnTo>
                <a:lnTo>
                  <a:pt x="1417" y="1459"/>
                </a:lnTo>
                <a:lnTo>
                  <a:pt x="1415" y="1486"/>
                </a:lnTo>
                <a:lnTo>
                  <a:pt x="1410" y="1511"/>
                </a:lnTo>
                <a:lnTo>
                  <a:pt x="1402" y="1532"/>
                </a:lnTo>
                <a:lnTo>
                  <a:pt x="1394" y="1553"/>
                </a:lnTo>
                <a:lnTo>
                  <a:pt x="1383" y="1572"/>
                </a:lnTo>
                <a:lnTo>
                  <a:pt x="1369" y="1589"/>
                </a:lnTo>
                <a:lnTo>
                  <a:pt x="1354" y="1605"/>
                </a:lnTo>
                <a:lnTo>
                  <a:pt x="1337" y="1618"/>
                </a:lnTo>
                <a:lnTo>
                  <a:pt x="1317" y="1630"/>
                </a:lnTo>
                <a:lnTo>
                  <a:pt x="1296" y="1639"/>
                </a:lnTo>
                <a:lnTo>
                  <a:pt x="1273" y="1649"/>
                </a:lnTo>
                <a:lnTo>
                  <a:pt x="1246" y="1654"/>
                </a:lnTo>
                <a:lnTo>
                  <a:pt x="1220" y="1658"/>
                </a:lnTo>
                <a:lnTo>
                  <a:pt x="1191" y="1662"/>
                </a:lnTo>
                <a:lnTo>
                  <a:pt x="1158" y="1662"/>
                </a:lnTo>
                <a:lnTo>
                  <a:pt x="1099" y="1658"/>
                </a:lnTo>
                <a:lnTo>
                  <a:pt x="1033" y="1624"/>
                </a:lnTo>
                <a:lnTo>
                  <a:pt x="979" y="1643"/>
                </a:lnTo>
                <a:lnTo>
                  <a:pt x="928" y="1656"/>
                </a:lnTo>
                <a:lnTo>
                  <a:pt x="876" y="1664"/>
                </a:lnTo>
                <a:lnTo>
                  <a:pt x="828" y="1666"/>
                </a:lnTo>
                <a:lnTo>
                  <a:pt x="809" y="1666"/>
                </a:lnTo>
                <a:lnTo>
                  <a:pt x="785" y="1664"/>
                </a:lnTo>
                <a:lnTo>
                  <a:pt x="757" y="1660"/>
                </a:lnTo>
                <a:lnTo>
                  <a:pt x="722" y="1656"/>
                </a:lnTo>
                <a:lnTo>
                  <a:pt x="676" y="1626"/>
                </a:lnTo>
                <a:lnTo>
                  <a:pt x="628" y="1591"/>
                </a:lnTo>
                <a:lnTo>
                  <a:pt x="578" y="1553"/>
                </a:lnTo>
                <a:lnTo>
                  <a:pt x="530" y="1509"/>
                </a:lnTo>
                <a:lnTo>
                  <a:pt x="482" y="1459"/>
                </a:lnTo>
                <a:lnTo>
                  <a:pt x="432" y="1403"/>
                </a:lnTo>
                <a:lnTo>
                  <a:pt x="382" y="1344"/>
                </a:lnTo>
                <a:lnTo>
                  <a:pt x="332" y="1280"/>
                </a:lnTo>
                <a:lnTo>
                  <a:pt x="83" y="1280"/>
                </a:lnTo>
                <a:lnTo>
                  <a:pt x="63" y="1219"/>
                </a:lnTo>
                <a:lnTo>
                  <a:pt x="46" y="1157"/>
                </a:lnTo>
                <a:lnTo>
                  <a:pt x="33" y="1096"/>
                </a:lnTo>
                <a:lnTo>
                  <a:pt x="19" y="1036"/>
                </a:lnTo>
                <a:lnTo>
                  <a:pt x="11" y="975"/>
                </a:lnTo>
                <a:lnTo>
                  <a:pt x="4" y="914"/>
                </a:lnTo>
                <a:lnTo>
                  <a:pt x="0" y="854"/>
                </a:lnTo>
                <a:lnTo>
                  <a:pt x="0" y="793"/>
                </a:lnTo>
                <a:lnTo>
                  <a:pt x="0" y="724"/>
                </a:lnTo>
                <a:lnTo>
                  <a:pt x="6" y="656"/>
                </a:lnTo>
                <a:lnTo>
                  <a:pt x="11" y="591"/>
                </a:lnTo>
                <a:lnTo>
                  <a:pt x="23" y="526"/>
                </a:lnTo>
                <a:lnTo>
                  <a:pt x="34" y="463"/>
                </a:lnTo>
                <a:lnTo>
                  <a:pt x="52" y="399"/>
                </a:lnTo>
                <a:lnTo>
                  <a:pt x="69" y="336"/>
                </a:lnTo>
                <a:lnTo>
                  <a:pt x="92" y="276"/>
                </a:lnTo>
                <a:lnTo>
                  <a:pt x="465" y="276"/>
                </a:lnTo>
                <a:lnTo>
                  <a:pt x="530" y="236"/>
                </a:lnTo>
                <a:lnTo>
                  <a:pt x="599" y="200"/>
                </a:lnTo>
                <a:lnTo>
                  <a:pt x="668" y="163"/>
                </a:lnTo>
                <a:lnTo>
                  <a:pt x="741" y="129"/>
                </a:lnTo>
                <a:lnTo>
                  <a:pt x="816" y="94"/>
                </a:lnTo>
                <a:lnTo>
                  <a:pt x="893" y="61"/>
                </a:lnTo>
                <a:lnTo>
                  <a:pt x="972" y="31"/>
                </a:lnTo>
                <a:lnTo>
                  <a:pt x="1054" y="0"/>
                </a:lnTo>
                <a:close/>
              </a:path>
            </a:pathLst>
          </a:custGeom>
          <a:solidFill>
            <a:schemeClr val="accent1"/>
          </a:solidFill>
          <a:ln w="9525" cmpd="sng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" name="手势箭头 196">
            <a:extLst>
              <a:ext uri="{FF2B5EF4-FFF2-40B4-BE49-F238E27FC236}">
                <a16:creationId xmlns:a16="http://schemas.microsoft.com/office/drawing/2014/main" id="{2E66F9A9-D374-487F-B09F-6FED1C9DB6B6}"/>
              </a:ext>
            </a:extLst>
          </p:cNvPr>
          <p:cNvSpPr>
            <a:spLocks/>
          </p:cNvSpPr>
          <p:nvPr/>
        </p:nvSpPr>
        <p:spPr bwMode="auto">
          <a:xfrm>
            <a:off x="5659438" y="4078289"/>
            <a:ext cx="431800" cy="287337"/>
          </a:xfrm>
          <a:custGeom>
            <a:avLst/>
            <a:gdLst>
              <a:gd name="T0" fmla="*/ 2147483646 w 2758"/>
              <a:gd name="T1" fmla="*/ 2147483646 h 1666"/>
              <a:gd name="T2" fmla="*/ 2147483646 w 2758"/>
              <a:gd name="T3" fmla="*/ 2147483646 h 1666"/>
              <a:gd name="T4" fmla="*/ 2147483646 w 2758"/>
              <a:gd name="T5" fmla="*/ 2147483646 h 1666"/>
              <a:gd name="T6" fmla="*/ 2147483646 w 2758"/>
              <a:gd name="T7" fmla="*/ 2147483646 h 1666"/>
              <a:gd name="T8" fmla="*/ 2147483646 w 2758"/>
              <a:gd name="T9" fmla="*/ 2147483646 h 1666"/>
              <a:gd name="T10" fmla="*/ 2147483646 w 2758"/>
              <a:gd name="T11" fmla="*/ 2147483646 h 1666"/>
              <a:gd name="T12" fmla="*/ 2147483646 w 2758"/>
              <a:gd name="T13" fmla="*/ 2147483646 h 1666"/>
              <a:gd name="T14" fmla="*/ 2147483646 w 2758"/>
              <a:gd name="T15" fmla="*/ 2147483646 h 1666"/>
              <a:gd name="T16" fmla="*/ 2147483646 w 2758"/>
              <a:gd name="T17" fmla="*/ 2147483646 h 1666"/>
              <a:gd name="T18" fmla="*/ 2147483646 w 2758"/>
              <a:gd name="T19" fmla="*/ 2147483646 h 1666"/>
              <a:gd name="T20" fmla="*/ 2147483646 w 2758"/>
              <a:gd name="T21" fmla="*/ 2147483646 h 1666"/>
              <a:gd name="T22" fmla="*/ 2147483646 w 2758"/>
              <a:gd name="T23" fmla="*/ 2147483646 h 1666"/>
              <a:gd name="T24" fmla="*/ 2147483646 w 2758"/>
              <a:gd name="T25" fmla="*/ 2147483646 h 1666"/>
              <a:gd name="T26" fmla="*/ 2147483646 w 2758"/>
              <a:gd name="T27" fmla="*/ 2147483646 h 1666"/>
              <a:gd name="T28" fmla="*/ 2147483646 w 2758"/>
              <a:gd name="T29" fmla="*/ 2147483646 h 1666"/>
              <a:gd name="T30" fmla="*/ 2147483646 w 2758"/>
              <a:gd name="T31" fmla="*/ 2147483646 h 1666"/>
              <a:gd name="T32" fmla="*/ 2147483646 w 2758"/>
              <a:gd name="T33" fmla="*/ 2147483646 h 1666"/>
              <a:gd name="T34" fmla="*/ 2147483646 w 2758"/>
              <a:gd name="T35" fmla="*/ 2147483646 h 1666"/>
              <a:gd name="T36" fmla="*/ 2147483646 w 2758"/>
              <a:gd name="T37" fmla="*/ 2147483646 h 1666"/>
              <a:gd name="T38" fmla="*/ 2147483646 w 2758"/>
              <a:gd name="T39" fmla="*/ 2147483646 h 1666"/>
              <a:gd name="T40" fmla="*/ 2147483646 w 2758"/>
              <a:gd name="T41" fmla="*/ 2147483646 h 1666"/>
              <a:gd name="T42" fmla="*/ 2147483646 w 2758"/>
              <a:gd name="T43" fmla="*/ 2147483646 h 1666"/>
              <a:gd name="T44" fmla="*/ 2147483646 w 2758"/>
              <a:gd name="T45" fmla="*/ 2147483646 h 1666"/>
              <a:gd name="T46" fmla="*/ 2147483646 w 2758"/>
              <a:gd name="T47" fmla="*/ 2147483646 h 1666"/>
              <a:gd name="T48" fmla="*/ 2147483646 w 2758"/>
              <a:gd name="T49" fmla="*/ 2147483646 h 1666"/>
              <a:gd name="T50" fmla="*/ 2147483646 w 2758"/>
              <a:gd name="T51" fmla="*/ 2147483646 h 1666"/>
              <a:gd name="T52" fmla="*/ 2147483646 w 2758"/>
              <a:gd name="T53" fmla="*/ 2147483646 h 1666"/>
              <a:gd name="T54" fmla="*/ 2147483646 w 2758"/>
              <a:gd name="T55" fmla="*/ 2147483646 h 1666"/>
              <a:gd name="T56" fmla="*/ 2147483646 w 2758"/>
              <a:gd name="T57" fmla="*/ 2147483646 h 1666"/>
              <a:gd name="T58" fmla="*/ 2147483646 w 2758"/>
              <a:gd name="T59" fmla="*/ 2147483646 h 1666"/>
              <a:gd name="T60" fmla="*/ 2147483646 w 2758"/>
              <a:gd name="T61" fmla="*/ 2147483646 h 1666"/>
              <a:gd name="T62" fmla="*/ 2147483646 w 2758"/>
              <a:gd name="T63" fmla="*/ 2147483646 h 1666"/>
              <a:gd name="T64" fmla="*/ 2147483646 w 2758"/>
              <a:gd name="T65" fmla="*/ 2147483646 h 1666"/>
              <a:gd name="T66" fmla="*/ 2147483646 w 2758"/>
              <a:gd name="T67" fmla="*/ 2147483646 h 1666"/>
              <a:gd name="T68" fmla="*/ 2147483646 w 2758"/>
              <a:gd name="T69" fmla="*/ 2147483646 h 1666"/>
              <a:gd name="T70" fmla="*/ 2147483646 w 2758"/>
              <a:gd name="T71" fmla="*/ 2147483646 h 1666"/>
              <a:gd name="T72" fmla="*/ 2147483646 w 2758"/>
              <a:gd name="T73" fmla="*/ 2147483646 h 1666"/>
              <a:gd name="T74" fmla="*/ 2147483646 w 2758"/>
              <a:gd name="T75" fmla="*/ 2147483646 h 1666"/>
              <a:gd name="T76" fmla="*/ 2147483646 w 2758"/>
              <a:gd name="T77" fmla="*/ 2147483646 h 1666"/>
              <a:gd name="T78" fmla="*/ 2147483646 w 2758"/>
              <a:gd name="T79" fmla="*/ 2147483646 h 1666"/>
              <a:gd name="T80" fmla="*/ 2147483646 w 2758"/>
              <a:gd name="T81" fmla="*/ 2147483646 h 1666"/>
              <a:gd name="T82" fmla="*/ 2147483646 w 2758"/>
              <a:gd name="T83" fmla="*/ 2147483646 h 1666"/>
              <a:gd name="T84" fmla="*/ 2147483646 w 2758"/>
              <a:gd name="T85" fmla="*/ 2147483646 h 1666"/>
              <a:gd name="T86" fmla="*/ 2147483646 w 2758"/>
              <a:gd name="T87" fmla="*/ 2147483646 h 1666"/>
              <a:gd name="T88" fmla="*/ 2147483646 w 2758"/>
              <a:gd name="T89" fmla="*/ 2147483646 h 1666"/>
              <a:gd name="T90" fmla="*/ 2147483646 w 2758"/>
              <a:gd name="T91" fmla="*/ 2147483646 h 1666"/>
              <a:gd name="T92" fmla="*/ 2147483646 w 2758"/>
              <a:gd name="T93" fmla="*/ 2147483646 h 1666"/>
              <a:gd name="T94" fmla="*/ 2147483646 w 2758"/>
              <a:gd name="T95" fmla="*/ 2147483646 h 1666"/>
              <a:gd name="T96" fmla="*/ 2147483646 w 2758"/>
              <a:gd name="T97" fmla="*/ 2147483646 h 1666"/>
              <a:gd name="T98" fmla="*/ 2147483646 w 2758"/>
              <a:gd name="T99" fmla="*/ 2147483646 h 1666"/>
              <a:gd name="T100" fmla="*/ 2147483646 w 2758"/>
              <a:gd name="T101" fmla="*/ 2147483646 h 1666"/>
              <a:gd name="T102" fmla="*/ 2147483646 w 2758"/>
              <a:gd name="T103" fmla="*/ 2147483646 h 1666"/>
              <a:gd name="T104" fmla="*/ 2147483646 w 2758"/>
              <a:gd name="T105" fmla="*/ 2147483646 h 1666"/>
              <a:gd name="T106" fmla="*/ 2147483646 w 2758"/>
              <a:gd name="T107" fmla="*/ 2147483646 h 1666"/>
              <a:gd name="T108" fmla="*/ 2147483646 w 2758"/>
              <a:gd name="T109" fmla="*/ 2147483646 h 1666"/>
              <a:gd name="T110" fmla="*/ 2147483646 w 2758"/>
              <a:gd name="T111" fmla="*/ 2147483646 h 1666"/>
              <a:gd name="T112" fmla="*/ 2147483646 w 2758"/>
              <a:gd name="T113" fmla="*/ 2147483646 h 1666"/>
              <a:gd name="T114" fmla="*/ 2147483646 w 2758"/>
              <a:gd name="T115" fmla="*/ 2147483646 h 1666"/>
              <a:gd name="T116" fmla="*/ 0 w 2758"/>
              <a:gd name="T117" fmla="*/ 2147483646 h 1666"/>
              <a:gd name="T118" fmla="*/ 2147483646 w 2758"/>
              <a:gd name="T119" fmla="*/ 2147483646 h 1666"/>
              <a:gd name="T120" fmla="*/ 2147483646 w 2758"/>
              <a:gd name="T121" fmla="*/ 2147483646 h 166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758" h="1666">
                <a:moveTo>
                  <a:pt x="931" y="1269"/>
                </a:moveTo>
                <a:lnTo>
                  <a:pt x="895" y="1297"/>
                </a:lnTo>
                <a:lnTo>
                  <a:pt x="864" y="1328"/>
                </a:lnTo>
                <a:lnTo>
                  <a:pt x="839" y="1359"/>
                </a:lnTo>
                <a:lnTo>
                  <a:pt x="816" y="1392"/>
                </a:lnTo>
                <a:lnTo>
                  <a:pt x="1102" y="1555"/>
                </a:lnTo>
                <a:lnTo>
                  <a:pt x="1172" y="1557"/>
                </a:lnTo>
                <a:lnTo>
                  <a:pt x="1210" y="1555"/>
                </a:lnTo>
                <a:lnTo>
                  <a:pt x="1243" y="1547"/>
                </a:lnTo>
                <a:lnTo>
                  <a:pt x="1269" y="1535"/>
                </a:lnTo>
                <a:lnTo>
                  <a:pt x="1293" y="1518"/>
                </a:lnTo>
                <a:lnTo>
                  <a:pt x="1310" y="1495"/>
                </a:lnTo>
                <a:lnTo>
                  <a:pt x="1323" y="1466"/>
                </a:lnTo>
                <a:lnTo>
                  <a:pt x="1331" y="1434"/>
                </a:lnTo>
                <a:lnTo>
                  <a:pt x="1333" y="1397"/>
                </a:lnTo>
                <a:lnTo>
                  <a:pt x="1164" y="1397"/>
                </a:lnTo>
                <a:lnTo>
                  <a:pt x="931" y="1269"/>
                </a:lnTo>
                <a:close/>
                <a:moveTo>
                  <a:pt x="1060" y="975"/>
                </a:moveTo>
                <a:lnTo>
                  <a:pt x="1026" y="983"/>
                </a:lnTo>
                <a:lnTo>
                  <a:pt x="993" y="992"/>
                </a:lnTo>
                <a:lnTo>
                  <a:pt x="964" y="1006"/>
                </a:lnTo>
                <a:lnTo>
                  <a:pt x="937" y="1021"/>
                </a:lnTo>
                <a:lnTo>
                  <a:pt x="912" y="1040"/>
                </a:lnTo>
                <a:lnTo>
                  <a:pt x="891" y="1061"/>
                </a:lnTo>
                <a:lnTo>
                  <a:pt x="872" y="1084"/>
                </a:lnTo>
                <a:lnTo>
                  <a:pt x="855" y="1111"/>
                </a:lnTo>
                <a:lnTo>
                  <a:pt x="1195" y="1292"/>
                </a:lnTo>
                <a:lnTo>
                  <a:pt x="1352" y="1296"/>
                </a:lnTo>
                <a:lnTo>
                  <a:pt x="1392" y="1294"/>
                </a:lnTo>
                <a:lnTo>
                  <a:pt x="1427" y="1288"/>
                </a:lnTo>
                <a:lnTo>
                  <a:pt x="1456" y="1276"/>
                </a:lnTo>
                <a:lnTo>
                  <a:pt x="1481" y="1263"/>
                </a:lnTo>
                <a:lnTo>
                  <a:pt x="1500" y="1244"/>
                </a:lnTo>
                <a:lnTo>
                  <a:pt x="1513" y="1221"/>
                </a:lnTo>
                <a:lnTo>
                  <a:pt x="1521" y="1192"/>
                </a:lnTo>
                <a:lnTo>
                  <a:pt x="1523" y="1161"/>
                </a:lnTo>
                <a:lnTo>
                  <a:pt x="1521" y="1142"/>
                </a:lnTo>
                <a:lnTo>
                  <a:pt x="1517" y="1121"/>
                </a:lnTo>
                <a:lnTo>
                  <a:pt x="1510" y="1096"/>
                </a:lnTo>
                <a:lnTo>
                  <a:pt x="1498" y="1071"/>
                </a:lnTo>
                <a:lnTo>
                  <a:pt x="1241" y="1075"/>
                </a:lnTo>
                <a:lnTo>
                  <a:pt x="1060" y="975"/>
                </a:lnTo>
                <a:close/>
                <a:moveTo>
                  <a:pt x="1137" y="668"/>
                </a:moveTo>
                <a:lnTo>
                  <a:pt x="1104" y="670"/>
                </a:lnTo>
                <a:lnTo>
                  <a:pt x="1074" y="676"/>
                </a:lnTo>
                <a:lnTo>
                  <a:pt x="1047" y="687"/>
                </a:lnTo>
                <a:lnTo>
                  <a:pt x="1020" y="702"/>
                </a:lnTo>
                <a:lnTo>
                  <a:pt x="997" y="722"/>
                </a:lnTo>
                <a:lnTo>
                  <a:pt x="976" y="745"/>
                </a:lnTo>
                <a:lnTo>
                  <a:pt x="954" y="772"/>
                </a:lnTo>
                <a:lnTo>
                  <a:pt x="937" y="804"/>
                </a:lnTo>
                <a:lnTo>
                  <a:pt x="1269" y="969"/>
                </a:lnTo>
                <a:lnTo>
                  <a:pt x="1454" y="971"/>
                </a:lnTo>
                <a:lnTo>
                  <a:pt x="1502" y="969"/>
                </a:lnTo>
                <a:lnTo>
                  <a:pt x="1542" y="962"/>
                </a:lnTo>
                <a:lnTo>
                  <a:pt x="1579" y="952"/>
                </a:lnTo>
                <a:lnTo>
                  <a:pt x="1608" y="937"/>
                </a:lnTo>
                <a:lnTo>
                  <a:pt x="1631" y="916"/>
                </a:lnTo>
                <a:lnTo>
                  <a:pt x="1646" y="893"/>
                </a:lnTo>
                <a:lnTo>
                  <a:pt x="1656" y="864"/>
                </a:lnTo>
                <a:lnTo>
                  <a:pt x="1659" y="833"/>
                </a:lnTo>
                <a:lnTo>
                  <a:pt x="1657" y="810"/>
                </a:lnTo>
                <a:lnTo>
                  <a:pt x="1650" y="789"/>
                </a:lnTo>
                <a:lnTo>
                  <a:pt x="1640" y="772"/>
                </a:lnTo>
                <a:lnTo>
                  <a:pt x="1625" y="758"/>
                </a:lnTo>
                <a:lnTo>
                  <a:pt x="1604" y="749"/>
                </a:lnTo>
                <a:lnTo>
                  <a:pt x="1579" y="741"/>
                </a:lnTo>
                <a:lnTo>
                  <a:pt x="1550" y="735"/>
                </a:lnTo>
                <a:lnTo>
                  <a:pt x="1517" y="733"/>
                </a:lnTo>
                <a:lnTo>
                  <a:pt x="1293" y="733"/>
                </a:lnTo>
                <a:lnTo>
                  <a:pt x="1273" y="718"/>
                </a:lnTo>
                <a:lnTo>
                  <a:pt x="1254" y="704"/>
                </a:lnTo>
                <a:lnTo>
                  <a:pt x="1233" y="693"/>
                </a:lnTo>
                <a:lnTo>
                  <a:pt x="1214" y="683"/>
                </a:lnTo>
                <a:lnTo>
                  <a:pt x="1195" y="678"/>
                </a:lnTo>
                <a:lnTo>
                  <a:pt x="1175" y="672"/>
                </a:lnTo>
                <a:lnTo>
                  <a:pt x="1156" y="668"/>
                </a:lnTo>
                <a:lnTo>
                  <a:pt x="1137" y="668"/>
                </a:lnTo>
                <a:close/>
                <a:moveTo>
                  <a:pt x="1694" y="240"/>
                </a:moveTo>
                <a:lnTo>
                  <a:pt x="1898" y="466"/>
                </a:lnTo>
                <a:lnTo>
                  <a:pt x="1874" y="497"/>
                </a:lnTo>
                <a:lnTo>
                  <a:pt x="1855" y="520"/>
                </a:lnTo>
                <a:lnTo>
                  <a:pt x="2251" y="518"/>
                </a:lnTo>
                <a:lnTo>
                  <a:pt x="2303" y="516"/>
                </a:lnTo>
                <a:lnTo>
                  <a:pt x="2351" y="516"/>
                </a:lnTo>
                <a:lnTo>
                  <a:pt x="2395" y="512"/>
                </a:lnTo>
                <a:lnTo>
                  <a:pt x="2435" y="511"/>
                </a:lnTo>
                <a:lnTo>
                  <a:pt x="2474" y="505"/>
                </a:lnTo>
                <a:lnTo>
                  <a:pt x="2508" y="501"/>
                </a:lnTo>
                <a:lnTo>
                  <a:pt x="2539" y="493"/>
                </a:lnTo>
                <a:lnTo>
                  <a:pt x="2568" y="488"/>
                </a:lnTo>
                <a:lnTo>
                  <a:pt x="2593" y="478"/>
                </a:lnTo>
                <a:lnTo>
                  <a:pt x="2614" y="470"/>
                </a:lnTo>
                <a:lnTo>
                  <a:pt x="2631" y="459"/>
                </a:lnTo>
                <a:lnTo>
                  <a:pt x="2647" y="449"/>
                </a:lnTo>
                <a:lnTo>
                  <a:pt x="2658" y="436"/>
                </a:lnTo>
                <a:lnTo>
                  <a:pt x="2666" y="424"/>
                </a:lnTo>
                <a:lnTo>
                  <a:pt x="2672" y="411"/>
                </a:lnTo>
                <a:lnTo>
                  <a:pt x="2673" y="395"/>
                </a:lnTo>
                <a:lnTo>
                  <a:pt x="2672" y="380"/>
                </a:lnTo>
                <a:lnTo>
                  <a:pt x="2668" y="363"/>
                </a:lnTo>
                <a:lnTo>
                  <a:pt x="2662" y="349"/>
                </a:lnTo>
                <a:lnTo>
                  <a:pt x="2652" y="336"/>
                </a:lnTo>
                <a:lnTo>
                  <a:pt x="2639" y="324"/>
                </a:lnTo>
                <a:lnTo>
                  <a:pt x="2625" y="313"/>
                </a:lnTo>
                <a:lnTo>
                  <a:pt x="2608" y="301"/>
                </a:lnTo>
                <a:lnTo>
                  <a:pt x="2587" y="294"/>
                </a:lnTo>
                <a:lnTo>
                  <a:pt x="2566" y="284"/>
                </a:lnTo>
                <a:lnTo>
                  <a:pt x="2541" y="278"/>
                </a:lnTo>
                <a:lnTo>
                  <a:pt x="2512" y="273"/>
                </a:lnTo>
                <a:lnTo>
                  <a:pt x="2481" y="267"/>
                </a:lnTo>
                <a:lnTo>
                  <a:pt x="2449" y="263"/>
                </a:lnTo>
                <a:lnTo>
                  <a:pt x="2412" y="261"/>
                </a:lnTo>
                <a:lnTo>
                  <a:pt x="2374" y="259"/>
                </a:lnTo>
                <a:lnTo>
                  <a:pt x="2334" y="259"/>
                </a:lnTo>
                <a:lnTo>
                  <a:pt x="1694" y="240"/>
                </a:lnTo>
                <a:close/>
                <a:moveTo>
                  <a:pt x="1060" y="109"/>
                </a:moveTo>
                <a:lnTo>
                  <a:pt x="1039" y="117"/>
                </a:lnTo>
                <a:lnTo>
                  <a:pt x="1018" y="125"/>
                </a:lnTo>
                <a:lnTo>
                  <a:pt x="993" y="134"/>
                </a:lnTo>
                <a:lnTo>
                  <a:pt x="966" y="146"/>
                </a:lnTo>
                <a:lnTo>
                  <a:pt x="937" y="159"/>
                </a:lnTo>
                <a:lnTo>
                  <a:pt x="906" y="173"/>
                </a:lnTo>
                <a:lnTo>
                  <a:pt x="872" y="188"/>
                </a:lnTo>
                <a:lnTo>
                  <a:pt x="835" y="203"/>
                </a:lnTo>
                <a:lnTo>
                  <a:pt x="799" y="221"/>
                </a:lnTo>
                <a:lnTo>
                  <a:pt x="757" y="240"/>
                </a:lnTo>
                <a:lnTo>
                  <a:pt x="714" y="261"/>
                </a:lnTo>
                <a:lnTo>
                  <a:pt x="670" y="282"/>
                </a:lnTo>
                <a:lnTo>
                  <a:pt x="622" y="305"/>
                </a:lnTo>
                <a:lnTo>
                  <a:pt x="572" y="328"/>
                </a:lnTo>
                <a:lnTo>
                  <a:pt x="520" y="353"/>
                </a:lnTo>
                <a:lnTo>
                  <a:pt x="467" y="380"/>
                </a:lnTo>
                <a:lnTo>
                  <a:pt x="150" y="380"/>
                </a:lnTo>
                <a:lnTo>
                  <a:pt x="123" y="480"/>
                </a:lnTo>
                <a:lnTo>
                  <a:pt x="104" y="580"/>
                </a:lnTo>
                <a:lnTo>
                  <a:pt x="92" y="679"/>
                </a:lnTo>
                <a:lnTo>
                  <a:pt x="88" y="779"/>
                </a:lnTo>
                <a:lnTo>
                  <a:pt x="92" y="875"/>
                </a:lnTo>
                <a:lnTo>
                  <a:pt x="102" y="971"/>
                </a:lnTo>
                <a:lnTo>
                  <a:pt x="119" y="1069"/>
                </a:lnTo>
                <a:lnTo>
                  <a:pt x="142" y="1169"/>
                </a:lnTo>
                <a:lnTo>
                  <a:pt x="378" y="1169"/>
                </a:lnTo>
                <a:lnTo>
                  <a:pt x="417" y="1228"/>
                </a:lnTo>
                <a:lnTo>
                  <a:pt x="459" y="1286"/>
                </a:lnTo>
                <a:lnTo>
                  <a:pt x="501" y="1340"/>
                </a:lnTo>
                <a:lnTo>
                  <a:pt x="545" y="1390"/>
                </a:lnTo>
                <a:lnTo>
                  <a:pt x="591" y="1438"/>
                </a:lnTo>
                <a:lnTo>
                  <a:pt x="640" y="1482"/>
                </a:lnTo>
                <a:lnTo>
                  <a:pt x="688" y="1524"/>
                </a:lnTo>
                <a:lnTo>
                  <a:pt x="737" y="1562"/>
                </a:lnTo>
                <a:lnTo>
                  <a:pt x="757" y="1566"/>
                </a:lnTo>
                <a:lnTo>
                  <a:pt x="774" y="1568"/>
                </a:lnTo>
                <a:lnTo>
                  <a:pt x="787" y="1570"/>
                </a:lnTo>
                <a:lnTo>
                  <a:pt x="797" y="1570"/>
                </a:lnTo>
                <a:lnTo>
                  <a:pt x="805" y="1570"/>
                </a:lnTo>
                <a:lnTo>
                  <a:pt x="814" y="1570"/>
                </a:lnTo>
                <a:lnTo>
                  <a:pt x="826" y="1568"/>
                </a:lnTo>
                <a:lnTo>
                  <a:pt x="839" y="1566"/>
                </a:lnTo>
                <a:lnTo>
                  <a:pt x="855" y="1564"/>
                </a:lnTo>
                <a:lnTo>
                  <a:pt x="872" y="1562"/>
                </a:lnTo>
                <a:lnTo>
                  <a:pt x="891" y="1559"/>
                </a:lnTo>
                <a:lnTo>
                  <a:pt x="912" y="1555"/>
                </a:lnTo>
                <a:lnTo>
                  <a:pt x="695" y="1441"/>
                </a:lnTo>
                <a:lnTo>
                  <a:pt x="720" y="1380"/>
                </a:lnTo>
                <a:lnTo>
                  <a:pt x="753" y="1322"/>
                </a:lnTo>
                <a:lnTo>
                  <a:pt x="791" y="1267"/>
                </a:lnTo>
                <a:lnTo>
                  <a:pt x="835" y="1215"/>
                </a:lnTo>
                <a:lnTo>
                  <a:pt x="728" y="1155"/>
                </a:lnTo>
                <a:lnTo>
                  <a:pt x="753" y="1107"/>
                </a:lnTo>
                <a:lnTo>
                  <a:pt x="778" y="1065"/>
                </a:lnTo>
                <a:lnTo>
                  <a:pt x="803" y="1027"/>
                </a:lnTo>
                <a:lnTo>
                  <a:pt x="830" y="994"/>
                </a:lnTo>
                <a:lnTo>
                  <a:pt x="855" y="967"/>
                </a:lnTo>
                <a:lnTo>
                  <a:pt x="883" y="942"/>
                </a:lnTo>
                <a:lnTo>
                  <a:pt x="910" y="925"/>
                </a:lnTo>
                <a:lnTo>
                  <a:pt x="939" y="912"/>
                </a:lnTo>
                <a:lnTo>
                  <a:pt x="816" y="846"/>
                </a:lnTo>
                <a:lnTo>
                  <a:pt x="832" y="812"/>
                </a:lnTo>
                <a:lnTo>
                  <a:pt x="849" y="781"/>
                </a:lnTo>
                <a:lnTo>
                  <a:pt x="864" y="750"/>
                </a:lnTo>
                <a:lnTo>
                  <a:pt x="882" y="724"/>
                </a:lnTo>
                <a:lnTo>
                  <a:pt x="899" y="697"/>
                </a:lnTo>
                <a:lnTo>
                  <a:pt x="918" y="674"/>
                </a:lnTo>
                <a:lnTo>
                  <a:pt x="937" y="653"/>
                </a:lnTo>
                <a:lnTo>
                  <a:pt x="956" y="633"/>
                </a:lnTo>
                <a:lnTo>
                  <a:pt x="976" y="616"/>
                </a:lnTo>
                <a:lnTo>
                  <a:pt x="997" y="603"/>
                </a:lnTo>
                <a:lnTo>
                  <a:pt x="1020" y="591"/>
                </a:lnTo>
                <a:lnTo>
                  <a:pt x="1041" y="580"/>
                </a:lnTo>
                <a:lnTo>
                  <a:pt x="1064" y="572"/>
                </a:lnTo>
                <a:lnTo>
                  <a:pt x="1087" y="566"/>
                </a:lnTo>
                <a:lnTo>
                  <a:pt x="1112" y="564"/>
                </a:lnTo>
                <a:lnTo>
                  <a:pt x="1137" y="562"/>
                </a:lnTo>
                <a:lnTo>
                  <a:pt x="1181" y="566"/>
                </a:lnTo>
                <a:lnTo>
                  <a:pt x="1225" y="578"/>
                </a:lnTo>
                <a:lnTo>
                  <a:pt x="1248" y="585"/>
                </a:lnTo>
                <a:lnTo>
                  <a:pt x="1271" y="597"/>
                </a:lnTo>
                <a:lnTo>
                  <a:pt x="1294" y="610"/>
                </a:lnTo>
                <a:lnTo>
                  <a:pt x="1317" y="624"/>
                </a:lnTo>
                <a:lnTo>
                  <a:pt x="1477" y="622"/>
                </a:lnTo>
                <a:lnTo>
                  <a:pt x="1431" y="599"/>
                </a:lnTo>
                <a:lnTo>
                  <a:pt x="1385" y="568"/>
                </a:lnTo>
                <a:lnTo>
                  <a:pt x="1335" y="530"/>
                </a:lnTo>
                <a:lnTo>
                  <a:pt x="1285" y="484"/>
                </a:lnTo>
                <a:lnTo>
                  <a:pt x="1248" y="505"/>
                </a:lnTo>
                <a:lnTo>
                  <a:pt x="1214" y="524"/>
                </a:lnTo>
                <a:lnTo>
                  <a:pt x="1177" y="539"/>
                </a:lnTo>
                <a:lnTo>
                  <a:pt x="1139" y="553"/>
                </a:lnTo>
                <a:lnTo>
                  <a:pt x="1102" y="562"/>
                </a:lnTo>
                <a:lnTo>
                  <a:pt x="1064" y="570"/>
                </a:lnTo>
                <a:lnTo>
                  <a:pt x="1026" y="574"/>
                </a:lnTo>
                <a:lnTo>
                  <a:pt x="987" y="576"/>
                </a:lnTo>
                <a:lnTo>
                  <a:pt x="947" y="572"/>
                </a:lnTo>
                <a:lnTo>
                  <a:pt x="943" y="466"/>
                </a:lnTo>
                <a:lnTo>
                  <a:pt x="972" y="468"/>
                </a:lnTo>
                <a:lnTo>
                  <a:pt x="1014" y="466"/>
                </a:lnTo>
                <a:lnTo>
                  <a:pt x="1056" y="461"/>
                </a:lnTo>
                <a:lnTo>
                  <a:pt x="1099" y="453"/>
                </a:lnTo>
                <a:lnTo>
                  <a:pt x="1141" y="441"/>
                </a:lnTo>
                <a:lnTo>
                  <a:pt x="1181" y="424"/>
                </a:lnTo>
                <a:lnTo>
                  <a:pt x="1221" y="405"/>
                </a:lnTo>
                <a:lnTo>
                  <a:pt x="1262" y="384"/>
                </a:lnTo>
                <a:lnTo>
                  <a:pt x="1302" y="357"/>
                </a:lnTo>
                <a:lnTo>
                  <a:pt x="1339" y="401"/>
                </a:lnTo>
                <a:lnTo>
                  <a:pt x="1375" y="440"/>
                </a:lnTo>
                <a:lnTo>
                  <a:pt x="1414" y="474"/>
                </a:lnTo>
                <a:lnTo>
                  <a:pt x="1450" y="499"/>
                </a:lnTo>
                <a:lnTo>
                  <a:pt x="1487" y="520"/>
                </a:lnTo>
                <a:lnTo>
                  <a:pt x="1525" y="536"/>
                </a:lnTo>
                <a:lnTo>
                  <a:pt x="1561" y="545"/>
                </a:lnTo>
                <a:lnTo>
                  <a:pt x="1600" y="547"/>
                </a:lnTo>
                <a:lnTo>
                  <a:pt x="1623" y="547"/>
                </a:lnTo>
                <a:lnTo>
                  <a:pt x="1646" y="543"/>
                </a:lnTo>
                <a:lnTo>
                  <a:pt x="1669" y="536"/>
                </a:lnTo>
                <a:lnTo>
                  <a:pt x="1692" y="526"/>
                </a:lnTo>
                <a:lnTo>
                  <a:pt x="1713" y="514"/>
                </a:lnTo>
                <a:lnTo>
                  <a:pt x="1734" y="501"/>
                </a:lnTo>
                <a:lnTo>
                  <a:pt x="1753" y="484"/>
                </a:lnTo>
                <a:lnTo>
                  <a:pt x="1773" y="464"/>
                </a:lnTo>
                <a:lnTo>
                  <a:pt x="1502" y="155"/>
                </a:lnTo>
                <a:lnTo>
                  <a:pt x="1060" y="109"/>
                </a:lnTo>
                <a:close/>
                <a:moveTo>
                  <a:pt x="1054" y="0"/>
                </a:moveTo>
                <a:lnTo>
                  <a:pt x="1536" y="54"/>
                </a:lnTo>
                <a:lnTo>
                  <a:pt x="1608" y="134"/>
                </a:lnTo>
                <a:lnTo>
                  <a:pt x="2318" y="154"/>
                </a:lnTo>
                <a:lnTo>
                  <a:pt x="2378" y="155"/>
                </a:lnTo>
                <a:lnTo>
                  <a:pt x="2431" y="157"/>
                </a:lnTo>
                <a:lnTo>
                  <a:pt x="2481" y="161"/>
                </a:lnTo>
                <a:lnTo>
                  <a:pt x="2528" y="167"/>
                </a:lnTo>
                <a:lnTo>
                  <a:pt x="2568" y="175"/>
                </a:lnTo>
                <a:lnTo>
                  <a:pt x="2602" y="184"/>
                </a:lnTo>
                <a:lnTo>
                  <a:pt x="2635" y="196"/>
                </a:lnTo>
                <a:lnTo>
                  <a:pt x="2662" y="207"/>
                </a:lnTo>
                <a:lnTo>
                  <a:pt x="2683" y="223"/>
                </a:lnTo>
                <a:lnTo>
                  <a:pt x="2704" y="240"/>
                </a:lnTo>
                <a:lnTo>
                  <a:pt x="2720" y="259"/>
                </a:lnTo>
                <a:lnTo>
                  <a:pt x="2735" y="280"/>
                </a:lnTo>
                <a:lnTo>
                  <a:pt x="2745" y="305"/>
                </a:lnTo>
                <a:lnTo>
                  <a:pt x="2752" y="332"/>
                </a:lnTo>
                <a:lnTo>
                  <a:pt x="2756" y="361"/>
                </a:lnTo>
                <a:lnTo>
                  <a:pt x="2758" y="393"/>
                </a:lnTo>
                <a:lnTo>
                  <a:pt x="2756" y="420"/>
                </a:lnTo>
                <a:lnTo>
                  <a:pt x="2752" y="447"/>
                </a:lnTo>
                <a:lnTo>
                  <a:pt x="2745" y="470"/>
                </a:lnTo>
                <a:lnTo>
                  <a:pt x="2733" y="493"/>
                </a:lnTo>
                <a:lnTo>
                  <a:pt x="2720" y="514"/>
                </a:lnTo>
                <a:lnTo>
                  <a:pt x="2700" y="532"/>
                </a:lnTo>
                <a:lnTo>
                  <a:pt x="2681" y="549"/>
                </a:lnTo>
                <a:lnTo>
                  <a:pt x="2656" y="564"/>
                </a:lnTo>
                <a:lnTo>
                  <a:pt x="2629" y="578"/>
                </a:lnTo>
                <a:lnTo>
                  <a:pt x="2599" y="589"/>
                </a:lnTo>
                <a:lnTo>
                  <a:pt x="2566" y="601"/>
                </a:lnTo>
                <a:lnTo>
                  <a:pt x="2529" y="608"/>
                </a:lnTo>
                <a:lnTo>
                  <a:pt x="2489" y="614"/>
                </a:lnTo>
                <a:lnTo>
                  <a:pt x="2447" y="618"/>
                </a:lnTo>
                <a:lnTo>
                  <a:pt x="2401" y="622"/>
                </a:lnTo>
                <a:lnTo>
                  <a:pt x="2353" y="622"/>
                </a:lnTo>
                <a:lnTo>
                  <a:pt x="1725" y="631"/>
                </a:lnTo>
                <a:lnTo>
                  <a:pt x="1661" y="649"/>
                </a:lnTo>
                <a:lnTo>
                  <a:pt x="1682" y="666"/>
                </a:lnTo>
                <a:lnTo>
                  <a:pt x="1700" y="685"/>
                </a:lnTo>
                <a:lnTo>
                  <a:pt x="1715" y="704"/>
                </a:lnTo>
                <a:lnTo>
                  <a:pt x="1727" y="727"/>
                </a:lnTo>
                <a:lnTo>
                  <a:pt x="1736" y="750"/>
                </a:lnTo>
                <a:lnTo>
                  <a:pt x="1744" y="777"/>
                </a:lnTo>
                <a:lnTo>
                  <a:pt x="1748" y="804"/>
                </a:lnTo>
                <a:lnTo>
                  <a:pt x="1748" y="835"/>
                </a:lnTo>
                <a:lnTo>
                  <a:pt x="1746" y="875"/>
                </a:lnTo>
                <a:lnTo>
                  <a:pt x="1738" y="912"/>
                </a:lnTo>
                <a:lnTo>
                  <a:pt x="1727" y="944"/>
                </a:lnTo>
                <a:lnTo>
                  <a:pt x="1709" y="973"/>
                </a:lnTo>
                <a:lnTo>
                  <a:pt x="1688" y="1000"/>
                </a:lnTo>
                <a:lnTo>
                  <a:pt x="1661" y="1021"/>
                </a:lnTo>
                <a:lnTo>
                  <a:pt x="1631" y="1040"/>
                </a:lnTo>
                <a:lnTo>
                  <a:pt x="1596" y="1056"/>
                </a:lnTo>
                <a:lnTo>
                  <a:pt x="1604" y="1084"/>
                </a:lnTo>
                <a:lnTo>
                  <a:pt x="1609" y="1111"/>
                </a:lnTo>
                <a:lnTo>
                  <a:pt x="1613" y="1136"/>
                </a:lnTo>
                <a:lnTo>
                  <a:pt x="1615" y="1159"/>
                </a:lnTo>
                <a:lnTo>
                  <a:pt x="1611" y="1207"/>
                </a:lnTo>
                <a:lnTo>
                  <a:pt x="1602" y="1251"/>
                </a:lnTo>
                <a:lnTo>
                  <a:pt x="1586" y="1290"/>
                </a:lnTo>
                <a:lnTo>
                  <a:pt x="1565" y="1321"/>
                </a:lnTo>
                <a:lnTo>
                  <a:pt x="1538" y="1347"/>
                </a:lnTo>
                <a:lnTo>
                  <a:pt x="1504" y="1370"/>
                </a:lnTo>
                <a:lnTo>
                  <a:pt x="1463" y="1386"/>
                </a:lnTo>
                <a:lnTo>
                  <a:pt x="1417" y="1397"/>
                </a:lnTo>
                <a:lnTo>
                  <a:pt x="1419" y="1416"/>
                </a:lnTo>
                <a:lnTo>
                  <a:pt x="1419" y="1432"/>
                </a:lnTo>
                <a:lnTo>
                  <a:pt x="1417" y="1459"/>
                </a:lnTo>
                <a:lnTo>
                  <a:pt x="1415" y="1486"/>
                </a:lnTo>
                <a:lnTo>
                  <a:pt x="1410" y="1511"/>
                </a:lnTo>
                <a:lnTo>
                  <a:pt x="1402" y="1532"/>
                </a:lnTo>
                <a:lnTo>
                  <a:pt x="1394" y="1553"/>
                </a:lnTo>
                <a:lnTo>
                  <a:pt x="1383" y="1572"/>
                </a:lnTo>
                <a:lnTo>
                  <a:pt x="1369" y="1589"/>
                </a:lnTo>
                <a:lnTo>
                  <a:pt x="1354" y="1605"/>
                </a:lnTo>
                <a:lnTo>
                  <a:pt x="1337" y="1618"/>
                </a:lnTo>
                <a:lnTo>
                  <a:pt x="1317" y="1630"/>
                </a:lnTo>
                <a:lnTo>
                  <a:pt x="1296" y="1639"/>
                </a:lnTo>
                <a:lnTo>
                  <a:pt x="1273" y="1649"/>
                </a:lnTo>
                <a:lnTo>
                  <a:pt x="1246" y="1654"/>
                </a:lnTo>
                <a:lnTo>
                  <a:pt x="1220" y="1658"/>
                </a:lnTo>
                <a:lnTo>
                  <a:pt x="1191" y="1662"/>
                </a:lnTo>
                <a:lnTo>
                  <a:pt x="1158" y="1662"/>
                </a:lnTo>
                <a:lnTo>
                  <a:pt x="1099" y="1658"/>
                </a:lnTo>
                <a:lnTo>
                  <a:pt x="1033" y="1624"/>
                </a:lnTo>
                <a:lnTo>
                  <a:pt x="979" y="1643"/>
                </a:lnTo>
                <a:lnTo>
                  <a:pt x="928" y="1656"/>
                </a:lnTo>
                <a:lnTo>
                  <a:pt x="876" y="1664"/>
                </a:lnTo>
                <a:lnTo>
                  <a:pt x="828" y="1666"/>
                </a:lnTo>
                <a:lnTo>
                  <a:pt x="809" y="1666"/>
                </a:lnTo>
                <a:lnTo>
                  <a:pt x="785" y="1664"/>
                </a:lnTo>
                <a:lnTo>
                  <a:pt x="757" y="1660"/>
                </a:lnTo>
                <a:lnTo>
                  <a:pt x="722" y="1656"/>
                </a:lnTo>
                <a:lnTo>
                  <a:pt x="676" y="1626"/>
                </a:lnTo>
                <a:lnTo>
                  <a:pt x="628" y="1591"/>
                </a:lnTo>
                <a:lnTo>
                  <a:pt x="578" y="1553"/>
                </a:lnTo>
                <a:lnTo>
                  <a:pt x="530" y="1509"/>
                </a:lnTo>
                <a:lnTo>
                  <a:pt x="482" y="1459"/>
                </a:lnTo>
                <a:lnTo>
                  <a:pt x="432" y="1403"/>
                </a:lnTo>
                <a:lnTo>
                  <a:pt x="382" y="1344"/>
                </a:lnTo>
                <a:lnTo>
                  <a:pt x="332" y="1280"/>
                </a:lnTo>
                <a:lnTo>
                  <a:pt x="83" y="1280"/>
                </a:lnTo>
                <a:lnTo>
                  <a:pt x="63" y="1219"/>
                </a:lnTo>
                <a:lnTo>
                  <a:pt x="46" y="1157"/>
                </a:lnTo>
                <a:lnTo>
                  <a:pt x="33" y="1096"/>
                </a:lnTo>
                <a:lnTo>
                  <a:pt x="19" y="1036"/>
                </a:lnTo>
                <a:lnTo>
                  <a:pt x="11" y="975"/>
                </a:lnTo>
                <a:lnTo>
                  <a:pt x="4" y="914"/>
                </a:lnTo>
                <a:lnTo>
                  <a:pt x="0" y="854"/>
                </a:lnTo>
                <a:lnTo>
                  <a:pt x="0" y="793"/>
                </a:lnTo>
                <a:lnTo>
                  <a:pt x="0" y="724"/>
                </a:lnTo>
                <a:lnTo>
                  <a:pt x="6" y="656"/>
                </a:lnTo>
                <a:lnTo>
                  <a:pt x="11" y="591"/>
                </a:lnTo>
                <a:lnTo>
                  <a:pt x="23" y="526"/>
                </a:lnTo>
                <a:lnTo>
                  <a:pt x="34" y="463"/>
                </a:lnTo>
                <a:lnTo>
                  <a:pt x="52" y="399"/>
                </a:lnTo>
                <a:lnTo>
                  <a:pt x="69" y="336"/>
                </a:lnTo>
                <a:lnTo>
                  <a:pt x="92" y="276"/>
                </a:lnTo>
                <a:lnTo>
                  <a:pt x="465" y="276"/>
                </a:lnTo>
                <a:lnTo>
                  <a:pt x="530" y="236"/>
                </a:lnTo>
                <a:lnTo>
                  <a:pt x="599" y="200"/>
                </a:lnTo>
                <a:lnTo>
                  <a:pt x="668" y="163"/>
                </a:lnTo>
                <a:lnTo>
                  <a:pt x="741" y="129"/>
                </a:lnTo>
                <a:lnTo>
                  <a:pt x="816" y="94"/>
                </a:lnTo>
                <a:lnTo>
                  <a:pt x="893" y="61"/>
                </a:lnTo>
                <a:lnTo>
                  <a:pt x="972" y="31"/>
                </a:lnTo>
                <a:lnTo>
                  <a:pt x="1054" y="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647786B-670F-42D1-B654-E241F1C05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5639" y="2492376"/>
            <a:ext cx="84169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800" b="1"/>
              <a:t>电路中的许多变量、元件、结构及定律等总是成对出现，存在</a:t>
            </a:r>
            <a:r>
              <a:rPr lang="zh-CN" altLang="en-US" sz="2800" b="1">
                <a:solidFill>
                  <a:srgbClr val="FF0000"/>
                </a:solidFill>
              </a:rPr>
              <a:t>一一对应</a:t>
            </a:r>
            <a:r>
              <a:rPr lang="zh-CN" altLang="en-US" sz="2800" b="1"/>
              <a:t>关系，这种类比关系称为电路的对偶特性。</a:t>
            </a: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3ABBDBF3-A5D8-4E00-BCB3-0714E4F7B6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468813" y="4195763"/>
            <a:ext cx="387350" cy="0"/>
          </a:xfrm>
          <a:prstGeom prst="straightConnector1">
            <a:avLst/>
          </a:prstGeom>
          <a:noFill/>
          <a:ln w="31750" algn="ctr">
            <a:solidFill>
              <a:schemeClr val="accent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9F8E9E79-CAB4-4150-9CBE-3E0977B3CBC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553450" y="4160838"/>
            <a:ext cx="387350" cy="0"/>
          </a:xfrm>
          <a:prstGeom prst="straightConnector1">
            <a:avLst/>
          </a:prstGeom>
          <a:noFill/>
          <a:ln w="31750" algn="ctr">
            <a:solidFill>
              <a:schemeClr val="accent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3A6B7F5D-A36D-4A47-9532-88D95500863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97375" y="5487988"/>
            <a:ext cx="387350" cy="0"/>
          </a:xfrm>
          <a:prstGeom prst="straightConnector1">
            <a:avLst/>
          </a:prstGeom>
          <a:noFill/>
          <a:ln w="31750" algn="ctr">
            <a:solidFill>
              <a:schemeClr val="accent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 Box 21">
            <a:extLst>
              <a:ext uri="{FF2B5EF4-FFF2-40B4-BE49-F238E27FC236}">
                <a16:creationId xmlns:a16="http://schemas.microsoft.com/office/drawing/2014/main" id="{FA2431C6-A243-4AAC-B0F3-C06669605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2814" y="5229225"/>
            <a:ext cx="3405187" cy="469900"/>
          </a:xfrm>
          <a:prstGeom prst="rect">
            <a:avLst/>
          </a:prstGeom>
          <a:noFill/>
          <a:ln w="12700">
            <a:solidFill>
              <a:srgbClr val="C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  <a:sym typeface="Times New Roman" panose="02020603050405020304" pitchFamily="18" charset="0"/>
              </a:rPr>
              <a:t>电路定律：</a:t>
            </a:r>
            <a:r>
              <a:rPr lang="en-US" altLang="zh-CN" sz="2400" b="1">
                <a:solidFill>
                  <a:srgbClr val="FF0000"/>
                </a:solidFill>
                <a:sym typeface="Times New Roman" panose="02020603050405020304" pitchFamily="18" charset="0"/>
              </a:rPr>
              <a:t>KCL    KVL</a:t>
            </a:r>
            <a:endParaRPr lang="zh-CN" altLang="en-US" sz="2400" b="1">
              <a:solidFill>
                <a:srgbClr val="FF0000"/>
              </a:solidFill>
              <a:sym typeface="Times New Roman" panose="02020603050405020304" pitchFamily="18" charset="0"/>
            </a:endParaRPr>
          </a:p>
        </p:txBody>
      </p:sp>
      <p:sp>
        <p:nvSpPr>
          <p:cNvPr id="26" name="Text Box 21">
            <a:extLst>
              <a:ext uri="{FF2B5EF4-FFF2-40B4-BE49-F238E27FC236}">
                <a16:creationId xmlns:a16="http://schemas.microsoft.com/office/drawing/2014/main" id="{2F5E0EB2-4380-4166-807F-4936EF092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1901" y="5229225"/>
            <a:ext cx="3814763" cy="762000"/>
          </a:xfrm>
          <a:prstGeom prst="rect">
            <a:avLst/>
          </a:prstGeom>
          <a:noFill/>
          <a:ln w="12700">
            <a:solidFill>
              <a:srgbClr val="C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  <a:sym typeface="Times New Roman" panose="02020603050405020304" pitchFamily="18" charset="0"/>
              </a:rPr>
              <a:t>电路元件：电容</a:t>
            </a:r>
            <a:r>
              <a:rPr lang="en-US" altLang="zh-CN" sz="2400" b="1">
                <a:solidFill>
                  <a:srgbClr val="FF0000"/>
                </a:solidFill>
                <a:sym typeface="Times New Roman" panose="02020603050405020304" pitchFamily="18" charset="0"/>
              </a:rPr>
              <a:t>C</a:t>
            </a:r>
            <a:r>
              <a:rPr lang="zh-CN" altLang="en-US" sz="2400" b="1">
                <a:solidFill>
                  <a:srgbClr val="FF0000"/>
                </a:solidFill>
                <a:sym typeface="Times New Roman" panose="02020603050405020304" pitchFamily="18" charset="0"/>
              </a:rPr>
              <a:t>     电感</a:t>
            </a:r>
            <a:r>
              <a:rPr lang="en-US" altLang="zh-CN" sz="2400" b="1">
                <a:solidFill>
                  <a:srgbClr val="FF0000"/>
                </a:solidFill>
                <a:sym typeface="Times New Roman" panose="02020603050405020304" pitchFamily="18" charset="0"/>
              </a:rPr>
              <a:t>L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  <a:sym typeface="Times New Roman" panose="02020603050405020304" pitchFamily="18" charset="0"/>
              </a:rPr>
              <a:t>                    电阻</a:t>
            </a:r>
            <a:r>
              <a:rPr lang="en-US" altLang="zh-CN" sz="2400" b="1">
                <a:solidFill>
                  <a:srgbClr val="FF0000"/>
                </a:solidFill>
                <a:sym typeface="Times New Roman" panose="02020603050405020304" pitchFamily="18" charset="0"/>
              </a:rPr>
              <a:t>R     </a:t>
            </a:r>
            <a:r>
              <a:rPr lang="zh-CN" altLang="en-US" sz="2400" b="1">
                <a:solidFill>
                  <a:srgbClr val="FF0000"/>
                </a:solidFill>
                <a:sym typeface="Times New Roman" panose="02020603050405020304" pitchFamily="18" charset="0"/>
              </a:rPr>
              <a:t>电导</a:t>
            </a:r>
            <a:r>
              <a:rPr lang="en-US" altLang="zh-CN" sz="2400" b="1">
                <a:solidFill>
                  <a:srgbClr val="FF0000"/>
                </a:solidFill>
                <a:sym typeface="Times New Roman" panose="02020603050405020304" pitchFamily="18" charset="0"/>
              </a:rPr>
              <a:t>G</a:t>
            </a:r>
            <a:endParaRPr lang="zh-CN" altLang="zh-CN" sz="2400" b="1">
              <a:solidFill>
                <a:srgbClr val="FF0000"/>
              </a:solidFill>
              <a:sym typeface="Times New Roman" panose="02020603050405020304" pitchFamily="18" charset="0"/>
            </a:endParaRPr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5EE4CD93-B5C5-40E1-8A02-2E716060736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759825" y="5445125"/>
            <a:ext cx="388938" cy="0"/>
          </a:xfrm>
          <a:prstGeom prst="straightConnector1">
            <a:avLst/>
          </a:prstGeom>
          <a:noFill/>
          <a:ln w="31750" algn="ctr">
            <a:solidFill>
              <a:schemeClr val="accent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 autoUpdateAnimBg="0"/>
      <p:bldP spid="159747" grpId="0" autoUpdateAnimBg="0"/>
      <p:bldP spid="16" grpId="0" animBg="1"/>
      <p:bldP spid="17" grpId="0" animBg="1"/>
      <p:bldP spid="21" grpId="0"/>
      <p:bldP spid="25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D5B93DF-731F-4486-9D24-EB22D1059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1" y="3716339"/>
            <a:ext cx="225266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EC92625-43DC-43D6-ADF8-752998E2D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836613"/>
            <a:ext cx="1643062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07E8B16-4D34-4055-A1CD-BCD822DC9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3705225"/>
            <a:ext cx="2374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57277AE-13DC-4303-9ED3-B3E54EAE3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803276"/>
            <a:ext cx="2076450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895AE625-B790-4F03-8711-4253B46AC211}"/>
              </a:ext>
            </a:extLst>
          </p:cNvPr>
          <p:cNvGrpSpPr>
            <a:grpSpLocks/>
          </p:cNvGrpSpPr>
          <p:nvPr/>
        </p:nvGrpSpPr>
        <p:grpSpPr bwMode="auto">
          <a:xfrm>
            <a:off x="4295776" y="971551"/>
            <a:ext cx="2087563" cy="1628775"/>
            <a:chOff x="3588152" y="1087680"/>
            <a:chExt cx="1655697" cy="1265813"/>
          </a:xfrm>
        </p:grpSpPr>
        <p:sp>
          <p:nvSpPr>
            <p:cNvPr id="134151" name="椭圆 13">
              <a:extLst>
                <a:ext uri="{FF2B5EF4-FFF2-40B4-BE49-F238E27FC236}">
                  <a16:creationId xmlns:a16="http://schemas.microsoft.com/office/drawing/2014/main" id="{6EE43191-1318-4837-A14F-A4A1BF62A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8152" y="1087680"/>
              <a:ext cx="1542833" cy="1265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134152" name="矩形 11">
              <a:extLst>
                <a:ext uri="{FF2B5EF4-FFF2-40B4-BE49-F238E27FC236}">
                  <a16:creationId xmlns:a16="http://schemas.microsoft.com/office/drawing/2014/main" id="{CD12ED6F-EEC8-466D-9B18-813BEB79E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8837" y="1212109"/>
              <a:ext cx="960147" cy="669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拓扑对偶</a:t>
              </a:r>
              <a:endParaRPr lang="en-US" altLang="zh-CN" sz="2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元件对偶</a:t>
              </a:r>
            </a:p>
          </p:txBody>
        </p:sp>
        <p:sp>
          <p:nvSpPr>
            <p:cNvPr id="134153" name="矩形 12">
              <a:extLst>
                <a:ext uri="{FF2B5EF4-FFF2-40B4-BE49-F238E27FC236}">
                  <a16:creationId xmlns:a16="http://schemas.microsoft.com/office/drawing/2014/main" id="{FD22CF8D-340B-4582-997C-2B414626F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279" y="1953383"/>
              <a:ext cx="1384570" cy="310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FF0000"/>
                  </a:solidFill>
                </a:rPr>
                <a:t>对偶电路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圆角矩形 8">
            <a:extLst>
              <a:ext uri="{FF2B5EF4-FFF2-40B4-BE49-F238E27FC236}">
                <a16:creationId xmlns:a16="http://schemas.microsoft.com/office/drawing/2014/main" id="{DA87C164-957C-4C3C-8E71-5141BA292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438" y="3754439"/>
            <a:ext cx="4248150" cy="11207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2400" b="1">
              <a:solidFill>
                <a:srgbClr val="000000"/>
              </a:solidFill>
            </a:endParaRPr>
          </a:p>
        </p:txBody>
      </p:sp>
      <p:sp>
        <p:nvSpPr>
          <p:cNvPr id="4" name="AutoShape 102">
            <a:extLst>
              <a:ext uri="{FF2B5EF4-FFF2-40B4-BE49-F238E27FC236}">
                <a16:creationId xmlns:a16="http://schemas.microsoft.com/office/drawing/2014/main" id="{5E302548-7801-462D-B494-DAAF6D591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125413"/>
            <a:ext cx="5113338" cy="571500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b="1">
              <a:solidFill>
                <a:srgbClr val="00FF9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00FF99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● </a:t>
            </a:r>
            <a:r>
              <a:rPr lang="zh-CN" altLang="en-US" sz="2800" b="1">
                <a:latin typeface="宋体" panose="02010600030101010101" pitchFamily="2" charset="-122"/>
                <a:sym typeface="宋体" panose="02010600030101010101" pitchFamily="2" charset="-122"/>
              </a:rPr>
              <a:t>举例：图（a）</a:t>
            </a:r>
            <a:r>
              <a:rPr lang="en-US" altLang="zh-CN" sz="2800" b="1">
                <a:latin typeface="宋体" panose="02010600030101010101" pitchFamily="2" charset="-122"/>
                <a:sym typeface="宋体" panose="02010600030101010101" pitchFamily="2" charset="-122"/>
              </a:rPr>
              <a:t>(b)</a:t>
            </a:r>
            <a:r>
              <a:rPr lang="zh-CN" altLang="en-US" sz="2800" b="1">
                <a:latin typeface="宋体" panose="02010600030101010101" pitchFamily="2" charset="-122"/>
                <a:sym typeface="宋体" panose="02010600030101010101" pitchFamily="2" charset="-122"/>
              </a:rPr>
              <a:t>所示电路</a:t>
            </a:r>
            <a:endParaRPr lang="zh-CN" altLang="en-US" sz="2800" b="1" i="1"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2400" b="1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5" name="Picture 18" descr="C:\Users\Administrator.20141125-142426\AppData\Roaming\Tencent\Users\354825363\QQ\WinTemp\RichOle\]ZAUM2PM0@2$3QYNL7K1Z)1.png">
            <a:extLst>
              <a:ext uri="{FF2B5EF4-FFF2-40B4-BE49-F238E27FC236}">
                <a16:creationId xmlns:a16="http://schemas.microsoft.com/office/drawing/2014/main" id="{FF244FB4-9E7D-4417-9A93-DE63A279F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550" y="1042989"/>
            <a:ext cx="2870200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9" descr="C:\Users\Administrator.20141125-142426\AppData\Roaming\Tencent\Users\354825363\QQ\WinTemp\RichOle\$BN@B3%3}KJWK41W7S2OIAC.png">
            <a:extLst>
              <a:ext uri="{FF2B5EF4-FFF2-40B4-BE49-F238E27FC236}">
                <a16:creationId xmlns:a16="http://schemas.microsoft.com/office/drawing/2014/main" id="{C1D2FF58-E10C-42C2-AADC-AB091F5D3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863" y="817564"/>
            <a:ext cx="3275012" cy="23193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33E019E6-AE88-408B-92AF-A8751B2A1D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749489"/>
              </p:ext>
            </p:extLst>
          </p:nvPr>
        </p:nvGraphicFramePr>
        <p:xfrm>
          <a:off x="2305050" y="4038601"/>
          <a:ext cx="31242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5" imgW="1600200" imgH="228600" progId="Equation.DSMT4">
                  <p:embed/>
                </p:oleObj>
              </mc:Choice>
              <mc:Fallback>
                <p:oleObj name="Equation" r:id="rId5" imgW="1600200" imgH="228600" progId="Equation.DSMT4">
                  <p:embed/>
                  <p:pic>
                    <p:nvPicPr>
                      <p:cNvPr id="7" name="对象 6">
                        <a:extLst>
                          <a:ext uri="{FF2B5EF4-FFF2-40B4-BE49-F238E27FC236}">
                            <a16:creationId xmlns:a16="http://schemas.microsoft.com/office/drawing/2014/main" id="{33E019E6-AE88-408B-92AF-A8751B2A1D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5050" y="4038601"/>
                        <a:ext cx="312420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A5FDD803-18DB-4094-9B88-F06C36A391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978538"/>
              </p:ext>
            </p:extLst>
          </p:nvPr>
        </p:nvGraphicFramePr>
        <p:xfrm>
          <a:off x="2182813" y="4543425"/>
          <a:ext cx="352901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7" imgW="1828800" imgH="228600" progId="Equation.DSMT4">
                  <p:embed/>
                </p:oleObj>
              </mc:Choice>
              <mc:Fallback>
                <p:oleObj name="Equation" r:id="rId7" imgW="1828800" imgH="228600" progId="Equation.DSMT4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A5FDD803-18DB-4094-9B88-F06C36A391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2813" y="4543425"/>
                        <a:ext cx="3529012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F6F7621F-B7F9-4841-AA0C-D485C9845D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610076"/>
              </p:ext>
            </p:extLst>
          </p:nvPr>
        </p:nvGraphicFramePr>
        <p:xfrm>
          <a:off x="6167439" y="4030663"/>
          <a:ext cx="29686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9" imgW="1600200" imgH="228600" progId="Equation.DSMT4">
                  <p:embed/>
                </p:oleObj>
              </mc:Choice>
              <mc:Fallback>
                <p:oleObj name="Equation" r:id="rId9" imgW="1600200" imgH="228600" progId="Equation.DSMT4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F6F7621F-B7F9-4841-AA0C-D485C9845D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9" y="4030663"/>
                        <a:ext cx="29686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493E917D-3B40-4FB8-B6FC-345B798B5C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2092837"/>
              </p:ext>
            </p:extLst>
          </p:nvPr>
        </p:nvGraphicFramePr>
        <p:xfrm>
          <a:off x="5857876" y="4533900"/>
          <a:ext cx="35671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11" imgW="1854000" imgH="228600" progId="Equation.DSMT4">
                  <p:embed/>
                </p:oleObj>
              </mc:Choice>
              <mc:Fallback>
                <p:oleObj name="Equation" r:id="rId11" imgW="1854000" imgH="228600" progId="Equation.DSMT4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493E917D-3B40-4FB8-B6FC-345B798B5C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76" y="4533900"/>
                        <a:ext cx="3567113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0A9C20F2-70EF-49C2-9DF1-A01A1A6CD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4414" y="3350419"/>
            <a:ext cx="2338387" cy="461963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数学意义上相同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0A9A6F4D-D328-414F-B909-4974D7010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1" y="1042989"/>
            <a:ext cx="1262063" cy="1628775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37B52B7B-3CC6-4E5F-8460-2A2600AF4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1" y="982663"/>
            <a:ext cx="1236663" cy="1719262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FF0000"/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A243663D-CF68-46F7-9CB6-6DC9E447E6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2613" y="1323975"/>
            <a:ext cx="125412" cy="133350"/>
          </a:xfrm>
          <a:prstGeom prst="ellipse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1C5C26C9-A197-437C-8B7B-704732A39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7814" y="1323975"/>
            <a:ext cx="123825" cy="133350"/>
          </a:xfrm>
          <a:prstGeom prst="ellipse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EB5B2050-4040-4C26-8527-AE17765AB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3626" y="912813"/>
            <a:ext cx="1444625" cy="180975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5D73EF0F-3948-4890-B19B-D25738D54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6351" y="1098551"/>
            <a:ext cx="1230313" cy="1541463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A33CAF51-F903-40B2-95D9-24D89D423A27}"/>
              </a:ext>
            </a:extLst>
          </p:cNvPr>
          <p:cNvGrpSpPr>
            <a:grpSpLocks/>
          </p:cNvGrpSpPr>
          <p:nvPr/>
        </p:nvGrpSpPr>
        <p:grpSpPr bwMode="auto">
          <a:xfrm>
            <a:off x="7747001" y="1522414"/>
            <a:ext cx="885825" cy="765175"/>
            <a:chOff x="4197818" y="2601739"/>
            <a:chExt cx="885035" cy="764949"/>
          </a:xfrm>
        </p:grpSpPr>
        <p:sp>
          <p:nvSpPr>
            <p:cNvPr id="135198" name="椭圆 26">
              <a:extLst>
                <a:ext uri="{FF2B5EF4-FFF2-40B4-BE49-F238E27FC236}">
                  <a16:creationId xmlns:a16="http://schemas.microsoft.com/office/drawing/2014/main" id="{C66090B3-2825-431F-8EF9-97FCFC112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818" y="2601739"/>
              <a:ext cx="570833" cy="764949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kumimoji="0" lang="zh-CN" altLang="en-US" sz="2400">
                <a:solidFill>
                  <a:srgbClr val="FF0000"/>
                </a:solidFill>
              </a:endParaRPr>
            </a:p>
          </p:txBody>
        </p:sp>
        <p:sp>
          <p:nvSpPr>
            <p:cNvPr id="135199" name="TextBox 27">
              <a:extLst>
                <a:ext uri="{FF2B5EF4-FFF2-40B4-BE49-F238E27FC236}">
                  <a16:creationId xmlns:a16="http://schemas.microsoft.com/office/drawing/2014/main" id="{D47CC0B4-01B5-4E30-974F-15FC98C9A0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0945" y="2653553"/>
              <a:ext cx="851908" cy="646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3600" b="1" i="1">
                  <a:solidFill>
                    <a:srgbClr val="C00000"/>
                  </a:solidFill>
                </a:rPr>
                <a:t>i</a:t>
              </a:r>
              <a:r>
                <a:rPr lang="en-US" altLang="zh-CN" sz="3600" b="1" baseline="-25000">
                  <a:solidFill>
                    <a:srgbClr val="C00000"/>
                  </a:solidFill>
                </a:rPr>
                <a:t>m1</a:t>
              </a:r>
              <a:endParaRPr lang="zh-CN" altLang="en-US" sz="3600" b="1" baseline="-25000">
                <a:solidFill>
                  <a:srgbClr val="C00000"/>
                </a:solidFill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1AAB6645-DD50-414F-AC67-D4EC04F92234}"/>
              </a:ext>
            </a:extLst>
          </p:cNvPr>
          <p:cNvGrpSpPr>
            <a:grpSpLocks/>
          </p:cNvGrpSpPr>
          <p:nvPr/>
        </p:nvGrpSpPr>
        <p:grpSpPr bwMode="auto">
          <a:xfrm>
            <a:off x="8932863" y="1557339"/>
            <a:ext cx="895350" cy="765175"/>
            <a:chOff x="8303986" y="2811934"/>
            <a:chExt cx="895612" cy="764949"/>
          </a:xfrm>
        </p:grpSpPr>
        <p:sp>
          <p:nvSpPr>
            <p:cNvPr id="135196" name="椭圆 29">
              <a:extLst>
                <a:ext uri="{FF2B5EF4-FFF2-40B4-BE49-F238E27FC236}">
                  <a16:creationId xmlns:a16="http://schemas.microsoft.com/office/drawing/2014/main" id="{946B1C7A-6792-44AA-B70A-8CB769306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986" y="2811934"/>
              <a:ext cx="570833" cy="764949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kumimoji="0" lang="zh-CN" altLang="en-US" sz="2400">
                <a:solidFill>
                  <a:srgbClr val="FF0000"/>
                </a:solidFill>
              </a:endParaRPr>
            </a:p>
          </p:txBody>
        </p:sp>
        <p:sp>
          <p:nvSpPr>
            <p:cNvPr id="135197" name="TextBox 30">
              <a:extLst>
                <a:ext uri="{FF2B5EF4-FFF2-40B4-BE49-F238E27FC236}">
                  <a16:creationId xmlns:a16="http://schemas.microsoft.com/office/drawing/2014/main" id="{1C49EE62-C4D7-4186-A449-05FEA621C1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47690" y="2928776"/>
              <a:ext cx="851908" cy="646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3600" b="1" i="1">
                  <a:solidFill>
                    <a:srgbClr val="C00000"/>
                  </a:solidFill>
                </a:rPr>
                <a:t>i</a:t>
              </a:r>
              <a:r>
                <a:rPr lang="en-US" altLang="zh-CN" sz="3600" b="1" baseline="-25000">
                  <a:solidFill>
                    <a:srgbClr val="C00000"/>
                  </a:solidFill>
                </a:rPr>
                <a:t>m2</a:t>
              </a:r>
              <a:endParaRPr lang="zh-CN" altLang="en-US" sz="3600" b="1" baseline="-25000">
                <a:solidFill>
                  <a:srgbClr val="C00000"/>
                </a:solidFill>
              </a:endParaRPr>
            </a:p>
          </p:txBody>
        </p:sp>
      </p:grpSp>
      <p:sp>
        <p:nvSpPr>
          <p:cNvPr id="32" name="椭圆 31">
            <a:extLst>
              <a:ext uri="{FF2B5EF4-FFF2-40B4-BE49-F238E27FC236}">
                <a16:creationId xmlns:a16="http://schemas.microsoft.com/office/drawing/2014/main" id="{1393B5BC-8CEF-4279-9042-940C959BF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9464" y="1644651"/>
            <a:ext cx="600075" cy="461963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2F5B55E3-6713-49FA-BC17-C5E73C3EE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7989" y="1674813"/>
            <a:ext cx="600075" cy="461962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id="{16BBF34E-99C0-444C-B42E-1CEDEBFC7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6614" y="1060451"/>
            <a:ext cx="600075" cy="461963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id="{04549BF0-2CFE-4373-B800-DEBF9466FE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2226" y="1693863"/>
            <a:ext cx="600075" cy="461962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id="{7D1F1E11-28D0-4BC2-8CDC-2006D5703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164" y="971551"/>
            <a:ext cx="598487" cy="461963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21322F6E-592D-45E2-9A71-FE667A275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8575" y="939801"/>
            <a:ext cx="598488" cy="461963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zh-CN" altLang="en-US" sz="2400">
              <a:solidFill>
                <a:srgbClr val="000000"/>
              </a:solidFill>
            </a:endParaRPr>
          </a:p>
        </p:txBody>
      </p:sp>
      <p:sp>
        <p:nvSpPr>
          <p:cNvPr id="38" name="圆角矩形 37">
            <a:extLst>
              <a:ext uri="{FF2B5EF4-FFF2-40B4-BE49-F238E27FC236}">
                <a16:creationId xmlns:a16="http://schemas.microsoft.com/office/drawing/2014/main" id="{8EEC48B6-906C-4B8C-A9FB-57681306C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6125" y="4019551"/>
            <a:ext cx="7993062" cy="2351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</a:rPr>
              <a:t>        </a:t>
            </a:r>
            <a:r>
              <a:rPr lang="zh-CN" altLang="en-US" sz="3600" b="1"/>
              <a:t>若对偶电路的对偶元件参数数值上相等，则只要求得其中一个电路的响应，即可同时得到其</a:t>
            </a:r>
            <a:r>
              <a:rPr lang="zh-CN" altLang="en-US" sz="3600" b="1">
                <a:solidFill>
                  <a:srgbClr val="FF0000"/>
                </a:solidFill>
              </a:rPr>
              <a:t>对偶电路</a:t>
            </a:r>
            <a:r>
              <a:rPr lang="zh-CN" altLang="en-US" sz="3600" b="1"/>
              <a:t>的响应。</a:t>
            </a:r>
            <a:endParaRPr kumimoji="0"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11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625E66A-EC80-4421-832F-201443CC9EE5}"/>
              </a:ext>
            </a:extLst>
          </p:cNvPr>
          <p:cNvGrpSpPr>
            <a:grpSpLocks/>
          </p:cNvGrpSpPr>
          <p:nvPr/>
        </p:nvGrpSpPr>
        <p:grpSpPr bwMode="auto">
          <a:xfrm>
            <a:off x="3359150" y="1268413"/>
            <a:ext cx="4953000" cy="5334000"/>
            <a:chOff x="2304" y="576"/>
            <a:chExt cx="3120" cy="3360"/>
          </a:xfrm>
        </p:grpSpPr>
        <p:sp>
          <p:nvSpPr>
            <p:cNvPr id="136211" name="Rectangle 3">
              <a:extLst>
                <a:ext uri="{FF2B5EF4-FFF2-40B4-BE49-F238E27FC236}">
                  <a16:creationId xmlns:a16="http://schemas.microsoft.com/office/drawing/2014/main" id="{F3B2E810-1038-4C16-96D6-D2C27F44B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576"/>
              <a:ext cx="3120" cy="3360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bg1"/>
              </a:solidFill>
              <a:miter lim="800000"/>
              <a:headEnd/>
              <a:tailEnd type="none" w="med" len="lg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12" name="Text Box 4">
              <a:extLst>
                <a:ext uri="{FF2B5EF4-FFF2-40B4-BE49-F238E27FC236}">
                  <a16:creationId xmlns:a16="http://schemas.microsoft.com/office/drawing/2014/main" id="{1FD1C199-B161-42D0-A207-DAC8646EC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0" y="2043"/>
              <a:ext cx="440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1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36213" name="Text Box 5">
              <a:extLst>
                <a:ext uri="{FF2B5EF4-FFF2-40B4-BE49-F238E27FC236}">
                  <a16:creationId xmlns:a16="http://schemas.microsoft.com/office/drawing/2014/main" id="{8E6E3F9D-2A73-4DAB-8F1D-3802EECA36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4" y="2374"/>
              <a:ext cx="619" cy="1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>
                  <a:solidFill>
                    <a:srgbClr val="FFFFFF"/>
                  </a:solidFill>
                </a:rPr>
                <a:t>   </a:t>
              </a:r>
              <a:r>
                <a:rPr lang="en-US" altLang="zh-CN" b="1">
                  <a:solidFill>
                    <a:srgbClr val="FFFFFF"/>
                  </a:solidFill>
                </a:rPr>
                <a:t>+</a:t>
              </a:r>
            </a:p>
            <a:p>
              <a:pPr fontAlgn="base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 i="1">
                  <a:solidFill>
                    <a:srgbClr val="FFFFFF"/>
                  </a:solidFill>
                </a:rPr>
                <a:t>u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s1</a:t>
              </a:r>
            </a:p>
            <a:p>
              <a:pPr fontAlgn="base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   -</a:t>
              </a:r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136214" name="Rectangle 6">
              <a:extLst>
                <a:ext uri="{FF2B5EF4-FFF2-40B4-BE49-F238E27FC236}">
                  <a16:creationId xmlns:a16="http://schemas.microsoft.com/office/drawing/2014/main" id="{373DF85E-C831-4BFB-A79F-53F258649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2" y="2067"/>
              <a:ext cx="133" cy="315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15" name="Oval 7">
              <a:extLst>
                <a:ext uri="{FF2B5EF4-FFF2-40B4-BE49-F238E27FC236}">
                  <a16:creationId xmlns:a16="http://schemas.microsoft.com/office/drawing/2014/main" id="{8C0C0F13-8D0E-4642-988F-F3212FAF0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3" y="2579"/>
              <a:ext cx="311" cy="315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16" name="Line 8">
              <a:extLst>
                <a:ext uri="{FF2B5EF4-FFF2-40B4-BE49-F238E27FC236}">
                  <a16:creationId xmlns:a16="http://schemas.microsoft.com/office/drawing/2014/main" id="{91A7EECC-2C3C-40A5-B565-1459014340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0" y="2382"/>
              <a:ext cx="0" cy="70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17" name="Line 9">
              <a:extLst>
                <a:ext uri="{FF2B5EF4-FFF2-40B4-BE49-F238E27FC236}">
                  <a16:creationId xmlns:a16="http://schemas.microsoft.com/office/drawing/2014/main" id="{5917B334-C3F3-4CA7-9AFF-8C20758EA4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055" y="1201"/>
              <a:ext cx="5" cy="86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18" name="Line 10">
              <a:extLst>
                <a:ext uri="{FF2B5EF4-FFF2-40B4-BE49-F238E27FC236}">
                  <a16:creationId xmlns:a16="http://schemas.microsoft.com/office/drawing/2014/main" id="{4AF352FA-64D7-4505-9967-934618AB77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2" y="1189"/>
              <a:ext cx="887" cy="1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19" name="Rectangle 11">
              <a:extLst>
                <a:ext uri="{FF2B5EF4-FFF2-40B4-BE49-F238E27FC236}">
                  <a16:creationId xmlns:a16="http://schemas.microsoft.com/office/drawing/2014/main" id="{8045B959-2F3D-42BA-8F12-4148C5A3C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1" y="1712"/>
              <a:ext cx="442" cy="11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20" name="Line 12">
              <a:extLst>
                <a:ext uri="{FF2B5EF4-FFF2-40B4-BE49-F238E27FC236}">
                  <a16:creationId xmlns:a16="http://schemas.microsoft.com/office/drawing/2014/main" id="{FA1D0559-46F0-4906-BA99-8369F97A6C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055" y="3070"/>
              <a:ext cx="1954" cy="2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21" name="Line 13">
              <a:extLst>
                <a:ext uri="{FF2B5EF4-FFF2-40B4-BE49-F238E27FC236}">
                  <a16:creationId xmlns:a16="http://schemas.microsoft.com/office/drawing/2014/main" id="{DF1BABC8-CFF5-4261-88A4-C5EA23FF73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76" y="2592"/>
              <a:ext cx="4" cy="49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22" name="Line 14">
              <a:extLst>
                <a:ext uri="{FF2B5EF4-FFF2-40B4-BE49-F238E27FC236}">
                  <a16:creationId xmlns:a16="http://schemas.microsoft.com/office/drawing/2014/main" id="{099913F7-E899-4083-8367-5494EE8777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4" y="1751"/>
              <a:ext cx="487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23" name="Line 15">
              <a:extLst>
                <a:ext uri="{FF2B5EF4-FFF2-40B4-BE49-F238E27FC236}">
                  <a16:creationId xmlns:a16="http://schemas.microsoft.com/office/drawing/2014/main" id="{4B64FE94-34C2-4BBE-90CE-F3AF36B996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3" y="1791"/>
              <a:ext cx="26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24" name="Text Box 16">
              <a:extLst>
                <a:ext uri="{FF2B5EF4-FFF2-40B4-BE49-F238E27FC236}">
                  <a16:creationId xmlns:a16="http://schemas.microsoft.com/office/drawing/2014/main" id="{00036EEB-7FD8-4883-9853-67AAB990BF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6" y="2173"/>
              <a:ext cx="442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5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36225" name="Rectangle 17">
              <a:extLst>
                <a:ext uri="{FF2B5EF4-FFF2-40B4-BE49-F238E27FC236}">
                  <a16:creationId xmlns:a16="http://schemas.microsoft.com/office/drawing/2014/main" id="{28D6A6E6-152A-4CB6-AAF8-CC227ED71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0" y="2190"/>
              <a:ext cx="134" cy="315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26" name="Line 18">
              <a:extLst>
                <a:ext uri="{FF2B5EF4-FFF2-40B4-BE49-F238E27FC236}">
                  <a16:creationId xmlns:a16="http://schemas.microsoft.com/office/drawing/2014/main" id="{034ACD86-7FF7-41D2-A0C8-793ED67214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5" y="2505"/>
              <a:ext cx="4" cy="58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27" name="Rectangle 19">
              <a:extLst>
                <a:ext uri="{FF2B5EF4-FFF2-40B4-BE49-F238E27FC236}">
                  <a16:creationId xmlns:a16="http://schemas.microsoft.com/office/drawing/2014/main" id="{E298FA44-C397-450F-AD6A-F1DE4ED8A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2" y="1672"/>
              <a:ext cx="442" cy="119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28" name="Rectangle 20">
              <a:extLst>
                <a:ext uri="{FF2B5EF4-FFF2-40B4-BE49-F238E27FC236}">
                  <a16:creationId xmlns:a16="http://schemas.microsoft.com/office/drawing/2014/main" id="{124BA104-A754-4444-9FA3-133EFFFB5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0" y="1126"/>
              <a:ext cx="442" cy="11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29" name="Text Box 21">
              <a:extLst>
                <a:ext uri="{FF2B5EF4-FFF2-40B4-BE49-F238E27FC236}">
                  <a16:creationId xmlns:a16="http://schemas.microsoft.com/office/drawing/2014/main" id="{074FCD32-9D76-4305-B0B2-F60978509F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6" y="1296"/>
              <a:ext cx="445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2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36230" name="Text Box 22">
              <a:extLst>
                <a:ext uri="{FF2B5EF4-FFF2-40B4-BE49-F238E27FC236}">
                  <a16:creationId xmlns:a16="http://schemas.microsoft.com/office/drawing/2014/main" id="{959243CA-9838-4BD1-9821-FE600604DB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8" y="1331"/>
              <a:ext cx="442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3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36231" name="Text Box 23">
              <a:extLst>
                <a:ext uri="{FF2B5EF4-FFF2-40B4-BE49-F238E27FC236}">
                  <a16:creationId xmlns:a16="http://schemas.microsoft.com/office/drawing/2014/main" id="{13EEB5AF-35E5-40C2-8FBF-2A2D737460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0" y="739"/>
              <a:ext cx="442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4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36232" name="Line 24">
              <a:extLst>
                <a:ext uri="{FF2B5EF4-FFF2-40B4-BE49-F238E27FC236}">
                  <a16:creationId xmlns:a16="http://schemas.microsoft.com/office/drawing/2014/main" id="{8E1D9280-4451-427F-BC55-3D17F2721A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55" y="1189"/>
              <a:ext cx="603" cy="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33" name="Line 25">
              <a:extLst>
                <a:ext uri="{FF2B5EF4-FFF2-40B4-BE49-F238E27FC236}">
                  <a16:creationId xmlns:a16="http://schemas.microsoft.com/office/drawing/2014/main" id="{4C476D43-32FA-4628-92D2-CA03F31454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055" y="1721"/>
              <a:ext cx="317" cy="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34" name="Oval 26">
              <a:extLst>
                <a:ext uri="{FF2B5EF4-FFF2-40B4-BE49-F238E27FC236}">
                  <a16:creationId xmlns:a16="http://schemas.microsoft.com/office/drawing/2014/main" id="{2ABB4881-24BB-47BF-81E4-24FBC6BB7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5" y="2277"/>
              <a:ext cx="310" cy="315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35" name="Line 27">
              <a:extLst>
                <a:ext uri="{FF2B5EF4-FFF2-40B4-BE49-F238E27FC236}">
                  <a16:creationId xmlns:a16="http://schemas.microsoft.com/office/drawing/2014/main" id="{A3CBBF23-4A0C-4D6A-8CF7-A56A196ED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0" y="1766"/>
              <a:ext cx="0" cy="34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36" name="Line 28">
              <a:extLst>
                <a:ext uri="{FF2B5EF4-FFF2-40B4-BE49-F238E27FC236}">
                  <a16:creationId xmlns:a16="http://schemas.microsoft.com/office/drawing/2014/main" id="{8496B41C-EB2C-4839-9851-AC38E41456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05" y="1201"/>
              <a:ext cx="0" cy="6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37" name="Line 29">
              <a:extLst>
                <a:ext uri="{FF2B5EF4-FFF2-40B4-BE49-F238E27FC236}">
                  <a16:creationId xmlns:a16="http://schemas.microsoft.com/office/drawing/2014/main" id="{AC645154-B2CC-43FC-812E-A5A34FA756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5" y="1766"/>
              <a:ext cx="0" cy="4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38" name="Line 30">
              <a:extLst>
                <a:ext uri="{FF2B5EF4-FFF2-40B4-BE49-F238E27FC236}">
                  <a16:creationId xmlns:a16="http://schemas.microsoft.com/office/drawing/2014/main" id="{732CFB0C-FBD4-4C9C-9766-84FBADAFFF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2448"/>
              <a:ext cx="33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39" name="Line 31">
              <a:extLst>
                <a:ext uri="{FF2B5EF4-FFF2-40B4-BE49-F238E27FC236}">
                  <a16:creationId xmlns:a16="http://schemas.microsoft.com/office/drawing/2014/main" id="{0F83508D-E472-4A68-BD9F-C1ED0902EB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0" y="2016"/>
              <a:ext cx="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40" name="Text Box 32">
              <a:extLst>
                <a:ext uri="{FF2B5EF4-FFF2-40B4-BE49-F238E27FC236}">
                  <a16:creationId xmlns:a16="http://schemas.microsoft.com/office/drawing/2014/main" id="{C5E6347D-65B6-49EC-9E2F-BFD85E7C1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1824"/>
              <a:ext cx="62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 i="1">
                  <a:solidFill>
                    <a:srgbClr val="FFFFFF"/>
                  </a:solidFill>
                </a:rPr>
                <a:t>i</a:t>
              </a:r>
              <a:r>
                <a:rPr lang="en-US" altLang="zh-CN" sz="3600" b="1" baseline="-25000">
                  <a:solidFill>
                    <a:srgbClr val="FFFFFF"/>
                  </a:solidFill>
                </a:rPr>
                <a:t>S2</a:t>
              </a:r>
              <a:endParaRPr lang="en-US" altLang="zh-CN" sz="3600" b="1">
                <a:solidFill>
                  <a:srgbClr val="FFFFFF"/>
                </a:solidFill>
              </a:endParaRPr>
            </a:p>
          </p:txBody>
        </p:sp>
        <p:sp>
          <p:nvSpPr>
            <p:cNvPr id="136241" name="Text Box 33">
              <a:extLst>
                <a:ext uri="{FF2B5EF4-FFF2-40B4-BE49-F238E27FC236}">
                  <a16:creationId xmlns:a16="http://schemas.microsoft.com/office/drawing/2014/main" id="{8DD652D7-EE03-4511-86AD-E74ED925C1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504"/>
              <a:ext cx="48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N</a:t>
              </a:r>
            </a:p>
          </p:txBody>
        </p:sp>
      </p:grpSp>
      <p:sp>
        <p:nvSpPr>
          <p:cNvPr id="164898" name="Text Box 34">
            <a:extLst>
              <a:ext uri="{FF2B5EF4-FFF2-40B4-BE49-F238E27FC236}">
                <a16:creationId xmlns:a16="http://schemas.microsoft.com/office/drawing/2014/main" id="{C570EE19-D6B9-47F4-AA99-2B9C5E216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7471" y="45245"/>
            <a:ext cx="51133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chemeClr val="accent2"/>
                </a:solidFill>
              </a:rPr>
              <a:t>对偶电路的画法：</a:t>
            </a:r>
          </a:p>
        </p:txBody>
      </p:sp>
      <p:sp>
        <p:nvSpPr>
          <p:cNvPr id="164899" name="Text Box 35">
            <a:extLst>
              <a:ext uri="{FF2B5EF4-FFF2-40B4-BE49-F238E27FC236}">
                <a16:creationId xmlns:a16="http://schemas.microsoft.com/office/drawing/2014/main" id="{1178100B-5102-4150-8C9E-55DC05D5F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7416" y="549076"/>
            <a:ext cx="9942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400" b="1"/>
              <a:t>（</a:t>
            </a:r>
            <a:r>
              <a:rPr lang="en-US" altLang="zh-CN" sz="2400" b="1"/>
              <a:t>1</a:t>
            </a:r>
            <a:r>
              <a:rPr lang="zh-CN" altLang="en-US" sz="2400" b="1"/>
              <a:t>）</a:t>
            </a:r>
            <a:r>
              <a:rPr lang="en-US" altLang="zh-CN" sz="2400" b="1"/>
              <a:t>N</a:t>
            </a:r>
            <a:r>
              <a:rPr lang="zh-CN" altLang="en-US" sz="2400" b="1"/>
              <a:t>的每个网孔中安放</a:t>
            </a:r>
            <a:r>
              <a:rPr lang="en-US" altLang="zh-CN" sz="2400" b="1"/>
              <a:t>N’</a:t>
            </a:r>
            <a:r>
              <a:rPr lang="zh-CN" altLang="en-US" sz="2400" b="1"/>
              <a:t>的一个节点，</a:t>
            </a:r>
            <a:r>
              <a:rPr lang="en-US" altLang="zh-CN" sz="2400" b="1"/>
              <a:t>N</a:t>
            </a:r>
            <a:r>
              <a:rPr lang="zh-CN" altLang="en-US" sz="2400" b="1"/>
              <a:t>的外网孔对应</a:t>
            </a:r>
            <a:r>
              <a:rPr lang="en-US" altLang="zh-CN" sz="2400" b="1"/>
              <a:t>N’</a:t>
            </a:r>
            <a:r>
              <a:rPr lang="zh-CN" altLang="en-US" sz="2400" b="1"/>
              <a:t>的参考节点</a:t>
            </a:r>
          </a:p>
        </p:txBody>
      </p:sp>
      <p:grpSp>
        <p:nvGrpSpPr>
          <p:cNvPr id="3" name="Group 36">
            <a:extLst>
              <a:ext uri="{FF2B5EF4-FFF2-40B4-BE49-F238E27FC236}">
                <a16:creationId xmlns:a16="http://schemas.microsoft.com/office/drawing/2014/main" id="{3D2AB375-FB4D-41A1-B444-618AADF68F28}"/>
              </a:ext>
            </a:extLst>
          </p:cNvPr>
          <p:cNvGrpSpPr>
            <a:grpSpLocks/>
          </p:cNvGrpSpPr>
          <p:nvPr/>
        </p:nvGrpSpPr>
        <p:grpSpPr bwMode="auto">
          <a:xfrm>
            <a:off x="5006975" y="4075113"/>
            <a:ext cx="457200" cy="717550"/>
            <a:chOff x="1152" y="1440"/>
            <a:chExt cx="288" cy="452"/>
          </a:xfrm>
        </p:grpSpPr>
        <p:sp>
          <p:nvSpPr>
            <p:cNvPr id="136209" name="Oval 37">
              <a:extLst>
                <a:ext uri="{FF2B5EF4-FFF2-40B4-BE49-F238E27FC236}">
                  <a16:creationId xmlns:a16="http://schemas.microsoft.com/office/drawing/2014/main" id="{5A41EA46-8F83-469A-A1B6-AF434AE84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1440"/>
              <a:ext cx="144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10" name="Text Box 38">
              <a:extLst>
                <a:ext uri="{FF2B5EF4-FFF2-40B4-BE49-F238E27FC236}">
                  <a16:creationId xmlns:a16="http://schemas.microsoft.com/office/drawing/2014/main" id="{82E74818-6FBD-4C9C-BD70-7B5FECD878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1488"/>
              <a:ext cx="2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4" name="Group 39">
            <a:extLst>
              <a:ext uri="{FF2B5EF4-FFF2-40B4-BE49-F238E27FC236}">
                <a16:creationId xmlns:a16="http://schemas.microsoft.com/office/drawing/2014/main" id="{DAC1C824-A52E-4909-8041-EEC325FF8CF7}"/>
              </a:ext>
            </a:extLst>
          </p:cNvPr>
          <p:cNvGrpSpPr>
            <a:grpSpLocks/>
          </p:cNvGrpSpPr>
          <p:nvPr/>
        </p:nvGrpSpPr>
        <p:grpSpPr bwMode="auto">
          <a:xfrm>
            <a:off x="6650038" y="4003675"/>
            <a:ext cx="533400" cy="717550"/>
            <a:chOff x="960" y="2112"/>
            <a:chExt cx="336" cy="452"/>
          </a:xfrm>
        </p:grpSpPr>
        <p:sp>
          <p:nvSpPr>
            <p:cNvPr id="136207" name="Oval 40">
              <a:extLst>
                <a:ext uri="{FF2B5EF4-FFF2-40B4-BE49-F238E27FC236}">
                  <a16:creationId xmlns:a16="http://schemas.microsoft.com/office/drawing/2014/main" id="{588E0C38-EB5D-45DB-BC7D-65694285D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2112"/>
              <a:ext cx="144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08" name="Text Box 41">
              <a:extLst>
                <a:ext uri="{FF2B5EF4-FFF2-40B4-BE49-F238E27FC236}">
                  <a16:creationId xmlns:a16="http://schemas.microsoft.com/office/drawing/2014/main" id="{FFEEDB50-14C7-4FCF-9C4B-CD5F038311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6" y="2160"/>
              <a:ext cx="2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5" name="Group 42">
            <a:extLst>
              <a:ext uri="{FF2B5EF4-FFF2-40B4-BE49-F238E27FC236}">
                <a16:creationId xmlns:a16="http://schemas.microsoft.com/office/drawing/2014/main" id="{F0E6F024-2E41-4B35-934F-0709CEA90B5C}"/>
              </a:ext>
            </a:extLst>
          </p:cNvPr>
          <p:cNvGrpSpPr>
            <a:grpSpLocks/>
          </p:cNvGrpSpPr>
          <p:nvPr/>
        </p:nvGrpSpPr>
        <p:grpSpPr bwMode="auto">
          <a:xfrm>
            <a:off x="5759450" y="2462213"/>
            <a:ext cx="609600" cy="641350"/>
            <a:chOff x="480" y="2880"/>
            <a:chExt cx="384" cy="404"/>
          </a:xfrm>
        </p:grpSpPr>
        <p:sp>
          <p:nvSpPr>
            <p:cNvPr id="136205" name="Oval 43">
              <a:extLst>
                <a:ext uri="{FF2B5EF4-FFF2-40B4-BE49-F238E27FC236}">
                  <a16:creationId xmlns:a16="http://schemas.microsoft.com/office/drawing/2014/main" id="{43A0728A-188E-40D2-8DCD-899AA8DBC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928"/>
              <a:ext cx="144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06" name="Text Box 44">
              <a:extLst>
                <a:ext uri="{FF2B5EF4-FFF2-40B4-BE49-F238E27FC236}">
                  <a16:creationId xmlns:a16="http://schemas.microsoft.com/office/drawing/2014/main" id="{168EF0FA-67D6-4470-AE1A-DF32D29EE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2880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6" name="Group 45">
            <a:extLst>
              <a:ext uri="{FF2B5EF4-FFF2-40B4-BE49-F238E27FC236}">
                <a16:creationId xmlns:a16="http://schemas.microsoft.com/office/drawing/2014/main" id="{7632775F-E5F6-402B-8AC8-D9397A9FBF2E}"/>
              </a:ext>
            </a:extLst>
          </p:cNvPr>
          <p:cNvGrpSpPr>
            <a:grpSpLocks/>
          </p:cNvGrpSpPr>
          <p:nvPr/>
        </p:nvGrpSpPr>
        <p:grpSpPr bwMode="auto">
          <a:xfrm>
            <a:off x="5683250" y="5389563"/>
            <a:ext cx="457200" cy="1066800"/>
            <a:chOff x="912" y="2880"/>
            <a:chExt cx="288" cy="672"/>
          </a:xfrm>
        </p:grpSpPr>
        <p:sp>
          <p:nvSpPr>
            <p:cNvPr id="136201" name="Oval 46">
              <a:extLst>
                <a:ext uri="{FF2B5EF4-FFF2-40B4-BE49-F238E27FC236}">
                  <a16:creationId xmlns:a16="http://schemas.microsoft.com/office/drawing/2014/main" id="{729A7DB7-387D-48CC-90FD-3F3D5DADB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3216"/>
              <a:ext cx="144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6202" name="Line 47">
              <a:extLst>
                <a:ext uri="{FF2B5EF4-FFF2-40B4-BE49-F238E27FC236}">
                  <a16:creationId xmlns:a16="http://schemas.microsoft.com/office/drawing/2014/main" id="{59642165-284F-4CBB-A050-F05C6A7693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3360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03" name="Line 48">
              <a:extLst>
                <a:ext uri="{FF2B5EF4-FFF2-40B4-BE49-F238E27FC236}">
                  <a16:creationId xmlns:a16="http://schemas.microsoft.com/office/drawing/2014/main" id="{D849411E-C0CE-4290-9B26-8F787AB4E4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3552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6204" name="Text Box 49">
              <a:extLst>
                <a:ext uri="{FF2B5EF4-FFF2-40B4-BE49-F238E27FC236}">
                  <a16:creationId xmlns:a16="http://schemas.microsoft.com/office/drawing/2014/main" id="{070B8635-7EA5-4BB2-87D7-A9C73C5011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" y="2880"/>
              <a:ext cx="2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64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98" grpId="0" autoUpdateAnimBg="0"/>
      <p:bldP spid="16489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4">
            <a:extLst>
              <a:ext uri="{FF2B5EF4-FFF2-40B4-BE49-F238E27FC236}">
                <a16:creationId xmlns:a16="http://schemas.microsoft.com/office/drawing/2014/main" id="{FBA216BD-8857-4B50-8FD7-B62A762A0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413" y="1268413"/>
            <a:ext cx="4953000" cy="5334000"/>
          </a:xfrm>
          <a:prstGeom prst="rect">
            <a:avLst/>
          </a:prstGeom>
          <a:solidFill>
            <a:srgbClr val="333333"/>
          </a:solidFill>
          <a:ln w="9525">
            <a:solidFill>
              <a:schemeClr val="bg1"/>
            </a:solidFill>
            <a:miter lim="800000"/>
            <a:headEnd/>
            <a:tailEnd type="none" w="med" len="lg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19" name="Text Box 5">
            <a:extLst>
              <a:ext uri="{FF2B5EF4-FFF2-40B4-BE49-F238E27FC236}">
                <a16:creationId xmlns:a16="http://schemas.microsoft.com/office/drawing/2014/main" id="{9FE6386E-56EA-44EA-9F0D-B6C7EFD5D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3314701"/>
            <a:ext cx="6985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1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7220" name="Text Box 6">
            <a:extLst>
              <a:ext uri="{FF2B5EF4-FFF2-40B4-BE49-F238E27FC236}">
                <a16:creationId xmlns:a16="http://schemas.microsoft.com/office/drawing/2014/main" id="{1348BA32-6E3B-43C8-ADE3-1B16ED753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801" y="3840164"/>
            <a:ext cx="982663" cy="1631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>
                <a:solidFill>
                  <a:srgbClr val="FFFFFF"/>
                </a:solidFill>
              </a:rPr>
              <a:t>   </a:t>
            </a:r>
            <a:r>
              <a:rPr lang="en-US" altLang="zh-CN" b="1">
                <a:solidFill>
                  <a:srgbClr val="FFFFFF"/>
                </a:solidFill>
              </a:rPr>
              <a:t>+</a:t>
            </a:r>
          </a:p>
          <a:p>
            <a:pPr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 i="1">
                <a:solidFill>
                  <a:srgbClr val="FFFFFF"/>
                </a:solidFill>
              </a:rPr>
              <a:t>u</a:t>
            </a:r>
            <a:r>
              <a:rPr lang="en-US" altLang="zh-CN" b="1" baseline="-25000">
                <a:solidFill>
                  <a:srgbClr val="FFFFFF"/>
                </a:solidFill>
              </a:rPr>
              <a:t>s1</a:t>
            </a:r>
          </a:p>
          <a:p>
            <a:pPr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   -</a:t>
            </a: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37221" name="Rectangle 7">
            <a:extLst>
              <a:ext uri="{FF2B5EF4-FFF2-40B4-BE49-F238E27FC236}">
                <a16:creationId xmlns:a16="http://schemas.microsoft.com/office/drawing/2014/main" id="{36AA484B-3088-4C48-9459-C49EC5BFA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625" y="3352801"/>
            <a:ext cx="211138" cy="50006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22" name="Oval 8">
            <a:extLst>
              <a:ext uri="{FF2B5EF4-FFF2-40B4-BE49-F238E27FC236}">
                <a16:creationId xmlns:a16="http://schemas.microsoft.com/office/drawing/2014/main" id="{8C9CADA8-6BD2-4D4E-9377-99EDD7284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2338" y="4165601"/>
            <a:ext cx="493712" cy="500063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23" name="Line 9">
            <a:extLst>
              <a:ext uri="{FF2B5EF4-FFF2-40B4-BE49-F238E27FC236}">
                <a16:creationId xmlns:a16="http://schemas.microsoft.com/office/drawing/2014/main" id="{ACC5B707-39D5-461D-9A70-1A3B4D86150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3325" y="3852864"/>
            <a:ext cx="0" cy="11255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24" name="Line 10">
            <a:extLst>
              <a:ext uri="{FF2B5EF4-FFF2-40B4-BE49-F238E27FC236}">
                <a16:creationId xmlns:a16="http://schemas.microsoft.com/office/drawing/2014/main" id="{C97C7093-9B63-4481-A768-CEC88FB7AC6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05389" y="1978026"/>
            <a:ext cx="7937" cy="13747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25" name="Line 11">
            <a:extLst>
              <a:ext uri="{FF2B5EF4-FFF2-40B4-BE49-F238E27FC236}">
                <a16:creationId xmlns:a16="http://schemas.microsoft.com/office/drawing/2014/main" id="{E22ADC72-1F52-49D8-8E0A-E1CEB4C5F85D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9251" y="1958975"/>
            <a:ext cx="1408113" cy="2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26" name="Rectangle 12">
            <a:extLst>
              <a:ext uri="{FF2B5EF4-FFF2-40B4-BE49-F238E27FC236}">
                <a16:creationId xmlns:a16="http://schemas.microsoft.com/office/drawing/2014/main" id="{63C2A5F8-32B2-4F54-A310-EBECD1AEF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3414" y="2789239"/>
            <a:ext cx="701675" cy="1873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27" name="Line 13">
            <a:extLst>
              <a:ext uri="{FF2B5EF4-FFF2-40B4-BE49-F238E27FC236}">
                <a16:creationId xmlns:a16="http://schemas.microsoft.com/office/drawing/2014/main" id="{37EF1CD8-B3AD-44F1-B319-C8C624FA12E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05389" y="4945064"/>
            <a:ext cx="3101975" cy="333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28" name="Line 14">
            <a:extLst>
              <a:ext uri="{FF2B5EF4-FFF2-40B4-BE49-F238E27FC236}">
                <a16:creationId xmlns:a16="http://schemas.microsoft.com/office/drawing/2014/main" id="{98B9542A-29C8-4462-B92B-2BF5D29A5A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26225" y="4186238"/>
            <a:ext cx="6350" cy="7921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29" name="Line 15">
            <a:extLst>
              <a:ext uri="{FF2B5EF4-FFF2-40B4-BE49-F238E27FC236}">
                <a16:creationId xmlns:a16="http://schemas.microsoft.com/office/drawing/2014/main" id="{ACA0406D-10AE-46C1-9FD8-3ABED4752B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0301" y="2851150"/>
            <a:ext cx="773113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30" name="Line 16">
            <a:extLst>
              <a:ext uri="{FF2B5EF4-FFF2-40B4-BE49-F238E27FC236}">
                <a16:creationId xmlns:a16="http://schemas.microsoft.com/office/drawing/2014/main" id="{0E64109C-8F5A-481C-8D60-1DDA8ACE432F}"/>
              </a:ext>
            </a:extLst>
          </p:cNvPr>
          <p:cNvSpPr>
            <a:spLocks noChangeShapeType="1"/>
          </p:cNvSpPr>
          <p:nvPr/>
        </p:nvSpPr>
        <p:spPr bwMode="auto">
          <a:xfrm>
            <a:off x="7685089" y="2914650"/>
            <a:ext cx="42227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31" name="Text Box 17">
            <a:extLst>
              <a:ext uri="{FF2B5EF4-FFF2-40B4-BE49-F238E27FC236}">
                <a16:creationId xmlns:a16="http://schemas.microsoft.com/office/drawing/2014/main" id="{7B93BE1F-D2BF-4940-98CC-F4FA0A081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4101" y="3521076"/>
            <a:ext cx="7016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5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7232" name="Rectangle 18">
            <a:extLst>
              <a:ext uri="{FF2B5EF4-FFF2-40B4-BE49-F238E27FC236}">
                <a16:creationId xmlns:a16="http://schemas.microsoft.com/office/drawing/2014/main" id="{23B62719-85AE-4B01-A16F-CBDB2A646C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6076" y="3548063"/>
            <a:ext cx="212725" cy="50006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33" name="Line 19">
            <a:extLst>
              <a:ext uri="{FF2B5EF4-FFF2-40B4-BE49-F238E27FC236}">
                <a16:creationId xmlns:a16="http://schemas.microsoft.com/office/drawing/2014/main" id="{77EDE0A4-5A3F-418A-BF61-EEB2D9F91F3F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1013" y="4048126"/>
            <a:ext cx="6350" cy="9302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34" name="Rectangle 20">
            <a:extLst>
              <a:ext uri="{FF2B5EF4-FFF2-40B4-BE49-F238E27FC236}">
                <a16:creationId xmlns:a16="http://schemas.microsoft.com/office/drawing/2014/main" id="{90854C79-8B66-4E64-A095-787CE0DBB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6" y="2725738"/>
            <a:ext cx="701675" cy="1889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35" name="Rectangle 21">
            <a:extLst>
              <a:ext uri="{FF2B5EF4-FFF2-40B4-BE49-F238E27FC236}">
                <a16:creationId xmlns:a16="http://schemas.microsoft.com/office/drawing/2014/main" id="{827B87A4-BDEB-4025-A44B-37360949F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7576" y="1858964"/>
            <a:ext cx="701675" cy="1873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36" name="Text Box 22">
            <a:extLst>
              <a:ext uri="{FF2B5EF4-FFF2-40B4-BE49-F238E27FC236}">
                <a16:creationId xmlns:a16="http://schemas.microsoft.com/office/drawing/2014/main" id="{B97ACE2F-E658-4404-B031-A53AFB91A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8475" y="2128839"/>
            <a:ext cx="706438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2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7237" name="Text Box 23">
            <a:extLst>
              <a:ext uri="{FF2B5EF4-FFF2-40B4-BE49-F238E27FC236}">
                <a16:creationId xmlns:a16="http://schemas.microsoft.com/office/drawing/2014/main" id="{2EB063F6-AF45-4450-A5BF-CC3BC8A09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4526" y="2184401"/>
            <a:ext cx="7016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3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7238" name="Text Box 24">
            <a:extLst>
              <a:ext uri="{FF2B5EF4-FFF2-40B4-BE49-F238E27FC236}">
                <a16:creationId xmlns:a16="http://schemas.microsoft.com/office/drawing/2014/main" id="{36CBB6DC-28BF-40B6-84EF-4D4635545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7576" y="1244601"/>
            <a:ext cx="7016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4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7239" name="Line 25">
            <a:extLst>
              <a:ext uri="{FF2B5EF4-FFF2-40B4-BE49-F238E27FC236}">
                <a16:creationId xmlns:a16="http://schemas.microsoft.com/office/drawing/2014/main" id="{FCD4F28C-57CF-47DD-82D1-42D423A2FC4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5388" y="1958975"/>
            <a:ext cx="957262" cy="142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40" name="Line 26">
            <a:extLst>
              <a:ext uri="{FF2B5EF4-FFF2-40B4-BE49-F238E27FC236}">
                <a16:creationId xmlns:a16="http://schemas.microsoft.com/office/drawing/2014/main" id="{26B997A6-D90F-41ED-A3B2-6EE38D7DED2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05389" y="2803526"/>
            <a:ext cx="503237" cy="1111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41" name="Oval 27">
            <a:extLst>
              <a:ext uri="{FF2B5EF4-FFF2-40B4-BE49-F238E27FC236}">
                <a16:creationId xmlns:a16="http://schemas.microsoft.com/office/drawing/2014/main" id="{C62CA709-2969-4C78-A6A2-75B871C0E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4764" y="3686176"/>
            <a:ext cx="492125" cy="500063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42" name="Line 28">
            <a:extLst>
              <a:ext uri="{FF2B5EF4-FFF2-40B4-BE49-F238E27FC236}">
                <a16:creationId xmlns:a16="http://schemas.microsoft.com/office/drawing/2014/main" id="{D2DCE90E-6CAD-4024-A80E-B503E17E70D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2575" y="2874963"/>
            <a:ext cx="0" cy="5524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43" name="Line 29">
            <a:extLst>
              <a:ext uri="{FF2B5EF4-FFF2-40B4-BE49-F238E27FC236}">
                <a16:creationId xmlns:a16="http://schemas.microsoft.com/office/drawing/2014/main" id="{D6A2AC79-E3F5-47EF-8AA9-8F11BBA008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01013" y="1978025"/>
            <a:ext cx="0" cy="965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44" name="Line 30">
            <a:extLst>
              <a:ext uri="{FF2B5EF4-FFF2-40B4-BE49-F238E27FC236}">
                <a16:creationId xmlns:a16="http://schemas.microsoft.com/office/drawing/2014/main" id="{359144E9-4527-4CAB-86B7-C84C4DDFD51E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1013" y="2874963"/>
            <a:ext cx="0" cy="6905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45" name="Line 31">
            <a:extLst>
              <a:ext uri="{FF2B5EF4-FFF2-40B4-BE49-F238E27FC236}">
                <a16:creationId xmlns:a16="http://schemas.microsoft.com/office/drawing/2014/main" id="{639E64B7-B2CC-46A1-B084-1081F497C44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7775" y="3957638"/>
            <a:ext cx="533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46" name="Line 32">
            <a:extLst>
              <a:ext uri="{FF2B5EF4-FFF2-40B4-BE49-F238E27FC236}">
                <a16:creationId xmlns:a16="http://schemas.microsoft.com/office/drawing/2014/main" id="{18103ABD-58FC-4DAB-87D3-DDA1E59DCF2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32575" y="3271838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47" name="Text Box 33">
            <a:extLst>
              <a:ext uri="{FF2B5EF4-FFF2-40B4-BE49-F238E27FC236}">
                <a16:creationId xmlns:a16="http://schemas.microsoft.com/office/drawing/2014/main" id="{A73AAE78-6E28-4098-9D27-A73F3D4FB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2975" y="2967038"/>
            <a:ext cx="990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 i="1">
                <a:solidFill>
                  <a:srgbClr val="FFFFFF"/>
                </a:solidFill>
              </a:rPr>
              <a:t>i</a:t>
            </a:r>
            <a:r>
              <a:rPr lang="en-US" altLang="zh-CN" sz="3600" b="1" baseline="-25000">
                <a:solidFill>
                  <a:srgbClr val="FFFFFF"/>
                </a:solidFill>
              </a:rPr>
              <a:t>S2</a:t>
            </a:r>
            <a:endParaRPr lang="en-US" altLang="zh-CN" sz="3600" b="1">
              <a:solidFill>
                <a:srgbClr val="FFFFFF"/>
              </a:solidFill>
            </a:endParaRPr>
          </a:p>
        </p:txBody>
      </p:sp>
      <p:sp>
        <p:nvSpPr>
          <p:cNvPr id="137248" name="Text Box 34">
            <a:extLst>
              <a:ext uri="{FF2B5EF4-FFF2-40B4-BE49-F238E27FC236}">
                <a16:creationId xmlns:a16="http://schemas.microsoft.com/office/drawing/2014/main" id="{12D9FC84-176A-4F30-8A60-7149888D4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7975" y="5634038"/>
            <a:ext cx="76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37249" name="Oval 36">
            <a:extLst>
              <a:ext uri="{FF2B5EF4-FFF2-40B4-BE49-F238E27FC236}">
                <a16:creationId xmlns:a16="http://schemas.microsoft.com/office/drawing/2014/main" id="{7A432322-6AD0-40C7-A210-283ED6FA0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5775" y="3805238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50" name="Text Box 37">
            <a:extLst>
              <a:ext uri="{FF2B5EF4-FFF2-40B4-BE49-F238E27FC236}">
                <a16:creationId xmlns:a16="http://schemas.microsoft.com/office/drawing/2014/main" id="{9B6A58F1-EEC3-4665-ACB0-E8F49ACE2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1975" y="3881438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37251" name="Oval 39">
            <a:extLst>
              <a:ext uri="{FF2B5EF4-FFF2-40B4-BE49-F238E27FC236}">
                <a16:creationId xmlns:a16="http://schemas.microsoft.com/office/drawing/2014/main" id="{7F598D63-C9D1-4479-9EDD-C71ECB24D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9775" y="3849688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52" name="Text Box 40">
            <a:extLst>
              <a:ext uri="{FF2B5EF4-FFF2-40B4-BE49-F238E27FC236}">
                <a16:creationId xmlns:a16="http://schemas.microsoft.com/office/drawing/2014/main" id="{E7F8D4DA-8EDB-4AA5-83D1-E04BDD56B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2175" y="3925888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137253" name="Oval 42">
            <a:extLst>
              <a:ext uri="{FF2B5EF4-FFF2-40B4-BE49-F238E27FC236}">
                <a16:creationId xmlns:a16="http://schemas.microsoft.com/office/drawing/2014/main" id="{CD1C9CEA-6A4C-4D3E-A640-F7EBBC47A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0175" y="2249488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54" name="Text Box 43">
            <a:extLst>
              <a:ext uri="{FF2B5EF4-FFF2-40B4-BE49-F238E27FC236}">
                <a16:creationId xmlns:a16="http://schemas.microsoft.com/office/drawing/2014/main" id="{2C071BA1-576E-44D9-8CF1-42BA1B948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2575" y="2173288"/>
            <a:ext cx="45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37255" name="Oval 45">
            <a:extLst>
              <a:ext uri="{FF2B5EF4-FFF2-40B4-BE49-F238E27FC236}">
                <a16:creationId xmlns:a16="http://schemas.microsoft.com/office/drawing/2014/main" id="{761B5A76-E489-4F31-AC23-3A1BEBF56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0175" y="5634038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7256" name="Line 46">
            <a:extLst>
              <a:ext uri="{FF2B5EF4-FFF2-40B4-BE49-F238E27FC236}">
                <a16:creationId xmlns:a16="http://schemas.microsoft.com/office/drawing/2014/main" id="{ACC1D8A0-0B3A-45C9-8171-7D24CFC1DF5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2575" y="5862638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57" name="Line 47">
            <a:extLst>
              <a:ext uri="{FF2B5EF4-FFF2-40B4-BE49-F238E27FC236}">
                <a16:creationId xmlns:a16="http://schemas.microsoft.com/office/drawing/2014/main" id="{97D55A70-0724-4933-9FE1-0147D98BD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75" y="6167438"/>
            <a:ext cx="381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7258" name="Text Box 48">
            <a:extLst>
              <a:ext uri="{FF2B5EF4-FFF2-40B4-BE49-F238E27FC236}">
                <a16:creationId xmlns:a16="http://schemas.microsoft.com/office/drawing/2014/main" id="{75C947E8-A46A-4D12-AF7C-2118EFD8B0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175" y="5100638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137259" name="Text Box 49">
            <a:extLst>
              <a:ext uri="{FF2B5EF4-FFF2-40B4-BE49-F238E27FC236}">
                <a16:creationId xmlns:a16="http://schemas.microsoft.com/office/drawing/2014/main" id="{D479225E-7A87-44EE-8132-BB0979484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951" y="115889"/>
            <a:ext cx="88931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400" b="1"/>
              <a:t>（</a:t>
            </a:r>
            <a:r>
              <a:rPr lang="en-US" altLang="zh-CN" sz="2400" b="1"/>
              <a:t>2</a:t>
            </a:r>
            <a:r>
              <a:rPr lang="zh-CN" altLang="en-US" sz="2400" b="1"/>
              <a:t>）穿过</a:t>
            </a:r>
            <a:r>
              <a:rPr lang="en-US" altLang="zh-CN" sz="2400" b="1"/>
              <a:t>N</a:t>
            </a:r>
            <a:r>
              <a:rPr lang="zh-CN" altLang="en-US" sz="2400" b="1"/>
              <a:t>的每个元件，用虚线将节点联起来，表示</a:t>
            </a:r>
            <a:r>
              <a:rPr lang="en-US" altLang="zh-CN" sz="2400" b="1">
                <a:solidFill>
                  <a:srgbClr val="FF0000"/>
                </a:solidFill>
              </a:rPr>
              <a:t>N’</a:t>
            </a:r>
            <a:r>
              <a:rPr lang="zh-CN" altLang="en-US" sz="2400" b="1">
                <a:solidFill>
                  <a:srgbClr val="FF0000"/>
                </a:solidFill>
              </a:rPr>
              <a:t>的一个支路</a:t>
            </a:r>
            <a:r>
              <a:rPr lang="zh-CN" altLang="en-US" sz="2400" b="1"/>
              <a:t>，其元件是</a:t>
            </a:r>
            <a:r>
              <a:rPr lang="en-US" altLang="zh-CN" sz="2400" b="1"/>
              <a:t>N</a:t>
            </a:r>
            <a:r>
              <a:rPr lang="zh-CN" altLang="en-US" sz="2400" b="1"/>
              <a:t>中穿过元件的</a:t>
            </a:r>
            <a:r>
              <a:rPr lang="zh-CN" altLang="en-US" sz="2400" b="1">
                <a:solidFill>
                  <a:srgbClr val="FF0000"/>
                </a:solidFill>
              </a:rPr>
              <a:t>对偶元件</a:t>
            </a:r>
          </a:p>
        </p:txBody>
      </p:sp>
      <p:sp>
        <p:nvSpPr>
          <p:cNvPr id="165938" name="Freeform 50">
            <a:extLst>
              <a:ext uri="{FF2B5EF4-FFF2-40B4-BE49-F238E27FC236}">
                <a16:creationId xmlns:a16="http://schemas.microsoft.com/office/drawing/2014/main" id="{D632A776-08D7-4E23-8387-6AE0EE661D51}"/>
              </a:ext>
            </a:extLst>
          </p:cNvPr>
          <p:cNvSpPr>
            <a:spLocks/>
          </p:cNvSpPr>
          <p:nvPr/>
        </p:nvSpPr>
        <p:spPr bwMode="auto">
          <a:xfrm>
            <a:off x="4422775" y="3957638"/>
            <a:ext cx="2222500" cy="1752600"/>
          </a:xfrm>
          <a:custGeom>
            <a:avLst/>
            <a:gdLst>
              <a:gd name="T0" fmla="*/ 2147483646 w 1400"/>
              <a:gd name="T1" fmla="*/ 0 h 1104"/>
              <a:gd name="T2" fmla="*/ 2147483646 w 1400"/>
              <a:gd name="T3" fmla="*/ 2147483646 h 1104"/>
              <a:gd name="T4" fmla="*/ 2147483646 w 1400"/>
              <a:gd name="T5" fmla="*/ 2147483646 h 1104"/>
              <a:gd name="T6" fmla="*/ 2147483646 w 1400"/>
              <a:gd name="T7" fmla="*/ 2147483646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1400"/>
              <a:gd name="T13" fmla="*/ 0 h 1104"/>
              <a:gd name="T14" fmla="*/ 1400 w 1400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00" h="1104">
                <a:moveTo>
                  <a:pt x="776" y="0"/>
                </a:moveTo>
                <a:cubicBezTo>
                  <a:pt x="536" y="184"/>
                  <a:pt x="296" y="368"/>
                  <a:pt x="200" y="528"/>
                </a:cubicBezTo>
                <a:cubicBezTo>
                  <a:pt x="104" y="688"/>
                  <a:pt x="0" y="864"/>
                  <a:pt x="200" y="960"/>
                </a:cubicBezTo>
                <a:cubicBezTo>
                  <a:pt x="400" y="1056"/>
                  <a:pt x="900" y="1080"/>
                  <a:pt x="1400" y="1104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5939" name="Freeform 51">
            <a:extLst>
              <a:ext uri="{FF2B5EF4-FFF2-40B4-BE49-F238E27FC236}">
                <a16:creationId xmlns:a16="http://schemas.microsoft.com/office/drawing/2014/main" id="{14968885-F434-4538-9BD9-E4B8C91F86F3}"/>
              </a:ext>
            </a:extLst>
          </p:cNvPr>
          <p:cNvSpPr>
            <a:spLocks/>
          </p:cNvSpPr>
          <p:nvPr/>
        </p:nvSpPr>
        <p:spPr bwMode="auto">
          <a:xfrm>
            <a:off x="3965575" y="3538538"/>
            <a:ext cx="2590800" cy="2514600"/>
          </a:xfrm>
          <a:custGeom>
            <a:avLst/>
            <a:gdLst>
              <a:gd name="T0" fmla="*/ 2147483646 w 1632"/>
              <a:gd name="T1" fmla="*/ 2147483646 h 1584"/>
              <a:gd name="T2" fmla="*/ 2147483646 w 1632"/>
              <a:gd name="T3" fmla="*/ 2147483646 h 1584"/>
              <a:gd name="T4" fmla="*/ 2147483646 w 1632"/>
              <a:gd name="T5" fmla="*/ 2147483646 h 1584"/>
              <a:gd name="T6" fmla="*/ 2147483646 w 1632"/>
              <a:gd name="T7" fmla="*/ 2147483646 h 1584"/>
              <a:gd name="T8" fmla="*/ 2147483646 w 1632"/>
              <a:gd name="T9" fmla="*/ 2147483646 h 1584"/>
              <a:gd name="T10" fmla="*/ 2147483646 w 1632"/>
              <a:gd name="T11" fmla="*/ 2147483646 h 1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32"/>
              <a:gd name="T19" fmla="*/ 0 h 1584"/>
              <a:gd name="T20" fmla="*/ 1632 w 1632"/>
              <a:gd name="T21" fmla="*/ 1584 h 15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32" h="1584">
                <a:moveTo>
                  <a:pt x="1056" y="168"/>
                </a:moveTo>
                <a:cubicBezTo>
                  <a:pt x="824" y="84"/>
                  <a:pt x="592" y="0"/>
                  <a:pt x="432" y="72"/>
                </a:cubicBezTo>
                <a:cubicBezTo>
                  <a:pt x="272" y="144"/>
                  <a:pt x="152" y="400"/>
                  <a:pt x="96" y="600"/>
                </a:cubicBezTo>
                <a:cubicBezTo>
                  <a:pt x="40" y="800"/>
                  <a:pt x="0" y="1112"/>
                  <a:pt x="96" y="1272"/>
                </a:cubicBezTo>
                <a:cubicBezTo>
                  <a:pt x="192" y="1432"/>
                  <a:pt x="416" y="1536"/>
                  <a:pt x="672" y="1560"/>
                </a:cubicBezTo>
                <a:cubicBezTo>
                  <a:pt x="928" y="1584"/>
                  <a:pt x="1280" y="1500"/>
                  <a:pt x="1632" y="1416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5940" name="Freeform 52">
            <a:extLst>
              <a:ext uri="{FF2B5EF4-FFF2-40B4-BE49-F238E27FC236}">
                <a16:creationId xmlns:a16="http://schemas.microsoft.com/office/drawing/2014/main" id="{42408758-BC7D-477A-B67D-CB1B10747971}"/>
              </a:ext>
            </a:extLst>
          </p:cNvPr>
          <p:cNvSpPr>
            <a:spLocks/>
          </p:cNvSpPr>
          <p:nvPr/>
        </p:nvSpPr>
        <p:spPr bwMode="auto">
          <a:xfrm>
            <a:off x="5794375" y="3805238"/>
            <a:ext cx="1447800" cy="76200"/>
          </a:xfrm>
          <a:custGeom>
            <a:avLst/>
            <a:gdLst>
              <a:gd name="T0" fmla="*/ 0 w 912"/>
              <a:gd name="T1" fmla="*/ 2147483646 h 48"/>
              <a:gd name="T2" fmla="*/ 2147483646 w 912"/>
              <a:gd name="T3" fmla="*/ 0 h 48"/>
              <a:gd name="T4" fmla="*/ 2147483646 w 912"/>
              <a:gd name="T5" fmla="*/ 2147483646 h 48"/>
              <a:gd name="T6" fmla="*/ 0 60000 65536"/>
              <a:gd name="T7" fmla="*/ 0 60000 65536"/>
              <a:gd name="T8" fmla="*/ 0 60000 65536"/>
              <a:gd name="T9" fmla="*/ 0 w 912"/>
              <a:gd name="T10" fmla="*/ 0 h 48"/>
              <a:gd name="T11" fmla="*/ 912 w 912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2" h="48">
                <a:moveTo>
                  <a:pt x="0" y="48"/>
                </a:moveTo>
                <a:cubicBezTo>
                  <a:pt x="92" y="24"/>
                  <a:pt x="184" y="0"/>
                  <a:pt x="336" y="0"/>
                </a:cubicBezTo>
                <a:cubicBezTo>
                  <a:pt x="488" y="0"/>
                  <a:pt x="700" y="24"/>
                  <a:pt x="912" y="48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5941" name="Freeform 53">
            <a:extLst>
              <a:ext uri="{FF2B5EF4-FFF2-40B4-BE49-F238E27FC236}">
                <a16:creationId xmlns:a16="http://schemas.microsoft.com/office/drawing/2014/main" id="{DCB8194A-C591-4078-AE03-8CF96A5C0DC9}"/>
              </a:ext>
            </a:extLst>
          </p:cNvPr>
          <p:cNvSpPr>
            <a:spLocks/>
          </p:cNvSpPr>
          <p:nvPr/>
        </p:nvSpPr>
        <p:spPr bwMode="auto">
          <a:xfrm>
            <a:off x="5667375" y="2357438"/>
            <a:ext cx="812800" cy="1524000"/>
          </a:xfrm>
          <a:custGeom>
            <a:avLst/>
            <a:gdLst>
              <a:gd name="T0" fmla="*/ 2147483646 w 512"/>
              <a:gd name="T1" fmla="*/ 2147483646 h 960"/>
              <a:gd name="T2" fmla="*/ 2147483646 w 512"/>
              <a:gd name="T3" fmla="*/ 2147483646 h 960"/>
              <a:gd name="T4" fmla="*/ 2147483646 w 512"/>
              <a:gd name="T5" fmla="*/ 0 h 960"/>
              <a:gd name="T6" fmla="*/ 0 60000 65536"/>
              <a:gd name="T7" fmla="*/ 0 60000 65536"/>
              <a:gd name="T8" fmla="*/ 0 60000 65536"/>
              <a:gd name="T9" fmla="*/ 0 w 512"/>
              <a:gd name="T10" fmla="*/ 0 h 960"/>
              <a:gd name="T11" fmla="*/ 512 w 512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2" h="960">
                <a:moveTo>
                  <a:pt x="32" y="960"/>
                </a:moveTo>
                <a:cubicBezTo>
                  <a:pt x="16" y="656"/>
                  <a:pt x="0" y="352"/>
                  <a:pt x="80" y="192"/>
                </a:cubicBezTo>
                <a:cubicBezTo>
                  <a:pt x="160" y="32"/>
                  <a:pt x="336" y="16"/>
                  <a:pt x="512" y="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5942" name="Freeform 54">
            <a:extLst>
              <a:ext uri="{FF2B5EF4-FFF2-40B4-BE49-F238E27FC236}">
                <a16:creationId xmlns:a16="http://schemas.microsoft.com/office/drawing/2014/main" id="{1A4E4CFC-FB1E-443A-83E1-026D0AAAC74E}"/>
              </a:ext>
            </a:extLst>
          </p:cNvPr>
          <p:cNvSpPr>
            <a:spLocks/>
          </p:cNvSpPr>
          <p:nvPr/>
        </p:nvSpPr>
        <p:spPr bwMode="auto">
          <a:xfrm>
            <a:off x="6632575" y="2205038"/>
            <a:ext cx="647700" cy="1752600"/>
          </a:xfrm>
          <a:custGeom>
            <a:avLst/>
            <a:gdLst>
              <a:gd name="T0" fmla="*/ 2147483646 w 408"/>
              <a:gd name="T1" fmla="*/ 2147483646 h 1104"/>
              <a:gd name="T2" fmla="*/ 2147483646 w 408"/>
              <a:gd name="T3" fmla="*/ 2147483646 h 1104"/>
              <a:gd name="T4" fmla="*/ 2147483646 w 408"/>
              <a:gd name="T5" fmla="*/ 2147483646 h 1104"/>
              <a:gd name="T6" fmla="*/ 0 w 408"/>
              <a:gd name="T7" fmla="*/ 2147483646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104"/>
              <a:gd name="T14" fmla="*/ 408 w 408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104">
                <a:moveTo>
                  <a:pt x="384" y="1104"/>
                </a:moveTo>
                <a:cubicBezTo>
                  <a:pt x="396" y="832"/>
                  <a:pt x="408" y="560"/>
                  <a:pt x="384" y="384"/>
                </a:cubicBezTo>
                <a:cubicBezTo>
                  <a:pt x="360" y="208"/>
                  <a:pt x="304" y="96"/>
                  <a:pt x="240" y="48"/>
                </a:cubicBezTo>
                <a:cubicBezTo>
                  <a:pt x="176" y="0"/>
                  <a:pt x="88" y="48"/>
                  <a:pt x="0" y="96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5943" name="Freeform 55">
            <a:extLst>
              <a:ext uri="{FF2B5EF4-FFF2-40B4-BE49-F238E27FC236}">
                <a16:creationId xmlns:a16="http://schemas.microsoft.com/office/drawing/2014/main" id="{07AF1963-9448-4F25-B95B-DC81B01F801E}"/>
              </a:ext>
            </a:extLst>
          </p:cNvPr>
          <p:cNvSpPr>
            <a:spLocks/>
          </p:cNvSpPr>
          <p:nvPr/>
        </p:nvSpPr>
        <p:spPr bwMode="auto">
          <a:xfrm>
            <a:off x="6632575" y="3843338"/>
            <a:ext cx="1892300" cy="1943100"/>
          </a:xfrm>
          <a:custGeom>
            <a:avLst/>
            <a:gdLst>
              <a:gd name="T0" fmla="*/ 2147483646 w 1192"/>
              <a:gd name="T1" fmla="*/ 2147483646 h 1224"/>
              <a:gd name="T2" fmla="*/ 2147483646 w 1192"/>
              <a:gd name="T3" fmla="*/ 2147483646 h 1224"/>
              <a:gd name="T4" fmla="*/ 2147483646 w 1192"/>
              <a:gd name="T5" fmla="*/ 2147483646 h 1224"/>
              <a:gd name="T6" fmla="*/ 2147483646 w 1192"/>
              <a:gd name="T7" fmla="*/ 2147483646 h 1224"/>
              <a:gd name="T8" fmla="*/ 0 w 1192"/>
              <a:gd name="T9" fmla="*/ 2147483646 h 12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2"/>
              <a:gd name="T16" fmla="*/ 0 h 1224"/>
              <a:gd name="T17" fmla="*/ 1192 w 1192"/>
              <a:gd name="T18" fmla="*/ 1224 h 12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2" h="1224">
                <a:moveTo>
                  <a:pt x="384" y="72"/>
                </a:moveTo>
                <a:cubicBezTo>
                  <a:pt x="588" y="36"/>
                  <a:pt x="792" y="0"/>
                  <a:pt x="912" y="24"/>
                </a:cubicBezTo>
                <a:cubicBezTo>
                  <a:pt x="1032" y="48"/>
                  <a:pt x="1088" y="64"/>
                  <a:pt x="1104" y="216"/>
                </a:cubicBezTo>
                <a:cubicBezTo>
                  <a:pt x="1120" y="368"/>
                  <a:pt x="1192" y="768"/>
                  <a:pt x="1008" y="936"/>
                </a:cubicBezTo>
                <a:cubicBezTo>
                  <a:pt x="824" y="1104"/>
                  <a:pt x="412" y="1164"/>
                  <a:pt x="0" y="1224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5944" name="Freeform 56">
            <a:extLst>
              <a:ext uri="{FF2B5EF4-FFF2-40B4-BE49-F238E27FC236}">
                <a16:creationId xmlns:a16="http://schemas.microsoft.com/office/drawing/2014/main" id="{C6B42CD2-6BF8-4958-A68E-5F9027E1B389}"/>
              </a:ext>
            </a:extLst>
          </p:cNvPr>
          <p:cNvSpPr>
            <a:spLocks/>
          </p:cNvSpPr>
          <p:nvPr/>
        </p:nvSpPr>
        <p:spPr bwMode="auto">
          <a:xfrm>
            <a:off x="6480175" y="1443038"/>
            <a:ext cx="2184400" cy="4432300"/>
          </a:xfrm>
          <a:custGeom>
            <a:avLst/>
            <a:gdLst>
              <a:gd name="T0" fmla="*/ 2147483646 w 1376"/>
              <a:gd name="T1" fmla="*/ 2147483646 h 2792"/>
              <a:gd name="T2" fmla="*/ 2147483646 w 1376"/>
              <a:gd name="T3" fmla="*/ 2147483646 h 2792"/>
              <a:gd name="T4" fmla="*/ 2147483646 w 1376"/>
              <a:gd name="T5" fmla="*/ 2147483646 h 2792"/>
              <a:gd name="T6" fmla="*/ 2147483646 w 1376"/>
              <a:gd name="T7" fmla="*/ 2147483646 h 2792"/>
              <a:gd name="T8" fmla="*/ 2147483646 w 1376"/>
              <a:gd name="T9" fmla="*/ 2147483646 h 2792"/>
              <a:gd name="T10" fmla="*/ 2147483646 w 1376"/>
              <a:gd name="T11" fmla="*/ 2147483646 h 2792"/>
              <a:gd name="T12" fmla="*/ 2147483646 w 1376"/>
              <a:gd name="T13" fmla="*/ 2147483646 h 2792"/>
              <a:gd name="T14" fmla="*/ 2147483646 w 1376"/>
              <a:gd name="T15" fmla="*/ 2147483646 h 27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76"/>
              <a:gd name="T25" fmla="*/ 0 h 2792"/>
              <a:gd name="T26" fmla="*/ 1376 w 1376"/>
              <a:gd name="T27" fmla="*/ 2792 h 279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76" h="2792">
                <a:moveTo>
                  <a:pt x="112" y="584"/>
                </a:moveTo>
                <a:cubicBezTo>
                  <a:pt x="56" y="484"/>
                  <a:pt x="0" y="384"/>
                  <a:pt x="16" y="296"/>
                </a:cubicBezTo>
                <a:cubicBezTo>
                  <a:pt x="32" y="208"/>
                  <a:pt x="64" y="96"/>
                  <a:pt x="208" y="56"/>
                </a:cubicBezTo>
                <a:cubicBezTo>
                  <a:pt x="352" y="16"/>
                  <a:pt x="704" y="0"/>
                  <a:pt x="880" y="56"/>
                </a:cubicBezTo>
                <a:cubicBezTo>
                  <a:pt x="1056" y="112"/>
                  <a:pt x="1184" y="8"/>
                  <a:pt x="1264" y="392"/>
                </a:cubicBezTo>
                <a:cubicBezTo>
                  <a:pt x="1344" y="776"/>
                  <a:pt x="1376" y="1976"/>
                  <a:pt x="1360" y="2360"/>
                </a:cubicBezTo>
                <a:cubicBezTo>
                  <a:pt x="1344" y="2744"/>
                  <a:pt x="1368" y="2624"/>
                  <a:pt x="1168" y="2696"/>
                </a:cubicBezTo>
                <a:cubicBezTo>
                  <a:pt x="968" y="2768"/>
                  <a:pt x="564" y="2780"/>
                  <a:pt x="160" y="2792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27009BD0-F571-4B9B-97DD-5E7FA56F6687}"/>
              </a:ext>
            </a:extLst>
          </p:cNvPr>
          <p:cNvGrpSpPr>
            <a:grpSpLocks/>
          </p:cNvGrpSpPr>
          <p:nvPr/>
        </p:nvGrpSpPr>
        <p:grpSpPr bwMode="auto">
          <a:xfrm>
            <a:off x="4727576" y="5326063"/>
            <a:ext cx="492125" cy="533400"/>
            <a:chOff x="4572000" y="5254431"/>
            <a:chExt cx="492125" cy="533400"/>
          </a:xfrm>
        </p:grpSpPr>
        <p:sp>
          <p:nvSpPr>
            <p:cNvPr id="137276" name="Oval 58">
              <a:extLst>
                <a:ext uri="{FF2B5EF4-FFF2-40B4-BE49-F238E27FC236}">
                  <a16:creationId xmlns:a16="http://schemas.microsoft.com/office/drawing/2014/main" id="{E2551CCE-D82A-48E8-9A17-52E0F3C5C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0" y="5257800"/>
              <a:ext cx="492125" cy="500063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7277" name="Line 59">
              <a:extLst>
                <a:ext uri="{FF2B5EF4-FFF2-40B4-BE49-F238E27FC236}">
                  <a16:creationId xmlns:a16="http://schemas.microsoft.com/office/drawing/2014/main" id="{DAA6E5D1-514E-4571-B749-7B094FE8762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842594">
              <a:off x="4551363" y="5520337"/>
              <a:ext cx="533400" cy="158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65948" name="Rectangle 60">
            <a:extLst>
              <a:ext uri="{FF2B5EF4-FFF2-40B4-BE49-F238E27FC236}">
                <a16:creationId xmlns:a16="http://schemas.microsoft.com/office/drawing/2014/main" id="{2D879AA2-4DE1-4FA4-9072-37B4B1A0AD7C}"/>
              </a:ext>
            </a:extLst>
          </p:cNvPr>
          <p:cNvSpPr>
            <a:spLocks noChangeArrowheads="1"/>
          </p:cNvSpPr>
          <p:nvPr/>
        </p:nvSpPr>
        <p:spPr bwMode="auto">
          <a:xfrm rot="783649">
            <a:off x="4041775" y="4186238"/>
            <a:ext cx="211138" cy="5000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65949" name="Rectangle 61">
            <a:extLst>
              <a:ext uri="{FF2B5EF4-FFF2-40B4-BE49-F238E27FC236}">
                <a16:creationId xmlns:a16="http://schemas.microsoft.com/office/drawing/2014/main" id="{9306E066-8EDB-48AE-BF1F-0337319152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5775" y="2967038"/>
            <a:ext cx="211138" cy="5000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65950" name="Rectangle 62">
            <a:extLst>
              <a:ext uri="{FF2B5EF4-FFF2-40B4-BE49-F238E27FC236}">
                <a16:creationId xmlns:a16="http://schemas.microsoft.com/office/drawing/2014/main" id="{2892288F-53A7-4989-824F-281419923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5975" y="3043238"/>
            <a:ext cx="211138" cy="5000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65951" name="Rectangle 63">
            <a:extLst>
              <a:ext uri="{FF2B5EF4-FFF2-40B4-BE49-F238E27FC236}">
                <a16:creationId xmlns:a16="http://schemas.microsoft.com/office/drawing/2014/main" id="{7D99F36E-1852-4D63-985E-18F2E3BB5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975" y="4338638"/>
            <a:ext cx="211138" cy="5000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65952" name="Rectangle 64">
            <a:extLst>
              <a:ext uri="{FF2B5EF4-FFF2-40B4-BE49-F238E27FC236}">
                <a16:creationId xmlns:a16="http://schemas.microsoft.com/office/drawing/2014/main" id="{AF9B415B-A742-4DB5-9263-1410DC4B01A4}"/>
              </a:ext>
            </a:extLst>
          </p:cNvPr>
          <p:cNvSpPr>
            <a:spLocks noChangeArrowheads="1"/>
          </p:cNvSpPr>
          <p:nvPr/>
        </p:nvSpPr>
        <p:spPr bwMode="auto">
          <a:xfrm rot="16474656">
            <a:off x="7462839" y="1222376"/>
            <a:ext cx="211137" cy="50006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930224EF-A63F-4644-BA3C-BE33BE737C1B}"/>
              </a:ext>
            </a:extLst>
          </p:cNvPr>
          <p:cNvGrpSpPr>
            <a:grpSpLocks/>
          </p:cNvGrpSpPr>
          <p:nvPr/>
        </p:nvGrpSpPr>
        <p:grpSpPr bwMode="auto">
          <a:xfrm>
            <a:off x="5843588" y="3576638"/>
            <a:ext cx="520700" cy="500062"/>
            <a:chOff x="5688058" y="3505200"/>
            <a:chExt cx="520655" cy="500063"/>
          </a:xfrm>
        </p:grpSpPr>
        <p:sp>
          <p:nvSpPr>
            <p:cNvPr id="137274" name="Oval 57">
              <a:extLst>
                <a:ext uri="{FF2B5EF4-FFF2-40B4-BE49-F238E27FC236}">
                  <a16:creationId xmlns:a16="http://schemas.microsoft.com/office/drawing/2014/main" id="{B84C4E19-CAEC-4EB1-8236-AA0577E09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000" y="3505200"/>
              <a:ext cx="493713" cy="500063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7275" name="Line 59">
              <a:extLst>
                <a:ext uri="{FF2B5EF4-FFF2-40B4-BE49-F238E27FC236}">
                  <a16:creationId xmlns:a16="http://schemas.microsoft.com/office/drawing/2014/main" id="{2CD3E076-51DE-4EEC-B16F-7B555CB8BC5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842594">
              <a:off x="5853443" y="3501085"/>
              <a:ext cx="179704" cy="51047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5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5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5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5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5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5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5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5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5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5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5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5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5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5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5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5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5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5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5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5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5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5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5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5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48" grpId="0" animBg="1"/>
      <p:bldP spid="165949" grpId="0" animBg="1"/>
      <p:bldP spid="165950" grpId="0" animBg="1"/>
      <p:bldP spid="165951" grpId="0" animBg="1"/>
      <p:bldP spid="1659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>
            <a:extLst>
              <a:ext uri="{FF2B5EF4-FFF2-40B4-BE49-F238E27FC236}">
                <a16:creationId xmlns:a16="http://schemas.microsoft.com/office/drawing/2014/main" id="{7247005F-35C2-40EA-8DFB-500D2E87F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0"/>
            <a:ext cx="882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FFFF"/>
                </a:solidFill>
              </a:rPr>
              <a:t>（</a:t>
            </a:r>
            <a:r>
              <a:rPr lang="en-US" altLang="zh-CN" sz="2400" b="1"/>
              <a:t>3</a:t>
            </a:r>
            <a:r>
              <a:rPr lang="zh-CN" altLang="en-US" sz="2400" b="1"/>
              <a:t>）电源极性： 设</a:t>
            </a:r>
            <a:r>
              <a:rPr lang="en-US" altLang="zh-CN" sz="2400" b="1"/>
              <a:t>N</a:t>
            </a:r>
            <a:r>
              <a:rPr lang="zh-CN" altLang="en-US" sz="2400" b="1"/>
              <a:t>网孔方向取顺时针。</a:t>
            </a:r>
          </a:p>
        </p:txBody>
      </p:sp>
      <p:sp>
        <p:nvSpPr>
          <p:cNvPr id="166973" name="Text Box 61">
            <a:extLst>
              <a:ext uri="{FF2B5EF4-FFF2-40B4-BE49-F238E27FC236}">
                <a16:creationId xmlns:a16="http://schemas.microsoft.com/office/drawing/2014/main" id="{46CDB59D-BDCB-4E05-82C6-AEA5952B2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9" y="549276"/>
            <a:ext cx="84978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N</a:t>
            </a:r>
            <a:r>
              <a:rPr lang="zh-CN" altLang="en-US" sz="2400" b="1">
                <a:solidFill>
                  <a:srgbClr val="FF0000"/>
                </a:solidFill>
              </a:rPr>
              <a:t>中的电压源：</a:t>
            </a:r>
            <a:r>
              <a:rPr lang="zh-CN" altLang="en-US" sz="2400" b="1"/>
              <a:t>若沿网孔方向电压升，则</a:t>
            </a:r>
            <a:r>
              <a:rPr lang="en-US" altLang="zh-CN" sz="2400" b="1" u="sng">
                <a:solidFill>
                  <a:srgbClr val="FF0000"/>
                </a:solidFill>
              </a:rPr>
              <a:t>N’</a:t>
            </a:r>
            <a:r>
              <a:rPr lang="zh-CN" altLang="en-US" sz="2400" b="1" u="sng">
                <a:solidFill>
                  <a:srgbClr val="FF0000"/>
                </a:solidFill>
              </a:rPr>
              <a:t>中电流源流入</a:t>
            </a:r>
            <a:r>
              <a:rPr lang="zh-CN" altLang="en-US" sz="2400" b="1"/>
              <a:t>该网孔所对偶的节点；反之，</a:t>
            </a:r>
            <a:r>
              <a:rPr lang="zh-CN" altLang="en-US" sz="2400" b="1" u="sng">
                <a:solidFill>
                  <a:srgbClr val="FF0000"/>
                </a:solidFill>
              </a:rPr>
              <a:t>流出</a:t>
            </a:r>
            <a:r>
              <a:rPr lang="zh-CN" altLang="en-US" sz="2400" b="1"/>
              <a:t>该节点。</a:t>
            </a:r>
            <a:r>
              <a:rPr lang="en-US" altLang="zh-CN" sz="2400" b="1"/>
              <a:t>——</a:t>
            </a:r>
            <a:r>
              <a:rPr lang="zh-CN" altLang="en-US" sz="2400" b="1"/>
              <a:t>流入</a:t>
            </a:r>
            <a:r>
              <a:rPr lang="en-US" altLang="zh-CN" sz="2400" b="1"/>
              <a:t>1</a:t>
            </a:r>
          </a:p>
        </p:txBody>
      </p:sp>
      <p:sp>
        <p:nvSpPr>
          <p:cNvPr id="138244" name="Rectangle 62">
            <a:extLst>
              <a:ext uri="{FF2B5EF4-FFF2-40B4-BE49-F238E27FC236}">
                <a16:creationId xmlns:a16="http://schemas.microsoft.com/office/drawing/2014/main" id="{BEDF3FED-0209-4A93-BE64-3363DE0D2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1575" y="1370271"/>
            <a:ext cx="4953000" cy="5334000"/>
          </a:xfrm>
          <a:prstGeom prst="rect">
            <a:avLst/>
          </a:prstGeom>
          <a:solidFill>
            <a:srgbClr val="333333"/>
          </a:solidFill>
          <a:ln w="9525">
            <a:solidFill>
              <a:schemeClr val="bg1"/>
            </a:solidFill>
            <a:miter lim="800000"/>
            <a:headEnd/>
            <a:tailEnd type="none" w="med" len="lg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45" name="Text Box 63">
            <a:extLst>
              <a:ext uri="{FF2B5EF4-FFF2-40B4-BE49-F238E27FC236}">
                <a16:creationId xmlns:a16="http://schemas.microsoft.com/office/drawing/2014/main" id="{34E31534-32E1-48DF-97AF-DEAA123F2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800" y="3517901"/>
            <a:ext cx="6985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1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8246" name="Text Box 64">
            <a:extLst>
              <a:ext uri="{FF2B5EF4-FFF2-40B4-BE49-F238E27FC236}">
                <a16:creationId xmlns:a16="http://schemas.microsoft.com/office/drawing/2014/main" id="{FC1E744B-32DE-46EA-946C-6B12EB4D8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6401" y="4043364"/>
            <a:ext cx="982663" cy="1631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>
                <a:solidFill>
                  <a:srgbClr val="FFFFFF"/>
                </a:solidFill>
              </a:rPr>
              <a:t>   </a:t>
            </a:r>
            <a:r>
              <a:rPr lang="en-US" altLang="zh-CN" b="1">
                <a:solidFill>
                  <a:srgbClr val="FFFFFF"/>
                </a:solidFill>
              </a:rPr>
              <a:t>+</a:t>
            </a:r>
          </a:p>
          <a:p>
            <a:pPr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 i="1">
                <a:solidFill>
                  <a:srgbClr val="FFFFFF"/>
                </a:solidFill>
              </a:rPr>
              <a:t>u</a:t>
            </a:r>
            <a:r>
              <a:rPr lang="en-US" altLang="zh-CN" b="1" baseline="-25000">
                <a:solidFill>
                  <a:srgbClr val="FFFFFF"/>
                </a:solidFill>
              </a:rPr>
              <a:t>s1</a:t>
            </a:r>
          </a:p>
          <a:p>
            <a:pPr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   -</a:t>
            </a: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38247" name="Rectangle 65">
            <a:extLst>
              <a:ext uri="{FF2B5EF4-FFF2-40B4-BE49-F238E27FC236}">
                <a16:creationId xmlns:a16="http://schemas.microsoft.com/office/drawing/2014/main" id="{010B4E11-5D7B-44FB-913C-18294EA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225" y="3556001"/>
            <a:ext cx="211138" cy="50006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48" name="Oval 66">
            <a:extLst>
              <a:ext uri="{FF2B5EF4-FFF2-40B4-BE49-F238E27FC236}">
                <a16:creationId xmlns:a16="http://schemas.microsoft.com/office/drawing/2014/main" id="{595C5577-4B56-449A-A846-03D86D76E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6938" y="4368801"/>
            <a:ext cx="493712" cy="500063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49" name="Line 67">
            <a:extLst>
              <a:ext uri="{FF2B5EF4-FFF2-40B4-BE49-F238E27FC236}">
                <a16:creationId xmlns:a16="http://schemas.microsoft.com/office/drawing/2014/main" id="{266142A3-BAE2-48F7-92EA-05F11324561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7925" y="4056064"/>
            <a:ext cx="0" cy="11255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50" name="Line 68">
            <a:extLst>
              <a:ext uri="{FF2B5EF4-FFF2-40B4-BE49-F238E27FC236}">
                <a16:creationId xmlns:a16="http://schemas.microsoft.com/office/drawing/2014/main" id="{B14B7200-B40D-4E37-A893-4ADB4BDBE71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79989" y="2181226"/>
            <a:ext cx="7937" cy="13747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51" name="Line 69">
            <a:extLst>
              <a:ext uri="{FF2B5EF4-FFF2-40B4-BE49-F238E27FC236}">
                <a16:creationId xmlns:a16="http://schemas.microsoft.com/office/drawing/2014/main" id="{9145F91A-6E84-485D-8A9B-5E2CBBE41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3851" y="2162175"/>
            <a:ext cx="1408113" cy="2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52" name="Rectangle 70">
            <a:extLst>
              <a:ext uri="{FF2B5EF4-FFF2-40B4-BE49-F238E27FC236}">
                <a16:creationId xmlns:a16="http://schemas.microsoft.com/office/drawing/2014/main" id="{75FD2CDF-13E8-4AFE-B494-E521913DF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014" y="2992439"/>
            <a:ext cx="701675" cy="1873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53" name="Line 71">
            <a:extLst>
              <a:ext uri="{FF2B5EF4-FFF2-40B4-BE49-F238E27FC236}">
                <a16:creationId xmlns:a16="http://schemas.microsoft.com/office/drawing/2014/main" id="{DE008AD3-A1C0-44A6-86F2-BF3EF68DC68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79989" y="5148264"/>
            <a:ext cx="3101975" cy="333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54" name="Line 72">
            <a:extLst>
              <a:ext uri="{FF2B5EF4-FFF2-40B4-BE49-F238E27FC236}">
                <a16:creationId xmlns:a16="http://schemas.microsoft.com/office/drawing/2014/main" id="{BC350983-9FCD-4415-A941-3ECE51632D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00825" y="4389438"/>
            <a:ext cx="6350" cy="7921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55" name="Line 73">
            <a:extLst>
              <a:ext uri="{FF2B5EF4-FFF2-40B4-BE49-F238E27FC236}">
                <a16:creationId xmlns:a16="http://schemas.microsoft.com/office/drawing/2014/main" id="{68C18908-2460-4AE4-9739-42C1B10B6C6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4901" y="3054350"/>
            <a:ext cx="773113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56" name="Line 74">
            <a:extLst>
              <a:ext uri="{FF2B5EF4-FFF2-40B4-BE49-F238E27FC236}">
                <a16:creationId xmlns:a16="http://schemas.microsoft.com/office/drawing/2014/main" id="{2EDD73C0-702D-4E5E-BEF3-6DE83D816A9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9689" y="3117850"/>
            <a:ext cx="42227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57" name="Text Box 75">
            <a:extLst>
              <a:ext uri="{FF2B5EF4-FFF2-40B4-BE49-F238E27FC236}">
                <a16:creationId xmlns:a16="http://schemas.microsoft.com/office/drawing/2014/main" id="{30C94C86-E166-418E-AE40-9B56B53FD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8701" y="3724276"/>
            <a:ext cx="7016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5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8258" name="Rectangle 76">
            <a:extLst>
              <a:ext uri="{FF2B5EF4-FFF2-40B4-BE49-F238E27FC236}">
                <a16:creationId xmlns:a16="http://schemas.microsoft.com/office/drawing/2014/main" id="{522D58CF-17BE-4498-A081-8E87073A5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0676" y="3751263"/>
            <a:ext cx="212725" cy="50006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59" name="Line 77">
            <a:extLst>
              <a:ext uri="{FF2B5EF4-FFF2-40B4-BE49-F238E27FC236}">
                <a16:creationId xmlns:a16="http://schemas.microsoft.com/office/drawing/2014/main" id="{0C2DA52D-2651-47A9-95C4-05384BFD9675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5613" y="4251326"/>
            <a:ext cx="6350" cy="9302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60" name="Rectangle 78">
            <a:extLst>
              <a:ext uri="{FF2B5EF4-FFF2-40B4-BE49-F238E27FC236}">
                <a16:creationId xmlns:a16="http://schemas.microsoft.com/office/drawing/2014/main" id="{74D9CF25-3686-438F-AC08-06CA872D4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3226" y="2928938"/>
            <a:ext cx="701675" cy="1889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61" name="Rectangle 79">
            <a:extLst>
              <a:ext uri="{FF2B5EF4-FFF2-40B4-BE49-F238E27FC236}">
                <a16:creationId xmlns:a16="http://schemas.microsoft.com/office/drawing/2014/main" id="{77BFD8A2-3568-4FEA-896B-D68DF92FE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2176" y="2062164"/>
            <a:ext cx="701675" cy="1873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62" name="Text Box 80">
            <a:extLst>
              <a:ext uri="{FF2B5EF4-FFF2-40B4-BE49-F238E27FC236}">
                <a16:creationId xmlns:a16="http://schemas.microsoft.com/office/drawing/2014/main" id="{95F05F29-5AC3-42D1-9F1B-A13A1515C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075" y="2332039"/>
            <a:ext cx="706438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2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8263" name="Text Box 81">
            <a:extLst>
              <a:ext uri="{FF2B5EF4-FFF2-40B4-BE49-F238E27FC236}">
                <a16:creationId xmlns:a16="http://schemas.microsoft.com/office/drawing/2014/main" id="{878FBB4B-F4FC-4860-8EF1-EEFBB5B4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26" y="2387601"/>
            <a:ext cx="7016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3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8264" name="Text Box 82">
            <a:extLst>
              <a:ext uri="{FF2B5EF4-FFF2-40B4-BE49-F238E27FC236}">
                <a16:creationId xmlns:a16="http://schemas.microsoft.com/office/drawing/2014/main" id="{7C2F5A50-C6C0-40BD-8A27-4C09791C65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2176" y="1447801"/>
            <a:ext cx="7016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4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8265" name="Line 83">
            <a:extLst>
              <a:ext uri="{FF2B5EF4-FFF2-40B4-BE49-F238E27FC236}">
                <a16:creationId xmlns:a16="http://schemas.microsoft.com/office/drawing/2014/main" id="{42383E82-E0C9-4C02-A75A-BD7875139F6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9988" y="2162175"/>
            <a:ext cx="957262" cy="142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66" name="Line 84">
            <a:extLst>
              <a:ext uri="{FF2B5EF4-FFF2-40B4-BE49-F238E27FC236}">
                <a16:creationId xmlns:a16="http://schemas.microsoft.com/office/drawing/2014/main" id="{A7F66710-FE51-4517-87AC-09568F02873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79989" y="3006726"/>
            <a:ext cx="503237" cy="1111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67" name="Oval 85">
            <a:extLst>
              <a:ext uri="{FF2B5EF4-FFF2-40B4-BE49-F238E27FC236}">
                <a16:creationId xmlns:a16="http://schemas.microsoft.com/office/drawing/2014/main" id="{F59B97C9-4FBD-46C3-9F50-1B0853936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9364" y="3889376"/>
            <a:ext cx="492125" cy="500063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68" name="Line 86">
            <a:extLst>
              <a:ext uri="{FF2B5EF4-FFF2-40B4-BE49-F238E27FC236}">
                <a16:creationId xmlns:a16="http://schemas.microsoft.com/office/drawing/2014/main" id="{3C3AB498-CFC8-47CD-B6CD-DDC6E85711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7175" y="3078163"/>
            <a:ext cx="0" cy="5524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69" name="Line 87">
            <a:extLst>
              <a:ext uri="{FF2B5EF4-FFF2-40B4-BE49-F238E27FC236}">
                <a16:creationId xmlns:a16="http://schemas.microsoft.com/office/drawing/2014/main" id="{54C59077-D422-4DFB-8BAC-4B3750C329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75613" y="2181225"/>
            <a:ext cx="0" cy="965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70" name="Line 88">
            <a:extLst>
              <a:ext uri="{FF2B5EF4-FFF2-40B4-BE49-F238E27FC236}">
                <a16:creationId xmlns:a16="http://schemas.microsoft.com/office/drawing/2014/main" id="{F98AD9D0-4D1D-4A8C-8989-12239710B63C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5613" y="3078163"/>
            <a:ext cx="0" cy="6905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71" name="Line 89">
            <a:extLst>
              <a:ext uri="{FF2B5EF4-FFF2-40B4-BE49-F238E27FC236}">
                <a16:creationId xmlns:a16="http://schemas.microsoft.com/office/drawing/2014/main" id="{0570E5FF-2405-4A5C-8738-816E62CCB0D7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2375" y="4160838"/>
            <a:ext cx="533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72" name="Line 90">
            <a:extLst>
              <a:ext uri="{FF2B5EF4-FFF2-40B4-BE49-F238E27FC236}">
                <a16:creationId xmlns:a16="http://schemas.microsoft.com/office/drawing/2014/main" id="{EDD9249B-AC83-40E2-98D2-4CBDA1C51F8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07175" y="3475038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73" name="Text Box 91">
            <a:extLst>
              <a:ext uri="{FF2B5EF4-FFF2-40B4-BE49-F238E27FC236}">
                <a16:creationId xmlns:a16="http://schemas.microsoft.com/office/drawing/2014/main" id="{7825B9DD-48DA-463F-A8EC-C1857A245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7575" y="3170238"/>
            <a:ext cx="990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 i="1">
                <a:solidFill>
                  <a:srgbClr val="FFFFFF"/>
                </a:solidFill>
              </a:rPr>
              <a:t>i</a:t>
            </a:r>
            <a:r>
              <a:rPr lang="en-US" altLang="zh-CN" sz="3600" b="1" baseline="-25000">
                <a:solidFill>
                  <a:srgbClr val="FFFFFF"/>
                </a:solidFill>
              </a:rPr>
              <a:t>S2</a:t>
            </a:r>
            <a:endParaRPr lang="en-US" altLang="zh-CN" sz="3600" b="1">
              <a:solidFill>
                <a:srgbClr val="FFFFFF"/>
              </a:solidFill>
            </a:endParaRPr>
          </a:p>
        </p:txBody>
      </p:sp>
      <p:sp>
        <p:nvSpPr>
          <p:cNvPr id="138274" name="Text Box 92">
            <a:extLst>
              <a:ext uri="{FF2B5EF4-FFF2-40B4-BE49-F238E27FC236}">
                <a16:creationId xmlns:a16="http://schemas.microsoft.com/office/drawing/2014/main" id="{C46CDB0D-60D6-4FBE-A9FE-8CC21D331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2575" y="5837238"/>
            <a:ext cx="76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50562" name="Oval 93">
            <a:extLst>
              <a:ext uri="{FF2B5EF4-FFF2-40B4-BE49-F238E27FC236}">
                <a16:creationId xmlns:a16="http://schemas.microsoft.com/office/drawing/2014/main" id="{3168ECD2-8CBC-4F78-8446-227D4CB3E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0375" y="4008438"/>
            <a:ext cx="2286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B0F0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76" name="Text Box 94">
            <a:extLst>
              <a:ext uri="{FF2B5EF4-FFF2-40B4-BE49-F238E27FC236}">
                <a16:creationId xmlns:a16="http://schemas.microsoft.com/office/drawing/2014/main" id="{E756E421-8C73-4EAE-806C-8800C4660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6575" y="4084638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38277" name="Oval 95">
            <a:extLst>
              <a:ext uri="{FF2B5EF4-FFF2-40B4-BE49-F238E27FC236}">
                <a16:creationId xmlns:a16="http://schemas.microsoft.com/office/drawing/2014/main" id="{A773BBFC-B9BD-4165-90D2-530191046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375" y="4052888"/>
            <a:ext cx="228600" cy="228600"/>
          </a:xfrm>
          <a:prstGeom prst="ellipse">
            <a:avLst/>
          </a:prstGeom>
          <a:solidFill>
            <a:srgbClr val="FF00FF"/>
          </a:solidFill>
          <a:ln w="9525">
            <a:solidFill>
              <a:srgbClr val="FF00FF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78" name="Text Box 96">
            <a:extLst>
              <a:ext uri="{FF2B5EF4-FFF2-40B4-BE49-F238E27FC236}">
                <a16:creationId xmlns:a16="http://schemas.microsoft.com/office/drawing/2014/main" id="{18DC7C28-6C9D-4512-AB6E-68B5ABD9E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6775" y="4129088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138279" name="Oval 97">
            <a:extLst>
              <a:ext uri="{FF2B5EF4-FFF2-40B4-BE49-F238E27FC236}">
                <a16:creationId xmlns:a16="http://schemas.microsoft.com/office/drawing/2014/main" id="{CA87753D-A8FA-49C6-917F-CCECC0F68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4775" y="2452688"/>
            <a:ext cx="228600" cy="2286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2060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80" name="Text Box 98">
            <a:extLst>
              <a:ext uri="{FF2B5EF4-FFF2-40B4-BE49-F238E27FC236}">
                <a16:creationId xmlns:a16="http://schemas.microsoft.com/office/drawing/2014/main" id="{14F48C1D-F226-4F52-80F3-39C1DC03C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7175" y="2376488"/>
            <a:ext cx="45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38281" name="Oval 99">
            <a:extLst>
              <a:ext uri="{FF2B5EF4-FFF2-40B4-BE49-F238E27FC236}">
                <a16:creationId xmlns:a16="http://schemas.microsoft.com/office/drawing/2014/main" id="{2A5CFE3E-26E2-47E5-A039-6EF8A17D44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4775" y="5837238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82" name="Line 100">
            <a:extLst>
              <a:ext uri="{FF2B5EF4-FFF2-40B4-BE49-F238E27FC236}">
                <a16:creationId xmlns:a16="http://schemas.microsoft.com/office/drawing/2014/main" id="{C2877AD5-64B2-4D75-A0C2-83BB52E4A2B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7175" y="6065838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83" name="Line 101">
            <a:extLst>
              <a:ext uri="{FF2B5EF4-FFF2-40B4-BE49-F238E27FC236}">
                <a16:creationId xmlns:a16="http://schemas.microsoft.com/office/drawing/2014/main" id="{0D3186FF-951B-4E28-B704-793D3CC32A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378575" y="6370638"/>
            <a:ext cx="381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84" name="Text Box 102">
            <a:extLst>
              <a:ext uri="{FF2B5EF4-FFF2-40B4-BE49-F238E27FC236}">
                <a16:creationId xmlns:a16="http://schemas.microsoft.com/office/drawing/2014/main" id="{27DB6DAF-C3DA-45A7-88CA-C3D4A4336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4775" y="5303838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138285" name="Freeform 103">
            <a:extLst>
              <a:ext uri="{FF2B5EF4-FFF2-40B4-BE49-F238E27FC236}">
                <a16:creationId xmlns:a16="http://schemas.microsoft.com/office/drawing/2014/main" id="{04B08163-3C36-4F4C-A6C6-CD02CCEBE92D}"/>
              </a:ext>
            </a:extLst>
          </p:cNvPr>
          <p:cNvSpPr>
            <a:spLocks/>
          </p:cNvSpPr>
          <p:nvPr/>
        </p:nvSpPr>
        <p:spPr bwMode="auto">
          <a:xfrm>
            <a:off x="4397375" y="4160838"/>
            <a:ext cx="2222500" cy="1752600"/>
          </a:xfrm>
          <a:custGeom>
            <a:avLst/>
            <a:gdLst>
              <a:gd name="T0" fmla="*/ 2147483646 w 1400"/>
              <a:gd name="T1" fmla="*/ 0 h 1104"/>
              <a:gd name="T2" fmla="*/ 2147483646 w 1400"/>
              <a:gd name="T3" fmla="*/ 2147483646 h 1104"/>
              <a:gd name="T4" fmla="*/ 2147483646 w 1400"/>
              <a:gd name="T5" fmla="*/ 2147483646 h 1104"/>
              <a:gd name="T6" fmla="*/ 2147483646 w 1400"/>
              <a:gd name="T7" fmla="*/ 2147483646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1400"/>
              <a:gd name="T13" fmla="*/ 0 h 1104"/>
              <a:gd name="T14" fmla="*/ 1400 w 1400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00" h="1104">
                <a:moveTo>
                  <a:pt x="776" y="0"/>
                </a:moveTo>
                <a:cubicBezTo>
                  <a:pt x="536" y="184"/>
                  <a:pt x="296" y="368"/>
                  <a:pt x="200" y="528"/>
                </a:cubicBezTo>
                <a:cubicBezTo>
                  <a:pt x="104" y="688"/>
                  <a:pt x="0" y="864"/>
                  <a:pt x="200" y="960"/>
                </a:cubicBezTo>
                <a:cubicBezTo>
                  <a:pt x="400" y="1056"/>
                  <a:pt x="900" y="1080"/>
                  <a:pt x="1400" y="1104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86" name="Freeform 104">
            <a:extLst>
              <a:ext uri="{FF2B5EF4-FFF2-40B4-BE49-F238E27FC236}">
                <a16:creationId xmlns:a16="http://schemas.microsoft.com/office/drawing/2014/main" id="{4E770973-F408-4E4C-9A4E-9BFAFC1A6D53}"/>
              </a:ext>
            </a:extLst>
          </p:cNvPr>
          <p:cNvSpPr>
            <a:spLocks/>
          </p:cNvSpPr>
          <p:nvPr/>
        </p:nvSpPr>
        <p:spPr bwMode="auto">
          <a:xfrm>
            <a:off x="3787775" y="3779838"/>
            <a:ext cx="2590800" cy="2514600"/>
          </a:xfrm>
          <a:custGeom>
            <a:avLst/>
            <a:gdLst>
              <a:gd name="T0" fmla="*/ 2147483646 w 1632"/>
              <a:gd name="T1" fmla="*/ 2147483646 h 1584"/>
              <a:gd name="T2" fmla="*/ 2147483646 w 1632"/>
              <a:gd name="T3" fmla="*/ 2147483646 h 1584"/>
              <a:gd name="T4" fmla="*/ 2147483646 w 1632"/>
              <a:gd name="T5" fmla="*/ 2147483646 h 1584"/>
              <a:gd name="T6" fmla="*/ 2147483646 w 1632"/>
              <a:gd name="T7" fmla="*/ 2147483646 h 1584"/>
              <a:gd name="T8" fmla="*/ 2147483646 w 1632"/>
              <a:gd name="T9" fmla="*/ 2147483646 h 1584"/>
              <a:gd name="T10" fmla="*/ 2147483646 w 1632"/>
              <a:gd name="T11" fmla="*/ 2147483646 h 1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32"/>
              <a:gd name="T19" fmla="*/ 0 h 1584"/>
              <a:gd name="T20" fmla="*/ 1632 w 1632"/>
              <a:gd name="T21" fmla="*/ 1584 h 15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32" h="1584">
                <a:moveTo>
                  <a:pt x="1056" y="168"/>
                </a:moveTo>
                <a:cubicBezTo>
                  <a:pt x="824" y="84"/>
                  <a:pt x="592" y="0"/>
                  <a:pt x="432" y="72"/>
                </a:cubicBezTo>
                <a:cubicBezTo>
                  <a:pt x="272" y="144"/>
                  <a:pt x="152" y="400"/>
                  <a:pt x="96" y="600"/>
                </a:cubicBezTo>
                <a:cubicBezTo>
                  <a:pt x="40" y="800"/>
                  <a:pt x="0" y="1112"/>
                  <a:pt x="96" y="1272"/>
                </a:cubicBezTo>
                <a:cubicBezTo>
                  <a:pt x="192" y="1432"/>
                  <a:pt x="416" y="1536"/>
                  <a:pt x="672" y="1560"/>
                </a:cubicBezTo>
                <a:cubicBezTo>
                  <a:pt x="928" y="1584"/>
                  <a:pt x="1280" y="1500"/>
                  <a:pt x="1632" y="1416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87" name="Freeform 105">
            <a:extLst>
              <a:ext uri="{FF2B5EF4-FFF2-40B4-BE49-F238E27FC236}">
                <a16:creationId xmlns:a16="http://schemas.microsoft.com/office/drawing/2014/main" id="{49C565B9-02B0-41D7-9F8F-CF55FEC58994}"/>
              </a:ext>
            </a:extLst>
          </p:cNvPr>
          <p:cNvSpPr>
            <a:spLocks/>
          </p:cNvSpPr>
          <p:nvPr/>
        </p:nvSpPr>
        <p:spPr bwMode="auto">
          <a:xfrm>
            <a:off x="5768975" y="4008438"/>
            <a:ext cx="1447800" cy="76200"/>
          </a:xfrm>
          <a:custGeom>
            <a:avLst/>
            <a:gdLst>
              <a:gd name="T0" fmla="*/ 0 w 912"/>
              <a:gd name="T1" fmla="*/ 2147483646 h 48"/>
              <a:gd name="T2" fmla="*/ 2147483646 w 912"/>
              <a:gd name="T3" fmla="*/ 0 h 48"/>
              <a:gd name="T4" fmla="*/ 2147483646 w 912"/>
              <a:gd name="T5" fmla="*/ 2147483646 h 48"/>
              <a:gd name="T6" fmla="*/ 0 60000 65536"/>
              <a:gd name="T7" fmla="*/ 0 60000 65536"/>
              <a:gd name="T8" fmla="*/ 0 60000 65536"/>
              <a:gd name="T9" fmla="*/ 0 w 912"/>
              <a:gd name="T10" fmla="*/ 0 h 48"/>
              <a:gd name="T11" fmla="*/ 912 w 912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2" h="48">
                <a:moveTo>
                  <a:pt x="0" y="48"/>
                </a:moveTo>
                <a:cubicBezTo>
                  <a:pt x="92" y="24"/>
                  <a:pt x="184" y="0"/>
                  <a:pt x="336" y="0"/>
                </a:cubicBezTo>
                <a:cubicBezTo>
                  <a:pt x="488" y="0"/>
                  <a:pt x="700" y="24"/>
                  <a:pt x="912" y="48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88" name="Freeform 106">
            <a:extLst>
              <a:ext uri="{FF2B5EF4-FFF2-40B4-BE49-F238E27FC236}">
                <a16:creationId xmlns:a16="http://schemas.microsoft.com/office/drawing/2014/main" id="{FF758B88-E879-4881-8708-F41886E28D67}"/>
              </a:ext>
            </a:extLst>
          </p:cNvPr>
          <p:cNvSpPr>
            <a:spLocks/>
          </p:cNvSpPr>
          <p:nvPr/>
        </p:nvSpPr>
        <p:spPr bwMode="auto">
          <a:xfrm>
            <a:off x="5641975" y="2560638"/>
            <a:ext cx="812800" cy="1524000"/>
          </a:xfrm>
          <a:custGeom>
            <a:avLst/>
            <a:gdLst>
              <a:gd name="T0" fmla="*/ 2147483646 w 512"/>
              <a:gd name="T1" fmla="*/ 2147483646 h 960"/>
              <a:gd name="T2" fmla="*/ 2147483646 w 512"/>
              <a:gd name="T3" fmla="*/ 2147483646 h 960"/>
              <a:gd name="T4" fmla="*/ 2147483646 w 512"/>
              <a:gd name="T5" fmla="*/ 0 h 960"/>
              <a:gd name="T6" fmla="*/ 0 60000 65536"/>
              <a:gd name="T7" fmla="*/ 0 60000 65536"/>
              <a:gd name="T8" fmla="*/ 0 60000 65536"/>
              <a:gd name="T9" fmla="*/ 0 w 512"/>
              <a:gd name="T10" fmla="*/ 0 h 960"/>
              <a:gd name="T11" fmla="*/ 512 w 512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2" h="960">
                <a:moveTo>
                  <a:pt x="32" y="960"/>
                </a:moveTo>
                <a:cubicBezTo>
                  <a:pt x="16" y="656"/>
                  <a:pt x="0" y="352"/>
                  <a:pt x="80" y="192"/>
                </a:cubicBezTo>
                <a:cubicBezTo>
                  <a:pt x="160" y="32"/>
                  <a:pt x="336" y="16"/>
                  <a:pt x="512" y="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89" name="Freeform 107">
            <a:extLst>
              <a:ext uri="{FF2B5EF4-FFF2-40B4-BE49-F238E27FC236}">
                <a16:creationId xmlns:a16="http://schemas.microsoft.com/office/drawing/2014/main" id="{6EE6406E-D773-4E71-9AA4-863FD67090AD}"/>
              </a:ext>
            </a:extLst>
          </p:cNvPr>
          <p:cNvSpPr>
            <a:spLocks/>
          </p:cNvSpPr>
          <p:nvPr/>
        </p:nvSpPr>
        <p:spPr bwMode="auto">
          <a:xfrm>
            <a:off x="6607175" y="2408238"/>
            <a:ext cx="647700" cy="1752600"/>
          </a:xfrm>
          <a:custGeom>
            <a:avLst/>
            <a:gdLst>
              <a:gd name="T0" fmla="*/ 2147483646 w 408"/>
              <a:gd name="T1" fmla="*/ 2147483646 h 1104"/>
              <a:gd name="T2" fmla="*/ 2147483646 w 408"/>
              <a:gd name="T3" fmla="*/ 2147483646 h 1104"/>
              <a:gd name="T4" fmla="*/ 2147483646 w 408"/>
              <a:gd name="T5" fmla="*/ 2147483646 h 1104"/>
              <a:gd name="T6" fmla="*/ 0 w 408"/>
              <a:gd name="T7" fmla="*/ 2147483646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104"/>
              <a:gd name="T14" fmla="*/ 408 w 408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104">
                <a:moveTo>
                  <a:pt x="384" y="1104"/>
                </a:moveTo>
                <a:cubicBezTo>
                  <a:pt x="396" y="832"/>
                  <a:pt x="408" y="560"/>
                  <a:pt x="384" y="384"/>
                </a:cubicBezTo>
                <a:cubicBezTo>
                  <a:pt x="360" y="208"/>
                  <a:pt x="304" y="96"/>
                  <a:pt x="240" y="48"/>
                </a:cubicBezTo>
                <a:cubicBezTo>
                  <a:pt x="176" y="0"/>
                  <a:pt x="88" y="48"/>
                  <a:pt x="0" y="96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90" name="Freeform 108">
            <a:extLst>
              <a:ext uri="{FF2B5EF4-FFF2-40B4-BE49-F238E27FC236}">
                <a16:creationId xmlns:a16="http://schemas.microsoft.com/office/drawing/2014/main" id="{036A5E32-BD91-4C4B-817B-A42FE3DCFD05}"/>
              </a:ext>
            </a:extLst>
          </p:cNvPr>
          <p:cNvSpPr>
            <a:spLocks/>
          </p:cNvSpPr>
          <p:nvPr/>
        </p:nvSpPr>
        <p:spPr bwMode="auto">
          <a:xfrm>
            <a:off x="6607175" y="4046538"/>
            <a:ext cx="1892300" cy="1943100"/>
          </a:xfrm>
          <a:custGeom>
            <a:avLst/>
            <a:gdLst>
              <a:gd name="T0" fmla="*/ 2147483646 w 1192"/>
              <a:gd name="T1" fmla="*/ 2147483646 h 1224"/>
              <a:gd name="T2" fmla="*/ 2147483646 w 1192"/>
              <a:gd name="T3" fmla="*/ 2147483646 h 1224"/>
              <a:gd name="T4" fmla="*/ 2147483646 w 1192"/>
              <a:gd name="T5" fmla="*/ 2147483646 h 1224"/>
              <a:gd name="T6" fmla="*/ 2147483646 w 1192"/>
              <a:gd name="T7" fmla="*/ 2147483646 h 1224"/>
              <a:gd name="T8" fmla="*/ 0 w 1192"/>
              <a:gd name="T9" fmla="*/ 2147483646 h 12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2"/>
              <a:gd name="T16" fmla="*/ 0 h 1224"/>
              <a:gd name="T17" fmla="*/ 1192 w 1192"/>
              <a:gd name="T18" fmla="*/ 1224 h 12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2" h="1224">
                <a:moveTo>
                  <a:pt x="384" y="72"/>
                </a:moveTo>
                <a:cubicBezTo>
                  <a:pt x="588" y="36"/>
                  <a:pt x="792" y="0"/>
                  <a:pt x="912" y="24"/>
                </a:cubicBezTo>
                <a:cubicBezTo>
                  <a:pt x="1032" y="48"/>
                  <a:pt x="1088" y="64"/>
                  <a:pt x="1104" y="216"/>
                </a:cubicBezTo>
                <a:cubicBezTo>
                  <a:pt x="1120" y="368"/>
                  <a:pt x="1192" y="768"/>
                  <a:pt x="1008" y="936"/>
                </a:cubicBezTo>
                <a:cubicBezTo>
                  <a:pt x="824" y="1104"/>
                  <a:pt x="412" y="1164"/>
                  <a:pt x="0" y="1224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8291" name="Freeform 109">
            <a:extLst>
              <a:ext uri="{FF2B5EF4-FFF2-40B4-BE49-F238E27FC236}">
                <a16:creationId xmlns:a16="http://schemas.microsoft.com/office/drawing/2014/main" id="{0C5B3EE4-66F4-44AE-9C36-C32FF9995D6E}"/>
              </a:ext>
            </a:extLst>
          </p:cNvPr>
          <p:cNvSpPr>
            <a:spLocks/>
          </p:cNvSpPr>
          <p:nvPr/>
        </p:nvSpPr>
        <p:spPr bwMode="auto">
          <a:xfrm>
            <a:off x="6454775" y="1646238"/>
            <a:ext cx="2184400" cy="4432300"/>
          </a:xfrm>
          <a:custGeom>
            <a:avLst/>
            <a:gdLst>
              <a:gd name="T0" fmla="*/ 2147483646 w 1376"/>
              <a:gd name="T1" fmla="*/ 2147483646 h 2792"/>
              <a:gd name="T2" fmla="*/ 2147483646 w 1376"/>
              <a:gd name="T3" fmla="*/ 2147483646 h 2792"/>
              <a:gd name="T4" fmla="*/ 2147483646 w 1376"/>
              <a:gd name="T5" fmla="*/ 2147483646 h 2792"/>
              <a:gd name="T6" fmla="*/ 2147483646 w 1376"/>
              <a:gd name="T7" fmla="*/ 2147483646 h 2792"/>
              <a:gd name="T8" fmla="*/ 2147483646 w 1376"/>
              <a:gd name="T9" fmla="*/ 2147483646 h 2792"/>
              <a:gd name="T10" fmla="*/ 2147483646 w 1376"/>
              <a:gd name="T11" fmla="*/ 2147483646 h 2792"/>
              <a:gd name="T12" fmla="*/ 2147483646 w 1376"/>
              <a:gd name="T13" fmla="*/ 2147483646 h 2792"/>
              <a:gd name="T14" fmla="*/ 2147483646 w 1376"/>
              <a:gd name="T15" fmla="*/ 2147483646 h 27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76"/>
              <a:gd name="T25" fmla="*/ 0 h 2792"/>
              <a:gd name="T26" fmla="*/ 1376 w 1376"/>
              <a:gd name="T27" fmla="*/ 2792 h 279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76" h="2792">
                <a:moveTo>
                  <a:pt x="112" y="584"/>
                </a:moveTo>
                <a:cubicBezTo>
                  <a:pt x="56" y="484"/>
                  <a:pt x="0" y="384"/>
                  <a:pt x="16" y="296"/>
                </a:cubicBezTo>
                <a:cubicBezTo>
                  <a:pt x="32" y="208"/>
                  <a:pt x="64" y="96"/>
                  <a:pt x="208" y="56"/>
                </a:cubicBezTo>
                <a:cubicBezTo>
                  <a:pt x="352" y="16"/>
                  <a:pt x="704" y="0"/>
                  <a:pt x="880" y="56"/>
                </a:cubicBezTo>
                <a:cubicBezTo>
                  <a:pt x="1056" y="112"/>
                  <a:pt x="1184" y="8"/>
                  <a:pt x="1264" y="392"/>
                </a:cubicBezTo>
                <a:cubicBezTo>
                  <a:pt x="1344" y="776"/>
                  <a:pt x="1376" y="1976"/>
                  <a:pt x="1360" y="2360"/>
                </a:cubicBezTo>
                <a:cubicBezTo>
                  <a:pt x="1344" y="2744"/>
                  <a:pt x="1368" y="2624"/>
                  <a:pt x="1168" y="2696"/>
                </a:cubicBezTo>
                <a:cubicBezTo>
                  <a:pt x="968" y="2768"/>
                  <a:pt x="564" y="2780"/>
                  <a:pt x="160" y="2792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38292" name="组合 1">
            <a:extLst>
              <a:ext uri="{FF2B5EF4-FFF2-40B4-BE49-F238E27FC236}">
                <a16:creationId xmlns:a16="http://schemas.microsoft.com/office/drawing/2014/main" id="{214A1890-740A-4601-9D40-DEE2F00D1EC7}"/>
              </a:ext>
            </a:extLst>
          </p:cNvPr>
          <p:cNvGrpSpPr>
            <a:grpSpLocks/>
          </p:cNvGrpSpPr>
          <p:nvPr/>
        </p:nvGrpSpPr>
        <p:grpSpPr bwMode="auto">
          <a:xfrm>
            <a:off x="4702176" y="5500688"/>
            <a:ext cx="492125" cy="533400"/>
            <a:chOff x="4572000" y="5225831"/>
            <a:chExt cx="492125" cy="533400"/>
          </a:xfrm>
        </p:grpSpPr>
        <p:sp>
          <p:nvSpPr>
            <p:cNvPr id="138305" name="Oval 111">
              <a:extLst>
                <a:ext uri="{FF2B5EF4-FFF2-40B4-BE49-F238E27FC236}">
                  <a16:creationId xmlns:a16="http://schemas.microsoft.com/office/drawing/2014/main" id="{637BD163-012F-47EA-8853-000B1821C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0" y="5257800"/>
              <a:ext cx="492125" cy="500063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8306" name="Line 112">
              <a:extLst>
                <a:ext uri="{FF2B5EF4-FFF2-40B4-BE49-F238E27FC236}">
                  <a16:creationId xmlns:a16="http://schemas.microsoft.com/office/drawing/2014/main" id="{E3BABFF8-6F46-472C-90F4-4B3C7102D98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842594">
              <a:off x="4557162" y="5491737"/>
              <a:ext cx="533400" cy="158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8293" name="Rectangle 113">
            <a:extLst>
              <a:ext uri="{FF2B5EF4-FFF2-40B4-BE49-F238E27FC236}">
                <a16:creationId xmlns:a16="http://schemas.microsoft.com/office/drawing/2014/main" id="{0C372F52-4C24-4F17-99BC-2C80725C13DB}"/>
              </a:ext>
            </a:extLst>
          </p:cNvPr>
          <p:cNvSpPr>
            <a:spLocks noChangeArrowheads="1"/>
          </p:cNvSpPr>
          <p:nvPr/>
        </p:nvSpPr>
        <p:spPr bwMode="auto">
          <a:xfrm rot="783649">
            <a:off x="3863975" y="4389438"/>
            <a:ext cx="211138" cy="5000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94" name="Rectangle 114">
            <a:extLst>
              <a:ext uri="{FF2B5EF4-FFF2-40B4-BE49-F238E27FC236}">
                <a16:creationId xmlns:a16="http://schemas.microsoft.com/office/drawing/2014/main" id="{827AE7E9-6C42-466B-9D38-6D702C6D3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0375" y="3170238"/>
            <a:ext cx="211138" cy="5000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95" name="Rectangle 115">
            <a:extLst>
              <a:ext uri="{FF2B5EF4-FFF2-40B4-BE49-F238E27FC236}">
                <a16:creationId xmlns:a16="http://schemas.microsoft.com/office/drawing/2014/main" id="{CD766CFC-EC31-4023-B45C-BE21FC592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0575" y="3246438"/>
            <a:ext cx="211138" cy="5000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96" name="Rectangle 116">
            <a:extLst>
              <a:ext uri="{FF2B5EF4-FFF2-40B4-BE49-F238E27FC236}">
                <a16:creationId xmlns:a16="http://schemas.microsoft.com/office/drawing/2014/main" id="{8FD98F7B-3D0D-4E9B-B538-720041D69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3575" y="4541838"/>
            <a:ext cx="211138" cy="5000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8297" name="Rectangle 117">
            <a:extLst>
              <a:ext uri="{FF2B5EF4-FFF2-40B4-BE49-F238E27FC236}">
                <a16:creationId xmlns:a16="http://schemas.microsoft.com/office/drawing/2014/main" id="{20337EAC-B8A0-4DD2-B149-D9852591EF59}"/>
              </a:ext>
            </a:extLst>
          </p:cNvPr>
          <p:cNvSpPr>
            <a:spLocks noChangeArrowheads="1"/>
          </p:cNvSpPr>
          <p:nvPr/>
        </p:nvSpPr>
        <p:spPr bwMode="auto">
          <a:xfrm rot="16474656">
            <a:off x="7437439" y="1425576"/>
            <a:ext cx="211137" cy="50006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66971" name="Freeform 59">
            <a:extLst>
              <a:ext uri="{FF2B5EF4-FFF2-40B4-BE49-F238E27FC236}">
                <a16:creationId xmlns:a16="http://schemas.microsoft.com/office/drawing/2014/main" id="{D2D1B13D-5F05-4D46-9AFF-A68D94F1E938}"/>
              </a:ext>
            </a:extLst>
          </p:cNvPr>
          <p:cNvSpPr>
            <a:spLocks/>
          </p:cNvSpPr>
          <p:nvPr/>
        </p:nvSpPr>
        <p:spPr bwMode="auto">
          <a:xfrm>
            <a:off x="6988175" y="3275013"/>
            <a:ext cx="1092200" cy="1638300"/>
          </a:xfrm>
          <a:custGeom>
            <a:avLst/>
            <a:gdLst>
              <a:gd name="T0" fmla="*/ 0 w 688"/>
              <a:gd name="T1" fmla="*/ 2147483646 h 1032"/>
              <a:gd name="T2" fmla="*/ 2147483646 w 688"/>
              <a:gd name="T3" fmla="*/ 2147483646 h 1032"/>
              <a:gd name="T4" fmla="*/ 2147483646 w 688"/>
              <a:gd name="T5" fmla="*/ 2147483646 h 1032"/>
              <a:gd name="T6" fmla="*/ 2147483646 w 688"/>
              <a:gd name="T7" fmla="*/ 2147483646 h 1032"/>
              <a:gd name="T8" fmla="*/ 2147483646 w 688"/>
              <a:gd name="T9" fmla="*/ 2147483646 h 1032"/>
              <a:gd name="T10" fmla="*/ 0 w 688"/>
              <a:gd name="T11" fmla="*/ 2147483646 h 10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8"/>
              <a:gd name="T19" fmla="*/ 0 h 1032"/>
              <a:gd name="T20" fmla="*/ 688 w 688"/>
              <a:gd name="T21" fmla="*/ 1032 h 10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8" h="1032">
                <a:moveTo>
                  <a:pt x="0" y="312"/>
                </a:moveTo>
                <a:cubicBezTo>
                  <a:pt x="44" y="180"/>
                  <a:pt x="88" y="48"/>
                  <a:pt x="192" y="24"/>
                </a:cubicBezTo>
                <a:cubicBezTo>
                  <a:pt x="296" y="0"/>
                  <a:pt x="560" y="24"/>
                  <a:pt x="624" y="168"/>
                </a:cubicBezTo>
                <a:cubicBezTo>
                  <a:pt x="688" y="312"/>
                  <a:pt x="648" y="744"/>
                  <a:pt x="576" y="888"/>
                </a:cubicBezTo>
                <a:cubicBezTo>
                  <a:pt x="504" y="1032"/>
                  <a:pt x="288" y="1032"/>
                  <a:pt x="192" y="1032"/>
                </a:cubicBezTo>
                <a:cubicBezTo>
                  <a:pt x="96" y="1032"/>
                  <a:pt x="48" y="960"/>
                  <a:pt x="0" y="888"/>
                </a:cubicBezTo>
              </a:path>
            </a:pathLst>
          </a:custGeom>
          <a:noFill/>
          <a:ln w="38100">
            <a:solidFill>
              <a:srgbClr val="FF00FF"/>
            </a:solidFill>
            <a:round/>
            <a:headEnd type="none" w="med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6972" name="Freeform 60">
            <a:extLst>
              <a:ext uri="{FF2B5EF4-FFF2-40B4-BE49-F238E27FC236}">
                <a16:creationId xmlns:a16="http://schemas.microsoft.com/office/drawing/2014/main" id="{674DDFF8-8BBD-465B-B908-F10F69C14AC8}"/>
              </a:ext>
            </a:extLst>
          </p:cNvPr>
          <p:cNvSpPr>
            <a:spLocks/>
          </p:cNvSpPr>
          <p:nvPr/>
        </p:nvSpPr>
        <p:spPr bwMode="auto">
          <a:xfrm>
            <a:off x="6345238" y="2203450"/>
            <a:ext cx="1473200" cy="685800"/>
          </a:xfrm>
          <a:custGeom>
            <a:avLst/>
            <a:gdLst>
              <a:gd name="T0" fmla="*/ 0 w 688"/>
              <a:gd name="T1" fmla="*/ 2147483646 h 1032"/>
              <a:gd name="T2" fmla="*/ 2147483646 w 688"/>
              <a:gd name="T3" fmla="*/ 2147483646 h 1032"/>
              <a:gd name="T4" fmla="*/ 2147483646 w 688"/>
              <a:gd name="T5" fmla="*/ 2147483646 h 1032"/>
              <a:gd name="T6" fmla="*/ 2147483646 w 688"/>
              <a:gd name="T7" fmla="*/ 2147483646 h 1032"/>
              <a:gd name="T8" fmla="*/ 2147483646 w 688"/>
              <a:gd name="T9" fmla="*/ 2147483646 h 1032"/>
              <a:gd name="T10" fmla="*/ 0 w 688"/>
              <a:gd name="T11" fmla="*/ 2147483646 h 10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8"/>
              <a:gd name="T19" fmla="*/ 0 h 1032"/>
              <a:gd name="T20" fmla="*/ 688 w 688"/>
              <a:gd name="T21" fmla="*/ 1032 h 10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8" h="1032">
                <a:moveTo>
                  <a:pt x="0" y="312"/>
                </a:moveTo>
                <a:cubicBezTo>
                  <a:pt x="44" y="180"/>
                  <a:pt x="88" y="48"/>
                  <a:pt x="192" y="24"/>
                </a:cubicBezTo>
                <a:cubicBezTo>
                  <a:pt x="296" y="0"/>
                  <a:pt x="560" y="24"/>
                  <a:pt x="624" y="168"/>
                </a:cubicBezTo>
                <a:cubicBezTo>
                  <a:pt x="688" y="312"/>
                  <a:pt x="648" y="744"/>
                  <a:pt x="576" y="888"/>
                </a:cubicBezTo>
                <a:cubicBezTo>
                  <a:pt x="504" y="1032"/>
                  <a:pt x="288" y="1032"/>
                  <a:pt x="192" y="1032"/>
                </a:cubicBezTo>
                <a:cubicBezTo>
                  <a:pt x="96" y="1032"/>
                  <a:pt x="48" y="960"/>
                  <a:pt x="0" y="888"/>
                </a:cubicBezTo>
              </a:path>
            </a:pathLst>
          </a:custGeom>
          <a:noFill/>
          <a:ln w="38100">
            <a:solidFill>
              <a:srgbClr val="002060"/>
            </a:solidFill>
            <a:round/>
            <a:headEnd type="none" w="med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6970" name="Freeform 58">
            <a:extLst>
              <a:ext uri="{FF2B5EF4-FFF2-40B4-BE49-F238E27FC236}">
                <a16:creationId xmlns:a16="http://schemas.microsoft.com/office/drawing/2014/main" id="{D7E6BA64-8C4A-4A99-B607-26FD2AD92B85}"/>
              </a:ext>
            </a:extLst>
          </p:cNvPr>
          <p:cNvSpPr>
            <a:spLocks/>
          </p:cNvSpPr>
          <p:nvPr/>
        </p:nvSpPr>
        <p:spPr bwMode="auto">
          <a:xfrm>
            <a:off x="5416550" y="3346450"/>
            <a:ext cx="1092200" cy="1638300"/>
          </a:xfrm>
          <a:custGeom>
            <a:avLst/>
            <a:gdLst>
              <a:gd name="T0" fmla="*/ 0 w 688"/>
              <a:gd name="T1" fmla="*/ 2147483646 h 1032"/>
              <a:gd name="T2" fmla="*/ 2147483646 w 688"/>
              <a:gd name="T3" fmla="*/ 2147483646 h 1032"/>
              <a:gd name="T4" fmla="*/ 2147483646 w 688"/>
              <a:gd name="T5" fmla="*/ 2147483646 h 1032"/>
              <a:gd name="T6" fmla="*/ 2147483646 w 688"/>
              <a:gd name="T7" fmla="*/ 2147483646 h 1032"/>
              <a:gd name="T8" fmla="*/ 2147483646 w 688"/>
              <a:gd name="T9" fmla="*/ 2147483646 h 1032"/>
              <a:gd name="T10" fmla="*/ 0 w 688"/>
              <a:gd name="T11" fmla="*/ 2147483646 h 10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8"/>
              <a:gd name="T19" fmla="*/ 0 h 1032"/>
              <a:gd name="T20" fmla="*/ 688 w 688"/>
              <a:gd name="T21" fmla="*/ 1032 h 10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8" h="1032">
                <a:moveTo>
                  <a:pt x="0" y="312"/>
                </a:moveTo>
                <a:cubicBezTo>
                  <a:pt x="44" y="180"/>
                  <a:pt x="88" y="48"/>
                  <a:pt x="192" y="24"/>
                </a:cubicBezTo>
                <a:cubicBezTo>
                  <a:pt x="296" y="0"/>
                  <a:pt x="560" y="24"/>
                  <a:pt x="624" y="168"/>
                </a:cubicBezTo>
                <a:cubicBezTo>
                  <a:pt x="688" y="312"/>
                  <a:pt x="648" y="744"/>
                  <a:pt x="576" y="888"/>
                </a:cubicBezTo>
                <a:cubicBezTo>
                  <a:pt x="504" y="1032"/>
                  <a:pt x="288" y="1032"/>
                  <a:pt x="192" y="1032"/>
                </a:cubicBezTo>
                <a:cubicBezTo>
                  <a:pt x="96" y="1032"/>
                  <a:pt x="48" y="960"/>
                  <a:pt x="0" y="888"/>
                </a:cubicBezTo>
              </a:path>
            </a:pathLst>
          </a:custGeom>
          <a:noFill/>
          <a:ln w="38100">
            <a:solidFill>
              <a:srgbClr val="00B0F0"/>
            </a:solidFill>
            <a:round/>
            <a:headEnd type="none" w="med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0590" name="Line 119">
            <a:extLst>
              <a:ext uri="{FF2B5EF4-FFF2-40B4-BE49-F238E27FC236}">
                <a16:creationId xmlns:a16="http://schemas.microsoft.com/office/drawing/2014/main" id="{E1EF3659-952B-43DA-82B4-6D06AAB8780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537075" y="5380038"/>
            <a:ext cx="152400" cy="3048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38302" name="组合 2">
            <a:extLst>
              <a:ext uri="{FF2B5EF4-FFF2-40B4-BE49-F238E27FC236}">
                <a16:creationId xmlns:a16="http://schemas.microsoft.com/office/drawing/2014/main" id="{BB4423BB-9228-45FE-8407-1AA1ED950F75}"/>
              </a:ext>
            </a:extLst>
          </p:cNvPr>
          <p:cNvGrpSpPr>
            <a:grpSpLocks/>
          </p:cNvGrpSpPr>
          <p:nvPr/>
        </p:nvGrpSpPr>
        <p:grpSpPr bwMode="auto">
          <a:xfrm>
            <a:off x="5845176" y="3779838"/>
            <a:ext cx="493713" cy="500062"/>
            <a:chOff x="5715000" y="3505200"/>
            <a:chExt cx="493713" cy="500063"/>
          </a:xfrm>
        </p:grpSpPr>
        <p:sp>
          <p:nvSpPr>
            <p:cNvPr id="138303" name="Oval 110">
              <a:extLst>
                <a:ext uri="{FF2B5EF4-FFF2-40B4-BE49-F238E27FC236}">
                  <a16:creationId xmlns:a16="http://schemas.microsoft.com/office/drawing/2014/main" id="{20231527-C001-4519-B746-3B135D845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000" y="3505200"/>
              <a:ext cx="493713" cy="500063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8304" name="Line 112">
              <a:extLst>
                <a:ext uri="{FF2B5EF4-FFF2-40B4-BE49-F238E27FC236}">
                  <a16:creationId xmlns:a16="http://schemas.microsoft.com/office/drawing/2014/main" id="{2168B028-82FC-4BBD-8F9E-6CB02F45D1A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842594">
              <a:off x="5910431" y="3539163"/>
              <a:ext cx="133872" cy="446943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6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0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0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5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50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4" grpId="0" autoUpdateAnimBg="0"/>
      <p:bldP spid="166973" grpId="0" autoUpdateAnimBg="0"/>
      <p:bldP spid="1505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>
            <a:extLst>
              <a:ext uri="{FF2B5EF4-FFF2-40B4-BE49-F238E27FC236}">
                <a16:creationId xmlns:a16="http://schemas.microsoft.com/office/drawing/2014/main" id="{DADCE508-C561-474A-894B-316F36278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4" y="0"/>
            <a:ext cx="75580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N</a:t>
            </a:r>
            <a:r>
              <a:rPr lang="zh-CN" altLang="en-US" sz="2400" b="1">
                <a:solidFill>
                  <a:srgbClr val="FF0000"/>
                </a:solidFill>
              </a:rPr>
              <a:t>中的电流源</a:t>
            </a:r>
            <a:r>
              <a:rPr lang="zh-CN" altLang="en-US" sz="2400" b="1"/>
              <a:t>：若与该网孔方向一致，则</a:t>
            </a:r>
            <a:r>
              <a:rPr lang="en-US" altLang="zh-CN" sz="2400" b="1" u="sng">
                <a:solidFill>
                  <a:srgbClr val="FF0000"/>
                </a:solidFill>
              </a:rPr>
              <a:t>N’</a:t>
            </a:r>
            <a:r>
              <a:rPr lang="zh-CN" altLang="en-US" sz="2400" b="1" u="sng">
                <a:solidFill>
                  <a:srgbClr val="FF0000"/>
                </a:solidFill>
              </a:rPr>
              <a:t>中电压源正极</a:t>
            </a:r>
            <a:r>
              <a:rPr lang="zh-CN" altLang="en-US" sz="2400" b="1"/>
              <a:t>与该网孔所对偶的节点相接，</a:t>
            </a:r>
            <a:r>
              <a:rPr lang="zh-CN" altLang="en-US" sz="2400" b="1" u="sng">
                <a:solidFill>
                  <a:srgbClr val="FF0000"/>
                </a:solidFill>
              </a:rPr>
              <a:t>不一致接负极 </a:t>
            </a:r>
            <a:r>
              <a:rPr lang="en-US" altLang="zh-CN" sz="2400" b="1"/>
              <a:t>——2</a:t>
            </a:r>
            <a:r>
              <a:rPr lang="zh-CN" altLang="en-US" sz="2400" b="1"/>
              <a:t>接</a:t>
            </a:r>
            <a:r>
              <a:rPr lang="en-US" altLang="zh-CN" sz="2400" b="1"/>
              <a:t>+</a:t>
            </a:r>
            <a:r>
              <a:rPr lang="zh-CN" altLang="en-US" sz="2400" b="1"/>
              <a:t>， </a:t>
            </a:r>
            <a:r>
              <a:rPr lang="en-US" altLang="zh-CN" sz="2400" b="1"/>
              <a:t>1</a:t>
            </a:r>
            <a:r>
              <a:rPr lang="zh-CN" altLang="en-US" sz="2400" b="1"/>
              <a:t>接</a:t>
            </a:r>
            <a:r>
              <a:rPr lang="en-US" altLang="zh-CN" sz="2400" b="1"/>
              <a:t>-</a:t>
            </a:r>
          </a:p>
        </p:txBody>
      </p:sp>
      <p:sp>
        <p:nvSpPr>
          <p:cNvPr id="139267" name="Rectangle 62">
            <a:extLst>
              <a:ext uri="{FF2B5EF4-FFF2-40B4-BE49-F238E27FC236}">
                <a16:creationId xmlns:a16="http://schemas.microsoft.com/office/drawing/2014/main" id="{33FB9924-5AFC-42B3-957D-18D6EC836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3975" y="981075"/>
            <a:ext cx="4953000" cy="5334000"/>
          </a:xfrm>
          <a:prstGeom prst="rect">
            <a:avLst/>
          </a:prstGeom>
          <a:solidFill>
            <a:srgbClr val="333333"/>
          </a:solidFill>
          <a:ln w="9525">
            <a:solidFill>
              <a:schemeClr val="bg1"/>
            </a:solidFill>
            <a:miter lim="800000"/>
            <a:headEnd/>
            <a:tailEnd type="none" w="med" len="lg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268" name="Text Box 63">
            <a:extLst>
              <a:ext uri="{FF2B5EF4-FFF2-40B4-BE49-F238E27FC236}">
                <a16:creationId xmlns:a16="http://schemas.microsoft.com/office/drawing/2014/main" id="{839D7C1F-6D26-44BD-B05D-856E47C9E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800" y="3157539"/>
            <a:ext cx="6985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1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9269" name="Text Box 64">
            <a:extLst>
              <a:ext uri="{FF2B5EF4-FFF2-40B4-BE49-F238E27FC236}">
                <a16:creationId xmlns:a16="http://schemas.microsoft.com/office/drawing/2014/main" id="{67EA9254-1FF9-4114-AAC9-B6BB5A986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6401" y="3683001"/>
            <a:ext cx="982663" cy="1631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>
                <a:solidFill>
                  <a:srgbClr val="FFFFFF"/>
                </a:solidFill>
              </a:rPr>
              <a:t>   </a:t>
            </a:r>
            <a:r>
              <a:rPr lang="en-US" altLang="zh-CN" b="1">
                <a:solidFill>
                  <a:srgbClr val="FFFFFF"/>
                </a:solidFill>
              </a:rPr>
              <a:t>+</a:t>
            </a:r>
          </a:p>
          <a:p>
            <a:pPr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 i="1">
                <a:solidFill>
                  <a:srgbClr val="FFFFFF"/>
                </a:solidFill>
              </a:rPr>
              <a:t>u</a:t>
            </a:r>
            <a:r>
              <a:rPr lang="en-US" altLang="zh-CN" b="1" baseline="-25000">
                <a:solidFill>
                  <a:srgbClr val="FFFFFF"/>
                </a:solidFill>
              </a:rPr>
              <a:t>s1</a:t>
            </a:r>
          </a:p>
          <a:p>
            <a:pPr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   -</a:t>
            </a: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39270" name="Rectangle 65">
            <a:extLst>
              <a:ext uri="{FF2B5EF4-FFF2-40B4-BE49-F238E27FC236}">
                <a16:creationId xmlns:a16="http://schemas.microsoft.com/office/drawing/2014/main" id="{2C96BE55-7037-4D94-9F31-35E5D64C0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225" y="3195638"/>
            <a:ext cx="211138" cy="50006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271" name="Oval 66">
            <a:extLst>
              <a:ext uri="{FF2B5EF4-FFF2-40B4-BE49-F238E27FC236}">
                <a16:creationId xmlns:a16="http://schemas.microsoft.com/office/drawing/2014/main" id="{F78F0BE4-8896-49E9-85B8-F55E881C3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6938" y="4008438"/>
            <a:ext cx="493712" cy="500062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272" name="Line 67">
            <a:extLst>
              <a:ext uri="{FF2B5EF4-FFF2-40B4-BE49-F238E27FC236}">
                <a16:creationId xmlns:a16="http://schemas.microsoft.com/office/drawing/2014/main" id="{3332508E-9308-4C52-BFCB-2B204A3D1FC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7925" y="3695700"/>
            <a:ext cx="0" cy="11255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73" name="Line 68">
            <a:extLst>
              <a:ext uri="{FF2B5EF4-FFF2-40B4-BE49-F238E27FC236}">
                <a16:creationId xmlns:a16="http://schemas.microsoft.com/office/drawing/2014/main" id="{76674078-4CC0-4543-8388-C7984D73B8A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79989" y="1820864"/>
            <a:ext cx="7937" cy="13747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74" name="Line 69">
            <a:extLst>
              <a:ext uri="{FF2B5EF4-FFF2-40B4-BE49-F238E27FC236}">
                <a16:creationId xmlns:a16="http://schemas.microsoft.com/office/drawing/2014/main" id="{AA84C7A0-1DD0-47A6-BA2C-125A863B41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3851" y="1801813"/>
            <a:ext cx="1408113" cy="2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75" name="Rectangle 70">
            <a:extLst>
              <a:ext uri="{FF2B5EF4-FFF2-40B4-BE49-F238E27FC236}">
                <a16:creationId xmlns:a16="http://schemas.microsoft.com/office/drawing/2014/main" id="{86764032-3068-470E-A3C8-4BCE45362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014" y="2632076"/>
            <a:ext cx="701675" cy="1873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276" name="Line 71">
            <a:extLst>
              <a:ext uri="{FF2B5EF4-FFF2-40B4-BE49-F238E27FC236}">
                <a16:creationId xmlns:a16="http://schemas.microsoft.com/office/drawing/2014/main" id="{B5B177B7-0AC3-4510-BAE5-91B62CF3E92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79989" y="4787900"/>
            <a:ext cx="3101975" cy="33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77" name="Line 72">
            <a:extLst>
              <a:ext uri="{FF2B5EF4-FFF2-40B4-BE49-F238E27FC236}">
                <a16:creationId xmlns:a16="http://schemas.microsoft.com/office/drawing/2014/main" id="{2BEB703C-DE31-473E-A541-C9F5A07382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00825" y="4029076"/>
            <a:ext cx="6350" cy="7921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78" name="Line 73">
            <a:extLst>
              <a:ext uri="{FF2B5EF4-FFF2-40B4-BE49-F238E27FC236}">
                <a16:creationId xmlns:a16="http://schemas.microsoft.com/office/drawing/2014/main" id="{616925ED-BDF7-4423-B47D-FCBFE7A9590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4901" y="2693988"/>
            <a:ext cx="773113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79" name="Line 74">
            <a:extLst>
              <a:ext uri="{FF2B5EF4-FFF2-40B4-BE49-F238E27FC236}">
                <a16:creationId xmlns:a16="http://schemas.microsoft.com/office/drawing/2014/main" id="{45DAA01D-D21F-40FA-B7FE-FED16A32D5C9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9689" y="2757488"/>
            <a:ext cx="42227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80" name="Text Box 75">
            <a:extLst>
              <a:ext uri="{FF2B5EF4-FFF2-40B4-BE49-F238E27FC236}">
                <a16:creationId xmlns:a16="http://schemas.microsoft.com/office/drawing/2014/main" id="{08A57D32-8F4B-4BE1-A888-0F6547AA8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8701" y="3363914"/>
            <a:ext cx="7016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5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9281" name="Rectangle 76">
            <a:extLst>
              <a:ext uri="{FF2B5EF4-FFF2-40B4-BE49-F238E27FC236}">
                <a16:creationId xmlns:a16="http://schemas.microsoft.com/office/drawing/2014/main" id="{2A9E6E84-77D1-43D3-AEA6-0F4F1B201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0676" y="3390901"/>
            <a:ext cx="212725" cy="50006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282" name="Line 77">
            <a:extLst>
              <a:ext uri="{FF2B5EF4-FFF2-40B4-BE49-F238E27FC236}">
                <a16:creationId xmlns:a16="http://schemas.microsoft.com/office/drawing/2014/main" id="{BD01F458-9F97-46BA-999D-242E93EB5AB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5613" y="3890964"/>
            <a:ext cx="6350" cy="9302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83" name="Rectangle 78">
            <a:extLst>
              <a:ext uri="{FF2B5EF4-FFF2-40B4-BE49-F238E27FC236}">
                <a16:creationId xmlns:a16="http://schemas.microsoft.com/office/drawing/2014/main" id="{58D184A8-1B1A-4CF8-9E04-92EDF5617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3226" y="2568576"/>
            <a:ext cx="701675" cy="18891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284" name="Rectangle 79">
            <a:extLst>
              <a:ext uri="{FF2B5EF4-FFF2-40B4-BE49-F238E27FC236}">
                <a16:creationId xmlns:a16="http://schemas.microsoft.com/office/drawing/2014/main" id="{6224F1FA-F897-44BA-9B2D-9201B5FAE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2176" y="1701801"/>
            <a:ext cx="701675" cy="1873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285" name="Text Box 80">
            <a:extLst>
              <a:ext uri="{FF2B5EF4-FFF2-40B4-BE49-F238E27FC236}">
                <a16:creationId xmlns:a16="http://schemas.microsoft.com/office/drawing/2014/main" id="{8FA7B029-FE35-4B61-9F56-7A13C72B8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075" y="1971676"/>
            <a:ext cx="706438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2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9286" name="Text Box 81">
            <a:extLst>
              <a:ext uri="{FF2B5EF4-FFF2-40B4-BE49-F238E27FC236}">
                <a16:creationId xmlns:a16="http://schemas.microsoft.com/office/drawing/2014/main" id="{C9E95371-6C26-4F25-A80C-3492F1555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26" y="2027239"/>
            <a:ext cx="7016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3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9287" name="Text Box 82">
            <a:extLst>
              <a:ext uri="{FF2B5EF4-FFF2-40B4-BE49-F238E27FC236}">
                <a16:creationId xmlns:a16="http://schemas.microsoft.com/office/drawing/2014/main" id="{A7AB8F9D-67D2-4DE5-921F-5030DD70B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2176" y="1087439"/>
            <a:ext cx="7016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b="1">
                <a:solidFill>
                  <a:srgbClr val="FFFFFF"/>
                </a:solidFill>
              </a:rPr>
              <a:t>R</a:t>
            </a:r>
            <a:r>
              <a:rPr lang="en-US" altLang="zh-CN" b="1" baseline="-25000">
                <a:solidFill>
                  <a:srgbClr val="FFFFFF"/>
                </a:solidFill>
              </a:rPr>
              <a:t>4</a:t>
            </a:r>
            <a:endParaRPr lang="en-US" altLang="zh-CN" b="1">
              <a:solidFill>
                <a:srgbClr val="FFFFFF"/>
              </a:solidFill>
            </a:endParaRPr>
          </a:p>
        </p:txBody>
      </p:sp>
      <p:sp>
        <p:nvSpPr>
          <p:cNvPr id="139288" name="Line 83">
            <a:extLst>
              <a:ext uri="{FF2B5EF4-FFF2-40B4-BE49-F238E27FC236}">
                <a16:creationId xmlns:a16="http://schemas.microsoft.com/office/drawing/2014/main" id="{F00A017E-515A-45FE-9B99-187B5C89B3C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9988" y="1801814"/>
            <a:ext cx="957262" cy="142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89" name="Line 84">
            <a:extLst>
              <a:ext uri="{FF2B5EF4-FFF2-40B4-BE49-F238E27FC236}">
                <a16:creationId xmlns:a16="http://schemas.microsoft.com/office/drawing/2014/main" id="{F6AFB5B1-1269-4950-9790-444B0EB31A1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79989" y="2646363"/>
            <a:ext cx="503237" cy="1111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90" name="Oval 85">
            <a:extLst>
              <a:ext uri="{FF2B5EF4-FFF2-40B4-BE49-F238E27FC236}">
                <a16:creationId xmlns:a16="http://schemas.microsoft.com/office/drawing/2014/main" id="{DC09C61A-796C-4FFD-B631-D21F99C00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9364" y="3529013"/>
            <a:ext cx="492125" cy="500062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291" name="Line 86">
            <a:extLst>
              <a:ext uri="{FF2B5EF4-FFF2-40B4-BE49-F238E27FC236}">
                <a16:creationId xmlns:a16="http://schemas.microsoft.com/office/drawing/2014/main" id="{3E18D1B2-78B4-422C-8C33-FB5BDE095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7175" y="2717800"/>
            <a:ext cx="0" cy="5524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92" name="Line 87">
            <a:extLst>
              <a:ext uri="{FF2B5EF4-FFF2-40B4-BE49-F238E27FC236}">
                <a16:creationId xmlns:a16="http://schemas.microsoft.com/office/drawing/2014/main" id="{67D172C2-48AC-4AE7-984B-B18A0C1B54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75613" y="1820863"/>
            <a:ext cx="0" cy="965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93" name="Line 88">
            <a:extLst>
              <a:ext uri="{FF2B5EF4-FFF2-40B4-BE49-F238E27FC236}">
                <a16:creationId xmlns:a16="http://schemas.microsoft.com/office/drawing/2014/main" id="{FDB24A99-4880-4375-886B-032BB681383B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5613" y="2717801"/>
            <a:ext cx="0" cy="6905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94" name="Line 89">
            <a:extLst>
              <a:ext uri="{FF2B5EF4-FFF2-40B4-BE49-F238E27FC236}">
                <a16:creationId xmlns:a16="http://schemas.microsoft.com/office/drawing/2014/main" id="{3CE36F55-5261-49CD-A1F8-CBDC68F6480B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2375" y="3800475"/>
            <a:ext cx="533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95" name="Line 90">
            <a:extLst>
              <a:ext uri="{FF2B5EF4-FFF2-40B4-BE49-F238E27FC236}">
                <a16:creationId xmlns:a16="http://schemas.microsoft.com/office/drawing/2014/main" id="{3AC5D7A6-AB16-4A62-AD79-2CBB0173CB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07175" y="3114675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296" name="Text Box 91">
            <a:extLst>
              <a:ext uri="{FF2B5EF4-FFF2-40B4-BE49-F238E27FC236}">
                <a16:creationId xmlns:a16="http://schemas.microsoft.com/office/drawing/2014/main" id="{A476574A-0EDA-466D-AE79-4C5EF5145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7575" y="2809875"/>
            <a:ext cx="990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 i="1">
                <a:solidFill>
                  <a:srgbClr val="FFFFFF"/>
                </a:solidFill>
              </a:rPr>
              <a:t>i</a:t>
            </a:r>
            <a:r>
              <a:rPr lang="en-US" altLang="zh-CN" sz="3600" b="1" baseline="-25000">
                <a:solidFill>
                  <a:srgbClr val="FFFFFF"/>
                </a:solidFill>
              </a:rPr>
              <a:t>S2</a:t>
            </a:r>
            <a:endParaRPr lang="en-US" altLang="zh-CN" sz="3600" b="1">
              <a:solidFill>
                <a:srgbClr val="FFFFFF"/>
              </a:solidFill>
            </a:endParaRPr>
          </a:p>
        </p:txBody>
      </p:sp>
      <p:sp>
        <p:nvSpPr>
          <p:cNvPr id="139297" name="Text Box 92">
            <a:extLst>
              <a:ext uri="{FF2B5EF4-FFF2-40B4-BE49-F238E27FC236}">
                <a16:creationId xmlns:a16="http://schemas.microsoft.com/office/drawing/2014/main" id="{45C6201A-3388-49DE-8CA5-B3100E077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2575" y="5476875"/>
            <a:ext cx="76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93" name="Oval 93">
            <a:extLst>
              <a:ext uri="{FF2B5EF4-FFF2-40B4-BE49-F238E27FC236}">
                <a16:creationId xmlns:a16="http://schemas.microsoft.com/office/drawing/2014/main" id="{20D05D8B-4F16-4978-A710-4D6C76AE0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0375" y="3648075"/>
            <a:ext cx="2286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B0F0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299" name="Text Box 94">
            <a:extLst>
              <a:ext uri="{FF2B5EF4-FFF2-40B4-BE49-F238E27FC236}">
                <a16:creationId xmlns:a16="http://schemas.microsoft.com/office/drawing/2014/main" id="{250F648A-5047-4FF5-9B4B-77167F3B4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0" y="3773488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95" name="Oval 95">
            <a:extLst>
              <a:ext uri="{FF2B5EF4-FFF2-40B4-BE49-F238E27FC236}">
                <a16:creationId xmlns:a16="http://schemas.microsoft.com/office/drawing/2014/main" id="{A4256EC9-30AB-4CFF-9989-2094DC657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375" y="3692525"/>
            <a:ext cx="228600" cy="228600"/>
          </a:xfrm>
          <a:prstGeom prst="ellipse">
            <a:avLst/>
          </a:prstGeom>
          <a:solidFill>
            <a:srgbClr val="FF00FF"/>
          </a:solidFill>
          <a:ln w="9525">
            <a:solidFill>
              <a:srgbClr val="FF00FF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301" name="Text Box 96">
            <a:extLst>
              <a:ext uri="{FF2B5EF4-FFF2-40B4-BE49-F238E27FC236}">
                <a16:creationId xmlns:a16="http://schemas.microsoft.com/office/drawing/2014/main" id="{7B9B4168-369F-4A30-873B-C35FA0380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6775" y="3768725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139302" name="Oval 97">
            <a:extLst>
              <a:ext uri="{FF2B5EF4-FFF2-40B4-BE49-F238E27FC236}">
                <a16:creationId xmlns:a16="http://schemas.microsoft.com/office/drawing/2014/main" id="{5C8E8FE9-42C2-4965-9C3C-51F7961E7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4775" y="2092325"/>
            <a:ext cx="228600" cy="2286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2060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303" name="Text Box 98">
            <a:extLst>
              <a:ext uri="{FF2B5EF4-FFF2-40B4-BE49-F238E27FC236}">
                <a16:creationId xmlns:a16="http://schemas.microsoft.com/office/drawing/2014/main" id="{B93FEF99-70A2-420C-9B15-D5A291C33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7175" y="2016125"/>
            <a:ext cx="45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39304" name="Oval 99">
            <a:extLst>
              <a:ext uri="{FF2B5EF4-FFF2-40B4-BE49-F238E27FC236}">
                <a16:creationId xmlns:a16="http://schemas.microsoft.com/office/drawing/2014/main" id="{1A72BCEF-F49E-4B8E-9E2E-2D3A0C575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4775" y="5476875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305" name="Line 100">
            <a:extLst>
              <a:ext uri="{FF2B5EF4-FFF2-40B4-BE49-F238E27FC236}">
                <a16:creationId xmlns:a16="http://schemas.microsoft.com/office/drawing/2014/main" id="{C2942F08-D499-41B0-A7A5-C77E0239AB2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7175" y="5705475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06" name="Line 101">
            <a:extLst>
              <a:ext uri="{FF2B5EF4-FFF2-40B4-BE49-F238E27FC236}">
                <a16:creationId xmlns:a16="http://schemas.microsoft.com/office/drawing/2014/main" id="{58A55DAA-18BE-4CA3-B0C2-5F5E680182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78575" y="6010275"/>
            <a:ext cx="381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07" name="Text Box 102">
            <a:extLst>
              <a:ext uri="{FF2B5EF4-FFF2-40B4-BE49-F238E27FC236}">
                <a16:creationId xmlns:a16="http://schemas.microsoft.com/office/drawing/2014/main" id="{AAE8E042-2267-41E8-8629-CBE81E43F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4775" y="4943475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139308" name="Freeform 103">
            <a:extLst>
              <a:ext uri="{FF2B5EF4-FFF2-40B4-BE49-F238E27FC236}">
                <a16:creationId xmlns:a16="http://schemas.microsoft.com/office/drawing/2014/main" id="{7CABA42A-98C3-4266-9262-1B019FDFC097}"/>
              </a:ext>
            </a:extLst>
          </p:cNvPr>
          <p:cNvSpPr>
            <a:spLocks/>
          </p:cNvSpPr>
          <p:nvPr/>
        </p:nvSpPr>
        <p:spPr bwMode="auto">
          <a:xfrm>
            <a:off x="4397375" y="3800475"/>
            <a:ext cx="2222500" cy="1752600"/>
          </a:xfrm>
          <a:custGeom>
            <a:avLst/>
            <a:gdLst>
              <a:gd name="T0" fmla="*/ 2147483646 w 1400"/>
              <a:gd name="T1" fmla="*/ 0 h 1104"/>
              <a:gd name="T2" fmla="*/ 2147483646 w 1400"/>
              <a:gd name="T3" fmla="*/ 2147483646 h 1104"/>
              <a:gd name="T4" fmla="*/ 2147483646 w 1400"/>
              <a:gd name="T5" fmla="*/ 2147483646 h 1104"/>
              <a:gd name="T6" fmla="*/ 2147483646 w 1400"/>
              <a:gd name="T7" fmla="*/ 2147483646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1400"/>
              <a:gd name="T13" fmla="*/ 0 h 1104"/>
              <a:gd name="T14" fmla="*/ 1400 w 1400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00" h="1104">
                <a:moveTo>
                  <a:pt x="776" y="0"/>
                </a:moveTo>
                <a:cubicBezTo>
                  <a:pt x="536" y="184"/>
                  <a:pt x="296" y="368"/>
                  <a:pt x="200" y="528"/>
                </a:cubicBezTo>
                <a:cubicBezTo>
                  <a:pt x="104" y="688"/>
                  <a:pt x="0" y="864"/>
                  <a:pt x="200" y="960"/>
                </a:cubicBezTo>
                <a:cubicBezTo>
                  <a:pt x="400" y="1056"/>
                  <a:pt x="900" y="1080"/>
                  <a:pt x="1400" y="1104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09" name="Freeform 104">
            <a:extLst>
              <a:ext uri="{FF2B5EF4-FFF2-40B4-BE49-F238E27FC236}">
                <a16:creationId xmlns:a16="http://schemas.microsoft.com/office/drawing/2014/main" id="{7C3BBC06-CE9D-4DEE-AC07-28D7FBB81D73}"/>
              </a:ext>
            </a:extLst>
          </p:cNvPr>
          <p:cNvSpPr>
            <a:spLocks/>
          </p:cNvSpPr>
          <p:nvPr/>
        </p:nvSpPr>
        <p:spPr bwMode="auto">
          <a:xfrm>
            <a:off x="3787775" y="3419475"/>
            <a:ext cx="2590800" cy="2514600"/>
          </a:xfrm>
          <a:custGeom>
            <a:avLst/>
            <a:gdLst>
              <a:gd name="T0" fmla="*/ 2147483646 w 1632"/>
              <a:gd name="T1" fmla="*/ 2147483646 h 1584"/>
              <a:gd name="T2" fmla="*/ 2147483646 w 1632"/>
              <a:gd name="T3" fmla="*/ 2147483646 h 1584"/>
              <a:gd name="T4" fmla="*/ 2147483646 w 1632"/>
              <a:gd name="T5" fmla="*/ 2147483646 h 1584"/>
              <a:gd name="T6" fmla="*/ 2147483646 w 1632"/>
              <a:gd name="T7" fmla="*/ 2147483646 h 1584"/>
              <a:gd name="T8" fmla="*/ 2147483646 w 1632"/>
              <a:gd name="T9" fmla="*/ 2147483646 h 1584"/>
              <a:gd name="T10" fmla="*/ 2147483646 w 1632"/>
              <a:gd name="T11" fmla="*/ 2147483646 h 1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32"/>
              <a:gd name="T19" fmla="*/ 0 h 1584"/>
              <a:gd name="T20" fmla="*/ 1632 w 1632"/>
              <a:gd name="T21" fmla="*/ 1584 h 15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32" h="1584">
                <a:moveTo>
                  <a:pt x="1056" y="168"/>
                </a:moveTo>
                <a:cubicBezTo>
                  <a:pt x="824" y="84"/>
                  <a:pt x="592" y="0"/>
                  <a:pt x="432" y="72"/>
                </a:cubicBezTo>
                <a:cubicBezTo>
                  <a:pt x="272" y="144"/>
                  <a:pt x="152" y="400"/>
                  <a:pt x="96" y="600"/>
                </a:cubicBezTo>
                <a:cubicBezTo>
                  <a:pt x="40" y="800"/>
                  <a:pt x="0" y="1112"/>
                  <a:pt x="96" y="1272"/>
                </a:cubicBezTo>
                <a:cubicBezTo>
                  <a:pt x="192" y="1432"/>
                  <a:pt x="416" y="1536"/>
                  <a:pt x="672" y="1560"/>
                </a:cubicBezTo>
                <a:cubicBezTo>
                  <a:pt x="928" y="1584"/>
                  <a:pt x="1280" y="1500"/>
                  <a:pt x="1632" y="1416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10" name="Freeform 105">
            <a:extLst>
              <a:ext uri="{FF2B5EF4-FFF2-40B4-BE49-F238E27FC236}">
                <a16:creationId xmlns:a16="http://schemas.microsoft.com/office/drawing/2014/main" id="{F93AAB42-6D68-4CD2-9D3A-C3C0FEABC143}"/>
              </a:ext>
            </a:extLst>
          </p:cNvPr>
          <p:cNvSpPr>
            <a:spLocks/>
          </p:cNvSpPr>
          <p:nvPr/>
        </p:nvSpPr>
        <p:spPr bwMode="auto">
          <a:xfrm>
            <a:off x="5768975" y="3648075"/>
            <a:ext cx="1447800" cy="76200"/>
          </a:xfrm>
          <a:custGeom>
            <a:avLst/>
            <a:gdLst>
              <a:gd name="T0" fmla="*/ 0 w 912"/>
              <a:gd name="T1" fmla="*/ 2147483646 h 48"/>
              <a:gd name="T2" fmla="*/ 2147483646 w 912"/>
              <a:gd name="T3" fmla="*/ 0 h 48"/>
              <a:gd name="T4" fmla="*/ 2147483646 w 912"/>
              <a:gd name="T5" fmla="*/ 2147483646 h 48"/>
              <a:gd name="T6" fmla="*/ 0 60000 65536"/>
              <a:gd name="T7" fmla="*/ 0 60000 65536"/>
              <a:gd name="T8" fmla="*/ 0 60000 65536"/>
              <a:gd name="T9" fmla="*/ 0 w 912"/>
              <a:gd name="T10" fmla="*/ 0 h 48"/>
              <a:gd name="T11" fmla="*/ 912 w 912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2" h="48">
                <a:moveTo>
                  <a:pt x="0" y="48"/>
                </a:moveTo>
                <a:cubicBezTo>
                  <a:pt x="92" y="24"/>
                  <a:pt x="184" y="0"/>
                  <a:pt x="336" y="0"/>
                </a:cubicBezTo>
                <a:cubicBezTo>
                  <a:pt x="488" y="0"/>
                  <a:pt x="700" y="24"/>
                  <a:pt x="912" y="48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11" name="Freeform 106">
            <a:extLst>
              <a:ext uri="{FF2B5EF4-FFF2-40B4-BE49-F238E27FC236}">
                <a16:creationId xmlns:a16="http://schemas.microsoft.com/office/drawing/2014/main" id="{C90C3546-5736-495D-8B65-E97BDD4756D6}"/>
              </a:ext>
            </a:extLst>
          </p:cNvPr>
          <p:cNvSpPr>
            <a:spLocks/>
          </p:cNvSpPr>
          <p:nvPr/>
        </p:nvSpPr>
        <p:spPr bwMode="auto">
          <a:xfrm>
            <a:off x="5641975" y="2200275"/>
            <a:ext cx="812800" cy="1524000"/>
          </a:xfrm>
          <a:custGeom>
            <a:avLst/>
            <a:gdLst>
              <a:gd name="T0" fmla="*/ 2147483646 w 512"/>
              <a:gd name="T1" fmla="*/ 2147483646 h 960"/>
              <a:gd name="T2" fmla="*/ 2147483646 w 512"/>
              <a:gd name="T3" fmla="*/ 2147483646 h 960"/>
              <a:gd name="T4" fmla="*/ 2147483646 w 512"/>
              <a:gd name="T5" fmla="*/ 0 h 960"/>
              <a:gd name="T6" fmla="*/ 0 60000 65536"/>
              <a:gd name="T7" fmla="*/ 0 60000 65536"/>
              <a:gd name="T8" fmla="*/ 0 60000 65536"/>
              <a:gd name="T9" fmla="*/ 0 w 512"/>
              <a:gd name="T10" fmla="*/ 0 h 960"/>
              <a:gd name="T11" fmla="*/ 512 w 512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2" h="960">
                <a:moveTo>
                  <a:pt x="32" y="960"/>
                </a:moveTo>
                <a:cubicBezTo>
                  <a:pt x="16" y="656"/>
                  <a:pt x="0" y="352"/>
                  <a:pt x="80" y="192"/>
                </a:cubicBezTo>
                <a:cubicBezTo>
                  <a:pt x="160" y="32"/>
                  <a:pt x="336" y="16"/>
                  <a:pt x="512" y="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12" name="Freeform 107">
            <a:extLst>
              <a:ext uri="{FF2B5EF4-FFF2-40B4-BE49-F238E27FC236}">
                <a16:creationId xmlns:a16="http://schemas.microsoft.com/office/drawing/2014/main" id="{64B1D16B-993F-4583-BEA4-7CDD4EB4B9C9}"/>
              </a:ext>
            </a:extLst>
          </p:cNvPr>
          <p:cNvSpPr>
            <a:spLocks/>
          </p:cNvSpPr>
          <p:nvPr/>
        </p:nvSpPr>
        <p:spPr bwMode="auto">
          <a:xfrm>
            <a:off x="6607175" y="2047875"/>
            <a:ext cx="647700" cy="1752600"/>
          </a:xfrm>
          <a:custGeom>
            <a:avLst/>
            <a:gdLst>
              <a:gd name="T0" fmla="*/ 2147483646 w 408"/>
              <a:gd name="T1" fmla="*/ 2147483646 h 1104"/>
              <a:gd name="T2" fmla="*/ 2147483646 w 408"/>
              <a:gd name="T3" fmla="*/ 2147483646 h 1104"/>
              <a:gd name="T4" fmla="*/ 2147483646 w 408"/>
              <a:gd name="T5" fmla="*/ 2147483646 h 1104"/>
              <a:gd name="T6" fmla="*/ 0 w 408"/>
              <a:gd name="T7" fmla="*/ 2147483646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104"/>
              <a:gd name="T14" fmla="*/ 408 w 408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104">
                <a:moveTo>
                  <a:pt x="384" y="1104"/>
                </a:moveTo>
                <a:cubicBezTo>
                  <a:pt x="396" y="832"/>
                  <a:pt x="408" y="560"/>
                  <a:pt x="384" y="384"/>
                </a:cubicBezTo>
                <a:cubicBezTo>
                  <a:pt x="360" y="208"/>
                  <a:pt x="304" y="96"/>
                  <a:pt x="240" y="48"/>
                </a:cubicBezTo>
                <a:cubicBezTo>
                  <a:pt x="176" y="0"/>
                  <a:pt x="88" y="48"/>
                  <a:pt x="0" y="96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13" name="Freeform 108">
            <a:extLst>
              <a:ext uri="{FF2B5EF4-FFF2-40B4-BE49-F238E27FC236}">
                <a16:creationId xmlns:a16="http://schemas.microsoft.com/office/drawing/2014/main" id="{81B859DF-9F66-4D3C-B644-9C744E48CFC6}"/>
              </a:ext>
            </a:extLst>
          </p:cNvPr>
          <p:cNvSpPr>
            <a:spLocks/>
          </p:cNvSpPr>
          <p:nvPr/>
        </p:nvSpPr>
        <p:spPr bwMode="auto">
          <a:xfrm>
            <a:off x="6607175" y="3686175"/>
            <a:ext cx="1892300" cy="1943100"/>
          </a:xfrm>
          <a:custGeom>
            <a:avLst/>
            <a:gdLst>
              <a:gd name="T0" fmla="*/ 2147483646 w 1192"/>
              <a:gd name="T1" fmla="*/ 2147483646 h 1224"/>
              <a:gd name="T2" fmla="*/ 2147483646 w 1192"/>
              <a:gd name="T3" fmla="*/ 2147483646 h 1224"/>
              <a:gd name="T4" fmla="*/ 2147483646 w 1192"/>
              <a:gd name="T5" fmla="*/ 2147483646 h 1224"/>
              <a:gd name="T6" fmla="*/ 2147483646 w 1192"/>
              <a:gd name="T7" fmla="*/ 2147483646 h 1224"/>
              <a:gd name="T8" fmla="*/ 0 w 1192"/>
              <a:gd name="T9" fmla="*/ 2147483646 h 12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2"/>
              <a:gd name="T16" fmla="*/ 0 h 1224"/>
              <a:gd name="T17" fmla="*/ 1192 w 1192"/>
              <a:gd name="T18" fmla="*/ 1224 h 12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2" h="1224">
                <a:moveTo>
                  <a:pt x="384" y="72"/>
                </a:moveTo>
                <a:cubicBezTo>
                  <a:pt x="588" y="36"/>
                  <a:pt x="792" y="0"/>
                  <a:pt x="912" y="24"/>
                </a:cubicBezTo>
                <a:cubicBezTo>
                  <a:pt x="1032" y="48"/>
                  <a:pt x="1088" y="64"/>
                  <a:pt x="1104" y="216"/>
                </a:cubicBezTo>
                <a:cubicBezTo>
                  <a:pt x="1120" y="368"/>
                  <a:pt x="1192" y="768"/>
                  <a:pt x="1008" y="936"/>
                </a:cubicBezTo>
                <a:cubicBezTo>
                  <a:pt x="824" y="1104"/>
                  <a:pt x="412" y="1164"/>
                  <a:pt x="0" y="1224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14" name="Freeform 109">
            <a:extLst>
              <a:ext uri="{FF2B5EF4-FFF2-40B4-BE49-F238E27FC236}">
                <a16:creationId xmlns:a16="http://schemas.microsoft.com/office/drawing/2014/main" id="{759EC2EE-8380-4176-88BA-FECE7559C96C}"/>
              </a:ext>
            </a:extLst>
          </p:cNvPr>
          <p:cNvSpPr>
            <a:spLocks/>
          </p:cNvSpPr>
          <p:nvPr/>
        </p:nvSpPr>
        <p:spPr bwMode="auto">
          <a:xfrm>
            <a:off x="6454775" y="1285875"/>
            <a:ext cx="2184400" cy="4432300"/>
          </a:xfrm>
          <a:custGeom>
            <a:avLst/>
            <a:gdLst>
              <a:gd name="T0" fmla="*/ 2147483646 w 1376"/>
              <a:gd name="T1" fmla="*/ 2147483646 h 2792"/>
              <a:gd name="T2" fmla="*/ 2147483646 w 1376"/>
              <a:gd name="T3" fmla="*/ 2147483646 h 2792"/>
              <a:gd name="T4" fmla="*/ 2147483646 w 1376"/>
              <a:gd name="T5" fmla="*/ 2147483646 h 2792"/>
              <a:gd name="T6" fmla="*/ 2147483646 w 1376"/>
              <a:gd name="T7" fmla="*/ 2147483646 h 2792"/>
              <a:gd name="T8" fmla="*/ 2147483646 w 1376"/>
              <a:gd name="T9" fmla="*/ 2147483646 h 2792"/>
              <a:gd name="T10" fmla="*/ 2147483646 w 1376"/>
              <a:gd name="T11" fmla="*/ 2147483646 h 2792"/>
              <a:gd name="T12" fmla="*/ 2147483646 w 1376"/>
              <a:gd name="T13" fmla="*/ 2147483646 h 2792"/>
              <a:gd name="T14" fmla="*/ 2147483646 w 1376"/>
              <a:gd name="T15" fmla="*/ 2147483646 h 27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76"/>
              <a:gd name="T25" fmla="*/ 0 h 2792"/>
              <a:gd name="T26" fmla="*/ 1376 w 1376"/>
              <a:gd name="T27" fmla="*/ 2792 h 279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76" h="2792">
                <a:moveTo>
                  <a:pt x="112" y="584"/>
                </a:moveTo>
                <a:cubicBezTo>
                  <a:pt x="56" y="484"/>
                  <a:pt x="0" y="384"/>
                  <a:pt x="16" y="296"/>
                </a:cubicBezTo>
                <a:cubicBezTo>
                  <a:pt x="32" y="208"/>
                  <a:pt x="64" y="96"/>
                  <a:pt x="208" y="56"/>
                </a:cubicBezTo>
                <a:cubicBezTo>
                  <a:pt x="352" y="16"/>
                  <a:pt x="704" y="0"/>
                  <a:pt x="880" y="56"/>
                </a:cubicBezTo>
                <a:cubicBezTo>
                  <a:pt x="1056" y="112"/>
                  <a:pt x="1184" y="8"/>
                  <a:pt x="1264" y="392"/>
                </a:cubicBezTo>
                <a:cubicBezTo>
                  <a:pt x="1344" y="776"/>
                  <a:pt x="1376" y="1976"/>
                  <a:pt x="1360" y="2360"/>
                </a:cubicBezTo>
                <a:cubicBezTo>
                  <a:pt x="1344" y="2744"/>
                  <a:pt x="1368" y="2624"/>
                  <a:pt x="1168" y="2696"/>
                </a:cubicBezTo>
                <a:cubicBezTo>
                  <a:pt x="968" y="2768"/>
                  <a:pt x="564" y="2780"/>
                  <a:pt x="160" y="2792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39315" name="组合 109">
            <a:extLst>
              <a:ext uri="{FF2B5EF4-FFF2-40B4-BE49-F238E27FC236}">
                <a16:creationId xmlns:a16="http://schemas.microsoft.com/office/drawing/2014/main" id="{4722D995-09E4-44F6-AF9B-23DDD0BA9827}"/>
              </a:ext>
            </a:extLst>
          </p:cNvPr>
          <p:cNvGrpSpPr>
            <a:grpSpLocks/>
          </p:cNvGrpSpPr>
          <p:nvPr/>
        </p:nvGrpSpPr>
        <p:grpSpPr bwMode="auto">
          <a:xfrm>
            <a:off x="4702176" y="5140325"/>
            <a:ext cx="492125" cy="533400"/>
            <a:chOff x="4572000" y="5225831"/>
            <a:chExt cx="492125" cy="533400"/>
          </a:xfrm>
        </p:grpSpPr>
        <p:sp>
          <p:nvSpPr>
            <p:cNvPr id="139330" name="Oval 111">
              <a:extLst>
                <a:ext uri="{FF2B5EF4-FFF2-40B4-BE49-F238E27FC236}">
                  <a16:creationId xmlns:a16="http://schemas.microsoft.com/office/drawing/2014/main" id="{DA1A2CE8-3594-497B-AC9E-2F9D7F745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0" y="5257800"/>
              <a:ext cx="492125" cy="500063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9331" name="Line 112">
              <a:extLst>
                <a:ext uri="{FF2B5EF4-FFF2-40B4-BE49-F238E27FC236}">
                  <a16:creationId xmlns:a16="http://schemas.microsoft.com/office/drawing/2014/main" id="{3D4A2E05-226F-481E-86A4-A828CCF4294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842594">
              <a:off x="4557162" y="5491737"/>
              <a:ext cx="533400" cy="158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9316" name="Rectangle 113">
            <a:extLst>
              <a:ext uri="{FF2B5EF4-FFF2-40B4-BE49-F238E27FC236}">
                <a16:creationId xmlns:a16="http://schemas.microsoft.com/office/drawing/2014/main" id="{642D8EC4-5CAC-476E-AED6-AA73816A62AC}"/>
              </a:ext>
            </a:extLst>
          </p:cNvPr>
          <p:cNvSpPr>
            <a:spLocks noChangeArrowheads="1"/>
          </p:cNvSpPr>
          <p:nvPr/>
        </p:nvSpPr>
        <p:spPr bwMode="auto">
          <a:xfrm rot="783649">
            <a:off x="3863975" y="4029076"/>
            <a:ext cx="211138" cy="50006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317" name="Rectangle 114">
            <a:extLst>
              <a:ext uri="{FF2B5EF4-FFF2-40B4-BE49-F238E27FC236}">
                <a16:creationId xmlns:a16="http://schemas.microsoft.com/office/drawing/2014/main" id="{D092DC22-5F4B-4CEB-8C4D-ED88ECC9F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0375" y="2809876"/>
            <a:ext cx="211138" cy="50006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318" name="Rectangle 115">
            <a:extLst>
              <a:ext uri="{FF2B5EF4-FFF2-40B4-BE49-F238E27FC236}">
                <a16:creationId xmlns:a16="http://schemas.microsoft.com/office/drawing/2014/main" id="{2FCA5583-81A0-4B27-94F8-C257BD632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0575" y="2886076"/>
            <a:ext cx="211138" cy="50006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319" name="Rectangle 116">
            <a:extLst>
              <a:ext uri="{FF2B5EF4-FFF2-40B4-BE49-F238E27FC236}">
                <a16:creationId xmlns:a16="http://schemas.microsoft.com/office/drawing/2014/main" id="{2F5A5C8C-12F3-497B-9B33-19140C076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3575" y="4181476"/>
            <a:ext cx="211138" cy="50006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320" name="Rectangle 117">
            <a:extLst>
              <a:ext uri="{FF2B5EF4-FFF2-40B4-BE49-F238E27FC236}">
                <a16:creationId xmlns:a16="http://schemas.microsoft.com/office/drawing/2014/main" id="{AEF7C7E5-B973-47C4-9B2B-739B753EB0E7}"/>
              </a:ext>
            </a:extLst>
          </p:cNvPr>
          <p:cNvSpPr>
            <a:spLocks noChangeArrowheads="1"/>
          </p:cNvSpPr>
          <p:nvPr/>
        </p:nvSpPr>
        <p:spPr bwMode="auto">
          <a:xfrm rot="16474656">
            <a:off x="7437438" y="1065213"/>
            <a:ext cx="211138" cy="50006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lIns="90000" tIns="46800" rIns="90000" bIns="4680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39321" name="Freeform 59">
            <a:extLst>
              <a:ext uri="{FF2B5EF4-FFF2-40B4-BE49-F238E27FC236}">
                <a16:creationId xmlns:a16="http://schemas.microsoft.com/office/drawing/2014/main" id="{BBB1B4E2-CE15-4960-84C9-357C021C9BC5}"/>
              </a:ext>
            </a:extLst>
          </p:cNvPr>
          <p:cNvSpPr>
            <a:spLocks/>
          </p:cNvSpPr>
          <p:nvPr/>
        </p:nvSpPr>
        <p:spPr bwMode="auto">
          <a:xfrm>
            <a:off x="6988175" y="2914650"/>
            <a:ext cx="1092200" cy="1638300"/>
          </a:xfrm>
          <a:custGeom>
            <a:avLst/>
            <a:gdLst>
              <a:gd name="T0" fmla="*/ 0 w 688"/>
              <a:gd name="T1" fmla="*/ 2147483646 h 1032"/>
              <a:gd name="T2" fmla="*/ 2147483646 w 688"/>
              <a:gd name="T3" fmla="*/ 2147483646 h 1032"/>
              <a:gd name="T4" fmla="*/ 2147483646 w 688"/>
              <a:gd name="T5" fmla="*/ 2147483646 h 1032"/>
              <a:gd name="T6" fmla="*/ 2147483646 w 688"/>
              <a:gd name="T7" fmla="*/ 2147483646 h 1032"/>
              <a:gd name="T8" fmla="*/ 2147483646 w 688"/>
              <a:gd name="T9" fmla="*/ 2147483646 h 1032"/>
              <a:gd name="T10" fmla="*/ 0 w 688"/>
              <a:gd name="T11" fmla="*/ 2147483646 h 10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8"/>
              <a:gd name="T19" fmla="*/ 0 h 1032"/>
              <a:gd name="T20" fmla="*/ 688 w 688"/>
              <a:gd name="T21" fmla="*/ 1032 h 10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8" h="1032">
                <a:moveTo>
                  <a:pt x="0" y="312"/>
                </a:moveTo>
                <a:cubicBezTo>
                  <a:pt x="44" y="180"/>
                  <a:pt x="88" y="48"/>
                  <a:pt x="192" y="24"/>
                </a:cubicBezTo>
                <a:cubicBezTo>
                  <a:pt x="296" y="0"/>
                  <a:pt x="560" y="24"/>
                  <a:pt x="624" y="168"/>
                </a:cubicBezTo>
                <a:cubicBezTo>
                  <a:pt x="688" y="312"/>
                  <a:pt x="648" y="744"/>
                  <a:pt x="576" y="888"/>
                </a:cubicBezTo>
                <a:cubicBezTo>
                  <a:pt x="504" y="1032"/>
                  <a:pt x="288" y="1032"/>
                  <a:pt x="192" y="1032"/>
                </a:cubicBezTo>
                <a:cubicBezTo>
                  <a:pt x="96" y="1032"/>
                  <a:pt x="48" y="960"/>
                  <a:pt x="0" y="888"/>
                </a:cubicBezTo>
              </a:path>
            </a:pathLst>
          </a:custGeom>
          <a:noFill/>
          <a:ln w="38100">
            <a:solidFill>
              <a:srgbClr val="FF00FF"/>
            </a:solidFill>
            <a:round/>
            <a:headEnd type="none" w="med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22" name="Freeform 60">
            <a:extLst>
              <a:ext uri="{FF2B5EF4-FFF2-40B4-BE49-F238E27FC236}">
                <a16:creationId xmlns:a16="http://schemas.microsoft.com/office/drawing/2014/main" id="{A964ED0B-7A26-44CC-B4A2-48CECB211332}"/>
              </a:ext>
            </a:extLst>
          </p:cNvPr>
          <p:cNvSpPr>
            <a:spLocks/>
          </p:cNvSpPr>
          <p:nvPr/>
        </p:nvSpPr>
        <p:spPr bwMode="auto">
          <a:xfrm>
            <a:off x="6345238" y="1843088"/>
            <a:ext cx="1473200" cy="685800"/>
          </a:xfrm>
          <a:custGeom>
            <a:avLst/>
            <a:gdLst>
              <a:gd name="T0" fmla="*/ 0 w 688"/>
              <a:gd name="T1" fmla="*/ 2147483646 h 1032"/>
              <a:gd name="T2" fmla="*/ 2147483646 w 688"/>
              <a:gd name="T3" fmla="*/ 2147483646 h 1032"/>
              <a:gd name="T4" fmla="*/ 2147483646 w 688"/>
              <a:gd name="T5" fmla="*/ 2147483646 h 1032"/>
              <a:gd name="T6" fmla="*/ 2147483646 w 688"/>
              <a:gd name="T7" fmla="*/ 2147483646 h 1032"/>
              <a:gd name="T8" fmla="*/ 2147483646 w 688"/>
              <a:gd name="T9" fmla="*/ 2147483646 h 1032"/>
              <a:gd name="T10" fmla="*/ 0 w 688"/>
              <a:gd name="T11" fmla="*/ 2147483646 h 10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8"/>
              <a:gd name="T19" fmla="*/ 0 h 1032"/>
              <a:gd name="T20" fmla="*/ 688 w 688"/>
              <a:gd name="T21" fmla="*/ 1032 h 10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8" h="1032">
                <a:moveTo>
                  <a:pt x="0" y="312"/>
                </a:moveTo>
                <a:cubicBezTo>
                  <a:pt x="44" y="180"/>
                  <a:pt x="88" y="48"/>
                  <a:pt x="192" y="24"/>
                </a:cubicBezTo>
                <a:cubicBezTo>
                  <a:pt x="296" y="0"/>
                  <a:pt x="560" y="24"/>
                  <a:pt x="624" y="168"/>
                </a:cubicBezTo>
                <a:cubicBezTo>
                  <a:pt x="688" y="312"/>
                  <a:pt x="648" y="744"/>
                  <a:pt x="576" y="888"/>
                </a:cubicBezTo>
                <a:cubicBezTo>
                  <a:pt x="504" y="1032"/>
                  <a:pt x="288" y="1032"/>
                  <a:pt x="192" y="1032"/>
                </a:cubicBezTo>
                <a:cubicBezTo>
                  <a:pt x="96" y="1032"/>
                  <a:pt x="48" y="960"/>
                  <a:pt x="0" y="888"/>
                </a:cubicBezTo>
              </a:path>
            </a:pathLst>
          </a:custGeom>
          <a:noFill/>
          <a:ln w="38100">
            <a:solidFill>
              <a:srgbClr val="002060"/>
            </a:solidFill>
            <a:round/>
            <a:headEnd type="none" w="med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23" name="Freeform 58">
            <a:extLst>
              <a:ext uri="{FF2B5EF4-FFF2-40B4-BE49-F238E27FC236}">
                <a16:creationId xmlns:a16="http://schemas.microsoft.com/office/drawing/2014/main" id="{5BD41251-E7F8-4350-85BB-D71F378BB52C}"/>
              </a:ext>
            </a:extLst>
          </p:cNvPr>
          <p:cNvSpPr>
            <a:spLocks/>
          </p:cNvSpPr>
          <p:nvPr/>
        </p:nvSpPr>
        <p:spPr bwMode="auto">
          <a:xfrm>
            <a:off x="5416550" y="2986088"/>
            <a:ext cx="1092200" cy="1638300"/>
          </a:xfrm>
          <a:custGeom>
            <a:avLst/>
            <a:gdLst>
              <a:gd name="T0" fmla="*/ 0 w 688"/>
              <a:gd name="T1" fmla="*/ 2147483646 h 1032"/>
              <a:gd name="T2" fmla="*/ 2147483646 w 688"/>
              <a:gd name="T3" fmla="*/ 2147483646 h 1032"/>
              <a:gd name="T4" fmla="*/ 2147483646 w 688"/>
              <a:gd name="T5" fmla="*/ 2147483646 h 1032"/>
              <a:gd name="T6" fmla="*/ 2147483646 w 688"/>
              <a:gd name="T7" fmla="*/ 2147483646 h 1032"/>
              <a:gd name="T8" fmla="*/ 2147483646 w 688"/>
              <a:gd name="T9" fmla="*/ 2147483646 h 1032"/>
              <a:gd name="T10" fmla="*/ 0 w 688"/>
              <a:gd name="T11" fmla="*/ 2147483646 h 10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8"/>
              <a:gd name="T19" fmla="*/ 0 h 1032"/>
              <a:gd name="T20" fmla="*/ 688 w 688"/>
              <a:gd name="T21" fmla="*/ 1032 h 10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8" h="1032">
                <a:moveTo>
                  <a:pt x="0" y="312"/>
                </a:moveTo>
                <a:cubicBezTo>
                  <a:pt x="44" y="180"/>
                  <a:pt x="88" y="48"/>
                  <a:pt x="192" y="24"/>
                </a:cubicBezTo>
                <a:cubicBezTo>
                  <a:pt x="296" y="0"/>
                  <a:pt x="560" y="24"/>
                  <a:pt x="624" y="168"/>
                </a:cubicBezTo>
                <a:cubicBezTo>
                  <a:pt x="688" y="312"/>
                  <a:pt x="648" y="744"/>
                  <a:pt x="576" y="888"/>
                </a:cubicBezTo>
                <a:cubicBezTo>
                  <a:pt x="504" y="1032"/>
                  <a:pt x="288" y="1032"/>
                  <a:pt x="192" y="1032"/>
                </a:cubicBezTo>
                <a:cubicBezTo>
                  <a:pt x="96" y="1032"/>
                  <a:pt x="48" y="960"/>
                  <a:pt x="0" y="888"/>
                </a:cubicBezTo>
              </a:path>
            </a:pathLst>
          </a:custGeom>
          <a:noFill/>
          <a:ln w="38100">
            <a:solidFill>
              <a:srgbClr val="00B0F0"/>
            </a:solidFill>
            <a:round/>
            <a:headEnd type="none" w="med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9324" name="Line 119">
            <a:extLst>
              <a:ext uri="{FF2B5EF4-FFF2-40B4-BE49-F238E27FC236}">
                <a16:creationId xmlns:a16="http://schemas.microsoft.com/office/drawing/2014/main" id="{B3B93CED-9B48-491E-BE92-903FEA74336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537075" y="5019675"/>
            <a:ext cx="152400" cy="304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39325" name="组合 121">
            <a:extLst>
              <a:ext uri="{FF2B5EF4-FFF2-40B4-BE49-F238E27FC236}">
                <a16:creationId xmlns:a16="http://schemas.microsoft.com/office/drawing/2014/main" id="{C8C867B9-CD24-444C-BE89-CCA1D136B1B5}"/>
              </a:ext>
            </a:extLst>
          </p:cNvPr>
          <p:cNvGrpSpPr>
            <a:grpSpLocks/>
          </p:cNvGrpSpPr>
          <p:nvPr/>
        </p:nvGrpSpPr>
        <p:grpSpPr bwMode="auto">
          <a:xfrm>
            <a:off x="5908676" y="3419476"/>
            <a:ext cx="493713" cy="500063"/>
            <a:chOff x="5715000" y="3505200"/>
            <a:chExt cx="493713" cy="500063"/>
          </a:xfrm>
        </p:grpSpPr>
        <p:sp>
          <p:nvSpPr>
            <p:cNvPr id="139328" name="Oval 110">
              <a:extLst>
                <a:ext uri="{FF2B5EF4-FFF2-40B4-BE49-F238E27FC236}">
                  <a16:creationId xmlns:a16="http://schemas.microsoft.com/office/drawing/2014/main" id="{9A20327B-FAD8-47D2-AF68-E886D4951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000" y="3505200"/>
              <a:ext cx="493713" cy="500063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39329" name="Line 112">
              <a:extLst>
                <a:ext uri="{FF2B5EF4-FFF2-40B4-BE49-F238E27FC236}">
                  <a16:creationId xmlns:a16="http://schemas.microsoft.com/office/drawing/2014/main" id="{DFE262BE-D501-4BA3-8187-0432D5E9AAA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842594">
              <a:off x="5910431" y="3539163"/>
              <a:ext cx="133872" cy="446943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AE2CA89-FF82-44EB-B99D-12EBC266A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1900" y="3378200"/>
            <a:ext cx="44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FF00"/>
                </a:solidFill>
              </a:rPr>
              <a:t>+</a:t>
            </a:r>
            <a:endParaRPr lang="zh-CN" altLang="en-US" sz="3600" b="1">
              <a:solidFill>
                <a:srgbClr val="00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9E6DFE-5F89-41ED-8676-D5CCDCDC2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6738" y="3238500"/>
            <a:ext cx="336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00FF00"/>
                </a:solidFill>
              </a:rPr>
              <a:t>-</a:t>
            </a:r>
            <a:endParaRPr lang="zh-CN" altLang="en-US" sz="3600" b="1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8" grpId="0"/>
      <p:bldP spid="93" grpId="0" animBg="1"/>
      <p:bldP spid="9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 Box 2">
            <a:extLst>
              <a:ext uri="{FF2B5EF4-FFF2-40B4-BE49-F238E27FC236}">
                <a16:creationId xmlns:a16="http://schemas.microsoft.com/office/drawing/2014/main" id="{FA217EC5-D00F-44E1-8B23-14D3A1AAD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4113" y="908050"/>
            <a:ext cx="4267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400" b="1"/>
              <a:t>（</a:t>
            </a:r>
            <a:r>
              <a:rPr lang="en-US" altLang="zh-CN" sz="2400" b="1"/>
              <a:t>4</a:t>
            </a:r>
            <a:r>
              <a:rPr lang="zh-CN" altLang="en-US" sz="2400" b="1"/>
              <a:t>）整理</a:t>
            </a:r>
            <a:r>
              <a:rPr lang="en-US" altLang="zh-CN" sz="2400" b="1"/>
              <a:t>N’</a:t>
            </a:r>
          </a:p>
        </p:txBody>
      </p:sp>
      <p:sp>
        <p:nvSpPr>
          <p:cNvPr id="140291" name="Rectangle 59">
            <a:extLst>
              <a:ext uri="{FF2B5EF4-FFF2-40B4-BE49-F238E27FC236}">
                <a16:creationId xmlns:a16="http://schemas.microsoft.com/office/drawing/2014/main" id="{65BD38EC-8E96-471B-ACFE-3740FA858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5475" y="2187575"/>
            <a:ext cx="3886200" cy="4114800"/>
          </a:xfrm>
          <a:prstGeom prst="rect">
            <a:avLst/>
          </a:prstGeom>
          <a:solidFill>
            <a:srgbClr val="008080"/>
          </a:solidFill>
          <a:ln w="9525">
            <a:solidFill>
              <a:schemeClr val="bg1"/>
            </a:solidFill>
            <a:miter lim="800000"/>
            <a:headEnd/>
            <a:tailEnd type="none" w="med" len="lg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D511ECAF-F7B7-4916-9618-D29523A848F6}"/>
              </a:ext>
            </a:extLst>
          </p:cNvPr>
          <p:cNvGrpSpPr>
            <a:grpSpLocks/>
          </p:cNvGrpSpPr>
          <p:nvPr/>
        </p:nvGrpSpPr>
        <p:grpSpPr bwMode="auto">
          <a:xfrm>
            <a:off x="1781175" y="3778250"/>
            <a:ext cx="2362200" cy="1639888"/>
            <a:chOff x="257505" y="3778839"/>
            <a:chExt cx="2362200" cy="1639888"/>
          </a:xfrm>
        </p:grpSpPr>
        <p:sp>
          <p:nvSpPr>
            <p:cNvPr id="140395" name="Text Box 60">
              <a:extLst>
                <a:ext uri="{FF2B5EF4-FFF2-40B4-BE49-F238E27FC236}">
                  <a16:creationId xmlns:a16="http://schemas.microsoft.com/office/drawing/2014/main" id="{6B2CCD1E-B0F8-4F5B-A05E-89DB716F49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505" y="3778839"/>
              <a:ext cx="609600" cy="449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 i="1">
                  <a:solidFill>
                    <a:srgbClr val="FFFFFF"/>
                  </a:solidFill>
                </a:rPr>
                <a:t>i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s1</a:t>
              </a:r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140396" name="Text Box 71">
              <a:extLst>
                <a:ext uri="{FF2B5EF4-FFF2-40B4-BE49-F238E27FC236}">
                  <a16:creationId xmlns:a16="http://schemas.microsoft.com/office/drawing/2014/main" id="{D910C5BF-4D3F-4B34-8331-8DBFC18017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6880" y="4388439"/>
              <a:ext cx="708025" cy="586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G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1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grpSp>
          <p:nvGrpSpPr>
            <p:cNvPr id="140397" name="组合 3">
              <a:extLst>
                <a:ext uri="{FF2B5EF4-FFF2-40B4-BE49-F238E27FC236}">
                  <a16:creationId xmlns:a16="http://schemas.microsoft.com/office/drawing/2014/main" id="{8F48964B-C101-4064-9F64-3440505AB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105" y="3855039"/>
              <a:ext cx="2133600" cy="1563688"/>
              <a:chOff x="486105" y="3855039"/>
              <a:chExt cx="2133600" cy="1563688"/>
            </a:xfrm>
          </p:grpSpPr>
          <p:sp>
            <p:nvSpPr>
              <p:cNvPr id="140398" name="Oval 61">
                <a:extLst>
                  <a:ext uri="{FF2B5EF4-FFF2-40B4-BE49-F238E27FC236}">
                    <a16:creationId xmlns:a16="http://schemas.microsoft.com/office/drawing/2014/main" id="{A15EAD3E-BA76-4F90-AB48-F120AA2FE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680" y="4323351"/>
                <a:ext cx="493713" cy="522288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endParaRPr lang="zh-CN" altLang="en-US" sz="36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0399" name="Rectangle 63">
                <a:extLst>
                  <a:ext uri="{FF2B5EF4-FFF2-40B4-BE49-F238E27FC236}">
                    <a16:creationId xmlns:a16="http://schemas.microsoft.com/office/drawing/2014/main" id="{949CBD74-66C1-45CD-B531-FB224FF28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0505" y="4374151"/>
                <a:ext cx="209550" cy="504825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endParaRPr lang="zh-CN" altLang="en-US" sz="36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0400" name="Line 64">
                <a:extLst>
                  <a:ext uri="{FF2B5EF4-FFF2-40B4-BE49-F238E27FC236}">
                    <a16:creationId xmlns:a16="http://schemas.microsoft.com/office/drawing/2014/main" id="{F8D2D6F8-2558-4A4E-979E-63EA7057C4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71141" y="5386627"/>
                <a:ext cx="1848564" cy="198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0401" name="Line 65">
                <a:extLst>
                  <a:ext uri="{FF2B5EF4-FFF2-40B4-BE49-F238E27FC236}">
                    <a16:creationId xmlns:a16="http://schemas.microsoft.com/office/drawing/2014/main" id="{AB420890-B88E-47FA-A1B4-989CBAD328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552905" y="4867864"/>
                <a:ext cx="0" cy="55086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0402" name="Line 66">
                <a:extLst>
                  <a:ext uri="{FF2B5EF4-FFF2-40B4-BE49-F238E27FC236}">
                    <a16:creationId xmlns:a16="http://schemas.microsoft.com/office/drawing/2014/main" id="{28711BB1-491D-4118-9DAF-6CF9ABF17C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90905" y="3855039"/>
                <a:ext cx="752856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0403" name="Line 75">
                <a:extLst>
                  <a:ext uri="{FF2B5EF4-FFF2-40B4-BE49-F238E27FC236}">
                    <a16:creationId xmlns:a16="http://schemas.microsoft.com/office/drawing/2014/main" id="{CCA0A631-8437-4198-B986-0498EB292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2905" y="3877264"/>
                <a:ext cx="0" cy="4968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0404" name="Line 81">
                <a:extLst>
                  <a:ext uri="{FF2B5EF4-FFF2-40B4-BE49-F238E27FC236}">
                    <a16:creationId xmlns:a16="http://schemas.microsoft.com/office/drawing/2014/main" id="{69E2ECEB-9580-4816-9899-A177ACAD33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90905" y="4845639"/>
                <a:ext cx="0" cy="53340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none" w="med" len="sm"/>
                <a:tailEnd type="none" w="med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0405" name="Line 82">
                <a:extLst>
                  <a:ext uri="{FF2B5EF4-FFF2-40B4-BE49-F238E27FC236}">
                    <a16:creationId xmlns:a16="http://schemas.microsoft.com/office/drawing/2014/main" id="{CF5493EC-893C-4800-924B-C8775320E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105" y="4617039"/>
                <a:ext cx="533400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none" w="med" len="sm"/>
                <a:tailEnd type="none" w="med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0406" name="Line 83">
                <a:extLst>
                  <a:ext uri="{FF2B5EF4-FFF2-40B4-BE49-F238E27FC236}">
                    <a16:creationId xmlns:a16="http://schemas.microsoft.com/office/drawing/2014/main" id="{FDB04DEE-BAA0-4D34-A1AB-1277D09352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90905" y="3855039"/>
                <a:ext cx="0" cy="45720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none" w="med" len="sm"/>
                <a:tailEnd type="triangle" w="med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51A43E9-2505-45A7-9FDC-A58B4CBD8FCB}"/>
              </a:ext>
            </a:extLst>
          </p:cNvPr>
          <p:cNvGrpSpPr>
            <a:grpSpLocks/>
          </p:cNvGrpSpPr>
          <p:nvPr/>
        </p:nvGrpSpPr>
        <p:grpSpPr bwMode="auto">
          <a:xfrm>
            <a:off x="4067176" y="3854450"/>
            <a:ext cx="777875" cy="1524000"/>
            <a:chOff x="2543505" y="3855039"/>
            <a:chExt cx="777875" cy="1524000"/>
          </a:xfrm>
        </p:grpSpPr>
        <p:sp>
          <p:nvSpPr>
            <p:cNvPr id="140391" name="Rectangle 85">
              <a:extLst>
                <a:ext uri="{FF2B5EF4-FFF2-40B4-BE49-F238E27FC236}">
                  <a16:creationId xmlns:a16="http://schemas.microsoft.com/office/drawing/2014/main" id="{62CD53BA-F263-472C-BDD1-20E8672F0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505" y="4464639"/>
              <a:ext cx="152400" cy="457200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92" name="Line 86">
              <a:extLst>
                <a:ext uri="{FF2B5EF4-FFF2-40B4-BE49-F238E27FC236}">
                  <a16:creationId xmlns:a16="http://schemas.microsoft.com/office/drawing/2014/main" id="{68CD062A-C46F-4C10-9C10-C70AF86FD3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9705" y="4921839"/>
              <a:ext cx="0" cy="4572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93" name="Line 87">
              <a:extLst>
                <a:ext uri="{FF2B5EF4-FFF2-40B4-BE49-F238E27FC236}">
                  <a16:creationId xmlns:a16="http://schemas.microsoft.com/office/drawing/2014/main" id="{F8FCE389-3CBD-43EE-954E-155BEB9704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9705" y="3855039"/>
              <a:ext cx="0" cy="6096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94" name="Text Box 88">
              <a:extLst>
                <a:ext uri="{FF2B5EF4-FFF2-40B4-BE49-F238E27FC236}">
                  <a16:creationId xmlns:a16="http://schemas.microsoft.com/office/drawing/2014/main" id="{8B3C898E-9E8F-48FC-99ED-C4BE4AA4CB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9705" y="4388439"/>
              <a:ext cx="701675" cy="586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G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5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</p:grpSp>
      <p:sp>
        <p:nvSpPr>
          <p:cNvPr id="152610" name="Line 89">
            <a:extLst>
              <a:ext uri="{FF2B5EF4-FFF2-40B4-BE49-F238E27FC236}">
                <a16:creationId xmlns:a16="http://schemas.microsoft.com/office/drawing/2014/main" id="{19CE7F54-BBF9-43EA-9988-F8473560351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4775" y="5683250"/>
            <a:ext cx="381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2611" name="Line 90">
            <a:extLst>
              <a:ext uri="{FF2B5EF4-FFF2-40B4-BE49-F238E27FC236}">
                <a16:creationId xmlns:a16="http://schemas.microsoft.com/office/drawing/2014/main" id="{5458DAE7-8C23-4BAD-BF21-778739220939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3375" y="537845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0296" name="Text Box 91">
            <a:extLst>
              <a:ext uri="{FF2B5EF4-FFF2-40B4-BE49-F238E27FC236}">
                <a16:creationId xmlns:a16="http://schemas.microsoft.com/office/drawing/2014/main" id="{04ADECC4-2791-4C3D-8809-FEE29F5C8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5575" y="3292475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40297" name="Text Box 92">
            <a:extLst>
              <a:ext uri="{FF2B5EF4-FFF2-40B4-BE49-F238E27FC236}">
                <a16:creationId xmlns:a16="http://schemas.microsoft.com/office/drawing/2014/main" id="{158573F2-7093-4C40-AAC8-255E36D1F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4775" y="3244850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140298" name="Text Box 93">
            <a:extLst>
              <a:ext uri="{FF2B5EF4-FFF2-40B4-BE49-F238E27FC236}">
                <a16:creationId xmlns:a16="http://schemas.microsoft.com/office/drawing/2014/main" id="{F651FDCA-5BE5-4290-8F26-332F3C3C9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9575" y="52260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140299" name="Text Box 94">
            <a:extLst>
              <a:ext uri="{FF2B5EF4-FFF2-40B4-BE49-F238E27FC236}">
                <a16:creationId xmlns:a16="http://schemas.microsoft.com/office/drawing/2014/main" id="{663863BC-AA71-42E7-841D-F4E3A4F921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3321050"/>
            <a:ext cx="533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40300" name="Text Box 95">
            <a:extLst>
              <a:ext uri="{FF2B5EF4-FFF2-40B4-BE49-F238E27FC236}">
                <a16:creationId xmlns:a16="http://schemas.microsoft.com/office/drawing/2014/main" id="{4CF61FC5-33B0-4702-8F21-5E9BD4699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5607050"/>
            <a:ext cx="762000" cy="6413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med" len="sm"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</a:rPr>
              <a:t>N’</a:t>
            </a:r>
          </a:p>
        </p:txBody>
      </p:sp>
      <p:grpSp>
        <p:nvGrpSpPr>
          <p:cNvPr id="140301" name="组合 2">
            <a:extLst>
              <a:ext uri="{FF2B5EF4-FFF2-40B4-BE49-F238E27FC236}">
                <a16:creationId xmlns:a16="http://schemas.microsoft.com/office/drawing/2014/main" id="{35742707-87DA-4AA3-9161-1E460CED5B73}"/>
              </a:ext>
            </a:extLst>
          </p:cNvPr>
          <p:cNvGrpSpPr>
            <a:grpSpLocks/>
          </p:cNvGrpSpPr>
          <p:nvPr/>
        </p:nvGrpSpPr>
        <p:grpSpPr bwMode="auto">
          <a:xfrm>
            <a:off x="6135689" y="160338"/>
            <a:ext cx="4389437" cy="4487862"/>
            <a:chOff x="3987049" y="527241"/>
            <a:chExt cx="5055395" cy="5334000"/>
          </a:xfrm>
        </p:grpSpPr>
        <p:sp>
          <p:nvSpPr>
            <p:cNvPr id="140329" name="Rectangle 62">
              <a:extLst>
                <a:ext uri="{FF2B5EF4-FFF2-40B4-BE49-F238E27FC236}">
                  <a16:creationId xmlns:a16="http://schemas.microsoft.com/office/drawing/2014/main" id="{99F092AD-F091-4D41-8951-8D8BBF173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9445" y="527241"/>
              <a:ext cx="4952999" cy="5334000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bg1"/>
              </a:solidFill>
              <a:miter lim="800000"/>
              <a:headEnd/>
              <a:tailEnd type="none" w="med" len="lg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30" name="Text Box 63">
              <a:extLst>
                <a:ext uri="{FF2B5EF4-FFF2-40B4-BE49-F238E27FC236}">
                  <a16:creationId xmlns:a16="http://schemas.microsoft.com/office/drawing/2014/main" id="{CA4C69B7-AA9A-4AC3-B946-FFFD298179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1074" y="2703704"/>
              <a:ext cx="698500" cy="1282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1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40331" name="Text Box 64">
              <a:extLst>
                <a:ext uri="{FF2B5EF4-FFF2-40B4-BE49-F238E27FC236}">
                  <a16:creationId xmlns:a16="http://schemas.microsoft.com/office/drawing/2014/main" id="{CDC902C3-24FB-478B-BE40-CF55AA6617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5674" y="3229166"/>
              <a:ext cx="982663" cy="193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>
                  <a:solidFill>
                    <a:srgbClr val="FFFFFF"/>
                  </a:solidFill>
                </a:rPr>
                <a:t>   </a:t>
              </a:r>
              <a:r>
                <a:rPr lang="en-US" altLang="zh-CN" b="1">
                  <a:solidFill>
                    <a:srgbClr val="FFFFFF"/>
                  </a:solidFill>
                </a:rPr>
                <a:t>+</a:t>
              </a:r>
            </a:p>
            <a:p>
              <a:pPr fontAlgn="base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 i="1">
                  <a:solidFill>
                    <a:srgbClr val="FFFFFF"/>
                  </a:solidFill>
                </a:rPr>
                <a:t>u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s1</a:t>
              </a:r>
            </a:p>
            <a:p>
              <a:pPr fontAlgn="base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   -</a:t>
              </a:r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140332" name="Rectangle 65">
              <a:extLst>
                <a:ext uri="{FF2B5EF4-FFF2-40B4-BE49-F238E27FC236}">
                  <a16:creationId xmlns:a16="http://schemas.microsoft.com/office/drawing/2014/main" id="{0D67E454-7AAB-481A-921A-78CBEF909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7499" y="2741804"/>
              <a:ext cx="211138" cy="500062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33" name="Oval 66">
              <a:extLst>
                <a:ext uri="{FF2B5EF4-FFF2-40B4-BE49-F238E27FC236}">
                  <a16:creationId xmlns:a16="http://schemas.microsoft.com/office/drawing/2014/main" id="{3CA850A5-79F2-4049-8596-09D707789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6212" y="3554604"/>
              <a:ext cx="493712" cy="500062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34" name="Line 67">
              <a:extLst>
                <a:ext uri="{FF2B5EF4-FFF2-40B4-BE49-F238E27FC236}">
                  <a16:creationId xmlns:a16="http://schemas.microsoft.com/office/drawing/2014/main" id="{3A0AFC44-20DE-4738-8530-AC96D3CB7A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7199" y="3241866"/>
              <a:ext cx="0" cy="11255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35" name="Line 68">
              <a:extLst>
                <a:ext uri="{FF2B5EF4-FFF2-40B4-BE49-F238E27FC236}">
                  <a16:creationId xmlns:a16="http://schemas.microsoft.com/office/drawing/2014/main" id="{D0B9A67A-599B-4734-A343-8CB10CEE21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79262" y="1367029"/>
              <a:ext cx="7937" cy="137477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36" name="Line 69">
              <a:extLst>
                <a:ext uri="{FF2B5EF4-FFF2-40B4-BE49-F238E27FC236}">
                  <a16:creationId xmlns:a16="http://schemas.microsoft.com/office/drawing/2014/main" id="{872272C1-AE24-452A-ACC7-C90053747B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73124" y="1347979"/>
              <a:ext cx="1408113" cy="25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37" name="Rectangle 70">
              <a:extLst>
                <a:ext uri="{FF2B5EF4-FFF2-40B4-BE49-F238E27FC236}">
                  <a16:creationId xmlns:a16="http://schemas.microsoft.com/office/drawing/2014/main" id="{FCD5951D-6523-4EBF-AECB-30F59B4D4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7287" y="2178241"/>
              <a:ext cx="701675" cy="187325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38" name="Line 71">
              <a:extLst>
                <a:ext uri="{FF2B5EF4-FFF2-40B4-BE49-F238E27FC236}">
                  <a16:creationId xmlns:a16="http://schemas.microsoft.com/office/drawing/2014/main" id="{36A65737-38B5-4A6E-A58F-1BADC43160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79262" y="4334066"/>
              <a:ext cx="3101975" cy="333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39" name="Line 72">
              <a:extLst>
                <a:ext uri="{FF2B5EF4-FFF2-40B4-BE49-F238E27FC236}">
                  <a16:creationId xmlns:a16="http://schemas.microsoft.com/office/drawing/2014/main" id="{8C33EFF1-7D87-4EA4-A663-B4096D83B5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00099" y="3575241"/>
              <a:ext cx="6350" cy="792163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40" name="Line 73">
              <a:extLst>
                <a:ext uri="{FF2B5EF4-FFF2-40B4-BE49-F238E27FC236}">
                  <a16:creationId xmlns:a16="http://schemas.microsoft.com/office/drawing/2014/main" id="{F30BD499-C636-4EDA-844C-4CD6E23088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84174" y="2240154"/>
              <a:ext cx="773113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41" name="Line 74">
              <a:extLst>
                <a:ext uri="{FF2B5EF4-FFF2-40B4-BE49-F238E27FC236}">
                  <a16:creationId xmlns:a16="http://schemas.microsoft.com/office/drawing/2014/main" id="{83EC5CE0-6728-4737-B5D7-DFD74272BE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58962" y="2303654"/>
              <a:ext cx="422275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42" name="Text Box 75">
              <a:extLst>
                <a:ext uri="{FF2B5EF4-FFF2-40B4-BE49-F238E27FC236}">
                  <a16:creationId xmlns:a16="http://schemas.microsoft.com/office/drawing/2014/main" id="{3D9A9AA7-9D56-47B4-B542-5F6A6621B9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7974" y="2910079"/>
              <a:ext cx="701675" cy="697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5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40343" name="Rectangle 76">
              <a:extLst>
                <a:ext uri="{FF2B5EF4-FFF2-40B4-BE49-F238E27FC236}">
                  <a16:creationId xmlns:a16="http://schemas.microsoft.com/office/drawing/2014/main" id="{B0503C6D-275B-4999-992C-B4058658A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9949" y="2937066"/>
              <a:ext cx="212725" cy="500063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44" name="Line 77">
              <a:extLst>
                <a:ext uri="{FF2B5EF4-FFF2-40B4-BE49-F238E27FC236}">
                  <a16:creationId xmlns:a16="http://schemas.microsoft.com/office/drawing/2014/main" id="{BA70A76A-CAE1-49DE-8350-36D20D16F3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74887" y="3437129"/>
              <a:ext cx="6350" cy="93027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45" name="Rectangle 78">
              <a:extLst>
                <a:ext uri="{FF2B5EF4-FFF2-40B4-BE49-F238E27FC236}">
                  <a16:creationId xmlns:a16="http://schemas.microsoft.com/office/drawing/2014/main" id="{222C2192-CB05-4F4E-88BD-E7C185BBE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499" y="2114741"/>
              <a:ext cx="701675" cy="188913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46" name="Rectangle 79">
              <a:extLst>
                <a:ext uri="{FF2B5EF4-FFF2-40B4-BE49-F238E27FC236}">
                  <a16:creationId xmlns:a16="http://schemas.microsoft.com/office/drawing/2014/main" id="{E76E8D46-3738-445D-83C8-A26812F03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1449" y="1247966"/>
              <a:ext cx="701675" cy="187325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47" name="Text Box 80">
              <a:extLst>
                <a:ext uri="{FF2B5EF4-FFF2-40B4-BE49-F238E27FC236}">
                  <a16:creationId xmlns:a16="http://schemas.microsoft.com/office/drawing/2014/main" id="{E95B255E-A427-4173-8BC4-25832933E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52349" y="1517841"/>
              <a:ext cx="706438" cy="697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2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40348" name="Text Box 81">
              <a:extLst>
                <a:ext uri="{FF2B5EF4-FFF2-40B4-BE49-F238E27FC236}">
                  <a16:creationId xmlns:a16="http://schemas.microsoft.com/office/drawing/2014/main" id="{098322DB-069F-4616-A6B4-0E805A3620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8399" y="1573404"/>
              <a:ext cx="701675" cy="697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3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40349" name="Text Box 82">
              <a:extLst>
                <a:ext uri="{FF2B5EF4-FFF2-40B4-BE49-F238E27FC236}">
                  <a16:creationId xmlns:a16="http://schemas.microsoft.com/office/drawing/2014/main" id="{C790F52F-133D-4B4E-B5B2-79BAD1F6C5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1449" y="633605"/>
              <a:ext cx="701675" cy="697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R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4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40350" name="Line 83">
              <a:extLst>
                <a:ext uri="{FF2B5EF4-FFF2-40B4-BE49-F238E27FC236}">
                  <a16:creationId xmlns:a16="http://schemas.microsoft.com/office/drawing/2014/main" id="{C82A6697-7B3D-467B-A8EC-066C9A97B1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79262" y="1347979"/>
              <a:ext cx="957262" cy="1428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51" name="Line 84">
              <a:extLst>
                <a:ext uri="{FF2B5EF4-FFF2-40B4-BE49-F238E27FC236}">
                  <a16:creationId xmlns:a16="http://schemas.microsoft.com/office/drawing/2014/main" id="{F87CC38E-19C0-4830-AB79-84E108B53B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79262" y="2192529"/>
              <a:ext cx="503237" cy="1111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52" name="Oval 85">
              <a:extLst>
                <a:ext uri="{FF2B5EF4-FFF2-40B4-BE49-F238E27FC236}">
                  <a16:creationId xmlns:a16="http://schemas.microsoft.com/office/drawing/2014/main" id="{46724499-7EDB-4098-9600-6BCFB6C0A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8637" y="3075179"/>
              <a:ext cx="492125" cy="500062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53" name="Line 86">
              <a:extLst>
                <a:ext uri="{FF2B5EF4-FFF2-40B4-BE49-F238E27FC236}">
                  <a16:creationId xmlns:a16="http://schemas.microsoft.com/office/drawing/2014/main" id="{8F786749-B997-4F9A-A2C6-D90DBB9481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06449" y="2263966"/>
              <a:ext cx="0" cy="55245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54" name="Line 87">
              <a:extLst>
                <a:ext uri="{FF2B5EF4-FFF2-40B4-BE49-F238E27FC236}">
                  <a16:creationId xmlns:a16="http://schemas.microsoft.com/office/drawing/2014/main" id="{CCAB130E-EE4D-46AA-B2F7-FACEC579DE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74887" y="1367029"/>
              <a:ext cx="0" cy="9652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55" name="Line 88">
              <a:extLst>
                <a:ext uri="{FF2B5EF4-FFF2-40B4-BE49-F238E27FC236}">
                  <a16:creationId xmlns:a16="http://schemas.microsoft.com/office/drawing/2014/main" id="{AA4A2E5D-A302-47C0-9903-F21147075E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74887" y="2263966"/>
              <a:ext cx="0" cy="690563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56" name="Line 89">
              <a:extLst>
                <a:ext uri="{FF2B5EF4-FFF2-40B4-BE49-F238E27FC236}">
                  <a16:creationId xmlns:a16="http://schemas.microsoft.com/office/drawing/2014/main" id="{75D18938-D61C-46DA-A9A8-491C5E71E0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01649" y="3346641"/>
              <a:ext cx="53340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57" name="Line 90">
              <a:extLst>
                <a:ext uri="{FF2B5EF4-FFF2-40B4-BE49-F238E27FC236}">
                  <a16:creationId xmlns:a16="http://schemas.microsoft.com/office/drawing/2014/main" id="{878177B4-BEEA-48B6-AEDE-0CEA3FC160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06449" y="2660841"/>
              <a:ext cx="0" cy="3810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58" name="Text Box 91">
              <a:extLst>
                <a:ext uri="{FF2B5EF4-FFF2-40B4-BE49-F238E27FC236}">
                  <a16:creationId xmlns:a16="http://schemas.microsoft.com/office/drawing/2014/main" id="{063B4457-3D43-4621-8C46-EEB849FC7C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6849" y="2356042"/>
              <a:ext cx="990600" cy="768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 i="1">
                  <a:solidFill>
                    <a:srgbClr val="FFFFFF"/>
                  </a:solidFill>
                </a:rPr>
                <a:t>i</a:t>
              </a:r>
              <a:r>
                <a:rPr lang="en-US" altLang="zh-CN" sz="3600" b="1" baseline="-25000">
                  <a:solidFill>
                    <a:srgbClr val="FFFFFF"/>
                  </a:solidFill>
                </a:rPr>
                <a:t>S2</a:t>
              </a:r>
              <a:endParaRPr lang="en-US" altLang="zh-CN" sz="3600" b="1">
                <a:solidFill>
                  <a:srgbClr val="FFFFFF"/>
                </a:solidFill>
              </a:endParaRPr>
            </a:p>
          </p:txBody>
        </p:sp>
        <p:sp>
          <p:nvSpPr>
            <p:cNvPr id="140359" name="Text Box 92">
              <a:extLst>
                <a:ext uri="{FF2B5EF4-FFF2-40B4-BE49-F238E27FC236}">
                  <a16:creationId xmlns:a16="http://schemas.microsoft.com/office/drawing/2014/main" id="{DD0A30F0-A1B8-460D-BAE0-B2D21BF703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01849" y="5023042"/>
              <a:ext cx="762000" cy="768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N</a:t>
              </a:r>
            </a:p>
          </p:txBody>
        </p:sp>
        <p:sp>
          <p:nvSpPr>
            <p:cNvPr id="140360" name="Oval 93">
              <a:extLst>
                <a:ext uri="{FF2B5EF4-FFF2-40B4-BE49-F238E27FC236}">
                  <a16:creationId xmlns:a16="http://schemas.microsoft.com/office/drawing/2014/main" id="{0E4A4801-B59C-4215-9FF8-603A0A395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9649" y="3194241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61" name="Text Box 94">
              <a:extLst>
                <a:ext uri="{FF2B5EF4-FFF2-40B4-BE49-F238E27FC236}">
                  <a16:creationId xmlns:a16="http://schemas.microsoft.com/office/drawing/2014/main" id="{1A08FE1F-F3C0-491D-9225-A1FF886234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7219" y="3319717"/>
              <a:ext cx="381000" cy="768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140362" name="Oval 95">
              <a:extLst>
                <a:ext uri="{FF2B5EF4-FFF2-40B4-BE49-F238E27FC236}">
                  <a16:creationId xmlns:a16="http://schemas.microsoft.com/office/drawing/2014/main" id="{BE32E988-E7F9-464C-920F-19AB5EF64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3649" y="3238691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63" name="Text Box 96">
              <a:extLst>
                <a:ext uri="{FF2B5EF4-FFF2-40B4-BE49-F238E27FC236}">
                  <a16:creationId xmlns:a16="http://schemas.microsoft.com/office/drawing/2014/main" id="{3F5408D0-16CE-42B7-B8D7-931BD83A2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6048" y="3314891"/>
              <a:ext cx="381000" cy="768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140364" name="Oval 97">
              <a:extLst>
                <a:ext uri="{FF2B5EF4-FFF2-40B4-BE49-F238E27FC236}">
                  <a16:creationId xmlns:a16="http://schemas.microsoft.com/office/drawing/2014/main" id="{CEF3A681-1926-4FEC-921B-05C11D9B9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4049" y="1638491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65" name="Text Box 98">
              <a:extLst>
                <a:ext uri="{FF2B5EF4-FFF2-40B4-BE49-F238E27FC236}">
                  <a16:creationId xmlns:a16="http://schemas.microsoft.com/office/drawing/2014/main" id="{C44BD903-4AC7-46ED-BDFB-C349A64846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06449" y="1562291"/>
              <a:ext cx="457200" cy="768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3</a:t>
              </a:r>
            </a:p>
          </p:txBody>
        </p:sp>
        <p:sp>
          <p:nvSpPr>
            <p:cNvPr id="140366" name="Oval 99">
              <a:extLst>
                <a:ext uri="{FF2B5EF4-FFF2-40B4-BE49-F238E27FC236}">
                  <a16:creationId xmlns:a16="http://schemas.microsoft.com/office/drawing/2014/main" id="{359D33C8-9446-44A8-86E9-5939318B5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4049" y="5023041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67" name="Line 100">
              <a:extLst>
                <a:ext uri="{FF2B5EF4-FFF2-40B4-BE49-F238E27FC236}">
                  <a16:creationId xmlns:a16="http://schemas.microsoft.com/office/drawing/2014/main" id="{7E9D96FE-767E-4A72-8C03-A9163465C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06449" y="5251641"/>
              <a:ext cx="0" cy="3048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68" name="Line 101">
              <a:extLst>
                <a:ext uri="{FF2B5EF4-FFF2-40B4-BE49-F238E27FC236}">
                  <a16:creationId xmlns:a16="http://schemas.microsoft.com/office/drawing/2014/main" id="{6F4D61D3-507B-4A5B-BD11-187864ACCE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77849" y="5556441"/>
              <a:ext cx="38100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69" name="Text Box 102">
              <a:extLst>
                <a:ext uri="{FF2B5EF4-FFF2-40B4-BE49-F238E27FC236}">
                  <a16:creationId xmlns:a16="http://schemas.microsoft.com/office/drawing/2014/main" id="{1710B2E5-3DAF-4C8D-979E-AD086F864E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54049" y="4489641"/>
              <a:ext cx="381000" cy="768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med" len="sm"/>
                  <a:tailEnd type="none" w="med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4</a:t>
              </a:r>
            </a:p>
          </p:txBody>
        </p:sp>
        <p:sp>
          <p:nvSpPr>
            <p:cNvPr id="140370" name="Freeform 103">
              <a:extLst>
                <a:ext uri="{FF2B5EF4-FFF2-40B4-BE49-F238E27FC236}">
                  <a16:creationId xmlns:a16="http://schemas.microsoft.com/office/drawing/2014/main" id="{A68F4138-6360-4415-ABA7-22C7C312B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6649" y="3346641"/>
              <a:ext cx="2222500" cy="1752600"/>
            </a:xfrm>
            <a:custGeom>
              <a:avLst/>
              <a:gdLst>
                <a:gd name="T0" fmla="*/ 2147483646 w 1400"/>
                <a:gd name="T1" fmla="*/ 0 h 1104"/>
                <a:gd name="T2" fmla="*/ 2147483646 w 1400"/>
                <a:gd name="T3" fmla="*/ 2147483646 h 1104"/>
                <a:gd name="T4" fmla="*/ 2147483646 w 1400"/>
                <a:gd name="T5" fmla="*/ 2147483646 h 1104"/>
                <a:gd name="T6" fmla="*/ 2147483646 w 1400"/>
                <a:gd name="T7" fmla="*/ 2147483646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00"/>
                <a:gd name="T13" fmla="*/ 0 h 1104"/>
                <a:gd name="T14" fmla="*/ 1400 w 1400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00" h="1104">
                  <a:moveTo>
                    <a:pt x="776" y="0"/>
                  </a:moveTo>
                  <a:cubicBezTo>
                    <a:pt x="536" y="184"/>
                    <a:pt x="296" y="368"/>
                    <a:pt x="200" y="528"/>
                  </a:cubicBezTo>
                  <a:cubicBezTo>
                    <a:pt x="104" y="688"/>
                    <a:pt x="0" y="864"/>
                    <a:pt x="200" y="960"/>
                  </a:cubicBezTo>
                  <a:cubicBezTo>
                    <a:pt x="400" y="1056"/>
                    <a:pt x="900" y="1080"/>
                    <a:pt x="1400" y="110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71" name="Freeform 104">
              <a:extLst>
                <a:ext uri="{FF2B5EF4-FFF2-40B4-BE49-F238E27FC236}">
                  <a16:creationId xmlns:a16="http://schemas.microsoft.com/office/drawing/2014/main" id="{C0BE3A08-F075-4C1D-B3BA-A915F1F80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049" y="2965641"/>
              <a:ext cx="2590800" cy="2514600"/>
            </a:xfrm>
            <a:custGeom>
              <a:avLst/>
              <a:gdLst>
                <a:gd name="T0" fmla="*/ 2147483646 w 1632"/>
                <a:gd name="T1" fmla="*/ 2147483646 h 1584"/>
                <a:gd name="T2" fmla="*/ 2147483646 w 1632"/>
                <a:gd name="T3" fmla="*/ 2147483646 h 1584"/>
                <a:gd name="T4" fmla="*/ 2147483646 w 1632"/>
                <a:gd name="T5" fmla="*/ 2147483646 h 1584"/>
                <a:gd name="T6" fmla="*/ 2147483646 w 1632"/>
                <a:gd name="T7" fmla="*/ 2147483646 h 1584"/>
                <a:gd name="T8" fmla="*/ 2147483646 w 1632"/>
                <a:gd name="T9" fmla="*/ 2147483646 h 1584"/>
                <a:gd name="T10" fmla="*/ 2147483646 w 1632"/>
                <a:gd name="T11" fmla="*/ 2147483646 h 15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2"/>
                <a:gd name="T19" fmla="*/ 0 h 1584"/>
                <a:gd name="T20" fmla="*/ 1632 w 1632"/>
                <a:gd name="T21" fmla="*/ 1584 h 15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2" h="1584">
                  <a:moveTo>
                    <a:pt x="1056" y="168"/>
                  </a:moveTo>
                  <a:cubicBezTo>
                    <a:pt x="824" y="84"/>
                    <a:pt x="592" y="0"/>
                    <a:pt x="432" y="72"/>
                  </a:cubicBezTo>
                  <a:cubicBezTo>
                    <a:pt x="272" y="144"/>
                    <a:pt x="152" y="400"/>
                    <a:pt x="96" y="600"/>
                  </a:cubicBezTo>
                  <a:cubicBezTo>
                    <a:pt x="40" y="800"/>
                    <a:pt x="0" y="1112"/>
                    <a:pt x="96" y="1272"/>
                  </a:cubicBezTo>
                  <a:cubicBezTo>
                    <a:pt x="192" y="1432"/>
                    <a:pt x="416" y="1536"/>
                    <a:pt x="672" y="1560"/>
                  </a:cubicBezTo>
                  <a:cubicBezTo>
                    <a:pt x="928" y="1584"/>
                    <a:pt x="1280" y="1500"/>
                    <a:pt x="1632" y="141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72" name="Freeform 105">
              <a:extLst>
                <a:ext uri="{FF2B5EF4-FFF2-40B4-BE49-F238E27FC236}">
                  <a16:creationId xmlns:a16="http://schemas.microsoft.com/office/drawing/2014/main" id="{B1859FFA-533D-4143-8793-7F1F4B3A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8249" y="3194241"/>
              <a:ext cx="1447800" cy="76200"/>
            </a:xfrm>
            <a:custGeom>
              <a:avLst/>
              <a:gdLst>
                <a:gd name="T0" fmla="*/ 0 w 912"/>
                <a:gd name="T1" fmla="*/ 2147483646 h 48"/>
                <a:gd name="T2" fmla="*/ 2147483646 w 912"/>
                <a:gd name="T3" fmla="*/ 0 h 48"/>
                <a:gd name="T4" fmla="*/ 2147483646 w 912"/>
                <a:gd name="T5" fmla="*/ 2147483646 h 48"/>
                <a:gd name="T6" fmla="*/ 0 60000 65536"/>
                <a:gd name="T7" fmla="*/ 0 60000 65536"/>
                <a:gd name="T8" fmla="*/ 0 60000 65536"/>
                <a:gd name="T9" fmla="*/ 0 w 912"/>
                <a:gd name="T10" fmla="*/ 0 h 48"/>
                <a:gd name="T11" fmla="*/ 912 w 912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12" h="48">
                  <a:moveTo>
                    <a:pt x="0" y="48"/>
                  </a:moveTo>
                  <a:cubicBezTo>
                    <a:pt x="92" y="24"/>
                    <a:pt x="184" y="0"/>
                    <a:pt x="336" y="0"/>
                  </a:cubicBezTo>
                  <a:cubicBezTo>
                    <a:pt x="488" y="0"/>
                    <a:pt x="700" y="24"/>
                    <a:pt x="912" y="4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73" name="Freeform 106">
              <a:extLst>
                <a:ext uri="{FF2B5EF4-FFF2-40B4-BE49-F238E27FC236}">
                  <a16:creationId xmlns:a16="http://schemas.microsoft.com/office/drawing/2014/main" id="{95427943-039B-445B-BBE7-0ADFB1E43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1249" y="1746441"/>
              <a:ext cx="812800" cy="1524000"/>
            </a:xfrm>
            <a:custGeom>
              <a:avLst/>
              <a:gdLst>
                <a:gd name="T0" fmla="*/ 2147483646 w 512"/>
                <a:gd name="T1" fmla="*/ 2147483646 h 960"/>
                <a:gd name="T2" fmla="*/ 2147483646 w 512"/>
                <a:gd name="T3" fmla="*/ 2147483646 h 960"/>
                <a:gd name="T4" fmla="*/ 2147483646 w 512"/>
                <a:gd name="T5" fmla="*/ 0 h 960"/>
                <a:gd name="T6" fmla="*/ 0 60000 65536"/>
                <a:gd name="T7" fmla="*/ 0 60000 65536"/>
                <a:gd name="T8" fmla="*/ 0 60000 65536"/>
                <a:gd name="T9" fmla="*/ 0 w 512"/>
                <a:gd name="T10" fmla="*/ 0 h 960"/>
                <a:gd name="T11" fmla="*/ 512 w 512"/>
                <a:gd name="T12" fmla="*/ 960 h 9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12" h="960">
                  <a:moveTo>
                    <a:pt x="32" y="960"/>
                  </a:moveTo>
                  <a:cubicBezTo>
                    <a:pt x="16" y="656"/>
                    <a:pt x="0" y="352"/>
                    <a:pt x="80" y="192"/>
                  </a:cubicBezTo>
                  <a:cubicBezTo>
                    <a:pt x="160" y="32"/>
                    <a:pt x="336" y="16"/>
                    <a:pt x="512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74" name="Freeform 107">
              <a:extLst>
                <a:ext uri="{FF2B5EF4-FFF2-40B4-BE49-F238E27FC236}">
                  <a16:creationId xmlns:a16="http://schemas.microsoft.com/office/drawing/2014/main" id="{0A2ABF67-6BF4-4294-8212-BE0C2FF24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6449" y="1594041"/>
              <a:ext cx="647700" cy="1752600"/>
            </a:xfrm>
            <a:custGeom>
              <a:avLst/>
              <a:gdLst>
                <a:gd name="T0" fmla="*/ 2147483646 w 408"/>
                <a:gd name="T1" fmla="*/ 2147483646 h 1104"/>
                <a:gd name="T2" fmla="*/ 2147483646 w 408"/>
                <a:gd name="T3" fmla="*/ 2147483646 h 1104"/>
                <a:gd name="T4" fmla="*/ 2147483646 w 408"/>
                <a:gd name="T5" fmla="*/ 2147483646 h 1104"/>
                <a:gd name="T6" fmla="*/ 0 w 408"/>
                <a:gd name="T7" fmla="*/ 2147483646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104"/>
                <a:gd name="T14" fmla="*/ 408 w 408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104">
                  <a:moveTo>
                    <a:pt x="384" y="1104"/>
                  </a:moveTo>
                  <a:cubicBezTo>
                    <a:pt x="396" y="832"/>
                    <a:pt x="408" y="560"/>
                    <a:pt x="384" y="384"/>
                  </a:cubicBezTo>
                  <a:cubicBezTo>
                    <a:pt x="360" y="208"/>
                    <a:pt x="304" y="96"/>
                    <a:pt x="240" y="48"/>
                  </a:cubicBezTo>
                  <a:cubicBezTo>
                    <a:pt x="176" y="0"/>
                    <a:pt x="88" y="48"/>
                    <a:pt x="0" y="9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75" name="Freeform 108">
              <a:extLst>
                <a:ext uri="{FF2B5EF4-FFF2-40B4-BE49-F238E27FC236}">
                  <a16:creationId xmlns:a16="http://schemas.microsoft.com/office/drawing/2014/main" id="{ADCAA822-C9C6-4A90-BFF6-30C241ADC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6449" y="3232341"/>
              <a:ext cx="1892300" cy="1943100"/>
            </a:xfrm>
            <a:custGeom>
              <a:avLst/>
              <a:gdLst>
                <a:gd name="T0" fmla="*/ 2147483646 w 1192"/>
                <a:gd name="T1" fmla="*/ 2147483646 h 1224"/>
                <a:gd name="T2" fmla="*/ 2147483646 w 1192"/>
                <a:gd name="T3" fmla="*/ 2147483646 h 1224"/>
                <a:gd name="T4" fmla="*/ 2147483646 w 1192"/>
                <a:gd name="T5" fmla="*/ 2147483646 h 1224"/>
                <a:gd name="T6" fmla="*/ 2147483646 w 1192"/>
                <a:gd name="T7" fmla="*/ 2147483646 h 1224"/>
                <a:gd name="T8" fmla="*/ 0 w 1192"/>
                <a:gd name="T9" fmla="*/ 2147483646 h 12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2"/>
                <a:gd name="T16" fmla="*/ 0 h 1224"/>
                <a:gd name="T17" fmla="*/ 1192 w 1192"/>
                <a:gd name="T18" fmla="*/ 1224 h 12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2" h="1224">
                  <a:moveTo>
                    <a:pt x="384" y="72"/>
                  </a:moveTo>
                  <a:cubicBezTo>
                    <a:pt x="588" y="36"/>
                    <a:pt x="792" y="0"/>
                    <a:pt x="912" y="24"/>
                  </a:cubicBezTo>
                  <a:cubicBezTo>
                    <a:pt x="1032" y="48"/>
                    <a:pt x="1088" y="64"/>
                    <a:pt x="1104" y="216"/>
                  </a:cubicBezTo>
                  <a:cubicBezTo>
                    <a:pt x="1120" y="368"/>
                    <a:pt x="1192" y="768"/>
                    <a:pt x="1008" y="936"/>
                  </a:cubicBezTo>
                  <a:cubicBezTo>
                    <a:pt x="824" y="1104"/>
                    <a:pt x="412" y="1164"/>
                    <a:pt x="0" y="122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76" name="Freeform 109">
              <a:extLst>
                <a:ext uri="{FF2B5EF4-FFF2-40B4-BE49-F238E27FC236}">
                  <a16:creationId xmlns:a16="http://schemas.microsoft.com/office/drawing/2014/main" id="{A5508A15-9FB3-464C-93F0-4DA28B728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4049" y="832041"/>
              <a:ext cx="2184400" cy="4432300"/>
            </a:xfrm>
            <a:custGeom>
              <a:avLst/>
              <a:gdLst>
                <a:gd name="T0" fmla="*/ 2147483646 w 1376"/>
                <a:gd name="T1" fmla="*/ 2147483646 h 2792"/>
                <a:gd name="T2" fmla="*/ 2147483646 w 1376"/>
                <a:gd name="T3" fmla="*/ 2147483646 h 2792"/>
                <a:gd name="T4" fmla="*/ 2147483646 w 1376"/>
                <a:gd name="T5" fmla="*/ 2147483646 h 2792"/>
                <a:gd name="T6" fmla="*/ 2147483646 w 1376"/>
                <a:gd name="T7" fmla="*/ 2147483646 h 2792"/>
                <a:gd name="T8" fmla="*/ 2147483646 w 1376"/>
                <a:gd name="T9" fmla="*/ 2147483646 h 2792"/>
                <a:gd name="T10" fmla="*/ 2147483646 w 1376"/>
                <a:gd name="T11" fmla="*/ 2147483646 h 2792"/>
                <a:gd name="T12" fmla="*/ 2147483646 w 1376"/>
                <a:gd name="T13" fmla="*/ 2147483646 h 2792"/>
                <a:gd name="T14" fmla="*/ 2147483646 w 1376"/>
                <a:gd name="T15" fmla="*/ 2147483646 h 27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76"/>
                <a:gd name="T25" fmla="*/ 0 h 2792"/>
                <a:gd name="T26" fmla="*/ 1376 w 1376"/>
                <a:gd name="T27" fmla="*/ 2792 h 27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76" h="2792">
                  <a:moveTo>
                    <a:pt x="112" y="584"/>
                  </a:moveTo>
                  <a:cubicBezTo>
                    <a:pt x="56" y="484"/>
                    <a:pt x="0" y="384"/>
                    <a:pt x="16" y="296"/>
                  </a:cubicBezTo>
                  <a:cubicBezTo>
                    <a:pt x="32" y="208"/>
                    <a:pt x="64" y="96"/>
                    <a:pt x="208" y="56"/>
                  </a:cubicBezTo>
                  <a:cubicBezTo>
                    <a:pt x="352" y="16"/>
                    <a:pt x="704" y="0"/>
                    <a:pt x="880" y="56"/>
                  </a:cubicBezTo>
                  <a:cubicBezTo>
                    <a:pt x="1056" y="112"/>
                    <a:pt x="1184" y="8"/>
                    <a:pt x="1264" y="392"/>
                  </a:cubicBezTo>
                  <a:cubicBezTo>
                    <a:pt x="1344" y="776"/>
                    <a:pt x="1376" y="1976"/>
                    <a:pt x="1360" y="2360"/>
                  </a:cubicBezTo>
                  <a:cubicBezTo>
                    <a:pt x="1344" y="2744"/>
                    <a:pt x="1368" y="2624"/>
                    <a:pt x="1168" y="2696"/>
                  </a:cubicBezTo>
                  <a:cubicBezTo>
                    <a:pt x="968" y="2768"/>
                    <a:pt x="564" y="2780"/>
                    <a:pt x="160" y="279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140377" name="组合 143">
              <a:extLst>
                <a:ext uri="{FF2B5EF4-FFF2-40B4-BE49-F238E27FC236}">
                  <a16:creationId xmlns:a16="http://schemas.microsoft.com/office/drawing/2014/main" id="{65D6D82F-BA36-4C78-BAC2-A877962F51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01449" y="4686272"/>
              <a:ext cx="492125" cy="533400"/>
              <a:chOff x="4572000" y="5225831"/>
              <a:chExt cx="492125" cy="533400"/>
            </a:xfrm>
          </p:grpSpPr>
          <p:sp>
            <p:nvSpPr>
              <p:cNvPr id="140389" name="Oval 111">
                <a:extLst>
                  <a:ext uri="{FF2B5EF4-FFF2-40B4-BE49-F238E27FC236}">
                    <a16:creationId xmlns:a16="http://schemas.microsoft.com/office/drawing/2014/main" id="{F3F265AA-521C-4CFE-A851-4E8EE6004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5257800"/>
                <a:ext cx="492125" cy="500063"/>
              </a:xfrm>
              <a:prstGeom prst="ellips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endParaRPr lang="zh-CN" altLang="en-US" sz="36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0390" name="Line 112">
                <a:extLst>
                  <a:ext uri="{FF2B5EF4-FFF2-40B4-BE49-F238E27FC236}">
                    <a16:creationId xmlns:a16="http://schemas.microsoft.com/office/drawing/2014/main" id="{E2128663-7FF2-4322-AC52-A81D0C5EA2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4842594">
                <a:off x="4557162" y="5491737"/>
                <a:ext cx="533400" cy="158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 type="none" w="med" len="sm"/>
                <a:tailEnd type="none" w="med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40378" name="Rectangle 113">
              <a:extLst>
                <a:ext uri="{FF2B5EF4-FFF2-40B4-BE49-F238E27FC236}">
                  <a16:creationId xmlns:a16="http://schemas.microsoft.com/office/drawing/2014/main" id="{D5EBA081-A52C-4EFF-8D41-FA18255955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3649">
              <a:off x="4063249" y="3575241"/>
              <a:ext cx="211138" cy="500063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79" name="Rectangle 114">
              <a:extLst>
                <a:ext uri="{FF2B5EF4-FFF2-40B4-BE49-F238E27FC236}">
                  <a16:creationId xmlns:a16="http://schemas.microsoft.com/office/drawing/2014/main" id="{B2F9C546-E449-4F94-BDAB-C1D066F5F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9649" y="2356041"/>
              <a:ext cx="211138" cy="500063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80" name="Rectangle 115">
              <a:extLst>
                <a:ext uri="{FF2B5EF4-FFF2-40B4-BE49-F238E27FC236}">
                  <a16:creationId xmlns:a16="http://schemas.microsoft.com/office/drawing/2014/main" id="{1629EC68-B55A-4A50-A1AF-CF483F438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849" y="2432241"/>
              <a:ext cx="211138" cy="500063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81" name="Rectangle 116">
              <a:extLst>
                <a:ext uri="{FF2B5EF4-FFF2-40B4-BE49-F238E27FC236}">
                  <a16:creationId xmlns:a16="http://schemas.microsoft.com/office/drawing/2014/main" id="{5809DA29-6079-435F-A7ED-4BD45F1CB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2849" y="3727641"/>
              <a:ext cx="211138" cy="500063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82" name="Rectangle 117">
              <a:extLst>
                <a:ext uri="{FF2B5EF4-FFF2-40B4-BE49-F238E27FC236}">
                  <a16:creationId xmlns:a16="http://schemas.microsoft.com/office/drawing/2014/main" id="{223F0DBD-25F2-41D6-B328-A6299690D3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125344">
              <a:off x="7636712" y="611378"/>
              <a:ext cx="211138" cy="500063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83" name="Line 119">
              <a:extLst>
                <a:ext uri="{FF2B5EF4-FFF2-40B4-BE49-F238E27FC236}">
                  <a16:creationId xmlns:a16="http://schemas.microsoft.com/office/drawing/2014/main" id="{D70B7D27-F592-47EE-A028-3BE3451AA3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36317" y="4565841"/>
              <a:ext cx="152400" cy="30480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140384" name="组合 155">
              <a:extLst>
                <a:ext uri="{FF2B5EF4-FFF2-40B4-BE49-F238E27FC236}">
                  <a16:creationId xmlns:a16="http://schemas.microsoft.com/office/drawing/2014/main" id="{CE9F227D-E164-40AC-A455-B286603AA1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7504" y="2965641"/>
              <a:ext cx="493713" cy="500063"/>
              <a:chOff x="5715000" y="3505200"/>
              <a:chExt cx="493713" cy="500063"/>
            </a:xfrm>
          </p:grpSpPr>
          <p:sp>
            <p:nvSpPr>
              <p:cNvPr id="140387" name="Oval 110">
                <a:extLst>
                  <a:ext uri="{FF2B5EF4-FFF2-40B4-BE49-F238E27FC236}">
                    <a16:creationId xmlns:a16="http://schemas.microsoft.com/office/drawing/2014/main" id="{D971C746-C176-4D1C-A809-289B6A7E1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5000" y="3505200"/>
                <a:ext cx="493713" cy="500063"/>
              </a:xfrm>
              <a:prstGeom prst="ellips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endParaRPr lang="zh-CN" altLang="en-US" sz="36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0388" name="Line 112">
                <a:extLst>
                  <a:ext uri="{FF2B5EF4-FFF2-40B4-BE49-F238E27FC236}">
                    <a16:creationId xmlns:a16="http://schemas.microsoft.com/office/drawing/2014/main" id="{86EB724B-4AB4-4695-B09D-52CBA9CCD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4842594">
                <a:off x="5910431" y="3539163"/>
                <a:ext cx="133872" cy="44694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 type="none" w="med" len="sm"/>
                <a:tailEnd type="none" w="med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40385" name="TextBox 158">
              <a:extLst>
                <a:ext uri="{FF2B5EF4-FFF2-40B4-BE49-F238E27FC236}">
                  <a16:creationId xmlns:a16="http://schemas.microsoft.com/office/drawing/2014/main" id="{F2FC7824-DA72-4F3D-8963-65E0354455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1291" y="2881374"/>
              <a:ext cx="515461" cy="768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00"/>
                  </a:solidFill>
                </a:rPr>
                <a:t>+</a:t>
              </a:r>
              <a:endParaRPr lang="zh-CN" altLang="en-US" sz="3600" b="1">
                <a:solidFill>
                  <a:srgbClr val="FFFF00"/>
                </a:solidFill>
              </a:endParaRPr>
            </a:p>
          </p:txBody>
        </p:sp>
        <p:sp>
          <p:nvSpPr>
            <p:cNvPr id="140386" name="TextBox 159">
              <a:extLst>
                <a:ext uri="{FF2B5EF4-FFF2-40B4-BE49-F238E27FC236}">
                  <a16:creationId xmlns:a16="http://schemas.microsoft.com/office/drawing/2014/main" id="{F30DBA0E-563C-4E87-97DA-24A5FD4A31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3801" y="2711059"/>
              <a:ext cx="389919" cy="768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00"/>
                  </a:solidFill>
                </a:rPr>
                <a:t>-</a:t>
              </a:r>
              <a:endParaRPr lang="zh-CN" altLang="en-US" sz="3600" b="1">
                <a:solidFill>
                  <a:srgbClr val="FFFF00"/>
                </a:solidFill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64ADAD93-E49F-4FF2-A8A1-7AB0FDA334EC}"/>
              </a:ext>
            </a:extLst>
          </p:cNvPr>
          <p:cNvGrpSpPr>
            <a:grpSpLocks/>
          </p:cNvGrpSpPr>
          <p:nvPr/>
        </p:nvGrpSpPr>
        <p:grpSpPr bwMode="auto">
          <a:xfrm>
            <a:off x="3076575" y="2863851"/>
            <a:ext cx="1371600" cy="1254125"/>
            <a:chOff x="1552905" y="2864439"/>
            <a:chExt cx="1371600" cy="1254125"/>
          </a:xfrm>
        </p:grpSpPr>
        <p:sp>
          <p:nvSpPr>
            <p:cNvPr id="140325" name="Text Box 80">
              <a:extLst>
                <a:ext uri="{FF2B5EF4-FFF2-40B4-BE49-F238E27FC236}">
                  <a16:creationId xmlns:a16="http://schemas.microsoft.com/office/drawing/2014/main" id="{30993C61-849C-454A-BEC0-535B7F4A77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2905" y="2864439"/>
              <a:ext cx="137160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-</a:t>
              </a:r>
              <a:r>
                <a:rPr lang="en-US" altLang="zh-CN" sz="3600" b="1" i="1">
                  <a:solidFill>
                    <a:srgbClr val="FFFFFF"/>
                  </a:solidFill>
                </a:rPr>
                <a:t>u</a:t>
              </a:r>
              <a:r>
                <a:rPr lang="en-US" altLang="zh-CN" sz="3600" b="1" baseline="-25000">
                  <a:solidFill>
                    <a:srgbClr val="FFFFFF"/>
                  </a:solidFill>
                </a:rPr>
                <a:t>S2 </a:t>
              </a:r>
              <a:r>
                <a:rPr lang="en-US" altLang="zh-CN" sz="3600" b="1">
                  <a:solidFill>
                    <a:srgbClr val="FFFFFF"/>
                  </a:solidFill>
                </a:rPr>
                <a:t>+</a:t>
              </a:r>
            </a:p>
          </p:txBody>
        </p:sp>
        <p:grpSp>
          <p:nvGrpSpPr>
            <p:cNvPr id="140326" name="组合 4">
              <a:extLst>
                <a:ext uri="{FF2B5EF4-FFF2-40B4-BE49-F238E27FC236}">
                  <a16:creationId xmlns:a16="http://schemas.microsoft.com/office/drawing/2014/main" id="{94EB1026-0CC4-4319-B82B-837B7DF05E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5345" y="3570876"/>
              <a:ext cx="1026260" cy="547688"/>
              <a:chOff x="1555345" y="3570876"/>
              <a:chExt cx="1026260" cy="547688"/>
            </a:xfrm>
          </p:grpSpPr>
          <p:sp>
            <p:nvSpPr>
              <p:cNvPr id="140327" name="Oval 76">
                <a:extLst>
                  <a:ext uri="{FF2B5EF4-FFF2-40B4-BE49-F238E27FC236}">
                    <a16:creationId xmlns:a16="http://schemas.microsoft.com/office/drawing/2014/main" id="{07D671FF-17C7-4FBE-B23B-4AE985FE5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7705" y="3570876"/>
                <a:ext cx="533400" cy="547688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endParaRPr lang="zh-CN" altLang="en-US" sz="36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0328" name="Line 66">
                <a:extLst>
                  <a:ext uri="{FF2B5EF4-FFF2-40B4-BE49-F238E27FC236}">
                    <a16:creationId xmlns:a16="http://schemas.microsoft.com/office/drawing/2014/main" id="{2ACA6153-07F0-424C-A9DD-613A16E893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5345" y="3863645"/>
                <a:ext cx="1026260" cy="1698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336B46F6-9937-4A7A-812C-E6DE6EF1D864}"/>
              </a:ext>
            </a:extLst>
          </p:cNvPr>
          <p:cNvGrpSpPr>
            <a:grpSpLocks/>
          </p:cNvGrpSpPr>
          <p:nvPr/>
        </p:nvGrpSpPr>
        <p:grpSpPr bwMode="auto">
          <a:xfrm>
            <a:off x="4040188" y="3159125"/>
            <a:ext cx="1427162" cy="800100"/>
            <a:chOff x="2516073" y="3159714"/>
            <a:chExt cx="1427607" cy="800100"/>
          </a:xfrm>
        </p:grpSpPr>
        <p:sp>
          <p:nvSpPr>
            <p:cNvPr id="140321" name="Rectangle 62">
              <a:extLst>
                <a:ext uri="{FF2B5EF4-FFF2-40B4-BE49-F238E27FC236}">
                  <a16:creationId xmlns:a16="http://schemas.microsoft.com/office/drawing/2014/main" id="{80A0B17E-DB8F-4F6F-984D-3DD73B35E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305" y="3778839"/>
              <a:ext cx="595313" cy="180975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22" name="Line 67">
              <a:extLst>
                <a:ext uri="{FF2B5EF4-FFF2-40B4-BE49-F238E27FC236}">
                  <a16:creationId xmlns:a16="http://schemas.microsoft.com/office/drawing/2014/main" id="{E739B3DA-F27E-44FB-832F-793A328A5E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7905" y="3855039"/>
              <a:ext cx="346075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23" name="Text Box 72">
              <a:extLst>
                <a:ext uri="{FF2B5EF4-FFF2-40B4-BE49-F238E27FC236}">
                  <a16:creationId xmlns:a16="http://schemas.microsoft.com/office/drawing/2014/main" id="{528A0B21-BC0C-4B38-98F7-A92F24EEBD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9605" y="3159714"/>
              <a:ext cx="854075" cy="586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G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3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40324" name="Line 67">
              <a:extLst>
                <a:ext uri="{FF2B5EF4-FFF2-40B4-BE49-F238E27FC236}">
                  <a16:creationId xmlns:a16="http://schemas.microsoft.com/office/drawing/2014/main" id="{D36FD4B6-9CE2-4286-A646-A2CA12350D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6073" y="3880631"/>
              <a:ext cx="346075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3" name="Oval 97">
            <a:extLst>
              <a:ext uri="{FF2B5EF4-FFF2-40B4-BE49-F238E27FC236}">
                <a16:creationId xmlns:a16="http://schemas.microsoft.com/office/drawing/2014/main" id="{D5D38CC3-E28B-47C2-977B-7DB9986D0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5900" y="3759200"/>
            <a:ext cx="198438" cy="1920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95" name="Oval 97">
            <a:extLst>
              <a:ext uri="{FF2B5EF4-FFF2-40B4-BE49-F238E27FC236}">
                <a16:creationId xmlns:a16="http://schemas.microsoft.com/office/drawing/2014/main" id="{E536E5F4-F9F6-4B00-A4BE-24C810A01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5425" y="5275264"/>
            <a:ext cx="198438" cy="1920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6A100269-A154-4103-8ECB-55F6EB0B972F}"/>
              </a:ext>
            </a:extLst>
          </p:cNvPr>
          <p:cNvGrpSpPr>
            <a:grpSpLocks/>
          </p:cNvGrpSpPr>
          <p:nvPr/>
        </p:nvGrpSpPr>
        <p:grpSpPr bwMode="auto">
          <a:xfrm>
            <a:off x="4124325" y="3854450"/>
            <a:ext cx="1335088" cy="1563688"/>
            <a:chOff x="2599583" y="3855039"/>
            <a:chExt cx="1336160" cy="1563687"/>
          </a:xfrm>
        </p:grpSpPr>
        <p:sp>
          <p:nvSpPr>
            <p:cNvPr id="140316" name="Line 78">
              <a:extLst>
                <a:ext uri="{FF2B5EF4-FFF2-40B4-BE49-F238E27FC236}">
                  <a16:creationId xmlns:a16="http://schemas.microsoft.com/office/drawing/2014/main" id="{D788C3DB-AE36-404F-AB9B-71796D434A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8905" y="3855039"/>
              <a:ext cx="0" cy="6048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17" name="Text Box 68">
              <a:extLst>
                <a:ext uri="{FF2B5EF4-FFF2-40B4-BE49-F238E27FC236}">
                  <a16:creationId xmlns:a16="http://schemas.microsoft.com/office/drawing/2014/main" id="{A4694F66-DAE1-4297-85F3-C1F617408B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3105" y="4418601"/>
              <a:ext cx="701675" cy="586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G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4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40318" name="Rectangle 69">
              <a:extLst>
                <a:ext uri="{FF2B5EF4-FFF2-40B4-BE49-F238E27FC236}">
                  <a16:creationId xmlns:a16="http://schemas.microsoft.com/office/drawing/2014/main" id="{3F6BAD9F-67CA-4654-ADA0-B1ECC8DD9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2705" y="4482101"/>
              <a:ext cx="173038" cy="457200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19" name="Line 77">
              <a:extLst>
                <a:ext uri="{FF2B5EF4-FFF2-40B4-BE49-F238E27FC236}">
                  <a16:creationId xmlns:a16="http://schemas.microsoft.com/office/drawing/2014/main" id="{3746F284-2EFC-4140-A981-3888C3EB95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905" y="4939301"/>
              <a:ext cx="0" cy="47942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20" name="Line 64">
              <a:extLst>
                <a:ext uri="{FF2B5EF4-FFF2-40B4-BE49-F238E27FC236}">
                  <a16:creationId xmlns:a16="http://schemas.microsoft.com/office/drawing/2014/main" id="{57B5D047-EDE0-45DF-A3F6-3C9F77CC1F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99583" y="5385071"/>
              <a:ext cx="1249641" cy="198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A32A6EFB-9595-4716-8C2B-5803CFB1AC9B}"/>
              </a:ext>
            </a:extLst>
          </p:cNvPr>
          <p:cNvGrpSpPr>
            <a:grpSpLocks/>
          </p:cNvGrpSpPr>
          <p:nvPr/>
        </p:nvGrpSpPr>
        <p:grpSpPr bwMode="auto">
          <a:xfrm>
            <a:off x="3076575" y="2132014"/>
            <a:ext cx="2286000" cy="1798637"/>
            <a:chOff x="1552905" y="2132601"/>
            <a:chExt cx="2286000" cy="1798638"/>
          </a:xfrm>
        </p:grpSpPr>
        <p:sp>
          <p:nvSpPr>
            <p:cNvPr id="140310" name="Rectangle 70">
              <a:extLst>
                <a:ext uri="{FF2B5EF4-FFF2-40B4-BE49-F238E27FC236}">
                  <a16:creationId xmlns:a16="http://schemas.microsoft.com/office/drawing/2014/main" id="{74545AF3-798A-4723-8482-41472545E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9030" y="2772364"/>
              <a:ext cx="701675" cy="168275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140311" name="Text Box 73">
              <a:extLst>
                <a:ext uri="{FF2B5EF4-FFF2-40B4-BE49-F238E27FC236}">
                  <a16:creationId xmlns:a16="http://schemas.microsoft.com/office/drawing/2014/main" id="{9174D165-98C9-4ACB-9777-E423E5CB8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9030" y="2132601"/>
              <a:ext cx="701675" cy="586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b="1">
                  <a:solidFill>
                    <a:srgbClr val="FFFFFF"/>
                  </a:solidFill>
                </a:rPr>
                <a:t>G</a:t>
              </a:r>
              <a:r>
                <a:rPr lang="en-US" altLang="zh-CN" b="1" baseline="-25000">
                  <a:solidFill>
                    <a:srgbClr val="FFFFFF"/>
                  </a:solidFill>
                </a:rPr>
                <a:t>2</a:t>
              </a:r>
              <a:endParaRPr lang="en-US" altLang="zh-CN" b="1">
                <a:solidFill>
                  <a:srgbClr val="FFFFFF"/>
                </a:solidFill>
              </a:endParaRPr>
            </a:p>
          </p:txBody>
        </p:sp>
        <p:sp>
          <p:nvSpPr>
            <p:cNvPr id="140312" name="Line 74">
              <a:extLst>
                <a:ext uri="{FF2B5EF4-FFF2-40B4-BE49-F238E27FC236}">
                  <a16:creationId xmlns:a16="http://schemas.microsoft.com/office/drawing/2014/main" id="{98C69E4F-5D62-4001-9E2A-F7CB27E8AB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2905" y="2839039"/>
              <a:ext cx="762000" cy="25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13" name="Line 79">
              <a:extLst>
                <a:ext uri="{FF2B5EF4-FFF2-40B4-BE49-F238E27FC236}">
                  <a16:creationId xmlns:a16="http://schemas.microsoft.com/office/drawing/2014/main" id="{64F3205F-19FA-460A-A847-4F86914048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29280" y="2864439"/>
              <a:ext cx="809625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14" name="Line 84">
              <a:extLst>
                <a:ext uri="{FF2B5EF4-FFF2-40B4-BE49-F238E27FC236}">
                  <a16:creationId xmlns:a16="http://schemas.microsoft.com/office/drawing/2014/main" id="{DDFE3D73-FFF8-4E1A-A575-9FB3066F50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2905" y="2864439"/>
              <a:ext cx="0" cy="10668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med" len="sm"/>
              <a:tailEnd type="non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0315" name="Line 78">
              <a:extLst>
                <a:ext uri="{FF2B5EF4-FFF2-40B4-BE49-F238E27FC236}">
                  <a16:creationId xmlns:a16="http://schemas.microsoft.com/office/drawing/2014/main" id="{5DE6B8A5-811C-4EFB-947E-964CB60A04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20206" y="2839039"/>
              <a:ext cx="14358" cy="97155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4" name="Oval 97">
            <a:extLst>
              <a:ext uri="{FF2B5EF4-FFF2-40B4-BE49-F238E27FC236}">
                <a16:creationId xmlns:a16="http://schemas.microsoft.com/office/drawing/2014/main" id="{B49757AB-6CF5-4DBC-9FD2-957C94E7B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9389" y="3752850"/>
            <a:ext cx="198437" cy="1920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192" name="Oval 97">
            <a:extLst>
              <a:ext uri="{FF2B5EF4-FFF2-40B4-BE49-F238E27FC236}">
                <a16:creationId xmlns:a16="http://schemas.microsoft.com/office/drawing/2014/main" id="{8F83A892-F65F-4029-B5F8-278A40F69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8625" y="3767139"/>
            <a:ext cx="198438" cy="1920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 type="none" w="med" len="sm"/>
            <a:tailEnd type="none" w="med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2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2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2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2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2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2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 autoUpdateAnimBg="0"/>
      <p:bldP spid="193" grpId="0" animBg="1"/>
      <p:bldP spid="195" grpId="0" animBg="1"/>
      <p:bldP spid="194" grpId="0" animBg="1"/>
      <p:bldP spid="192" grpId="0" animBg="1"/>
    </p:bldLst>
  </p:timing>
</p:sld>
</file>

<file path=ppt/theme/theme1.xml><?xml version="1.0" encoding="utf-8"?>
<a:theme xmlns:a="http://schemas.openxmlformats.org/drawingml/2006/main" name="空演示文稿">
  <a:themeElements>
    <a:clrScheme name="空演示文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演示文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triangl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triangl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空演示文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演示文稿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385</Words>
  <Application>Microsoft Office PowerPoint</Application>
  <PresentationFormat>宽屏</PresentationFormat>
  <Paragraphs>110</Paragraphs>
  <Slides>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楷体_GB2312</vt:lpstr>
      <vt:lpstr>宋体</vt:lpstr>
      <vt:lpstr>Arial</vt:lpstr>
      <vt:lpstr>Times New Roman</vt:lpstr>
      <vt:lpstr>空演示文稿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Qu Ke</dc:creator>
  <cp:lastModifiedBy>Qu Ke</cp:lastModifiedBy>
  <cp:revision>2</cp:revision>
  <dcterms:created xsi:type="dcterms:W3CDTF">2020-02-14T02:11:56Z</dcterms:created>
  <dcterms:modified xsi:type="dcterms:W3CDTF">2020-02-14T02:23:45Z</dcterms:modified>
</cp:coreProperties>
</file>