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468" r:id="rId2"/>
    <p:sldId id="469" r:id="rId3"/>
    <p:sldId id="471" r:id="rId4"/>
    <p:sldId id="470" r:id="rId5"/>
    <p:sldId id="472" r:id="rId6"/>
    <p:sldId id="259" r:id="rId7"/>
    <p:sldId id="424" r:id="rId8"/>
    <p:sldId id="473" r:id="rId9"/>
    <p:sldId id="474" r:id="rId10"/>
    <p:sldId id="475" r:id="rId11"/>
    <p:sldId id="476" r:id="rId12"/>
    <p:sldId id="478" r:id="rId13"/>
    <p:sldId id="479" r:id="rId14"/>
    <p:sldId id="480" r:id="rId15"/>
    <p:sldId id="477" r:id="rId16"/>
    <p:sldId id="448" r:id="rId17"/>
    <p:sldId id="459" r:id="rId18"/>
    <p:sldId id="481" r:id="rId19"/>
    <p:sldId id="482" r:id="rId20"/>
    <p:sldId id="483" r:id="rId21"/>
    <p:sldId id="463" r:id="rId22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Qu Ke" initials="QK" lastIdx="1" clrIdx="0">
    <p:extLst>
      <p:ext uri="{19B8F6BF-5375-455C-9EA6-DF929625EA0E}">
        <p15:presenceInfo xmlns:p15="http://schemas.microsoft.com/office/powerpoint/2012/main" userId="1de656773f4f120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CC0066"/>
    <a:srgbClr val="009900"/>
    <a:srgbClr val="FF9900"/>
    <a:srgbClr val="00FFCC"/>
    <a:srgbClr val="0033CC"/>
    <a:srgbClr val="FFFF00"/>
    <a:srgbClr val="003300"/>
    <a:srgbClr val="66FF33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18" autoAdjust="0"/>
    <p:restoredTop sz="94625" autoAdjust="0"/>
  </p:normalViewPr>
  <p:slideViewPr>
    <p:cSldViewPr>
      <p:cViewPr varScale="1">
        <p:scale>
          <a:sx n="132" d="100"/>
          <a:sy n="132" d="100"/>
        </p:scale>
        <p:origin x="468" y="6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-336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4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4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4" Type="http://schemas.openxmlformats.org/officeDocument/2006/relationships/image" Target="../media/image13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4" Type="http://schemas.openxmlformats.org/officeDocument/2006/relationships/image" Target="../media/image1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312E60-DBA5-48D2-8CD6-0F8E74A9F3A7}" type="datetimeFigureOut">
              <a:rPr lang="zh-CN" altLang="en-US" smtClean="0"/>
              <a:pPr/>
              <a:t>2020/3/31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7411E-AC91-4B30-A8B5-F402FC3AA0E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7304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3CB0F7E-A207-480D-A004-ED3BD7E24DDB}" type="datetimeFigureOut">
              <a:rPr lang="zh-CN" altLang="en-US"/>
              <a:pPr>
                <a:defRPr/>
              </a:pPr>
              <a:t>2020/3/31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A2E2B0D-1C2D-49BE-833E-C0ABE6BA22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80326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60587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1200">
                <a:solidFill>
                  <a:srgbClr val="FFFF00"/>
                </a:solidFill>
              </a:rPr>
              <a:t>独立节点</a:t>
            </a:r>
            <a:r>
              <a:rPr lang="zh-CN" altLang="en-US" sz="1200">
                <a:solidFill>
                  <a:schemeClr val="bg1"/>
                </a:solidFill>
              </a:rPr>
              <a:t>：与独立</a:t>
            </a:r>
            <a:r>
              <a:rPr lang="en-US" altLang="zh-CN" sz="1200">
                <a:solidFill>
                  <a:schemeClr val="bg1"/>
                </a:solidFill>
              </a:rPr>
              <a:t>KCL</a:t>
            </a:r>
            <a:r>
              <a:rPr lang="zh-CN" altLang="en-US" sz="1200">
                <a:solidFill>
                  <a:schemeClr val="bg1"/>
                </a:solidFill>
              </a:rPr>
              <a:t>方程对应的节点。任     选</a:t>
            </a:r>
            <a:r>
              <a:rPr lang="zh-CN" altLang="en-US" sz="1200">
                <a:solidFill>
                  <a:srgbClr val="FFFF00"/>
                </a:solidFill>
              </a:rPr>
              <a:t>（</a:t>
            </a:r>
            <a:r>
              <a:rPr lang="en-US" altLang="zh-CN" sz="1200">
                <a:solidFill>
                  <a:srgbClr val="FFFF00"/>
                </a:solidFill>
              </a:rPr>
              <a:t>n-1</a:t>
            </a:r>
            <a:r>
              <a:rPr lang="zh-CN" altLang="en-US" sz="1200">
                <a:solidFill>
                  <a:srgbClr val="FFFF00"/>
                </a:solidFill>
              </a:rPr>
              <a:t>）</a:t>
            </a:r>
            <a:r>
              <a:rPr lang="zh-CN" altLang="en-US" sz="1200">
                <a:solidFill>
                  <a:schemeClr val="bg1"/>
                </a:solidFill>
              </a:rPr>
              <a:t>个节点即为独立节点。</a:t>
            </a:r>
            <a:r>
              <a:rPr lang="zh-CN" altLang="en-US" sz="1200">
                <a:solidFill>
                  <a:srgbClr val="FFFF00"/>
                </a:solidFill>
              </a:rPr>
              <a:t>参考节点或非独立节点：</a:t>
            </a:r>
            <a:r>
              <a:rPr lang="zh-CN" altLang="en-US" sz="1200">
                <a:solidFill>
                  <a:schemeClr val="bg1"/>
                </a:solidFill>
              </a:rPr>
              <a:t>删掉的非独立方程     所对应节点称。</a:t>
            </a:r>
            <a:endParaRPr lang="en-US" altLang="zh-CN" sz="1200">
              <a:solidFill>
                <a:schemeClr val="bg1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4699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三个方程相互独立。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15999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3KCL+3KVL=6</a:t>
            </a:r>
            <a:r>
              <a:rPr lang="zh-CN" altLang="en-US"/>
              <a:t>个方程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92130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35905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4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7E876-995B-47D2-A20E-F4EC0A1BD30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9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280" y="160700"/>
            <a:ext cx="642940" cy="642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33323"/>
            <a:ext cx="3672408" cy="2609865"/>
            <a:chOff x="144" y="96"/>
            <a:chExt cx="4416" cy="3408"/>
          </a:xfrm>
        </p:grpSpPr>
        <p:sp>
          <p:nvSpPr>
            <p:cNvPr id="10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C0D54-2B3F-4D24-83A2-4C1F1C42026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7" name="Group 3"/>
          <p:cNvGrpSpPr>
            <a:grpSpLocks/>
          </p:cNvGrpSpPr>
          <p:nvPr userDrawn="1"/>
        </p:nvGrpSpPr>
        <p:grpSpPr bwMode="auto">
          <a:xfrm>
            <a:off x="35496" y="195488"/>
            <a:ext cx="3672408" cy="2609865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35496" y="-40772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41148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41148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7098E-0ECE-42D0-A0D3-25B821494F1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7" name="Group 3"/>
          <p:cNvGrpSpPr>
            <a:grpSpLocks/>
          </p:cNvGrpSpPr>
          <p:nvPr userDrawn="1"/>
        </p:nvGrpSpPr>
        <p:grpSpPr bwMode="auto">
          <a:xfrm>
            <a:off x="35496" y="195488"/>
            <a:ext cx="3672408" cy="2609865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35496" y="-40772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85800" y="457200"/>
            <a:ext cx="77724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363AD-6C55-4086-943F-BFFC5A267AD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6" name="Group 3"/>
          <p:cNvGrpSpPr>
            <a:grpSpLocks/>
          </p:cNvGrpSpPr>
          <p:nvPr userDrawn="1"/>
        </p:nvGrpSpPr>
        <p:grpSpPr bwMode="auto">
          <a:xfrm>
            <a:off x="35496" y="195488"/>
            <a:ext cx="3672408" cy="2609865"/>
            <a:chOff x="144" y="96"/>
            <a:chExt cx="4416" cy="3408"/>
          </a:xfrm>
        </p:grpSpPr>
        <p:sp>
          <p:nvSpPr>
            <p:cNvPr id="7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" name="TextBox 9"/>
          <p:cNvSpPr txBox="1"/>
          <p:nvPr userDrawn="1"/>
        </p:nvSpPr>
        <p:spPr>
          <a:xfrm>
            <a:off x="35496" y="-40772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12E31-4A5F-46A8-9C48-3F63E95F834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9" name="Group 3"/>
          <p:cNvGrpSpPr>
            <a:grpSpLocks/>
          </p:cNvGrpSpPr>
          <p:nvPr userDrawn="1"/>
        </p:nvGrpSpPr>
        <p:grpSpPr bwMode="auto">
          <a:xfrm>
            <a:off x="35496" y="195488"/>
            <a:ext cx="3672408" cy="2609865"/>
            <a:chOff x="144" y="96"/>
            <a:chExt cx="4416" cy="3408"/>
          </a:xfrm>
        </p:grpSpPr>
        <p:sp>
          <p:nvSpPr>
            <p:cNvPr id="10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35496" y="-40772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支路电流法</a:t>
            </a: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F555A-D2FD-46C3-A8F4-28B1ACFD2D8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7" name="Group 3"/>
          <p:cNvGrpSpPr>
            <a:grpSpLocks/>
          </p:cNvGrpSpPr>
          <p:nvPr userDrawn="1"/>
        </p:nvGrpSpPr>
        <p:grpSpPr bwMode="auto">
          <a:xfrm>
            <a:off x="35496" y="195488"/>
            <a:ext cx="3672408" cy="2609865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35496" y="-40772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6D3AA-1737-4EFB-9F89-6A2C291E902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195488"/>
            <a:ext cx="3672408" cy="2609865"/>
            <a:chOff x="144" y="96"/>
            <a:chExt cx="4416" cy="3408"/>
          </a:xfrm>
        </p:grpSpPr>
        <p:sp>
          <p:nvSpPr>
            <p:cNvPr id="9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35496" y="-40772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C231B-5FE9-47B8-A853-419A17E384A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10" name="Group 3"/>
          <p:cNvGrpSpPr>
            <a:grpSpLocks/>
          </p:cNvGrpSpPr>
          <p:nvPr userDrawn="1"/>
        </p:nvGrpSpPr>
        <p:grpSpPr bwMode="auto">
          <a:xfrm>
            <a:off x="35496" y="195488"/>
            <a:ext cx="3672408" cy="2609865"/>
            <a:chOff x="144" y="96"/>
            <a:chExt cx="4416" cy="3408"/>
          </a:xfrm>
        </p:grpSpPr>
        <p:sp>
          <p:nvSpPr>
            <p:cNvPr id="11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4" name="TextBox 13"/>
          <p:cNvSpPr txBox="1"/>
          <p:nvPr userDrawn="1"/>
        </p:nvSpPr>
        <p:spPr>
          <a:xfrm>
            <a:off x="35496" y="-40772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4ABF0-412F-4A99-996E-EDFE832F81C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6" name="Group 3"/>
          <p:cNvGrpSpPr>
            <a:grpSpLocks/>
          </p:cNvGrpSpPr>
          <p:nvPr userDrawn="1"/>
        </p:nvGrpSpPr>
        <p:grpSpPr bwMode="auto">
          <a:xfrm>
            <a:off x="35496" y="195488"/>
            <a:ext cx="3672408" cy="2609865"/>
            <a:chOff x="144" y="96"/>
            <a:chExt cx="4416" cy="3408"/>
          </a:xfrm>
        </p:grpSpPr>
        <p:sp>
          <p:nvSpPr>
            <p:cNvPr id="7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" name="TextBox 9"/>
          <p:cNvSpPr txBox="1"/>
          <p:nvPr userDrawn="1"/>
        </p:nvSpPr>
        <p:spPr>
          <a:xfrm>
            <a:off x="35496" y="-40772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支路电流法</a:t>
            </a: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18A33-497B-42D1-BA57-E69A746CA11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5" name="Group 3"/>
          <p:cNvGrpSpPr>
            <a:grpSpLocks/>
          </p:cNvGrpSpPr>
          <p:nvPr userDrawn="1"/>
        </p:nvGrpSpPr>
        <p:grpSpPr bwMode="auto">
          <a:xfrm>
            <a:off x="35496" y="195488"/>
            <a:ext cx="3672408" cy="2609865"/>
            <a:chOff x="144" y="96"/>
            <a:chExt cx="4416" cy="3408"/>
          </a:xfrm>
        </p:grpSpPr>
        <p:sp>
          <p:nvSpPr>
            <p:cNvPr id="6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8" name="TextBox 7"/>
          <p:cNvSpPr txBox="1"/>
          <p:nvPr userDrawn="1"/>
        </p:nvSpPr>
        <p:spPr>
          <a:xfrm>
            <a:off x="35496" y="-40772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支路电流法</a:t>
            </a: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10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3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10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DE046-DD5A-40D9-A263-F9C0535729A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195488"/>
            <a:ext cx="3672408" cy="2609865"/>
            <a:chOff x="144" y="96"/>
            <a:chExt cx="4416" cy="3408"/>
          </a:xfrm>
        </p:grpSpPr>
        <p:sp>
          <p:nvSpPr>
            <p:cNvPr id="9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35496" y="-40772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支路电流法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8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205C7-11CD-41E6-86EB-786D6653841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195488"/>
            <a:ext cx="3672408" cy="2609865"/>
            <a:chOff x="144" y="96"/>
            <a:chExt cx="4416" cy="3408"/>
          </a:xfrm>
        </p:grpSpPr>
        <p:sp>
          <p:nvSpPr>
            <p:cNvPr id="9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6" name="TextBox 15"/>
          <p:cNvSpPr txBox="1"/>
          <p:nvPr userDrawn="1"/>
        </p:nvSpPr>
        <p:spPr>
          <a:xfrm>
            <a:off x="35496" y="-40772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85900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6300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1378BEA-C741-46D1-BF3D-CF27B0C09EB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14" name="Picture 3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43" r="58095"/>
          <a:stretch>
            <a:fillRect/>
          </a:stretch>
        </p:blipFill>
        <p:spPr bwMode="auto">
          <a:xfrm>
            <a:off x="7775583" y="4754565"/>
            <a:ext cx="1368425" cy="388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69" r:id="rId1"/>
    <p:sldLayoutId id="2147484370" r:id="rId2"/>
    <p:sldLayoutId id="2147484371" r:id="rId3"/>
    <p:sldLayoutId id="2147484372" r:id="rId4"/>
    <p:sldLayoutId id="2147484373" r:id="rId5"/>
    <p:sldLayoutId id="2147484374" r:id="rId6"/>
    <p:sldLayoutId id="2147484375" r:id="rId7"/>
    <p:sldLayoutId id="2147484376" r:id="rId8"/>
    <p:sldLayoutId id="2147484377" r:id="rId9"/>
    <p:sldLayoutId id="2147484378" r:id="rId10"/>
    <p:sldLayoutId id="2147484379" r:id="rId11"/>
    <p:sldLayoutId id="2147484380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5.bin"/><Relationship Id="rId10" Type="http://schemas.openxmlformats.org/officeDocument/2006/relationships/image" Target="../media/image10.wmf"/><Relationship Id="rId4" Type="http://schemas.openxmlformats.org/officeDocument/2006/relationships/image" Target="../media/image7.png"/><Relationship Id="rId9" Type="http://schemas.openxmlformats.org/officeDocument/2006/relationships/oleObject" Target="../embeddings/oleObject7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image" Target="../media/image7.png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9.bin"/><Relationship Id="rId11" Type="http://schemas.openxmlformats.org/officeDocument/2006/relationships/image" Target="../media/image11.wmf"/><Relationship Id="rId5" Type="http://schemas.openxmlformats.org/officeDocument/2006/relationships/image" Target="../media/image8.wmf"/><Relationship Id="rId10" Type="http://schemas.openxmlformats.org/officeDocument/2006/relationships/oleObject" Target="../embeddings/oleObject11.bin"/><Relationship Id="rId4" Type="http://schemas.openxmlformats.org/officeDocument/2006/relationships/oleObject" Target="../embeddings/oleObject8.bin"/><Relationship Id="rId9" Type="http://schemas.openxmlformats.org/officeDocument/2006/relationships/image" Target="../media/image10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image" Target="../media/image7.png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3.bin"/><Relationship Id="rId11" Type="http://schemas.openxmlformats.org/officeDocument/2006/relationships/image" Target="../media/image12.wmf"/><Relationship Id="rId5" Type="http://schemas.openxmlformats.org/officeDocument/2006/relationships/image" Target="../media/image8.wmf"/><Relationship Id="rId10" Type="http://schemas.openxmlformats.org/officeDocument/2006/relationships/oleObject" Target="../embeddings/oleObject15.bin"/><Relationship Id="rId4" Type="http://schemas.openxmlformats.org/officeDocument/2006/relationships/oleObject" Target="../embeddings/oleObject12.bin"/><Relationship Id="rId9" Type="http://schemas.openxmlformats.org/officeDocument/2006/relationships/image" Target="../media/image10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3" Type="http://schemas.openxmlformats.org/officeDocument/2006/relationships/image" Target="../media/image7.png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7.bin"/><Relationship Id="rId11" Type="http://schemas.openxmlformats.org/officeDocument/2006/relationships/image" Target="../media/image13.wmf"/><Relationship Id="rId5" Type="http://schemas.openxmlformats.org/officeDocument/2006/relationships/image" Target="../media/image8.wmf"/><Relationship Id="rId10" Type="http://schemas.openxmlformats.org/officeDocument/2006/relationships/oleObject" Target="../embeddings/oleObject19.bin"/><Relationship Id="rId4" Type="http://schemas.openxmlformats.org/officeDocument/2006/relationships/oleObject" Target="../embeddings/oleObject16.bin"/><Relationship Id="rId9" Type="http://schemas.openxmlformats.org/officeDocument/2006/relationships/image" Target="../media/image10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21.bin"/><Relationship Id="rId12" Type="http://schemas.openxmlformats.org/officeDocument/2006/relationships/image" Target="../media/image1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23.bin"/><Relationship Id="rId5" Type="http://schemas.openxmlformats.org/officeDocument/2006/relationships/oleObject" Target="../embeddings/oleObject20.bin"/><Relationship Id="rId10" Type="http://schemas.openxmlformats.org/officeDocument/2006/relationships/image" Target="../media/image10.wmf"/><Relationship Id="rId4" Type="http://schemas.openxmlformats.org/officeDocument/2006/relationships/image" Target="../media/image7.png"/><Relationship Id="rId9" Type="http://schemas.openxmlformats.org/officeDocument/2006/relationships/oleObject" Target="../embeddings/oleObject22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4.wmf"/><Relationship Id="rId12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6.wmf"/><Relationship Id="rId5" Type="http://schemas.openxmlformats.org/officeDocument/2006/relationships/image" Target="../media/image3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FE32F56-7B71-42B9-8854-EA1D20BB8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483518"/>
            <a:ext cx="8206680" cy="857250"/>
          </a:xfrm>
        </p:spPr>
        <p:txBody>
          <a:bodyPr/>
          <a:lstStyle/>
          <a:p>
            <a:r>
              <a:rPr lang="zh-CN" altLang="en-US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第</a:t>
            </a:r>
            <a:r>
              <a:rPr lang="en-US" altLang="zh-CN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r>
              <a:rPr lang="zh-CN" altLang="en-US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章</a:t>
            </a:r>
            <a:r>
              <a:rPr lang="en-US" altLang="zh-CN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zh-CN" altLang="en-US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线性网络的一般分析方法</a:t>
            </a:r>
            <a:endParaRPr lang="zh-CN" altLang="en-US">
              <a:solidFill>
                <a:srgbClr val="000066"/>
              </a:solidFill>
            </a:endParaRPr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id="{A255F237-3DD1-401A-B1F8-BAB2367942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592" y="1635646"/>
            <a:ext cx="8064896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b="1">
                <a:latin typeface="+mj-ea"/>
                <a:ea typeface="+mj-ea"/>
              </a:rPr>
              <a:t>电阻电路分析法：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b="1">
                <a:latin typeface="+mj-ea"/>
                <a:ea typeface="+mj-ea"/>
              </a:rPr>
              <a:t>一、等效变换 </a:t>
            </a:r>
            <a:r>
              <a:rPr lang="en-US" altLang="zh-CN" b="1">
                <a:latin typeface="+mj-ea"/>
                <a:ea typeface="+mj-ea"/>
              </a:rPr>
              <a:t>—</a:t>
            </a:r>
            <a:r>
              <a:rPr lang="zh-CN" altLang="en-US" b="1">
                <a:solidFill>
                  <a:srgbClr val="3333FF"/>
                </a:solidFill>
                <a:latin typeface="+mj-ea"/>
                <a:ea typeface="+mj-ea"/>
              </a:rPr>
              <a:t>求局部响应 </a:t>
            </a:r>
            <a:r>
              <a:rPr lang="zh-CN" altLang="en-US" b="1">
                <a:latin typeface="+mj-ea"/>
                <a:ea typeface="+mj-ea"/>
              </a:rPr>
              <a:t>（第</a:t>
            </a:r>
            <a:r>
              <a:rPr lang="en-US" altLang="zh-CN" b="1">
                <a:latin typeface="+mj-ea"/>
                <a:ea typeface="+mj-ea"/>
              </a:rPr>
              <a:t>2</a:t>
            </a:r>
            <a:r>
              <a:rPr lang="zh-CN" altLang="en-US" b="1">
                <a:latin typeface="+mj-ea"/>
                <a:ea typeface="+mj-ea"/>
              </a:rPr>
              <a:t>章）</a:t>
            </a:r>
          </a:p>
          <a:p>
            <a:pPr>
              <a:spcBef>
                <a:spcPct val="50000"/>
              </a:spcBef>
              <a:buNone/>
            </a:pPr>
            <a:r>
              <a:rPr lang="zh-CN" altLang="en-US" b="1">
                <a:latin typeface="+mj-ea"/>
                <a:ea typeface="+mj-ea"/>
              </a:rPr>
              <a:t>二、一般分析方法</a:t>
            </a:r>
            <a:r>
              <a:rPr lang="en-US" altLang="zh-CN" b="1">
                <a:latin typeface="+mj-ea"/>
                <a:ea typeface="+mj-ea"/>
              </a:rPr>
              <a:t>—</a:t>
            </a:r>
            <a:r>
              <a:rPr lang="zh-CN" altLang="en-US" b="1">
                <a:solidFill>
                  <a:srgbClr val="3333FF"/>
                </a:solidFill>
                <a:latin typeface="+mj-ea"/>
                <a:ea typeface="+mj-ea"/>
              </a:rPr>
              <a:t>系统化求响应</a:t>
            </a:r>
            <a:r>
              <a:rPr lang="zh-CN" altLang="en-US" b="1">
                <a:latin typeface="+mj-ea"/>
              </a:rPr>
              <a:t>（第</a:t>
            </a:r>
            <a:r>
              <a:rPr lang="en-US" altLang="zh-CN" b="1">
                <a:latin typeface="+mj-ea"/>
              </a:rPr>
              <a:t>3</a:t>
            </a:r>
            <a:r>
              <a:rPr lang="zh-CN" altLang="en-US" b="1">
                <a:latin typeface="+mj-ea"/>
              </a:rPr>
              <a:t>章）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b="1">
                <a:latin typeface="+mj-ea"/>
                <a:ea typeface="+mj-ea"/>
              </a:rPr>
              <a:t>三、网络定理     （第</a:t>
            </a:r>
            <a:r>
              <a:rPr lang="en-US" altLang="zh-CN" b="1">
                <a:latin typeface="+mj-ea"/>
                <a:ea typeface="+mj-ea"/>
              </a:rPr>
              <a:t>4</a:t>
            </a:r>
            <a:r>
              <a:rPr lang="zh-CN" altLang="en-US" b="1">
                <a:latin typeface="+mj-ea"/>
                <a:ea typeface="+mj-ea"/>
              </a:rPr>
              <a:t>章）</a:t>
            </a:r>
          </a:p>
        </p:txBody>
      </p:sp>
    </p:spTree>
    <p:extLst>
      <p:ext uri="{BB962C8B-B14F-4D97-AF65-F5344CB8AC3E}">
        <p14:creationId xmlns:p14="http://schemas.microsoft.com/office/powerpoint/2010/main" val="19826857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92A9BEB7-7F75-4766-8D19-E1DF1365A6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87642"/>
            <a:ext cx="3733349" cy="3579862"/>
          </a:xfrm>
          <a:prstGeom prst="rect">
            <a:avLst/>
          </a:prstGeom>
        </p:spPr>
      </p:pic>
      <p:sp>
        <p:nvSpPr>
          <p:cNvPr id="3" name="Text Box 50">
            <a:extLst>
              <a:ext uri="{FF2B5EF4-FFF2-40B4-BE49-F238E27FC236}">
                <a16:creationId xmlns:a16="http://schemas.microsoft.com/office/drawing/2014/main" id="{364063A9-1D12-4CED-A2E7-F045524182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361" y="279414"/>
            <a:ext cx="45435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2400" b="1"/>
              <a:t>(3)</a:t>
            </a:r>
            <a:r>
              <a:rPr lang="zh-CN" altLang="en-US" sz="2400" b="1"/>
              <a:t>对七个回路分别列</a:t>
            </a:r>
            <a:r>
              <a:rPr lang="en-US" altLang="zh-CN" sz="2400" b="1">
                <a:solidFill>
                  <a:srgbClr val="FF0000"/>
                </a:solidFill>
              </a:rPr>
              <a:t>KVL</a:t>
            </a:r>
            <a:r>
              <a:rPr lang="zh-CN" altLang="en-US" sz="2400" b="1">
                <a:solidFill>
                  <a:srgbClr val="FF0000"/>
                </a:solidFill>
              </a:rPr>
              <a:t>方程    </a:t>
            </a:r>
          </a:p>
        </p:txBody>
      </p:sp>
      <p:graphicFrame>
        <p:nvGraphicFramePr>
          <p:cNvPr id="4" name="Object 1024">
            <a:extLst>
              <a:ext uri="{FF2B5EF4-FFF2-40B4-BE49-F238E27FC236}">
                <a16:creationId xmlns:a16="http://schemas.microsoft.com/office/drawing/2014/main" id="{E51E4BDF-9664-4AA5-88BF-D47DBB0A780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6895476"/>
              </p:ext>
            </p:extLst>
          </p:nvPr>
        </p:nvGraphicFramePr>
        <p:xfrm>
          <a:off x="151731" y="1419101"/>
          <a:ext cx="4636293" cy="4616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257" name="Equation" r:id="rId5" imgW="1968480" imgH="228600" progId="Equation.DSMT4">
                  <p:embed/>
                </p:oleObj>
              </mc:Choice>
              <mc:Fallback>
                <p:oleObj name="Equation" r:id="rId5" imgW="1968480" imgH="228600" progId="Equation.DSMT4">
                  <p:embed/>
                  <p:pic>
                    <p:nvPicPr>
                      <p:cNvPr id="187392" name="Object 1024">
                        <a:extLst>
                          <a:ext uri="{FF2B5EF4-FFF2-40B4-BE49-F238E27FC236}">
                            <a16:creationId xmlns:a16="http://schemas.microsoft.com/office/drawing/2014/main" id="{3BF0420B-E68E-4E7F-81C6-00DC23401EA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731" y="1419101"/>
                        <a:ext cx="4636293" cy="4616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Box 52">
            <a:extLst>
              <a:ext uri="{FF2B5EF4-FFF2-40B4-BE49-F238E27FC236}">
                <a16:creationId xmlns:a16="http://schemas.microsoft.com/office/drawing/2014/main" id="{F0DC502D-74BC-4D02-9236-6C3B5EEC5F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544" y="1893056"/>
            <a:ext cx="2895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400" b="1"/>
              <a:t>网孔</a:t>
            </a:r>
            <a:r>
              <a:rPr lang="en-US" altLang="zh-CN" sz="2400" b="1"/>
              <a:t>BCDB</a:t>
            </a:r>
          </a:p>
        </p:txBody>
      </p:sp>
      <p:graphicFrame>
        <p:nvGraphicFramePr>
          <p:cNvPr id="6" name="Object 1025">
            <a:extLst>
              <a:ext uri="{FF2B5EF4-FFF2-40B4-BE49-F238E27FC236}">
                <a16:creationId xmlns:a16="http://schemas.microsoft.com/office/drawing/2014/main" id="{3A25CAE7-64E0-480E-BFAF-255F9E9271B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5741286"/>
              </p:ext>
            </p:extLst>
          </p:nvPr>
        </p:nvGraphicFramePr>
        <p:xfrm>
          <a:off x="268101" y="2398004"/>
          <a:ext cx="4083150" cy="4963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258" name="Equation" r:id="rId7" imgW="2044440" imgH="228600" progId="Equation.DSMT4">
                  <p:embed/>
                </p:oleObj>
              </mc:Choice>
              <mc:Fallback>
                <p:oleObj name="Equation" r:id="rId7" imgW="2044440" imgH="228600" progId="Equation.DSMT4">
                  <p:embed/>
                  <p:pic>
                    <p:nvPicPr>
                      <p:cNvPr id="187393" name="Object 1025">
                        <a:extLst>
                          <a:ext uri="{FF2B5EF4-FFF2-40B4-BE49-F238E27FC236}">
                            <a16:creationId xmlns:a16="http://schemas.microsoft.com/office/drawing/2014/main" id="{4CC89E59-B101-4F4D-949D-8D04F24CB4C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101" y="2398004"/>
                        <a:ext cx="4083150" cy="4963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54">
            <a:extLst>
              <a:ext uri="{FF2B5EF4-FFF2-40B4-BE49-F238E27FC236}">
                <a16:creationId xmlns:a16="http://schemas.microsoft.com/office/drawing/2014/main" id="{A4B58F84-81AA-4E34-9406-4299812126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117" y="2964953"/>
            <a:ext cx="31242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400" b="1"/>
              <a:t>网孔</a:t>
            </a:r>
            <a:r>
              <a:rPr lang="en-US" altLang="zh-CN" sz="2400" b="1"/>
              <a:t>ACBA</a:t>
            </a:r>
          </a:p>
        </p:txBody>
      </p:sp>
      <p:graphicFrame>
        <p:nvGraphicFramePr>
          <p:cNvPr id="8" name="Object 1026">
            <a:extLst>
              <a:ext uri="{FF2B5EF4-FFF2-40B4-BE49-F238E27FC236}">
                <a16:creationId xmlns:a16="http://schemas.microsoft.com/office/drawing/2014/main" id="{D6A4D089-087B-48FE-8174-159174E3D71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6724927"/>
              </p:ext>
            </p:extLst>
          </p:nvPr>
        </p:nvGraphicFramePr>
        <p:xfrm>
          <a:off x="272826" y="3497239"/>
          <a:ext cx="4183509" cy="5405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259" name="Equation" r:id="rId9" imgW="1625400" imgH="228600" progId="Equation.DSMT4">
                  <p:embed/>
                </p:oleObj>
              </mc:Choice>
              <mc:Fallback>
                <p:oleObj name="Equation" r:id="rId9" imgW="1625400" imgH="228600" progId="Equation.DSMT4">
                  <p:embed/>
                  <p:pic>
                    <p:nvPicPr>
                      <p:cNvPr id="187394" name="Object 1026">
                        <a:extLst>
                          <a:ext uri="{FF2B5EF4-FFF2-40B4-BE49-F238E27FC236}">
                            <a16:creationId xmlns:a16="http://schemas.microsoft.com/office/drawing/2014/main" id="{2D662AA0-BC59-473A-BF9B-0EEE2C75C81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2826" y="3497239"/>
                        <a:ext cx="4183509" cy="5405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59">
            <a:extLst>
              <a:ext uri="{FF2B5EF4-FFF2-40B4-BE49-F238E27FC236}">
                <a16:creationId xmlns:a16="http://schemas.microsoft.com/office/drawing/2014/main" id="{0940AF74-3933-45E6-9F75-725F6C2E15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552" y="825429"/>
            <a:ext cx="25908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400" b="1"/>
              <a:t>网孔</a:t>
            </a:r>
            <a:r>
              <a:rPr lang="en-US" altLang="zh-CN" sz="2400" b="1"/>
              <a:t>ABDA</a:t>
            </a:r>
          </a:p>
        </p:txBody>
      </p:sp>
      <p:sp>
        <p:nvSpPr>
          <p:cNvPr id="10" name="Freeform 58">
            <a:extLst>
              <a:ext uri="{FF2B5EF4-FFF2-40B4-BE49-F238E27FC236}">
                <a16:creationId xmlns:a16="http://schemas.microsoft.com/office/drawing/2014/main" id="{3BBA27AB-6A48-47E9-B8F1-BF56E667A48A}"/>
              </a:ext>
            </a:extLst>
          </p:cNvPr>
          <p:cNvSpPr>
            <a:spLocks/>
          </p:cNvSpPr>
          <p:nvPr/>
        </p:nvSpPr>
        <p:spPr bwMode="auto">
          <a:xfrm>
            <a:off x="6228184" y="784664"/>
            <a:ext cx="1270000" cy="520700"/>
          </a:xfrm>
          <a:custGeom>
            <a:avLst/>
            <a:gdLst>
              <a:gd name="T0" fmla="*/ 2147483646 w 800"/>
              <a:gd name="T1" fmla="*/ 2147483646 h 328"/>
              <a:gd name="T2" fmla="*/ 2147483646 w 800"/>
              <a:gd name="T3" fmla="*/ 2147483646 h 328"/>
              <a:gd name="T4" fmla="*/ 2147483646 w 800"/>
              <a:gd name="T5" fmla="*/ 2147483646 h 328"/>
              <a:gd name="T6" fmla="*/ 2147483646 w 800"/>
              <a:gd name="T7" fmla="*/ 2147483646 h 328"/>
              <a:gd name="T8" fmla="*/ 2147483646 w 800"/>
              <a:gd name="T9" fmla="*/ 2147483646 h 328"/>
              <a:gd name="T10" fmla="*/ 2147483646 w 800"/>
              <a:gd name="T11" fmla="*/ 2147483646 h 32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00"/>
              <a:gd name="T19" fmla="*/ 0 h 328"/>
              <a:gd name="T20" fmla="*/ 800 w 800"/>
              <a:gd name="T21" fmla="*/ 328 h 32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00" h="328">
                <a:moveTo>
                  <a:pt x="232" y="24"/>
                </a:moveTo>
                <a:cubicBezTo>
                  <a:pt x="428" y="12"/>
                  <a:pt x="624" y="0"/>
                  <a:pt x="712" y="24"/>
                </a:cubicBezTo>
                <a:cubicBezTo>
                  <a:pt x="800" y="48"/>
                  <a:pt x="776" y="120"/>
                  <a:pt x="760" y="168"/>
                </a:cubicBezTo>
                <a:cubicBezTo>
                  <a:pt x="744" y="216"/>
                  <a:pt x="728" y="296"/>
                  <a:pt x="616" y="312"/>
                </a:cubicBezTo>
                <a:cubicBezTo>
                  <a:pt x="504" y="328"/>
                  <a:pt x="176" y="296"/>
                  <a:pt x="88" y="264"/>
                </a:cubicBezTo>
                <a:cubicBezTo>
                  <a:pt x="0" y="232"/>
                  <a:pt x="44" y="176"/>
                  <a:pt x="88" y="120"/>
                </a:cubicBezTo>
              </a:path>
            </a:pathLst>
          </a:custGeom>
          <a:noFill/>
          <a:ln w="38100">
            <a:solidFill>
              <a:srgbClr val="FFC000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" name="Freeform 56">
            <a:extLst>
              <a:ext uri="{FF2B5EF4-FFF2-40B4-BE49-F238E27FC236}">
                <a16:creationId xmlns:a16="http://schemas.microsoft.com/office/drawing/2014/main" id="{46ABD189-9B2C-47DB-89F0-57EAD1DCB3CD}"/>
              </a:ext>
            </a:extLst>
          </p:cNvPr>
          <p:cNvSpPr>
            <a:spLocks/>
          </p:cNvSpPr>
          <p:nvPr/>
        </p:nvSpPr>
        <p:spPr bwMode="auto">
          <a:xfrm>
            <a:off x="5791297" y="1635216"/>
            <a:ext cx="732900" cy="1525576"/>
          </a:xfrm>
          <a:custGeom>
            <a:avLst/>
            <a:gdLst>
              <a:gd name="T0" fmla="*/ 0 w 624"/>
              <a:gd name="T1" fmla="*/ 2147483646 h 1200"/>
              <a:gd name="T2" fmla="*/ 2147483646 w 624"/>
              <a:gd name="T3" fmla="*/ 2147483646 h 1200"/>
              <a:gd name="T4" fmla="*/ 2147483646 w 624"/>
              <a:gd name="T5" fmla="*/ 2147483646 h 1200"/>
              <a:gd name="T6" fmla="*/ 2147483646 w 624"/>
              <a:gd name="T7" fmla="*/ 2147483646 h 1200"/>
              <a:gd name="T8" fmla="*/ 2147483646 w 624"/>
              <a:gd name="T9" fmla="*/ 2147483646 h 1200"/>
              <a:gd name="T10" fmla="*/ 2147483646 w 624"/>
              <a:gd name="T11" fmla="*/ 2147483646 h 12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24"/>
              <a:gd name="T19" fmla="*/ 0 h 1200"/>
              <a:gd name="T20" fmla="*/ 624 w 624"/>
              <a:gd name="T21" fmla="*/ 1200 h 12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24" h="1200">
                <a:moveTo>
                  <a:pt x="0" y="392"/>
                </a:moveTo>
                <a:cubicBezTo>
                  <a:pt x="100" y="204"/>
                  <a:pt x="200" y="16"/>
                  <a:pt x="288" y="8"/>
                </a:cubicBezTo>
                <a:cubicBezTo>
                  <a:pt x="376" y="0"/>
                  <a:pt x="480" y="168"/>
                  <a:pt x="528" y="344"/>
                </a:cubicBezTo>
                <a:cubicBezTo>
                  <a:pt x="576" y="520"/>
                  <a:pt x="624" y="928"/>
                  <a:pt x="576" y="1064"/>
                </a:cubicBezTo>
                <a:cubicBezTo>
                  <a:pt x="528" y="1200"/>
                  <a:pt x="320" y="1200"/>
                  <a:pt x="240" y="1160"/>
                </a:cubicBezTo>
                <a:cubicBezTo>
                  <a:pt x="160" y="1120"/>
                  <a:pt x="112" y="880"/>
                  <a:pt x="96" y="824"/>
                </a:cubicBezTo>
              </a:path>
            </a:pathLst>
          </a:custGeom>
          <a:noFill/>
          <a:ln w="38100">
            <a:solidFill>
              <a:srgbClr val="FFC000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" name="Freeform 57">
            <a:extLst>
              <a:ext uri="{FF2B5EF4-FFF2-40B4-BE49-F238E27FC236}">
                <a16:creationId xmlns:a16="http://schemas.microsoft.com/office/drawing/2014/main" id="{87230502-69AF-4544-B29C-9A55D0E8BC8B}"/>
              </a:ext>
            </a:extLst>
          </p:cNvPr>
          <p:cNvSpPr>
            <a:spLocks/>
          </p:cNvSpPr>
          <p:nvPr/>
        </p:nvSpPr>
        <p:spPr bwMode="auto">
          <a:xfrm>
            <a:off x="7017003" y="1591932"/>
            <a:ext cx="732901" cy="1525577"/>
          </a:xfrm>
          <a:custGeom>
            <a:avLst/>
            <a:gdLst>
              <a:gd name="T0" fmla="*/ 0 w 624"/>
              <a:gd name="T1" fmla="*/ 2147483646 h 1200"/>
              <a:gd name="T2" fmla="*/ 2147483646 w 624"/>
              <a:gd name="T3" fmla="*/ 2147483646 h 1200"/>
              <a:gd name="T4" fmla="*/ 2147483646 w 624"/>
              <a:gd name="T5" fmla="*/ 2147483646 h 1200"/>
              <a:gd name="T6" fmla="*/ 2147483646 w 624"/>
              <a:gd name="T7" fmla="*/ 2147483646 h 1200"/>
              <a:gd name="T8" fmla="*/ 2147483646 w 624"/>
              <a:gd name="T9" fmla="*/ 2147483646 h 1200"/>
              <a:gd name="T10" fmla="*/ 2147483646 w 624"/>
              <a:gd name="T11" fmla="*/ 2147483646 h 12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24"/>
              <a:gd name="T19" fmla="*/ 0 h 1200"/>
              <a:gd name="T20" fmla="*/ 624 w 624"/>
              <a:gd name="T21" fmla="*/ 1200 h 12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24" h="1200">
                <a:moveTo>
                  <a:pt x="0" y="392"/>
                </a:moveTo>
                <a:cubicBezTo>
                  <a:pt x="100" y="204"/>
                  <a:pt x="200" y="16"/>
                  <a:pt x="288" y="8"/>
                </a:cubicBezTo>
                <a:cubicBezTo>
                  <a:pt x="376" y="0"/>
                  <a:pt x="480" y="168"/>
                  <a:pt x="528" y="344"/>
                </a:cubicBezTo>
                <a:cubicBezTo>
                  <a:pt x="576" y="520"/>
                  <a:pt x="624" y="928"/>
                  <a:pt x="576" y="1064"/>
                </a:cubicBezTo>
                <a:cubicBezTo>
                  <a:pt x="528" y="1200"/>
                  <a:pt x="320" y="1200"/>
                  <a:pt x="240" y="1160"/>
                </a:cubicBezTo>
                <a:cubicBezTo>
                  <a:pt x="160" y="1120"/>
                  <a:pt x="112" y="880"/>
                  <a:pt x="96" y="824"/>
                </a:cubicBezTo>
              </a:path>
            </a:pathLst>
          </a:custGeom>
          <a:noFill/>
          <a:ln w="38100">
            <a:solidFill>
              <a:srgbClr val="FFC000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289EA389-38C9-4079-B663-2454FFB7030B}"/>
              </a:ext>
            </a:extLst>
          </p:cNvPr>
          <p:cNvCxnSpPr/>
          <p:nvPr/>
        </p:nvCxnSpPr>
        <p:spPr bwMode="auto">
          <a:xfrm>
            <a:off x="2987824" y="1880766"/>
            <a:ext cx="504056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46335444-D959-4F9B-A9FD-0388C1ECCA5C}"/>
              </a:ext>
            </a:extLst>
          </p:cNvPr>
          <p:cNvCxnSpPr>
            <a:cxnSpLocks/>
          </p:cNvCxnSpPr>
          <p:nvPr/>
        </p:nvCxnSpPr>
        <p:spPr bwMode="auto">
          <a:xfrm>
            <a:off x="1259632" y="2864522"/>
            <a:ext cx="504056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10F11D37-DDC7-4C2D-8076-4A743E63D1C6}"/>
              </a:ext>
            </a:extLst>
          </p:cNvPr>
          <p:cNvCxnSpPr>
            <a:cxnSpLocks/>
          </p:cNvCxnSpPr>
          <p:nvPr/>
        </p:nvCxnSpPr>
        <p:spPr bwMode="auto">
          <a:xfrm>
            <a:off x="395536" y="4011910"/>
            <a:ext cx="504056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8688834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0" grpId="0" animBg="1"/>
      <p:bldP spid="11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230CA2F8-80B3-40CF-B385-5AA67F60C0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8662"/>
            <a:ext cx="3733349" cy="3579862"/>
          </a:xfrm>
          <a:prstGeom prst="rect">
            <a:avLst/>
          </a:prstGeom>
        </p:spPr>
      </p:pic>
      <p:graphicFrame>
        <p:nvGraphicFramePr>
          <p:cNvPr id="3" name="Object 1024">
            <a:extLst>
              <a:ext uri="{FF2B5EF4-FFF2-40B4-BE49-F238E27FC236}">
                <a16:creationId xmlns:a16="http://schemas.microsoft.com/office/drawing/2014/main" id="{3E5FE4D9-D461-4384-BC7F-61B0135D8D9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2023831"/>
              </p:ext>
            </p:extLst>
          </p:nvPr>
        </p:nvGraphicFramePr>
        <p:xfrm>
          <a:off x="313319" y="483518"/>
          <a:ext cx="4636293" cy="4616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86" name="Equation" r:id="rId4" imgW="1968480" imgH="228600" progId="Equation.DSMT4">
                  <p:embed/>
                </p:oleObj>
              </mc:Choice>
              <mc:Fallback>
                <p:oleObj name="Equation" r:id="rId4" imgW="1968480" imgH="228600" progId="Equation.DSMT4">
                  <p:embed/>
                  <p:pic>
                    <p:nvPicPr>
                      <p:cNvPr id="4" name="Object 1024">
                        <a:extLst>
                          <a:ext uri="{FF2B5EF4-FFF2-40B4-BE49-F238E27FC236}">
                            <a16:creationId xmlns:a16="http://schemas.microsoft.com/office/drawing/2014/main" id="{E51E4BDF-9664-4AA5-88BF-D47DBB0A780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319" y="483518"/>
                        <a:ext cx="4636293" cy="4616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1025">
            <a:extLst>
              <a:ext uri="{FF2B5EF4-FFF2-40B4-BE49-F238E27FC236}">
                <a16:creationId xmlns:a16="http://schemas.microsoft.com/office/drawing/2014/main" id="{A6AC8207-970E-44B0-9C3D-1CC3F84107A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6383125"/>
              </p:ext>
            </p:extLst>
          </p:nvPr>
        </p:nvGraphicFramePr>
        <p:xfrm>
          <a:off x="313319" y="1011654"/>
          <a:ext cx="4083150" cy="4963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87" name="Equation" r:id="rId6" imgW="2044440" imgH="228600" progId="Equation.DSMT4">
                  <p:embed/>
                </p:oleObj>
              </mc:Choice>
              <mc:Fallback>
                <p:oleObj name="Equation" r:id="rId6" imgW="2044440" imgH="228600" progId="Equation.DSMT4">
                  <p:embed/>
                  <p:pic>
                    <p:nvPicPr>
                      <p:cNvPr id="6" name="Object 1025">
                        <a:extLst>
                          <a:ext uri="{FF2B5EF4-FFF2-40B4-BE49-F238E27FC236}">
                            <a16:creationId xmlns:a16="http://schemas.microsoft.com/office/drawing/2014/main" id="{3A25CAE7-64E0-480E-BFAF-255F9E9271B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319" y="1011654"/>
                        <a:ext cx="4083150" cy="4963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1026">
            <a:extLst>
              <a:ext uri="{FF2B5EF4-FFF2-40B4-BE49-F238E27FC236}">
                <a16:creationId xmlns:a16="http://schemas.microsoft.com/office/drawing/2014/main" id="{9298BF1D-6143-4549-A8C0-280022A0995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5894776"/>
              </p:ext>
            </p:extLst>
          </p:nvPr>
        </p:nvGraphicFramePr>
        <p:xfrm>
          <a:off x="365174" y="1574453"/>
          <a:ext cx="4183509" cy="5405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88" name="Equation" r:id="rId8" imgW="1625400" imgH="228600" progId="Equation.DSMT4">
                  <p:embed/>
                </p:oleObj>
              </mc:Choice>
              <mc:Fallback>
                <p:oleObj name="Equation" r:id="rId8" imgW="1625400" imgH="228600" progId="Equation.DSMT4">
                  <p:embed/>
                  <p:pic>
                    <p:nvPicPr>
                      <p:cNvPr id="8" name="Object 1026">
                        <a:extLst>
                          <a:ext uri="{FF2B5EF4-FFF2-40B4-BE49-F238E27FC236}">
                            <a16:creationId xmlns:a16="http://schemas.microsoft.com/office/drawing/2014/main" id="{D6A4D089-087B-48FE-8174-159174E3D71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174" y="1574453"/>
                        <a:ext cx="4183509" cy="5405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1024">
            <a:extLst>
              <a:ext uri="{FF2B5EF4-FFF2-40B4-BE49-F238E27FC236}">
                <a16:creationId xmlns:a16="http://schemas.microsoft.com/office/drawing/2014/main" id="{4E13FCE8-40EA-4BB0-8934-FAFD413C083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7869314"/>
              </p:ext>
            </p:extLst>
          </p:nvPr>
        </p:nvGraphicFramePr>
        <p:xfrm>
          <a:off x="313319" y="3741926"/>
          <a:ext cx="6490929" cy="6684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89" name="Equation" r:id="rId10" imgW="2450880" imgH="228600" progId="Equation.DSMT4">
                  <p:embed/>
                </p:oleObj>
              </mc:Choice>
              <mc:Fallback>
                <p:oleObj name="Equation" r:id="rId10" imgW="2450880" imgH="228600" progId="Equation.DSMT4">
                  <p:embed/>
                  <p:pic>
                    <p:nvPicPr>
                      <p:cNvPr id="3074" name="Object 1024">
                        <a:extLst>
                          <a:ext uri="{FF2B5EF4-FFF2-40B4-BE49-F238E27FC236}">
                            <a16:creationId xmlns:a16="http://schemas.microsoft.com/office/drawing/2014/main" id="{D2246D42-6540-49FD-941D-74898F78312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319" y="3741926"/>
                        <a:ext cx="6490929" cy="66845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3">
            <a:extLst>
              <a:ext uri="{FF2B5EF4-FFF2-40B4-BE49-F238E27FC236}">
                <a16:creationId xmlns:a16="http://schemas.microsoft.com/office/drawing/2014/main" id="{6D2055EC-4FBC-47DE-B43A-87BF92CA93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3146859"/>
            <a:ext cx="31242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400" b="1"/>
              <a:t>回路</a:t>
            </a:r>
            <a:r>
              <a:rPr lang="en-US" altLang="zh-CN" sz="2400" b="1"/>
              <a:t>ABCDA：</a:t>
            </a:r>
          </a:p>
        </p:txBody>
      </p:sp>
      <p:sp>
        <p:nvSpPr>
          <p:cNvPr id="9" name="Freeform 55">
            <a:extLst>
              <a:ext uri="{FF2B5EF4-FFF2-40B4-BE49-F238E27FC236}">
                <a16:creationId xmlns:a16="http://schemas.microsoft.com/office/drawing/2014/main" id="{306FB8A9-44A1-410E-81DE-755631D3D055}"/>
              </a:ext>
            </a:extLst>
          </p:cNvPr>
          <p:cNvSpPr>
            <a:spLocks/>
          </p:cNvSpPr>
          <p:nvPr/>
        </p:nvSpPr>
        <p:spPr bwMode="auto">
          <a:xfrm>
            <a:off x="5940152" y="1473319"/>
            <a:ext cx="2438400" cy="1371600"/>
          </a:xfrm>
          <a:custGeom>
            <a:avLst/>
            <a:gdLst>
              <a:gd name="T0" fmla="*/ 0 w 624"/>
              <a:gd name="T1" fmla="*/ 2147483646 h 1200"/>
              <a:gd name="T2" fmla="*/ 2147483646 w 624"/>
              <a:gd name="T3" fmla="*/ 2147483646 h 1200"/>
              <a:gd name="T4" fmla="*/ 2147483646 w 624"/>
              <a:gd name="T5" fmla="*/ 2147483646 h 1200"/>
              <a:gd name="T6" fmla="*/ 2147483646 w 624"/>
              <a:gd name="T7" fmla="*/ 2147483646 h 1200"/>
              <a:gd name="T8" fmla="*/ 2147483646 w 624"/>
              <a:gd name="T9" fmla="*/ 2147483646 h 1200"/>
              <a:gd name="T10" fmla="*/ 2147483646 w 624"/>
              <a:gd name="T11" fmla="*/ 2147483646 h 12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24"/>
              <a:gd name="T19" fmla="*/ 0 h 1200"/>
              <a:gd name="T20" fmla="*/ 624 w 624"/>
              <a:gd name="T21" fmla="*/ 1200 h 12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24" h="1200">
                <a:moveTo>
                  <a:pt x="0" y="392"/>
                </a:moveTo>
                <a:cubicBezTo>
                  <a:pt x="100" y="204"/>
                  <a:pt x="200" y="16"/>
                  <a:pt x="288" y="8"/>
                </a:cubicBezTo>
                <a:cubicBezTo>
                  <a:pt x="376" y="0"/>
                  <a:pt x="480" y="168"/>
                  <a:pt x="528" y="344"/>
                </a:cubicBezTo>
                <a:cubicBezTo>
                  <a:pt x="576" y="520"/>
                  <a:pt x="624" y="928"/>
                  <a:pt x="576" y="1064"/>
                </a:cubicBezTo>
                <a:cubicBezTo>
                  <a:pt x="528" y="1200"/>
                  <a:pt x="320" y="1200"/>
                  <a:pt x="240" y="1160"/>
                </a:cubicBezTo>
                <a:cubicBezTo>
                  <a:pt x="160" y="1120"/>
                  <a:pt x="112" y="880"/>
                  <a:pt x="96" y="824"/>
                </a:cubicBezTo>
              </a:path>
            </a:pathLst>
          </a:custGeom>
          <a:noFill/>
          <a:ln w="38100">
            <a:solidFill>
              <a:srgbClr val="FFC000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2411A6E8-921B-4FBD-8BD4-D9A0B1C7031E}"/>
              </a:ext>
            </a:extLst>
          </p:cNvPr>
          <p:cNvSpPr txBox="1"/>
          <p:nvPr/>
        </p:nvSpPr>
        <p:spPr>
          <a:xfrm>
            <a:off x="6732240" y="3766356"/>
            <a:ext cx="12266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>
                <a:latin typeface="+mn-lt"/>
              </a:rPr>
              <a:t>(1)+(2)</a:t>
            </a:r>
            <a:endParaRPr lang="zh-CN" altLang="en-US" sz="28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824619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230CA2F8-80B3-40CF-B385-5AA67F60C0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8662"/>
            <a:ext cx="3733349" cy="3579862"/>
          </a:xfrm>
          <a:prstGeom prst="rect">
            <a:avLst/>
          </a:prstGeom>
        </p:spPr>
      </p:pic>
      <p:graphicFrame>
        <p:nvGraphicFramePr>
          <p:cNvPr id="3" name="Object 1024">
            <a:extLst>
              <a:ext uri="{FF2B5EF4-FFF2-40B4-BE49-F238E27FC236}">
                <a16:creationId xmlns:a16="http://schemas.microsoft.com/office/drawing/2014/main" id="{3E5FE4D9-D461-4384-BC7F-61B0135D8D9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13319" y="483518"/>
          <a:ext cx="4636293" cy="4616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306" name="Equation" r:id="rId4" imgW="1968480" imgH="228600" progId="Equation.DSMT4">
                  <p:embed/>
                </p:oleObj>
              </mc:Choice>
              <mc:Fallback>
                <p:oleObj name="Equation" r:id="rId4" imgW="1968480" imgH="228600" progId="Equation.DSMT4">
                  <p:embed/>
                  <p:pic>
                    <p:nvPicPr>
                      <p:cNvPr id="3" name="Object 1024">
                        <a:extLst>
                          <a:ext uri="{FF2B5EF4-FFF2-40B4-BE49-F238E27FC236}">
                            <a16:creationId xmlns:a16="http://schemas.microsoft.com/office/drawing/2014/main" id="{3E5FE4D9-D461-4384-BC7F-61B0135D8D9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319" y="483518"/>
                        <a:ext cx="4636293" cy="4616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1025">
            <a:extLst>
              <a:ext uri="{FF2B5EF4-FFF2-40B4-BE49-F238E27FC236}">
                <a16:creationId xmlns:a16="http://schemas.microsoft.com/office/drawing/2014/main" id="{A6AC8207-970E-44B0-9C3D-1CC3F84107A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13319" y="1011654"/>
          <a:ext cx="4083150" cy="4963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307" name="Equation" r:id="rId6" imgW="2044440" imgH="228600" progId="Equation.DSMT4">
                  <p:embed/>
                </p:oleObj>
              </mc:Choice>
              <mc:Fallback>
                <p:oleObj name="Equation" r:id="rId6" imgW="2044440" imgH="228600" progId="Equation.DSMT4">
                  <p:embed/>
                  <p:pic>
                    <p:nvPicPr>
                      <p:cNvPr id="4" name="Object 1025">
                        <a:extLst>
                          <a:ext uri="{FF2B5EF4-FFF2-40B4-BE49-F238E27FC236}">
                            <a16:creationId xmlns:a16="http://schemas.microsoft.com/office/drawing/2014/main" id="{A6AC8207-970E-44B0-9C3D-1CC3F84107A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319" y="1011654"/>
                        <a:ext cx="4083150" cy="4963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1026">
            <a:extLst>
              <a:ext uri="{FF2B5EF4-FFF2-40B4-BE49-F238E27FC236}">
                <a16:creationId xmlns:a16="http://schemas.microsoft.com/office/drawing/2014/main" id="{9298BF1D-6143-4549-A8C0-280022A0995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9392049"/>
              </p:ext>
            </p:extLst>
          </p:nvPr>
        </p:nvGraphicFramePr>
        <p:xfrm>
          <a:off x="365174" y="1574453"/>
          <a:ext cx="4183509" cy="5405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308" name="Equation" r:id="rId8" imgW="1625400" imgH="228600" progId="Equation.DSMT4">
                  <p:embed/>
                </p:oleObj>
              </mc:Choice>
              <mc:Fallback>
                <p:oleObj name="Equation" r:id="rId8" imgW="1625400" imgH="228600" progId="Equation.DSMT4">
                  <p:embed/>
                  <p:pic>
                    <p:nvPicPr>
                      <p:cNvPr id="5" name="Object 1026">
                        <a:extLst>
                          <a:ext uri="{FF2B5EF4-FFF2-40B4-BE49-F238E27FC236}">
                            <a16:creationId xmlns:a16="http://schemas.microsoft.com/office/drawing/2014/main" id="{9298BF1D-6143-4549-A8C0-280022A0995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174" y="1574453"/>
                        <a:ext cx="4183509" cy="5405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文本框 9">
            <a:extLst>
              <a:ext uri="{FF2B5EF4-FFF2-40B4-BE49-F238E27FC236}">
                <a16:creationId xmlns:a16="http://schemas.microsoft.com/office/drawing/2014/main" id="{2411A6E8-921B-4FBD-8BD4-D9A0B1C7031E}"/>
              </a:ext>
            </a:extLst>
          </p:cNvPr>
          <p:cNvSpPr txBox="1"/>
          <p:nvPr/>
        </p:nvSpPr>
        <p:spPr>
          <a:xfrm>
            <a:off x="6660232" y="3958154"/>
            <a:ext cx="12266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>
                <a:latin typeface="+mn-lt"/>
              </a:rPr>
              <a:t>(1)+(3)</a:t>
            </a:r>
            <a:endParaRPr lang="zh-CN" altLang="en-US" sz="2800">
              <a:latin typeface="+mn-lt"/>
            </a:endParaRPr>
          </a:p>
        </p:txBody>
      </p:sp>
      <p:sp>
        <p:nvSpPr>
          <p:cNvPr id="11" name="Text Box 2">
            <a:extLst>
              <a:ext uri="{FF2B5EF4-FFF2-40B4-BE49-F238E27FC236}">
                <a16:creationId xmlns:a16="http://schemas.microsoft.com/office/drawing/2014/main" id="{6EBF2DD9-E303-445E-A42D-5687852A5E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552" y="3062889"/>
            <a:ext cx="31242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400" b="1"/>
              <a:t>回路</a:t>
            </a:r>
            <a:r>
              <a:rPr lang="en-US" altLang="zh-CN" sz="2400" b="1"/>
              <a:t>ACBDA</a:t>
            </a:r>
          </a:p>
        </p:txBody>
      </p:sp>
      <p:graphicFrame>
        <p:nvGraphicFramePr>
          <p:cNvPr id="12" name="Object 1027">
            <a:extLst>
              <a:ext uri="{FF2B5EF4-FFF2-40B4-BE49-F238E27FC236}">
                <a16:creationId xmlns:a16="http://schemas.microsoft.com/office/drawing/2014/main" id="{87B3777C-0385-42D6-806F-6E2A3233383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7909841"/>
              </p:ext>
            </p:extLst>
          </p:nvPr>
        </p:nvGraphicFramePr>
        <p:xfrm>
          <a:off x="467544" y="3780594"/>
          <a:ext cx="5760640" cy="7171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309" name="Equation" r:id="rId10" imgW="2031840" imgH="228600" progId="Equation.DSMT4">
                  <p:embed/>
                </p:oleObj>
              </mc:Choice>
              <mc:Fallback>
                <p:oleObj name="Equation" r:id="rId10" imgW="2031840" imgH="228600" progId="Equation.DSMT4">
                  <p:embed/>
                  <p:pic>
                    <p:nvPicPr>
                      <p:cNvPr id="14343" name="Object 1027">
                        <a:extLst>
                          <a:ext uri="{FF2B5EF4-FFF2-40B4-BE49-F238E27FC236}">
                            <a16:creationId xmlns:a16="http://schemas.microsoft.com/office/drawing/2014/main" id="{88B41266-1F5A-4ED9-9885-38D2BA9C2B3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3780594"/>
                        <a:ext cx="5760640" cy="7171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Freeform 55">
            <a:extLst>
              <a:ext uri="{FF2B5EF4-FFF2-40B4-BE49-F238E27FC236}">
                <a16:creationId xmlns:a16="http://schemas.microsoft.com/office/drawing/2014/main" id="{3CD78E66-984C-41AC-893B-B90D283A4761}"/>
              </a:ext>
            </a:extLst>
          </p:cNvPr>
          <p:cNvSpPr>
            <a:spLocks/>
          </p:cNvSpPr>
          <p:nvPr/>
        </p:nvSpPr>
        <p:spPr bwMode="auto">
          <a:xfrm>
            <a:off x="6012160" y="578892"/>
            <a:ext cx="2160240" cy="2479402"/>
          </a:xfrm>
          <a:custGeom>
            <a:avLst/>
            <a:gdLst>
              <a:gd name="T0" fmla="*/ 2147483646 w 1520"/>
              <a:gd name="T1" fmla="*/ 2147483646 h 1784"/>
              <a:gd name="T2" fmla="*/ 2147483646 w 1520"/>
              <a:gd name="T3" fmla="*/ 2147483646 h 1784"/>
              <a:gd name="T4" fmla="*/ 2147483646 w 1520"/>
              <a:gd name="T5" fmla="*/ 2147483646 h 1784"/>
              <a:gd name="T6" fmla="*/ 2147483646 w 1520"/>
              <a:gd name="T7" fmla="*/ 2147483646 h 1784"/>
              <a:gd name="T8" fmla="*/ 2147483646 w 1520"/>
              <a:gd name="T9" fmla="*/ 2147483646 h 1784"/>
              <a:gd name="T10" fmla="*/ 2147483646 w 1520"/>
              <a:gd name="T11" fmla="*/ 2147483646 h 1784"/>
              <a:gd name="T12" fmla="*/ 2147483646 w 1520"/>
              <a:gd name="T13" fmla="*/ 2147483646 h 1784"/>
              <a:gd name="T14" fmla="*/ 2147483646 w 1520"/>
              <a:gd name="T15" fmla="*/ 2147483646 h 1784"/>
              <a:gd name="T16" fmla="*/ 2147483646 w 1520"/>
              <a:gd name="T17" fmla="*/ 2147483646 h 1784"/>
              <a:gd name="T18" fmla="*/ 2147483646 w 1520"/>
              <a:gd name="T19" fmla="*/ 2147483646 h 178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520"/>
              <a:gd name="T31" fmla="*/ 0 h 1784"/>
              <a:gd name="T32" fmla="*/ 1520 w 1520"/>
              <a:gd name="T33" fmla="*/ 1784 h 178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520" h="1784">
                <a:moveTo>
                  <a:pt x="104" y="664"/>
                </a:moveTo>
                <a:cubicBezTo>
                  <a:pt x="76" y="520"/>
                  <a:pt x="48" y="376"/>
                  <a:pt x="104" y="280"/>
                </a:cubicBezTo>
                <a:cubicBezTo>
                  <a:pt x="160" y="184"/>
                  <a:pt x="232" y="128"/>
                  <a:pt x="440" y="88"/>
                </a:cubicBezTo>
                <a:cubicBezTo>
                  <a:pt x="648" y="48"/>
                  <a:pt x="1192" y="0"/>
                  <a:pt x="1352" y="40"/>
                </a:cubicBezTo>
                <a:cubicBezTo>
                  <a:pt x="1512" y="80"/>
                  <a:pt x="1520" y="280"/>
                  <a:pt x="1400" y="328"/>
                </a:cubicBezTo>
                <a:cubicBezTo>
                  <a:pt x="1280" y="376"/>
                  <a:pt x="792" y="224"/>
                  <a:pt x="632" y="328"/>
                </a:cubicBezTo>
                <a:cubicBezTo>
                  <a:pt x="472" y="432"/>
                  <a:pt x="480" y="728"/>
                  <a:pt x="440" y="952"/>
                </a:cubicBezTo>
                <a:cubicBezTo>
                  <a:pt x="400" y="1176"/>
                  <a:pt x="456" y="1560"/>
                  <a:pt x="392" y="1672"/>
                </a:cubicBezTo>
                <a:cubicBezTo>
                  <a:pt x="328" y="1784"/>
                  <a:pt x="112" y="1696"/>
                  <a:pt x="56" y="1624"/>
                </a:cubicBezTo>
                <a:cubicBezTo>
                  <a:pt x="0" y="1552"/>
                  <a:pt x="28" y="1396"/>
                  <a:pt x="56" y="1240"/>
                </a:cubicBezTo>
              </a:path>
            </a:pathLst>
          </a:custGeom>
          <a:noFill/>
          <a:ln w="38100">
            <a:solidFill>
              <a:srgbClr val="FFC000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84612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230CA2F8-80B3-40CF-B385-5AA67F60C0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8662"/>
            <a:ext cx="3733349" cy="3579862"/>
          </a:xfrm>
          <a:prstGeom prst="rect">
            <a:avLst/>
          </a:prstGeom>
        </p:spPr>
      </p:pic>
      <p:graphicFrame>
        <p:nvGraphicFramePr>
          <p:cNvPr id="3" name="Object 1024">
            <a:extLst>
              <a:ext uri="{FF2B5EF4-FFF2-40B4-BE49-F238E27FC236}">
                <a16:creationId xmlns:a16="http://schemas.microsoft.com/office/drawing/2014/main" id="{3E5FE4D9-D461-4384-BC7F-61B0135D8D9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13319" y="483518"/>
          <a:ext cx="4636293" cy="4616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330" name="Equation" r:id="rId4" imgW="1968480" imgH="228600" progId="Equation.DSMT4">
                  <p:embed/>
                </p:oleObj>
              </mc:Choice>
              <mc:Fallback>
                <p:oleObj name="Equation" r:id="rId4" imgW="1968480" imgH="228600" progId="Equation.DSMT4">
                  <p:embed/>
                  <p:pic>
                    <p:nvPicPr>
                      <p:cNvPr id="3" name="Object 1024">
                        <a:extLst>
                          <a:ext uri="{FF2B5EF4-FFF2-40B4-BE49-F238E27FC236}">
                            <a16:creationId xmlns:a16="http://schemas.microsoft.com/office/drawing/2014/main" id="{3E5FE4D9-D461-4384-BC7F-61B0135D8D9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319" y="483518"/>
                        <a:ext cx="4636293" cy="4616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1025">
            <a:extLst>
              <a:ext uri="{FF2B5EF4-FFF2-40B4-BE49-F238E27FC236}">
                <a16:creationId xmlns:a16="http://schemas.microsoft.com/office/drawing/2014/main" id="{A6AC8207-970E-44B0-9C3D-1CC3F84107A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13319" y="1011654"/>
          <a:ext cx="4083150" cy="4963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331" name="Equation" r:id="rId6" imgW="2044440" imgH="228600" progId="Equation.DSMT4">
                  <p:embed/>
                </p:oleObj>
              </mc:Choice>
              <mc:Fallback>
                <p:oleObj name="Equation" r:id="rId6" imgW="2044440" imgH="228600" progId="Equation.DSMT4">
                  <p:embed/>
                  <p:pic>
                    <p:nvPicPr>
                      <p:cNvPr id="4" name="Object 1025">
                        <a:extLst>
                          <a:ext uri="{FF2B5EF4-FFF2-40B4-BE49-F238E27FC236}">
                            <a16:creationId xmlns:a16="http://schemas.microsoft.com/office/drawing/2014/main" id="{A6AC8207-970E-44B0-9C3D-1CC3F84107A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319" y="1011654"/>
                        <a:ext cx="4083150" cy="4963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1026">
            <a:extLst>
              <a:ext uri="{FF2B5EF4-FFF2-40B4-BE49-F238E27FC236}">
                <a16:creationId xmlns:a16="http://schemas.microsoft.com/office/drawing/2014/main" id="{9298BF1D-6143-4549-A8C0-280022A0995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65174" y="1574453"/>
          <a:ext cx="4183509" cy="5405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332" name="Equation" r:id="rId8" imgW="1625400" imgH="228600" progId="Equation.DSMT4">
                  <p:embed/>
                </p:oleObj>
              </mc:Choice>
              <mc:Fallback>
                <p:oleObj name="Equation" r:id="rId8" imgW="1625400" imgH="228600" progId="Equation.DSMT4">
                  <p:embed/>
                  <p:pic>
                    <p:nvPicPr>
                      <p:cNvPr id="5" name="Object 1026">
                        <a:extLst>
                          <a:ext uri="{FF2B5EF4-FFF2-40B4-BE49-F238E27FC236}">
                            <a16:creationId xmlns:a16="http://schemas.microsoft.com/office/drawing/2014/main" id="{9298BF1D-6143-4549-A8C0-280022A0995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174" y="1574453"/>
                        <a:ext cx="4183509" cy="5405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 Box 2">
            <a:extLst>
              <a:ext uri="{FF2B5EF4-FFF2-40B4-BE49-F238E27FC236}">
                <a16:creationId xmlns:a16="http://schemas.microsoft.com/office/drawing/2014/main" id="{8D792ADF-1C55-4166-A005-2B4D1B5983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560" y="2797685"/>
            <a:ext cx="31242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400" b="1"/>
              <a:t>回路</a:t>
            </a:r>
            <a:r>
              <a:rPr lang="en-US" altLang="zh-CN" sz="2400" b="1"/>
              <a:t>ACDBA</a:t>
            </a:r>
          </a:p>
        </p:txBody>
      </p:sp>
      <p:graphicFrame>
        <p:nvGraphicFramePr>
          <p:cNvPr id="15" name="Object 1027">
            <a:extLst>
              <a:ext uri="{FF2B5EF4-FFF2-40B4-BE49-F238E27FC236}">
                <a16:creationId xmlns:a16="http://schemas.microsoft.com/office/drawing/2014/main" id="{39D82BEB-344B-4020-A398-56422EF1E83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010874"/>
              </p:ext>
            </p:extLst>
          </p:nvPr>
        </p:nvGraphicFramePr>
        <p:xfrm>
          <a:off x="899592" y="3723779"/>
          <a:ext cx="5400600" cy="10280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333" name="Equation" r:id="rId10" imgW="2171520" imgH="457200" progId="Equation.DSMT4">
                  <p:embed/>
                </p:oleObj>
              </mc:Choice>
              <mc:Fallback>
                <p:oleObj name="Equation" r:id="rId10" imgW="2171520" imgH="457200" progId="Equation.DSMT4">
                  <p:embed/>
                  <p:pic>
                    <p:nvPicPr>
                      <p:cNvPr id="15367" name="Object 1027">
                        <a:extLst>
                          <a:ext uri="{FF2B5EF4-FFF2-40B4-BE49-F238E27FC236}">
                            <a16:creationId xmlns:a16="http://schemas.microsoft.com/office/drawing/2014/main" id="{6797F736-87ED-4D8D-B428-64EEF062FA9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3723779"/>
                        <a:ext cx="5400600" cy="10280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Freeform 55">
            <a:extLst>
              <a:ext uri="{FF2B5EF4-FFF2-40B4-BE49-F238E27FC236}">
                <a16:creationId xmlns:a16="http://schemas.microsoft.com/office/drawing/2014/main" id="{FB2C5E48-8796-4CE9-923B-55477D521CBC}"/>
              </a:ext>
            </a:extLst>
          </p:cNvPr>
          <p:cNvSpPr>
            <a:spLocks/>
          </p:cNvSpPr>
          <p:nvPr/>
        </p:nvSpPr>
        <p:spPr bwMode="auto">
          <a:xfrm>
            <a:off x="5940152" y="477085"/>
            <a:ext cx="2304256" cy="2623294"/>
          </a:xfrm>
          <a:custGeom>
            <a:avLst/>
            <a:gdLst>
              <a:gd name="T0" fmla="*/ 2147483646 w 1712"/>
              <a:gd name="T1" fmla="*/ 2147483646 h 2144"/>
              <a:gd name="T2" fmla="*/ 2147483646 w 1712"/>
              <a:gd name="T3" fmla="*/ 2147483646 h 2144"/>
              <a:gd name="T4" fmla="*/ 2147483646 w 1712"/>
              <a:gd name="T5" fmla="*/ 2147483646 h 2144"/>
              <a:gd name="T6" fmla="*/ 2147483646 w 1712"/>
              <a:gd name="T7" fmla="*/ 2147483646 h 2144"/>
              <a:gd name="T8" fmla="*/ 2147483646 w 1712"/>
              <a:gd name="T9" fmla="*/ 2147483646 h 2144"/>
              <a:gd name="T10" fmla="*/ 2147483646 w 1712"/>
              <a:gd name="T11" fmla="*/ 2147483646 h 2144"/>
              <a:gd name="T12" fmla="*/ 2147483646 w 1712"/>
              <a:gd name="T13" fmla="*/ 2147483646 h 214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712"/>
              <a:gd name="T22" fmla="*/ 0 h 2144"/>
              <a:gd name="T23" fmla="*/ 1712 w 1712"/>
              <a:gd name="T24" fmla="*/ 2144 h 214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712" h="2144">
                <a:moveTo>
                  <a:pt x="168" y="448"/>
                </a:moveTo>
                <a:cubicBezTo>
                  <a:pt x="84" y="392"/>
                  <a:pt x="0" y="336"/>
                  <a:pt x="216" y="304"/>
                </a:cubicBezTo>
                <a:cubicBezTo>
                  <a:pt x="432" y="272"/>
                  <a:pt x="1224" y="0"/>
                  <a:pt x="1464" y="256"/>
                </a:cubicBezTo>
                <a:cubicBezTo>
                  <a:pt x="1704" y="512"/>
                  <a:pt x="1712" y="1560"/>
                  <a:pt x="1656" y="1840"/>
                </a:cubicBezTo>
                <a:cubicBezTo>
                  <a:pt x="1600" y="2120"/>
                  <a:pt x="1224" y="2144"/>
                  <a:pt x="1128" y="1936"/>
                </a:cubicBezTo>
                <a:cubicBezTo>
                  <a:pt x="1032" y="1728"/>
                  <a:pt x="1168" y="840"/>
                  <a:pt x="1080" y="592"/>
                </a:cubicBezTo>
                <a:cubicBezTo>
                  <a:pt x="992" y="344"/>
                  <a:pt x="796" y="396"/>
                  <a:pt x="600" y="448"/>
                </a:cubicBezTo>
              </a:path>
            </a:pathLst>
          </a:custGeom>
          <a:noFill/>
          <a:ln w="38100">
            <a:solidFill>
              <a:srgbClr val="FFC000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955152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230CA2F8-80B3-40CF-B385-5AA67F60C0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8662"/>
            <a:ext cx="3733349" cy="3579862"/>
          </a:xfrm>
          <a:prstGeom prst="rect">
            <a:avLst/>
          </a:prstGeom>
        </p:spPr>
      </p:pic>
      <p:graphicFrame>
        <p:nvGraphicFramePr>
          <p:cNvPr id="3" name="Object 1024">
            <a:extLst>
              <a:ext uri="{FF2B5EF4-FFF2-40B4-BE49-F238E27FC236}">
                <a16:creationId xmlns:a16="http://schemas.microsoft.com/office/drawing/2014/main" id="{3E5FE4D9-D461-4384-BC7F-61B0135D8D9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13319" y="483518"/>
          <a:ext cx="4636293" cy="4616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358" name="Equation" r:id="rId5" imgW="1968480" imgH="228600" progId="Equation.DSMT4">
                  <p:embed/>
                </p:oleObj>
              </mc:Choice>
              <mc:Fallback>
                <p:oleObj name="Equation" r:id="rId5" imgW="1968480" imgH="228600" progId="Equation.DSMT4">
                  <p:embed/>
                  <p:pic>
                    <p:nvPicPr>
                      <p:cNvPr id="3" name="Object 1024">
                        <a:extLst>
                          <a:ext uri="{FF2B5EF4-FFF2-40B4-BE49-F238E27FC236}">
                            <a16:creationId xmlns:a16="http://schemas.microsoft.com/office/drawing/2014/main" id="{3E5FE4D9-D461-4384-BC7F-61B0135D8D9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319" y="483518"/>
                        <a:ext cx="4636293" cy="4616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1025">
            <a:extLst>
              <a:ext uri="{FF2B5EF4-FFF2-40B4-BE49-F238E27FC236}">
                <a16:creationId xmlns:a16="http://schemas.microsoft.com/office/drawing/2014/main" id="{A6AC8207-970E-44B0-9C3D-1CC3F84107A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13319" y="1011654"/>
          <a:ext cx="4083150" cy="4963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359" name="Equation" r:id="rId7" imgW="2044440" imgH="228600" progId="Equation.DSMT4">
                  <p:embed/>
                </p:oleObj>
              </mc:Choice>
              <mc:Fallback>
                <p:oleObj name="Equation" r:id="rId7" imgW="2044440" imgH="228600" progId="Equation.DSMT4">
                  <p:embed/>
                  <p:pic>
                    <p:nvPicPr>
                      <p:cNvPr id="4" name="Object 1025">
                        <a:extLst>
                          <a:ext uri="{FF2B5EF4-FFF2-40B4-BE49-F238E27FC236}">
                            <a16:creationId xmlns:a16="http://schemas.microsoft.com/office/drawing/2014/main" id="{A6AC8207-970E-44B0-9C3D-1CC3F84107A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319" y="1011654"/>
                        <a:ext cx="4083150" cy="4963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1026">
            <a:extLst>
              <a:ext uri="{FF2B5EF4-FFF2-40B4-BE49-F238E27FC236}">
                <a16:creationId xmlns:a16="http://schemas.microsoft.com/office/drawing/2014/main" id="{9298BF1D-6143-4549-A8C0-280022A0995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65174" y="1574453"/>
          <a:ext cx="4183509" cy="5405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360" name="Equation" r:id="rId9" imgW="1625400" imgH="228600" progId="Equation.DSMT4">
                  <p:embed/>
                </p:oleObj>
              </mc:Choice>
              <mc:Fallback>
                <p:oleObj name="Equation" r:id="rId9" imgW="1625400" imgH="228600" progId="Equation.DSMT4">
                  <p:embed/>
                  <p:pic>
                    <p:nvPicPr>
                      <p:cNvPr id="5" name="Object 1026">
                        <a:extLst>
                          <a:ext uri="{FF2B5EF4-FFF2-40B4-BE49-F238E27FC236}">
                            <a16:creationId xmlns:a16="http://schemas.microsoft.com/office/drawing/2014/main" id="{9298BF1D-6143-4549-A8C0-280022A0995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174" y="1574453"/>
                        <a:ext cx="4183509" cy="5405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2">
            <a:extLst>
              <a:ext uri="{FF2B5EF4-FFF2-40B4-BE49-F238E27FC236}">
                <a16:creationId xmlns:a16="http://schemas.microsoft.com/office/drawing/2014/main" id="{D882B2EF-3D0A-4347-8589-177CD9F0C9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68" y="1992123"/>
            <a:ext cx="31242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400" b="1"/>
              <a:t>回路</a:t>
            </a:r>
            <a:r>
              <a:rPr lang="en-US" altLang="zh-CN" sz="2400" b="1"/>
              <a:t>ACDA</a:t>
            </a:r>
          </a:p>
        </p:txBody>
      </p:sp>
      <p:graphicFrame>
        <p:nvGraphicFramePr>
          <p:cNvPr id="10" name="Object 1027">
            <a:extLst>
              <a:ext uri="{FF2B5EF4-FFF2-40B4-BE49-F238E27FC236}">
                <a16:creationId xmlns:a16="http://schemas.microsoft.com/office/drawing/2014/main" id="{2F88C3DF-2ED6-4C70-9FF2-D393DA2B7E6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8464215"/>
              </p:ext>
            </p:extLst>
          </p:nvPr>
        </p:nvGraphicFramePr>
        <p:xfrm>
          <a:off x="105993" y="2318042"/>
          <a:ext cx="5403622" cy="11746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361" name="Equation" r:id="rId11" imgW="2057400" imgH="457200" progId="Equation.DSMT4">
                  <p:embed/>
                </p:oleObj>
              </mc:Choice>
              <mc:Fallback>
                <p:oleObj name="Equation" r:id="rId11" imgW="2057400" imgH="457200" progId="Equation.DSMT4">
                  <p:embed/>
                  <p:pic>
                    <p:nvPicPr>
                      <p:cNvPr id="16391" name="Object 1027">
                        <a:extLst>
                          <a:ext uri="{FF2B5EF4-FFF2-40B4-BE49-F238E27FC236}">
                            <a16:creationId xmlns:a16="http://schemas.microsoft.com/office/drawing/2014/main" id="{8754F42B-13B9-4BDE-97BA-F23F8F5D227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993" y="2318042"/>
                        <a:ext cx="5403622" cy="11746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Freeform 55">
            <a:extLst>
              <a:ext uri="{FF2B5EF4-FFF2-40B4-BE49-F238E27FC236}">
                <a16:creationId xmlns:a16="http://schemas.microsoft.com/office/drawing/2014/main" id="{63FE11E8-E44E-4678-B257-D0A687C62376}"/>
              </a:ext>
            </a:extLst>
          </p:cNvPr>
          <p:cNvSpPr>
            <a:spLocks/>
          </p:cNvSpPr>
          <p:nvPr/>
        </p:nvSpPr>
        <p:spPr bwMode="auto">
          <a:xfrm>
            <a:off x="6084168" y="714350"/>
            <a:ext cx="2016224" cy="2190995"/>
          </a:xfrm>
          <a:custGeom>
            <a:avLst/>
            <a:gdLst>
              <a:gd name="T0" fmla="*/ 0 w 624"/>
              <a:gd name="T1" fmla="*/ 2147483646 h 1200"/>
              <a:gd name="T2" fmla="*/ 2147483646 w 624"/>
              <a:gd name="T3" fmla="*/ 2147483646 h 1200"/>
              <a:gd name="T4" fmla="*/ 2147483646 w 624"/>
              <a:gd name="T5" fmla="*/ 2147483646 h 1200"/>
              <a:gd name="T6" fmla="*/ 2147483646 w 624"/>
              <a:gd name="T7" fmla="*/ 2147483646 h 1200"/>
              <a:gd name="T8" fmla="*/ 2147483646 w 624"/>
              <a:gd name="T9" fmla="*/ 2147483646 h 1200"/>
              <a:gd name="T10" fmla="*/ 2147483646 w 624"/>
              <a:gd name="T11" fmla="*/ 2147483646 h 12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24"/>
              <a:gd name="T19" fmla="*/ 0 h 1200"/>
              <a:gd name="T20" fmla="*/ 624 w 624"/>
              <a:gd name="T21" fmla="*/ 1200 h 12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24" h="1200">
                <a:moveTo>
                  <a:pt x="0" y="392"/>
                </a:moveTo>
                <a:cubicBezTo>
                  <a:pt x="100" y="204"/>
                  <a:pt x="200" y="16"/>
                  <a:pt x="288" y="8"/>
                </a:cubicBezTo>
                <a:cubicBezTo>
                  <a:pt x="376" y="0"/>
                  <a:pt x="480" y="168"/>
                  <a:pt x="528" y="344"/>
                </a:cubicBezTo>
                <a:cubicBezTo>
                  <a:pt x="576" y="520"/>
                  <a:pt x="624" y="928"/>
                  <a:pt x="576" y="1064"/>
                </a:cubicBezTo>
                <a:cubicBezTo>
                  <a:pt x="528" y="1200"/>
                  <a:pt x="320" y="1200"/>
                  <a:pt x="240" y="1160"/>
                </a:cubicBezTo>
                <a:cubicBezTo>
                  <a:pt x="160" y="1120"/>
                  <a:pt x="112" y="880"/>
                  <a:pt x="96" y="824"/>
                </a:cubicBezTo>
              </a:path>
            </a:pathLst>
          </a:custGeom>
          <a:noFill/>
          <a:ln w="38100">
            <a:solidFill>
              <a:srgbClr val="FFC000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" name="Text Box 54">
            <a:extLst>
              <a:ext uri="{FF2B5EF4-FFF2-40B4-BE49-F238E27FC236}">
                <a16:creationId xmlns:a16="http://schemas.microsoft.com/office/drawing/2014/main" id="{49AEA702-A8D0-4F10-8EE1-D24CF0B3B2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548" y="3638770"/>
            <a:ext cx="82809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2800" b="1"/>
              <a:t>4</a:t>
            </a:r>
            <a:r>
              <a:rPr lang="zh-CN" altLang="en-US" sz="2800" b="1"/>
              <a:t>个节点，</a:t>
            </a:r>
            <a:r>
              <a:rPr lang="en-US" altLang="zh-CN" sz="2800" b="1"/>
              <a:t>6</a:t>
            </a:r>
            <a:r>
              <a:rPr lang="zh-CN" altLang="en-US" sz="2800" b="1"/>
              <a:t>条支路的电路。可列</a:t>
            </a:r>
            <a:r>
              <a:rPr lang="en-US" altLang="zh-CN" sz="2800" b="1"/>
              <a:t>3</a:t>
            </a:r>
            <a:r>
              <a:rPr lang="zh-CN" altLang="en-US" sz="2800" b="1"/>
              <a:t>个独立</a:t>
            </a:r>
            <a:r>
              <a:rPr lang="en-US" altLang="zh-CN" sz="2800" b="1"/>
              <a:t>KVL</a:t>
            </a:r>
            <a:r>
              <a:rPr lang="zh-CN" altLang="en-US" sz="2800" b="1"/>
              <a:t>方程。</a:t>
            </a:r>
            <a:endParaRPr lang="en-US" altLang="zh-CN" sz="2800" b="1"/>
          </a:p>
        </p:txBody>
      </p:sp>
      <p:sp>
        <p:nvSpPr>
          <p:cNvPr id="13" name="圆角矩形 64">
            <a:extLst>
              <a:ext uri="{FF2B5EF4-FFF2-40B4-BE49-F238E27FC236}">
                <a16:creationId xmlns:a16="http://schemas.microsoft.com/office/drawing/2014/main" id="{22E2786E-4AEA-4726-BFDA-E74524FD8654}"/>
              </a:ext>
            </a:extLst>
          </p:cNvPr>
          <p:cNvSpPr/>
          <p:nvPr/>
        </p:nvSpPr>
        <p:spPr bwMode="auto">
          <a:xfrm>
            <a:off x="611560" y="4214848"/>
            <a:ext cx="8022908" cy="915566"/>
          </a:xfrm>
          <a:prstGeom prst="roundRect">
            <a:avLst/>
          </a:prstGeom>
          <a:noFill/>
          <a:ln w="31750" cap="flat" cmpd="sng" algn="ctr">
            <a:solidFill>
              <a:srgbClr val="0033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zh-CN" altLang="en-US" b="1" dirty="0">
                <a:latin typeface="+mn-ea"/>
              </a:rPr>
              <a:t>结论：</a:t>
            </a:r>
            <a:r>
              <a:rPr lang="zh-CN" altLang="zh-CN" b="1" dirty="0">
                <a:latin typeface="+mn-ea"/>
              </a:rPr>
              <a:t>一般来讲，具有</a:t>
            </a:r>
            <a:r>
              <a:rPr lang="zh-CN" altLang="zh-CN" b="1" i="1" dirty="0">
                <a:solidFill>
                  <a:srgbClr val="FF0000"/>
                </a:solidFill>
              </a:rPr>
              <a:t>n</a:t>
            </a:r>
            <a:r>
              <a:rPr lang="zh-CN" altLang="zh-CN" b="1">
                <a:solidFill>
                  <a:srgbClr val="FF0000"/>
                </a:solidFill>
              </a:rPr>
              <a:t>个节点</a:t>
            </a:r>
            <a:r>
              <a:rPr lang="zh-CN" altLang="en-US" b="1">
                <a:solidFill>
                  <a:srgbClr val="FF0000"/>
                </a:solidFill>
              </a:rPr>
              <a:t>，</a:t>
            </a:r>
            <a:r>
              <a:rPr lang="en-US" altLang="zh-CN" b="1">
                <a:solidFill>
                  <a:srgbClr val="FF0000"/>
                </a:solidFill>
              </a:rPr>
              <a:t>b</a:t>
            </a:r>
            <a:r>
              <a:rPr lang="zh-CN" altLang="en-US" b="1">
                <a:solidFill>
                  <a:srgbClr val="FF0000"/>
                </a:solidFill>
              </a:rPr>
              <a:t>条支路</a:t>
            </a:r>
            <a:r>
              <a:rPr lang="zh-CN" altLang="zh-CN" b="1"/>
              <a:t>的</a:t>
            </a:r>
            <a:r>
              <a:rPr lang="zh-CN" altLang="zh-CN" b="1" dirty="0"/>
              <a:t>电路，</a:t>
            </a:r>
            <a:r>
              <a:rPr lang="zh-CN" altLang="zh-CN" b="1"/>
              <a:t>只能</a:t>
            </a:r>
            <a:r>
              <a:rPr lang="zh-CN" altLang="en-US" b="1"/>
              <a:t>列出</a:t>
            </a:r>
            <a:r>
              <a:rPr lang="en-US" altLang="zh-CN" b="1">
                <a:solidFill>
                  <a:srgbClr val="FF0000"/>
                </a:solidFill>
              </a:rPr>
              <a:t>b-(n-1)</a:t>
            </a:r>
            <a:r>
              <a:rPr lang="zh-CN" altLang="zh-CN" b="1">
                <a:solidFill>
                  <a:srgbClr val="FF0000"/>
                </a:solidFill>
              </a:rPr>
              <a:t>个</a:t>
            </a:r>
            <a:r>
              <a:rPr lang="zh-CN" altLang="zh-CN" b="1">
                <a:solidFill>
                  <a:srgbClr val="0033CC"/>
                </a:solidFill>
              </a:rPr>
              <a:t>独立</a:t>
            </a:r>
            <a:r>
              <a:rPr lang="zh-CN" altLang="zh-CN" b="1"/>
              <a:t>的K</a:t>
            </a:r>
            <a:r>
              <a:rPr lang="en-US" altLang="zh-CN" b="1"/>
              <a:t>V</a:t>
            </a:r>
            <a:r>
              <a:rPr lang="zh-CN" altLang="zh-CN" b="1"/>
              <a:t>L</a:t>
            </a:r>
            <a:r>
              <a:rPr lang="zh-CN" altLang="zh-CN" b="1" dirty="0"/>
              <a:t>方程。</a:t>
            </a:r>
            <a:endParaRPr lang="zh-CN" altLang="en-US" dirty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813812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/>
      <p:bldP spid="12" grpId="0" autoUpdateAnimBg="0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>
            <a:extLst>
              <a:ext uri="{FF2B5EF4-FFF2-40B4-BE49-F238E27FC236}">
                <a16:creationId xmlns:a16="http://schemas.microsoft.com/office/drawing/2014/main" id="{481C0D25-605C-4868-8143-0C19C468B4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925" y="541883"/>
            <a:ext cx="882015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800" b="1"/>
              <a:t>综上所述： </a:t>
            </a:r>
            <a:r>
              <a:rPr lang="en-US" altLang="zh-CN" sz="2800" b="1"/>
              <a:t>n</a:t>
            </a:r>
            <a:r>
              <a:rPr lang="zh-CN" altLang="en-US" sz="2800" b="1"/>
              <a:t>个节点，</a:t>
            </a:r>
            <a:r>
              <a:rPr lang="en-US" altLang="zh-CN" sz="2800" b="1"/>
              <a:t>b</a:t>
            </a:r>
            <a:r>
              <a:rPr lang="zh-CN" altLang="en-US" sz="2800" b="1"/>
              <a:t>条支路的电路。只有</a:t>
            </a:r>
            <a:r>
              <a:rPr lang="en-US" altLang="zh-CN" sz="2800" b="1">
                <a:solidFill>
                  <a:srgbClr val="FF0000"/>
                </a:solidFill>
              </a:rPr>
              <a:t>(n-1)</a:t>
            </a:r>
            <a:r>
              <a:rPr lang="zh-CN" altLang="en-US" sz="2800" b="1"/>
              <a:t>个独立节点，可列</a:t>
            </a:r>
            <a:r>
              <a:rPr lang="en-US" altLang="zh-CN" sz="2800" b="1">
                <a:solidFill>
                  <a:srgbClr val="FF0000"/>
                </a:solidFill>
              </a:rPr>
              <a:t>(n-1)</a:t>
            </a:r>
            <a:r>
              <a:rPr lang="zh-CN" altLang="en-US" sz="2800" b="1"/>
              <a:t>个</a:t>
            </a:r>
            <a:r>
              <a:rPr lang="zh-CN" altLang="en-US" sz="2800" b="1">
                <a:solidFill>
                  <a:srgbClr val="FF0000"/>
                </a:solidFill>
              </a:rPr>
              <a:t>独立</a:t>
            </a:r>
            <a:r>
              <a:rPr lang="en-US" altLang="zh-CN" sz="2800" b="1">
                <a:solidFill>
                  <a:srgbClr val="FF0000"/>
                </a:solidFill>
              </a:rPr>
              <a:t>KCL</a:t>
            </a:r>
            <a:r>
              <a:rPr lang="zh-CN" altLang="en-US" sz="2800" b="1">
                <a:solidFill>
                  <a:srgbClr val="FF0000"/>
                </a:solidFill>
              </a:rPr>
              <a:t>方程</a:t>
            </a:r>
            <a:r>
              <a:rPr lang="zh-CN" altLang="en-US" sz="2800" b="1"/>
              <a:t>；独立回路数</a:t>
            </a:r>
            <a:r>
              <a:rPr lang="en-US" altLang="zh-CN" sz="2800" b="1" i="1">
                <a:solidFill>
                  <a:srgbClr val="FF0000"/>
                </a:solidFill>
              </a:rPr>
              <a:t>l</a:t>
            </a:r>
            <a:r>
              <a:rPr lang="en-US" altLang="zh-CN" sz="2800" b="1">
                <a:solidFill>
                  <a:srgbClr val="FF0000"/>
                </a:solidFill>
              </a:rPr>
              <a:t>=b-(n-1)</a:t>
            </a:r>
            <a:r>
              <a:rPr lang="zh-CN" altLang="en-US" sz="2800" b="1"/>
              <a:t>个，可列</a:t>
            </a:r>
            <a:r>
              <a:rPr lang="en-US" altLang="zh-CN" sz="2800" b="1" i="1">
                <a:solidFill>
                  <a:srgbClr val="FF0000"/>
                </a:solidFill>
              </a:rPr>
              <a:t>l </a:t>
            </a:r>
            <a:r>
              <a:rPr lang="zh-CN" altLang="en-US" sz="2800" b="1"/>
              <a:t>个独立</a:t>
            </a:r>
            <a:r>
              <a:rPr lang="en-US" altLang="zh-CN" sz="2800" b="1"/>
              <a:t>KVL</a:t>
            </a:r>
            <a:r>
              <a:rPr lang="zh-CN" altLang="en-US" sz="2800" b="1"/>
              <a:t>方程。</a:t>
            </a:r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CEFDE77D-760A-4E47-BE55-6E5B3F1A95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694" y="2047681"/>
            <a:ext cx="896461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800" b="1">
                <a:solidFill>
                  <a:srgbClr val="00B050"/>
                </a:solidFill>
              </a:rPr>
              <a:t>独立节点的选取</a:t>
            </a:r>
            <a:r>
              <a:rPr lang="zh-CN" altLang="en-US" sz="2800" b="1"/>
              <a:t>：任选一个为参考节点，其余即为独立节点。</a:t>
            </a:r>
          </a:p>
        </p:txBody>
      </p:sp>
      <p:sp>
        <p:nvSpPr>
          <p:cNvPr id="7" name="Text Box 3">
            <a:extLst>
              <a:ext uri="{FF2B5EF4-FFF2-40B4-BE49-F238E27FC236}">
                <a16:creationId xmlns:a16="http://schemas.microsoft.com/office/drawing/2014/main" id="{20F07935-9DF0-41AE-8F99-23023348DD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6330" y="3032831"/>
            <a:ext cx="91440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800" b="1">
                <a:solidFill>
                  <a:srgbClr val="00B050"/>
                </a:solidFill>
              </a:rPr>
              <a:t>独立回路的选取</a:t>
            </a:r>
            <a:r>
              <a:rPr lang="zh-CN" altLang="en-US" sz="2800" b="1"/>
              <a:t>： 每选一个新回路，应含一条特有的新支路。</a:t>
            </a: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9F24EB9B-0B8D-4519-A423-BA82385E8A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20" y="4018338"/>
            <a:ext cx="849446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800" b="1"/>
              <a:t>对平面网络而言，</a:t>
            </a:r>
            <a:r>
              <a:rPr lang="zh-CN" altLang="en-US" sz="2800" b="1">
                <a:solidFill>
                  <a:srgbClr val="FF0000"/>
                </a:solidFill>
              </a:rPr>
              <a:t> </a:t>
            </a:r>
            <a:r>
              <a:rPr lang="en-US" altLang="zh-CN" sz="2800" b="1" i="1">
                <a:solidFill>
                  <a:srgbClr val="FF0000"/>
                </a:solidFill>
              </a:rPr>
              <a:t>l</a:t>
            </a:r>
            <a:r>
              <a:rPr lang="en-US" altLang="zh-CN" sz="2800" b="1">
                <a:solidFill>
                  <a:srgbClr val="FF0000"/>
                </a:solidFill>
              </a:rPr>
              <a:t>=b-(n-1)</a:t>
            </a:r>
            <a:r>
              <a:rPr lang="zh-CN" altLang="en-US" sz="2800" b="1"/>
              <a:t>个网孔即为一组独立回路。</a:t>
            </a:r>
          </a:p>
        </p:txBody>
      </p:sp>
    </p:spTree>
    <p:extLst>
      <p:ext uri="{BB962C8B-B14F-4D97-AF65-F5344CB8AC3E}">
        <p14:creationId xmlns:p14="http://schemas.microsoft.com/office/powerpoint/2010/main" val="31326183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  <p:bldP spid="7" grpId="0" autoUpdateAnimBg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397309" y="1682773"/>
            <a:ext cx="8328025" cy="465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1" lang="en-US" altLang="zh-CN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  <a:ea typeface="+mn-ea"/>
              </a:rPr>
              <a:t>2.</a:t>
            </a:r>
            <a:r>
              <a:rPr kumimoji="1" lang="zh-CN" alt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  <a:ea typeface="+mn-ea"/>
              </a:rPr>
              <a:t>对</a:t>
            </a:r>
            <a:r>
              <a:rPr kumimoji="1" lang="en-US" altLang="zh-CN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n</a:t>
            </a:r>
            <a:r>
              <a:rPr kumimoji="1" lang="zh-CN" alt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  <a:ea typeface="+mn-ea"/>
              </a:rPr>
              <a:t>个节点</a:t>
            </a:r>
            <a:r>
              <a:rPr lang="zh-CN" altLang="en-US" b="1" dirty="0">
                <a:latin typeface="+mn-ea"/>
                <a:ea typeface="+mn-ea"/>
              </a:rPr>
              <a:t>列出</a:t>
            </a:r>
            <a:r>
              <a:rPr lang="en-US" altLang="zh-CN" b="1" i="1" dirty="0">
                <a:solidFill>
                  <a:srgbClr val="FF0000"/>
                </a:solidFill>
                <a:latin typeface="+mn-lt"/>
                <a:ea typeface="+mn-ea"/>
              </a:rPr>
              <a:t>n</a:t>
            </a:r>
            <a:r>
              <a:rPr lang="en-US" altLang="zh-CN" b="1" dirty="0">
                <a:solidFill>
                  <a:srgbClr val="FF0000"/>
                </a:solidFill>
                <a:latin typeface="+mn-lt"/>
                <a:ea typeface="+mn-ea"/>
              </a:rPr>
              <a:t>-1</a:t>
            </a:r>
            <a:r>
              <a:rPr lang="zh-CN" altLang="en-US" b="1" dirty="0">
                <a:latin typeface="+mn-ea"/>
                <a:ea typeface="+mn-ea"/>
              </a:rPr>
              <a:t>个独立</a:t>
            </a:r>
            <a:r>
              <a:rPr lang="en-US" altLang="zh-CN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KCL</a:t>
            </a:r>
            <a:r>
              <a:rPr lang="zh-CN" altLang="en-US" b="1" dirty="0">
                <a:latin typeface="+mn-ea"/>
                <a:ea typeface="+mn-ea"/>
              </a:rPr>
              <a:t>方程</a:t>
            </a:r>
            <a:r>
              <a:rPr lang="zh-CN" alt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  <a:ea typeface="+mn-ea"/>
              </a:rPr>
              <a:t>。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397309" y="2381755"/>
            <a:ext cx="8531225" cy="465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1" lang="en-US" altLang="zh-CN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  <a:ea typeface="+mn-ea"/>
              </a:rPr>
              <a:t>3.</a:t>
            </a:r>
            <a:r>
              <a:rPr lang="zh-CN" altLang="en-US" b="1" dirty="0">
                <a:latin typeface="+mn-ea"/>
                <a:ea typeface="+mn-ea"/>
              </a:rPr>
              <a:t>选独立回路</a:t>
            </a:r>
            <a:r>
              <a:rPr lang="zh-CN" altLang="en-US" b="1">
                <a:latin typeface="+mn-ea"/>
                <a:ea typeface="+mn-ea"/>
              </a:rPr>
              <a:t>列出</a:t>
            </a:r>
            <a:r>
              <a:rPr lang="en-US" altLang="zh-CN" b="1" i="1">
                <a:solidFill>
                  <a:srgbClr val="FF0000"/>
                </a:solidFill>
              </a:rPr>
              <a:t>b</a:t>
            </a:r>
            <a:r>
              <a:rPr lang="en-US" altLang="zh-CN" b="1">
                <a:solidFill>
                  <a:srgbClr val="FF0000"/>
                </a:solidFill>
              </a:rPr>
              <a:t>-</a:t>
            </a:r>
            <a:r>
              <a:rPr lang="zh-CN" altLang="en-US" b="1">
                <a:solidFill>
                  <a:srgbClr val="FF0000"/>
                </a:solidFill>
              </a:rPr>
              <a:t>（</a:t>
            </a:r>
            <a:r>
              <a:rPr lang="en-US" altLang="zh-CN" b="1" i="1">
                <a:solidFill>
                  <a:srgbClr val="FF0000"/>
                </a:solidFill>
              </a:rPr>
              <a:t>n</a:t>
            </a:r>
            <a:r>
              <a:rPr lang="en-US" altLang="zh-CN" b="1">
                <a:solidFill>
                  <a:srgbClr val="FF0000"/>
                </a:solidFill>
              </a:rPr>
              <a:t>-1</a:t>
            </a:r>
            <a:r>
              <a:rPr lang="zh-CN" altLang="en-US" b="1">
                <a:solidFill>
                  <a:srgbClr val="FF0000"/>
                </a:solidFill>
              </a:rPr>
              <a:t>）</a:t>
            </a:r>
            <a:r>
              <a:rPr lang="zh-CN" altLang="en-US" b="1">
                <a:latin typeface="+mn-ea"/>
                <a:ea typeface="+mn-ea"/>
              </a:rPr>
              <a:t>个</a:t>
            </a:r>
            <a:r>
              <a:rPr lang="zh-CN" altLang="en-US" b="1" dirty="0">
                <a:latin typeface="+mn-ea"/>
                <a:ea typeface="+mn-ea"/>
              </a:rPr>
              <a:t>独立</a:t>
            </a:r>
            <a:r>
              <a:rPr lang="en-US" altLang="zh-CN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KVL</a:t>
            </a:r>
            <a:r>
              <a:rPr lang="zh-CN" altLang="en-US" b="1">
                <a:latin typeface="+mn-ea"/>
                <a:ea typeface="+mn-ea"/>
              </a:rPr>
              <a:t>方程。</a:t>
            </a:r>
            <a:endParaRPr kumimoji="1" lang="zh-CN" altLang="en-US" sz="2800" b="1" dirty="0">
              <a:effectLst>
                <a:outerShdw blurRad="38100" dist="38100" dir="2700000" algn="tl">
                  <a:srgbClr val="C0C0C0"/>
                </a:outerShdw>
              </a:effectLst>
              <a:latin typeface="+mn-ea"/>
              <a:ea typeface="+mn-ea"/>
            </a:endParaRP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185088" y="3113885"/>
            <a:ext cx="740893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kumimoji="1" lang="en-US" altLang="zh-CN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  <a:ea typeface="+mn-ea"/>
              </a:rPr>
              <a:t>4.</a:t>
            </a:r>
            <a:r>
              <a:rPr lang="zh-CN" altLang="en-US" b="1" dirty="0">
                <a:latin typeface="+mn-ea"/>
                <a:ea typeface="+mn-ea"/>
              </a:rPr>
              <a:t>联立求解</a:t>
            </a:r>
            <a:r>
              <a:rPr lang="en-US" altLang="zh-CN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b</a:t>
            </a:r>
            <a:r>
              <a:rPr kumimoji="1"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  <a:ea typeface="+mn-ea"/>
              </a:rPr>
              <a:t>个</a:t>
            </a:r>
            <a:r>
              <a:rPr lang="zh-CN" altLang="en-US" b="1" dirty="0">
                <a:latin typeface="+mn-ea"/>
                <a:ea typeface="+mn-ea"/>
              </a:rPr>
              <a:t>方程，求出各支路</a:t>
            </a:r>
            <a:r>
              <a:rPr lang="zh-CN" altLang="en-US" b="1">
                <a:latin typeface="+mn-ea"/>
                <a:ea typeface="+mn-ea"/>
              </a:rPr>
              <a:t>电流及其它响应。</a:t>
            </a: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22589" name="Rectangle 61"/>
          <p:cNvSpPr>
            <a:spLocks noChangeArrowheads="1"/>
          </p:cNvSpPr>
          <p:nvPr/>
        </p:nvSpPr>
        <p:spPr bwMode="auto">
          <a:xfrm>
            <a:off x="467544" y="269236"/>
            <a:ext cx="46939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800" dirty="0">
                <a:latin typeface="宋体" pitchFamily="2" charset="-122"/>
              </a:rPr>
              <a:t>三、支路电流法的解题步骤</a:t>
            </a:r>
            <a:r>
              <a:rPr lang="en-US" altLang="zh-CN" sz="2800" dirty="0">
                <a:latin typeface="宋体" pitchFamily="2" charset="-122"/>
              </a:rPr>
              <a:t>: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97309" y="987574"/>
            <a:ext cx="80956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  <a:ea typeface="+mn-ea"/>
              </a:rPr>
              <a:t>1.</a:t>
            </a:r>
            <a:r>
              <a:rPr lang="zh-CN" altLang="en-US" b="1" dirty="0">
                <a:latin typeface="+mn-ea"/>
                <a:ea typeface="+mn-ea"/>
              </a:rPr>
              <a:t>设定</a:t>
            </a:r>
            <a:r>
              <a:rPr lang="en-US" altLang="zh-CN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b</a:t>
            </a:r>
            <a:r>
              <a: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  <a:ea typeface="+mn-ea"/>
              </a:rPr>
              <a:t>条支路</a:t>
            </a:r>
            <a:r>
              <a:rPr lang="zh-CN" altLang="en-US" b="1" dirty="0">
                <a:latin typeface="+mn-ea"/>
                <a:ea typeface="+mn-ea"/>
              </a:rPr>
              <a:t>电流参考方向</a:t>
            </a:r>
            <a:r>
              <a:rPr lang="zh-CN" alt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  <a:ea typeface="+mn-ea"/>
              </a:rPr>
              <a:t>。</a:t>
            </a:r>
            <a:endParaRPr lang="zh-CN" altLang="en-US" b="1" dirty="0">
              <a:latin typeface="+mn-ea"/>
              <a:ea typeface="+mn-ea"/>
            </a:endParaRPr>
          </a:p>
        </p:txBody>
      </p:sp>
      <p:pic>
        <p:nvPicPr>
          <p:cNvPr id="8" name="Picture 43" descr="C:\Users\Administrator.20141125-142426\AppData\Roaming\Tencent\Users\354825363\QQ\WinTemp\RichOle\%SIX8UA[EK$CRN3[(BABS]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4985" y="84062"/>
            <a:ext cx="3369015" cy="2006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直接箭头连接符 13"/>
          <p:cNvCxnSpPr/>
          <p:nvPr/>
        </p:nvCxnSpPr>
        <p:spPr bwMode="auto">
          <a:xfrm flipH="1">
            <a:off x="8285534" y="392354"/>
            <a:ext cx="345892" cy="0"/>
          </a:xfrm>
          <a:prstGeom prst="straightConnector1">
            <a:avLst/>
          </a:prstGeom>
          <a:solidFill>
            <a:schemeClr val="accent1"/>
          </a:solidFill>
          <a:ln w="539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椭圆 14"/>
          <p:cNvSpPr/>
          <p:nvPr/>
        </p:nvSpPr>
        <p:spPr bwMode="auto">
          <a:xfrm>
            <a:off x="7383540" y="311246"/>
            <a:ext cx="109733" cy="124038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6" name="椭圆 15"/>
          <p:cNvSpPr/>
          <p:nvPr/>
        </p:nvSpPr>
        <p:spPr bwMode="auto">
          <a:xfrm>
            <a:off x="7740351" y="775605"/>
            <a:ext cx="471041" cy="886035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cxnSp>
        <p:nvCxnSpPr>
          <p:cNvPr id="17" name="直接箭头连接符 16"/>
          <p:cNvCxnSpPr/>
          <p:nvPr/>
        </p:nvCxnSpPr>
        <p:spPr bwMode="auto">
          <a:xfrm>
            <a:off x="7454534" y="466496"/>
            <a:ext cx="0" cy="36141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9" name="椭圆 18"/>
          <p:cNvSpPr/>
          <p:nvPr/>
        </p:nvSpPr>
        <p:spPr bwMode="auto">
          <a:xfrm>
            <a:off x="7390506" y="1758606"/>
            <a:ext cx="109733" cy="124038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8" name="椭圆 27"/>
          <p:cNvSpPr/>
          <p:nvPr/>
        </p:nvSpPr>
        <p:spPr bwMode="auto">
          <a:xfrm>
            <a:off x="7550372" y="686504"/>
            <a:ext cx="835665" cy="876961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9" name="椭圆 28"/>
          <p:cNvSpPr/>
          <p:nvPr/>
        </p:nvSpPr>
        <p:spPr bwMode="auto">
          <a:xfrm>
            <a:off x="6409015" y="686504"/>
            <a:ext cx="733549" cy="898592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480642" y="713030"/>
            <a:ext cx="666016" cy="872066"/>
            <a:chOff x="2852086" y="3592472"/>
            <a:chExt cx="682294" cy="918353"/>
          </a:xfrm>
        </p:grpSpPr>
        <p:cxnSp>
          <p:nvCxnSpPr>
            <p:cNvPr id="10" name="直接箭头连接符 9"/>
            <p:cNvCxnSpPr/>
            <p:nvPr/>
          </p:nvCxnSpPr>
          <p:spPr bwMode="auto">
            <a:xfrm flipV="1">
              <a:off x="2861051" y="3863062"/>
              <a:ext cx="0" cy="267131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CC0066"/>
              </a:solidFill>
              <a:prstDash val="sysDash"/>
              <a:round/>
              <a:headEnd type="none" w="med" len="med"/>
              <a:tailEnd type="arrow"/>
            </a:ln>
            <a:effectLst/>
          </p:spPr>
        </p:cxnSp>
        <p:grpSp>
          <p:nvGrpSpPr>
            <p:cNvPr id="11" name="组合 10"/>
            <p:cNvGrpSpPr/>
            <p:nvPr/>
          </p:nvGrpSpPr>
          <p:grpSpPr>
            <a:xfrm>
              <a:off x="2852086" y="3592472"/>
              <a:ext cx="682294" cy="918353"/>
              <a:chOff x="2852086" y="3592472"/>
              <a:chExt cx="682294" cy="918353"/>
            </a:xfrm>
          </p:grpSpPr>
          <p:sp>
            <p:nvSpPr>
              <p:cNvPr id="12" name="Oval 142"/>
              <p:cNvSpPr>
                <a:spLocks noChangeArrowheads="1"/>
              </p:cNvSpPr>
              <p:nvPr/>
            </p:nvSpPr>
            <p:spPr bwMode="auto">
              <a:xfrm>
                <a:off x="2852086" y="3592472"/>
                <a:ext cx="555234" cy="918353"/>
              </a:xfrm>
              <a:prstGeom prst="ellipse">
                <a:avLst/>
              </a:prstGeom>
              <a:noFill/>
              <a:ln w="38100">
                <a:solidFill>
                  <a:srgbClr val="CC0066"/>
                </a:solidFill>
                <a:prstDash val="sys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" name="Text Box 143"/>
              <p:cNvSpPr txBox="1">
                <a:spLocks noChangeArrowheads="1"/>
              </p:cNvSpPr>
              <p:nvPr/>
            </p:nvSpPr>
            <p:spPr bwMode="auto">
              <a:xfrm>
                <a:off x="3034101" y="3851854"/>
                <a:ext cx="500279" cy="362898"/>
              </a:xfrm>
              <a:prstGeom prst="rect">
                <a:avLst/>
              </a:prstGeom>
              <a:noFill/>
              <a:ln w="38100">
                <a:noFill/>
                <a:prstDash val="sysDash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000" b="1" dirty="0">
                    <a:solidFill>
                      <a:srgbClr val="CC0066"/>
                    </a:solidFill>
                  </a:rPr>
                  <a:t>1</a:t>
                </a: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7785340" y="699602"/>
            <a:ext cx="610961" cy="872396"/>
            <a:chOff x="2722253" y="1714162"/>
            <a:chExt cx="625893" cy="918353"/>
          </a:xfrm>
        </p:grpSpPr>
        <p:cxnSp>
          <p:nvCxnSpPr>
            <p:cNvPr id="31" name="直接箭头连接符 30"/>
            <p:cNvCxnSpPr/>
            <p:nvPr/>
          </p:nvCxnSpPr>
          <p:spPr bwMode="auto">
            <a:xfrm flipV="1">
              <a:off x="2732400" y="1998059"/>
              <a:ext cx="0" cy="267131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CC0066"/>
              </a:solidFill>
              <a:prstDash val="sysDash"/>
              <a:round/>
              <a:headEnd type="none" w="med" len="med"/>
              <a:tailEnd type="arrow"/>
            </a:ln>
            <a:effectLst/>
          </p:spPr>
        </p:cxnSp>
        <p:grpSp>
          <p:nvGrpSpPr>
            <p:cNvPr id="32" name="组合 31"/>
            <p:cNvGrpSpPr/>
            <p:nvPr/>
          </p:nvGrpSpPr>
          <p:grpSpPr>
            <a:xfrm>
              <a:off x="2722253" y="1714162"/>
              <a:ext cx="625893" cy="918353"/>
              <a:chOff x="2722253" y="1714162"/>
              <a:chExt cx="625893" cy="918353"/>
            </a:xfrm>
          </p:grpSpPr>
          <p:sp>
            <p:nvSpPr>
              <p:cNvPr id="33" name="Oval 142"/>
              <p:cNvSpPr>
                <a:spLocks noChangeArrowheads="1"/>
              </p:cNvSpPr>
              <p:nvPr/>
            </p:nvSpPr>
            <p:spPr bwMode="auto">
              <a:xfrm>
                <a:off x="2722253" y="1714162"/>
                <a:ext cx="555233" cy="918353"/>
              </a:xfrm>
              <a:prstGeom prst="ellipse">
                <a:avLst/>
              </a:prstGeom>
              <a:noFill/>
              <a:ln w="38100">
                <a:solidFill>
                  <a:srgbClr val="CC0066"/>
                </a:solidFill>
                <a:prstDash val="sys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4" name="Text Box 143"/>
              <p:cNvSpPr txBox="1">
                <a:spLocks noChangeArrowheads="1"/>
              </p:cNvSpPr>
              <p:nvPr/>
            </p:nvSpPr>
            <p:spPr bwMode="auto">
              <a:xfrm>
                <a:off x="2847867" y="1967039"/>
                <a:ext cx="500279" cy="401387"/>
              </a:xfrm>
              <a:prstGeom prst="rect">
                <a:avLst/>
              </a:prstGeom>
              <a:noFill/>
              <a:ln w="38100">
                <a:noFill/>
                <a:prstDash val="sysDash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000" b="1" dirty="0">
                    <a:solidFill>
                      <a:srgbClr val="CC0066"/>
                    </a:solidFill>
                  </a:rPr>
                  <a:t> 2</a:t>
                </a:r>
              </a:p>
            </p:txBody>
          </p:sp>
        </p:grpSp>
      </p:grpSp>
      <p:cxnSp>
        <p:nvCxnSpPr>
          <p:cNvPr id="37" name="直接箭头连接符 36"/>
          <p:cNvCxnSpPr/>
          <p:nvPr/>
        </p:nvCxnSpPr>
        <p:spPr bwMode="auto">
          <a:xfrm>
            <a:off x="6289228" y="392354"/>
            <a:ext cx="309959" cy="0"/>
          </a:xfrm>
          <a:prstGeom prst="straightConnector1">
            <a:avLst/>
          </a:prstGeom>
          <a:solidFill>
            <a:schemeClr val="accent1"/>
          </a:solidFill>
          <a:ln w="539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039199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autoUpdateAnimBg="0"/>
      <p:bldP spid="22532" grpId="0" autoUpdateAnimBg="0"/>
      <p:bldP spid="22533" grpId="0" autoUpdateAnimBg="0"/>
      <p:bldP spid="22589" grpId="0"/>
      <p:bldP spid="2" grpId="0"/>
      <p:bldP spid="15" grpId="0" animBg="1"/>
      <p:bldP spid="1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AutoShape 93"/>
          <p:cNvSpPr>
            <a:spLocks noChangeArrowheads="1"/>
          </p:cNvSpPr>
          <p:nvPr/>
        </p:nvSpPr>
        <p:spPr bwMode="auto">
          <a:xfrm>
            <a:off x="179511" y="339503"/>
            <a:ext cx="8784977" cy="954107"/>
          </a:xfrm>
          <a:prstGeom prst="roundRect">
            <a:avLst>
              <a:gd name="adj" fmla="val 16301"/>
            </a:avLst>
          </a:prstGeom>
          <a:gradFill rotWithShape="1">
            <a:gsLst>
              <a:gs pos="0">
                <a:srgbClr val="9C9CFF"/>
              </a:gs>
              <a:gs pos="35001">
                <a:srgbClr val="BABAFF"/>
              </a:gs>
              <a:gs pos="100000">
                <a:srgbClr val="E4E4FF"/>
              </a:gs>
            </a:gsLst>
            <a:lin ang="162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zh-CN" b="1">
              <a:solidFill>
                <a:srgbClr val="000000"/>
              </a:solidFill>
              <a:sym typeface="Times New Roman" pitchFamily="18" charset="0"/>
            </a:endParaRP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792716" y="1293610"/>
            <a:ext cx="827267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kumimoji="1" lang="zh-CN" altLang="en-US" sz="2400" b="1" dirty="0">
                <a:solidFill>
                  <a:srgbClr val="FF0000"/>
                </a:solidFill>
                <a:latin typeface="宋体" charset="-122"/>
              </a:rPr>
              <a:t>由图已知：</a:t>
            </a:r>
            <a:r>
              <a:rPr lang="en-US" altLang="zh-CN" sz="2400" b="1" i="1" dirty="0">
                <a:latin typeface="+mn-lt"/>
              </a:rPr>
              <a:t>I</a:t>
            </a:r>
            <a:r>
              <a:rPr lang="en-US" altLang="zh-CN" sz="2400" b="1" baseline="-25000" dirty="0">
                <a:latin typeface="+mn-lt"/>
              </a:rPr>
              <a:t>1</a:t>
            </a:r>
            <a:r>
              <a:rPr lang="en-US" altLang="zh-CN" sz="2400" b="1" dirty="0">
                <a:latin typeface="+mn-lt"/>
              </a:rPr>
              <a:t>=2A</a:t>
            </a:r>
            <a:endParaRPr kumimoji="1" lang="en-US" altLang="zh-CN" sz="2400" b="1" dirty="0">
              <a:latin typeface="+mn-lt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758459" y="1618350"/>
            <a:ext cx="567927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kumimoji="1" lang="en-US" altLang="zh-CN" sz="2400" b="1" dirty="0">
                <a:latin typeface="+mn-lt"/>
                <a:ea typeface="+mn-ea"/>
              </a:rPr>
              <a:t>(1)</a:t>
            </a:r>
            <a:r>
              <a:rPr kumimoji="1" lang="zh-CN" altLang="en-US" sz="2400" b="1" dirty="0">
                <a:latin typeface="+mn-lt"/>
                <a:ea typeface="+mn-ea"/>
              </a:rPr>
              <a:t>对</a:t>
            </a:r>
            <a:r>
              <a:rPr kumimoji="1" lang="en-US" altLang="zh-CN" sz="2400" b="1" dirty="0">
                <a:latin typeface="+mn-lt"/>
                <a:ea typeface="+mn-ea"/>
              </a:rPr>
              <a:t>A </a:t>
            </a:r>
            <a:r>
              <a:rPr kumimoji="1" lang="zh-CN" altLang="en-US" sz="2400" b="1" dirty="0">
                <a:latin typeface="+mn-lt"/>
                <a:ea typeface="+mn-ea"/>
              </a:rPr>
              <a:t>节点</a:t>
            </a:r>
            <a:r>
              <a:rPr lang="zh-CN" altLang="en-US" sz="2400" b="1" dirty="0">
                <a:latin typeface="+mn-lt"/>
                <a:ea typeface="+mn-ea"/>
              </a:rPr>
              <a:t>个</a:t>
            </a:r>
            <a:r>
              <a:rPr lang="en-US" altLang="zh-CN" sz="2400" b="1" dirty="0">
                <a:latin typeface="+mn-lt"/>
                <a:ea typeface="+mn-ea"/>
              </a:rPr>
              <a:t>KCL</a:t>
            </a:r>
            <a:r>
              <a:rPr lang="zh-CN" altLang="en-US" sz="2400" b="1" dirty="0">
                <a:latin typeface="+mn-lt"/>
                <a:ea typeface="+mn-ea"/>
              </a:rPr>
              <a:t>方程</a:t>
            </a:r>
            <a:r>
              <a:rPr kumimoji="1" lang="zh-CN" altLang="en-US" sz="2800" b="1" dirty="0">
                <a:latin typeface="+mn-ea"/>
                <a:ea typeface="+mn-ea"/>
              </a:rPr>
              <a:t>：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758459" y="2103013"/>
            <a:ext cx="51133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kumimoji="1" lang="en-US" altLang="zh-CN" sz="2400" b="1" dirty="0">
                <a:latin typeface="+mn-lt"/>
              </a:rPr>
              <a:t>(2) </a:t>
            </a:r>
            <a:r>
              <a:rPr kumimoji="1" lang="zh-CN" altLang="en-US" sz="2400" b="1" dirty="0">
                <a:latin typeface="+mn-lt"/>
              </a:rPr>
              <a:t>对</a:t>
            </a:r>
            <a:r>
              <a:rPr kumimoji="1" lang="zh-CN" altLang="en-US" sz="2400" b="1" dirty="0">
                <a:solidFill>
                  <a:srgbClr val="FF0000"/>
                </a:solidFill>
                <a:latin typeface="+mn-lt"/>
              </a:rPr>
              <a:t>网孔</a:t>
            </a:r>
            <a:r>
              <a:rPr kumimoji="1" lang="en-US" altLang="zh-CN" sz="2400" b="1" dirty="0">
                <a:solidFill>
                  <a:srgbClr val="FF0000"/>
                </a:solidFill>
                <a:latin typeface="+mn-lt"/>
              </a:rPr>
              <a:t>1</a:t>
            </a:r>
            <a:r>
              <a:rPr kumimoji="1" lang="en-US" altLang="zh-CN" sz="2400" b="1" dirty="0">
                <a:latin typeface="+mn-lt"/>
              </a:rPr>
              <a:t>KVL</a:t>
            </a:r>
            <a:r>
              <a:rPr kumimoji="1" lang="zh-CN" altLang="en-US" sz="2400" b="1" dirty="0">
                <a:latin typeface="+mn-lt"/>
                <a:ea typeface="+mn-ea"/>
              </a:rPr>
              <a:t>方程</a:t>
            </a: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358112" y="2994750"/>
            <a:ext cx="20161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kumimoji="1" lang="zh-CN" altLang="en-US" sz="2400" b="1" dirty="0">
                <a:latin typeface="宋体" charset="-122"/>
              </a:rPr>
              <a:t>解得：</a:t>
            </a:r>
            <a:endParaRPr kumimoji="1" lang="en-US" altLang="zh-CN" sz="2400" b="1" dirty="0">
              <a:latin typeface="宋体" charset="-122"/>
            </a:endParaRPr>
          </a:p>
        </p:txBody>
      </p:sp>
      <p:sp>
        <p:nvSpPr>
          <p:cNvPr id="13" name="Text Box 24"/>
          <p:cNvSpPr txBox="1">
            <a:spLocks noChangeArrowheads="1"/>
          </p:cNvSpPr>
          <p:nvPr/>
        </p:nvSpPr>
        <p:spPr bwMode="auto">
          <a:xfrm>
            <a:off x="6943213" y="1658758"/>
            <a:ext cx="43332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1" lang="en-US" altLang="zh-CN" sz="2400" b="1" dirty="0"/>
              <a:t>A</a:t>
            </a:r>
          </a:p>
        </p:txBody>
      </p:sp>
      <p:sp>
        <p:nvSpPr>
          <p:cNvPr id="17" name="Text Box 28"/>
          <p:cNvSpPr txBox="1">
            <a:spLocks noChangeArrowheads="1"/>
          </p:cNvSpPr>
          <p:nvPr/>
        </p:nvSpPr>
        <p:spPr bwMode="auto">
          <a:xfrm>
            <a:off x="6943725" y="3786006"/>
            <a:ext cx="3898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1" lang="en-US" altLang="zh-CN" sz="2400" b="1" dirty="0"/>
              <a:t>B</a:t>
            </a:r>
          </a:p>
        </p:txBody>
      </p:sp>
      <p:sp>
        <p:nvSpPr>
          <p:cNvPr id="18" name="Text Box 29"/>
          <p:cNvSpPr txBox="1">
            <a:spLocks noChangeArrowheads="1"/>
          </p:cNvSpPr>
          <p:nvPr/>
        </p:nvSpPr>
        <p:spPr bwMode="auto">
          <a:xfrm>
            <a:off x="6681871" y="2990434"/>
            <a:ext cx="294614" cy="53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kumimoji="1" lang="en-US" altLang="zh-CN" sz="2400" b="1" dirty="0"/>
              <a:t>+</a:t>
            </a:r>
          </a:p>
        </p:txBody>
      </p:sp>
      <p:sp>
        <p:nvSpPr>
          <p:cNvPr id="19" name="Text Box 30"/>
          <p:cNvSpPr txBox="1">
            <a:spLocks noChangeArrowheads="1"/>
          </p:cNvSpPr>
          <p:nvPr/>
        </p:nvSpPr>
        <p:spPr bwMode="auto">
          <a:xfrm>
            <a:off x="6733401" y="3470130"/>
            <a:ext cx="302798" cy="53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kumimoji="1" lang="en-US" altLang="zh-CN" sz="2400" b="1" dirty="0"/>
              <a:t>–</a:t>
            </a:r>
          </a:p>
        </p:txBody>
      </p:sp>
      <p:sp>
        <p:nvSpPr>
          <p:cNvPr id="23" name="Text Box 40"/>
          <p:cNvSpPr txBox="1">
            <a:spLocks noChangeArrowheads="1"/>
          </p:cNvSpPr>
          <p:nvPr/>
        </p:nvSpPr>
        <p:spPr bwMode="auto">
          <a:xfrm>
            <a:off x="5297461" y="3252719"/>
            <a:ext cx="80473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kumimoji="1" lang="en-US" altLang="zh-CN" sz="2400" b="1" dirty="0">
                <a:sym typeface="Symbol" pitchFamily="18" charset="2"/>
              </a:rPr>
              <a:t>5</a:t>
            </a:r>
          </a:p>
        </p:txBody>
      </p:sp>
      <p:sp>
        <p:nvSpPr>
          <p:cNvPr id="24" name="Text Box 41"/>
          <p:cNvSpPr txBox="1">
            <a:spLocks noChangeArrowheads="1"/>
          </p:cNvSpPr>
          <p:nvPr/>
        </p:nvSpPr>
        <p:spPr bwMode="auto">
          <a:xfrm>
            <a:off x="6437737" y="2233693"/>
            <a:ext cx="7392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kumimoji="1" lang="en-US" altLang="zh-CN" sz="2400" b="1" dirty="0">
                <a:sym typeface="Symbol" pitchFamily="18" charset="2"/>
              </a:rPr>
              <a:t>40</a:t>
            </a:r>
          </a:p>
        </p:txBody>
      </p:sp>
      <p:sp>
        <p:nvSpPr>
          <p:cNvPr id="25" name="Rectangle 42"/>
          <p:cNvSpPr>
            <a:spLocks noChangeArrowheads="1"/>
          </p:cNvSpPr>
          <p:nvPr/>
        </p:nvSpPr>
        <p:spPr bwMode="auto">
          <a:xfrm>
            <a:off x="5892967" y="2115254"/>
            <a:ext cx="2721092" cy="1695281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400" dirty="0"/>
          </a:p>
        </p:txBody>
      </p:sp>
      <p:sp>
        <p:nvSpPr>
          <p:cNvPr id="26" name="Line 43"/>
          <p:cNvSpPr>
            <a:spLocks noChangeShapeType="1"/>
          </p:cNvSpPr>
          <p:nvPr/>
        </p:nvSpPr>
        <p:spPr bwMode="auto">
          <a:xfrm>
            <a:off x="7191453" y="2115254"/>
            <a:ext cx="0" cy="1695281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" name="Line 55"/>
          <p:cNvSpPr>
            <a:spLocks noChangeShapeType="1"/>
          </p:cNvSpPr>
          <p:nvPr/>
        </p:nvSpPr>
        <p:spPr bwMode="auto">
          <a:xfrm>
            <a:off x="7193586" y="2759222"/>
            <a:ext cx="0" cy="38915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" name="Rectangle 45"/>
          <p:cNvSpPr>
            <a:spLocks noChangeArrowheads="1"/>
          </p:cNvSpPr>
          <p:nvPr/>
        </p:nvSpPr>
        <p:spPr bwMode="auto">
          <a:xfrm>
            <a:off x="8560865" y="2728824"/>
            <a:ext cx="125484" cy="440441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charset="-122"/>
                <a:sym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400"/>
          </a:p>
        </p:txBody>
      </p:sp>
      <p:sp>
        <p:nvSpPr>
          <p:cNvPr id="51" name="椭圆 50"/>
          <p:cNvSpPr/>
          <p:nvPr/>
        </p:nvSpPr>
        <p:spPr bwMode="auto">
          <a:xfrm>
            <a:off x="7112307" y="2043246"/>
            <a:ext cx="156928" cy="144016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7" name="Line 32"/>
          <p:cNvSpPr>
            <a:spLocks noChangeShapeType="1"/>
          </p:cNvSpPr>
          <p:nvPr/>
        </p:nvSpPr>
        <p:spPr bwMode="auto">
          <a:xfrm flipH="1">
            <a:off x="5892967" y="2953305"/>
            <a:ext cx="0" cy="29712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59" name="组合 58"/>
          <p:cNvGrpSpPr/>
          <p:nvPr/>
        </p:nvGrpSpPr>
        <p:grpSpPr>
          <a:xfrm>
            <a:off x="5186794" y="2022384"/>
            <a:ext cx="3552296" cy="1763622"/>
            <a:chOff x="5186794" y="2022384"/>
            <a:chExt cx="3552296" cy="1763622"/>
          </a:xfrm>
        </p:grpSpPr>
        <p:sp>
          <p:nvSpPr>
            <p:cNvPr id="14" name="Oval 25"/>
            <p:cNvSpPr>
              <a:spLocks noChangeArrowheads="1"/>
            </p:cNvSpPr>
            <p:nvPr/>
          </p:nvSpPr>
          <p:spPr bwMode="auto">
            <a:xfrm>
              <a:off x="6946028" y="3194033"/>
              <a:ext cx="495116" cy="502767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zh-CN" altLang="en-US" sz="2400">
                <a:solidFill>
                  <a:srgbClr val="FFFF00"/>
                </a:solidFill>
                <a:latin typeface="Arial" charset="0"/>
                <a:ea typeface="仿宋_GB2312" pitchFamily="49" charset="-122"/>
              </a:endParaRPr>
            </a:p>
          </p:txBody>
        </p:sp>
        <p:sp>
          <p:nvSpPr>
            <p:cNvPr id="15" name="Text Box 26"/>
            <p:cNvSpPr txBox="1">
              <a:spLocks noChangeArrowheads="1"/>
            </p:cNvSpPr>
            <p:nvPr/>
          </p:nvSpPr>
          <p:spPr bwMode="auto">
            <a:xfrm>
              <a:off x="6300901" y="3324341"/>
              <a:ext cx="74199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kumimoji="1" lang="en-US" altLang="zh-CN" sz="2400" b="1" dirty="0"/>
                <a:t>40V</a:t>
              </a:r>
            </a:p>
          </p:txBody>
        </p:sp>
        <p:sp>
          <p:nvSpPr>
            <p:cNvPr id="16" name="Text Box 27"/>
            <p:cNvSpPr txBox="1">
              <a:spLocks noChangeArrowheads="1"/>
            </p:cNvSpPr>
            <p:nvPr/>
          </p:nvSpPr>
          <p:spPr bwMode="auto">
            <a:xfrm>
              <a:off x="7860189" y="2678963"/>
              <a:ext cx="78291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kumimoji="1" lang="en-US" altLang="zh-CN" sz="2400" b="1" dirty="0">
                  <a:sym typeface="Symbol" pitchFamily="18" charset="2"/>
                </a:rPr>
                <a:t>10</a:t>
              </a:r>
            </a:p>
          </p:txBody>
        </p:sp>
        <p:sp>
          <p:nvSpPr>
            <p:cNvPr id="48" name="Text Box 33"/>
            <p:cNvSpPr txBox="1">
              <a:spLocks noChangeArrowheads="1"/>
            </p:cNvSpPr>
            <p:nvPr/>
          </p:nvSpPr>
          <p:spPr bwMode="auto">
            <a:xfrm>
              <a:off x="5483098" y="2022384"/>
              <a:ext cx="557858" cy="461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kumimoji="1" lang="en-US" altLang="zh-CN" sz="2400" b="1" i="1" dirty="0"/>
                <a:t>I</a:t>
              </a:r>
              <a:r>
                <a:rPr kumimoji="1" lang="en-US" altLang="zh-CN" sz="2400" b="1" baseline="-25000" dirty="0"/>
                <a:t>1</a:t>
              </a:r>
              <a:endParaRPr kumimoji="1" lang="en-US" altLang="zh-CN" sz="2400" b="1" i="1" dirty="0"/>
            </a:p>
          </p:txBody>
        </p:sp>
        <p:sp>
          <p:nvSpPr>
            <p:cNvPr id="46" name="Text Box 36"/>
            <p:cNvSpPr txBox="1">
              <a:spLocks noChangeArrowheads="1"/>
            </p:cNvSpPr>
            <p:nvPr/>
          </p:nvSpPr>
          <p:spPr bwMode="auto">
            <a:xfrm>
              <a:off x="8230335" y="2141570"/>
              <a:ext cx="508755" cy="5373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kumimoji="1" lang="en-US" altLang="zh-CN" sz="2400" b="1" i="1" dirty="0"/>
                <a:t>I</a:t>
              </a:r>
              <a:r>
                <a:rPr kumimoji="1" lang="en-US" altLang="zh-CN" sz="2400" b="1" baseline="-25000" dirty="0"/>
                <a:t>3</a:t>
              </a:r>
              <a:endParaRPr kumimoji="1" lang="en-US" altLang="zh-CN" sz="2400" b="1" i="1" dirty="0"/>
            </a:p>
          </p:txBody>
        </p:sp>
        <p:sp>
          <p:nvSpPr>
            <p:cNvPr id="44" name="Text Box 39"/>
            <p:cNvSpPr txBox="1">
              <a:spLocks noChangeArrowheads="1"/>
            </p:cNvSpPr>
            <p:nvPr/>
          </p:nvSpPr>
          <p:spPr bwMode="auto">
            <a:xfrm>
              <a:off x="6754827" y="2619383"/>
              <a:ext cx="692890" cy="461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kumimoji="1" lang="en-US" altLang="zh-CN" sz="2400" b="1" i="1" dirty="0"/>
                <a:t>I</a:t>
              </a:r>
              <a:r>
                <a:rPr kumimoji="1" lang="en-US" altLang="zh-CN" sz="2400" b="1" baseline="-25000" dirty="0"/>
                <a:t>2</a:t>
              </a:r>
              <a:endParaRPr kumimoji="1" lang="en-US" altLang="zh-CN" sz="2400" b="1" i="1" dirty="0"/>
            </a:p>
          </p:txBody>
        </p:sp>
        <p:sp>
          <p:nvSpPr>
            <p:cNvPr id="27" name="Rectangle 45"/>
            <p:cNvSpPr>
              <a:spLocks noChangeArrowheads="1"/>
            </p:cNvSpPr>
            <p:nvPr/>
          </p:nvSpPr>
          <p:spPr bwMode="auto">
            <a:xfrm>
              <a:off x="7128711" y="2303618"/>
              <a:ext cx="125484" cy="440441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2400"/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7405823" y="2552577"/>
              <a:ext cx="536816" cy="820633"/>
              <a:chOff x="7405823" y="2552577"/>
              <a:chExt cx="536816" cy="820633"/>
            </a:xfrm>
          </p:grpSpPr>
          <p:sp>
            <p:nvSpPr>
              <p:cNvPr id="40" name="Oval 48"/>
              <p:cNvSpPr>
                <a:spLocks noChangeArrowheads="1"/>
              </p:cNvSpPr>
              <p:nvPr/>
            </p:nvSpPr>
            <p:spPr bwMode="auto">
              <a:xfrm>
                <a:off x="7405823" y="2552577"/>
                <a:ext cx="536816" cy="820633"/>
              </a:xfrm>
              <a:prstGeom prst="ellipse">
                <a:avLst/>
              </a:prstGeom>
              <a:noFill/>
              <a:ln w="38100">
                <a:solidFill>
                  <a:srgbClr val="CC0066"/>
                </a:solidFill>
                <a:prstDash val="sys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  <a:sym typeface="Times New Roman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  <a:sym typeface="Times New Roman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  <a:sym typeface="Times New Roman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  <a:sym typeface="Times New Roman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  <a:sym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  <a:sym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  <a:sym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  <a:sym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  <a:sym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zh-CN" altLang="en-US" sz="2400"/>
              </a:p>
            </p:txBody>
          </p:sp>
          <p:sp>
            <p:nvSpPr>
              <p:cNvPr id="41" name="Text Box 49"/>
              <p:cNvSpPr txBox="1">
                <a:spLocks noChangeArrowheads="1"/>
              </p:cNvSpPr>
              <p:nvPr/>
            </p:nvSpPr>
            <p:spPr bwMode="auto">
              <a:xfrm>
                <a:off x="7488504" y="2694102"/>
                <a:ext cx="447796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  <a:sym typeface="Times New Roman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  <a:sym typeface="Times New Roman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  <a:sym typeface="Times New Roman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  <a:sym typeface="Times New Roman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  <a:sym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  <a:sym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  <a:sym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  <a:sym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  <a:sym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kumimoji="1" lang="en-US" altLang="zh-CN" sz="2800" b="1" dirty="0">
                    <a:solidFill>
                      <a:srgbClr val="CC0066"/>
                    </a:solidFill>
                  </a:rPr>
                  <a:t>1</a:t>
                </a:r>
              </a:p>
            </p:txBody>
          </p:sp>
        </p:grpSp>
        <p:sp>
          <p:nvSpPr>
            <p:cNvPr id="38" name="Text Box 53"/>
            <p:cNvSpPr txBox="1">
              <a:spLocks noChangeArrowheads="1"/>
            </p:cNvSpPr>
            <p:nvPr/>
          </p:nvSpPr>
          <p:spPr bwMode="auto">
            <a:xfrm>
              <a:off x="6378535" y="2670813"/>
              <a:ext cx="21293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kumimoji="1" lang="en-US" altLang="zh-CN" sz="2800" b="1" dirty="0">
                <a:solidFill>
                  <a:srgbClr val="CC0066"/>
                </a:solidFill>
              </a:endParaRPr>
            </a:p>
          </p:txBody>
        </p:sp>
        <p:sp>
          <p:nvSpPr>
            <p:cNvPr id="31" name="Text Box 56"/>
            <p:cNvSpPr txBox="1">
              <a:spLocks noChangeArrowheads="1"/>
            </p:cNvSpPr>
            <p:nvPr/>
          </p:nvSpPr>
          <p:spPr bwMode="auto">
            <a:xfrm>
              <a:off x="5186794" y="2497755"/>
              <a:ext cx="62292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kumimoji="1" lang="en-US" altLang="zh-CN" sz="2400" b="1" dirty="0"/>
                <a:t>2A</a:t>
              </a:r>
            </a:p>
          </p:txBody>
        </p:sp>
        <p:grpSp>
          <p:nvGrpSpPr>
            <p:cNvPr id="32" name="Group 57"/>
            <p:cNvGrpSpPr>
              <a:grpSpLocks/>
            </p:cNvGrpSpPr>
            <p:nvPr/>
          </p:nvGrpSpPr>
          <p:grpSpPr bwMode="auto">
            <a:xfrm>
              <a:off x="5656993" y="2442122"/>
              <a:ext cx="495115" cy="502767"/>
              <a:chOff x="3842" y="220"/>
              <a:chExt cx="363" cy="363"/>
            </a:xfrm>
          </p:grpSpPr>
          <p:sp>
            <p:nvSpPr>
              <p:cNvPr id="35" name="Oval 58"/>
              <p:cNvSpPr>
                <a:spLocks noChangeArrowheads="1"/>
              </p:cNvSpPr>
              <p:nvPr/>
            </p:nvSpPr>
            <p:spPr bwMode="auto">
              <a:xfrm>
                <a:off x="3842" y="220"/>
                <a:ext cx="363" cy="363"/>
              </a:xfrm>
              <a:prstGeom prst="ellipse">
                <a:avLst/>
              </a:prstGeom>
              <a:solidFill>
                <a:srgbClr val="CC00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  <a:sym typeface="Times New Roman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  <a:sym typeface="Times New Roman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  <a:sym typeface="Times New Roman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  <a:sym typeface="Times New Roman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  <a:sym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  <a:sym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  <a:sym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  <a:sym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  <a:sym typeface="Times New Roman" pitchFamily="18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zh-CN" altLang="en-US" sz="2400">
                  <a:solidFill>
                    <a:srgbClr val="FFFF00"/>
                  </a:solidFill>
                  <a:latin typeface="Arial" charset="0"/>
                  <a:ea typeface="仿宋_GB2312" pitchFamily="49" charset="-122"/>
                </a:endParaRPr>
              </a:p>
            </p:txBody>
          </p:sp>
          <p:sp>
            <p:nvSpPr>
              <p:cNvPr id="36" name="Line 59"/>
              <p:cNvSpPr>
                <a:spLocks noChangeShapeType="1"/>
              </p:cNvSpPr>
              <p:nvPr/>
            </p:nvSpPr>
            <p:spPr bwMode="auto">
              <a:xfrm>
                <a:off x="3842" y="408"/>
                <a:ext cx="363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33" name="Rectangle 45"/>
            <p:cNvSpPr>
              <a:spLocks noChangeArrowheads="1"/>
            </p:cNvSpPr>
            <p:nvPr/>
          </p:nvSpPr>
          <p:spPr bwMode="auto">
            <a:xfrm>
              <a:off x="5830225" y="3256359"/>
              <a:ext cx="125484" cy="440441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宋体" charset="-122"/>
                  <a:sym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2400"/>
            </a:p>
          </p:txBody>
        </p:sp>
      </p:grpSp>
      <p:cxnSp>
        <p:nvCxnSpPr>
          <p:cNvPr id="56" name="直接箭头连接符 55"/>
          <p:cNvCxnSpPr>
            <a:stCxn id="40" idx="2"/>
          </p:cNvCxnSpPr>
          <p:nvPr/>
        </p:nvCxnSpPr>
        <p:spPr bwMode="auto">
          <a:xfrm flipV="1">
            <a:off x="7405823" y="2839085"/>
            <a:ext cx="11151" cy="12380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CC0066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0" name="Text Box 8"/>
          <p:cNvSpPr txBox="1">
            <a:spLocks noChangeArrowheads="1"/>
          </p:cNvSpPr>
          <p:nvPr/>
        </p:nvSpPr>
        <p:spPr bwMode="auto">
          <a:xfrm>
            <a:off x="149374" y="339503"/>
            <a:ext cx="838306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32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kumimoji="1" sz="32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kumimoji="1" sz="32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kumimoji="1" sz="32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kumimoji="1" sz="32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dirty="0">
                <a:latin typeface="+mn-ea"/>
                <a:ea typeface="+mn-ea"/>
              </a:rPr>
              <a:t>【</a:t>
            </a:r>
            <a:r>
              <a:rPr lang="zh-CN" altLang="en-US" sz="2800" dirty="0">
                <a:latin typeface="+mn-ea"/>
                <a:ea typeface="+mn-ea"/>
              </a:rPr>
              <a:t>例</a:t>
            </a:r>
            <a:r>
              <a:rPr lang="en-US" altLang="zh-CN" sz="2800" dirty="0">
                <a:latin typeface="+mn-ea"/>
                <a:ea typeface="+mn-ea"/>
              </a:rPr>
              <a:t>】</a:t>
            </a:r>
            <a:r>
              <a:rPr lang="zh-CN" altLang="en-US" sz="2800" dirty="0">
                <a:latin typeface="+mn-ea"/>
                <a:ea typeface="+mn-ea"/>
              </a:rPr>
              <a:t>已知电路如图所示</a:t>
            </a:r>
            <a:r>
              <a:rPr lang="zh-CN" altLang="en-US" sz="2800" dirty="0"/>
              <a:t>，试用支路电流法分析各支路电流和</a:t>
            </a:r>
            <a:r>
              <a:rPr lang="zh-CN" altLang="en-US" sz="2800" dirty="0">
                <a:latin typeface="+mn-ea"/>
                <a:ea typeface="+mn-ea"/>
              </a:rPr>
              <a:t>支路电压</a:t>
            </a:r>
            <a:r>
              <a:rPr lang="en-US" altLang="zh-CN" sz="2800" i="1" dirty="0" err="1"/>
              <a:t>u</a:t>
            </a:r>
            <a:r>
              <a:rPr lang="en-US" altLang="zh-CN" sz="2800" baseline="-25000" dirty="0" err="1"/>
              <a:t>AB</a:t>
            </a:r>
            <a:r>
              <a:rPr lang="zh-CN" altLang="en-US" sz="2800" dirty="0">
                <a:latin typeface="+mn-ea"/>
                <a:ea typeface="+mn-ea"/>
              </a:rPr>
              <a:t>。</a:t>
            </a:r>
            <a:endParaRPr lang="en-US" altLang="zh-CN" sz="2800" i="1" baseline="-25000" dirty="0">
              <a:latin typeface="+mn-lt"/>
              <a:ea typeface="+mn-ea"/>
            </a:endParaRPr>
          </a:p>
        </p:txBody>
      </p:sp>
      <p:sp>
        <p:nvSpPr>
          <p:cNvPr id="49" name="Line 55"/>
          <p:cNvSpPr>
            <a:spLocks noChangeShapeType="1"/>
          </p:cNvSpPr>
          <p:nvPr/>
        </p:nvSpPr>
        <p:spPr bwMode="auto">
          <a:xfrm>
            <a:off x="8614059" y="2277539"/>
            <a:ext cx="0" cy="38915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331912" y="2578066"/>
            <a:ext cx="21852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altLang="zh-CN" b="1" dirty="0">
                <a:latin typeface="+mn-lt"/>
              </a:rPr>
              <a:t>40</a:t>
            </a:r>
            <a:r>
              <a:rPr lang="en-US" altLang="zh-CN" b="1" i="1" dirty="0">
                <a:latin typeface="+mn-lt"/>
              </a:rPr>
              <a:t>I</a:t>
            </a:r>
            <a:r>
              <a:rPr lang="en-US" altLang="zh-CN" b="1" baseline="-25000" dirty="0">
                <a:latin typeface="+mn-lt"/>
              </a:rPr>
              <a:t>2</a:t>
            </a:r>
            <a:r>
              <a:rPr lang="en-US" altLang="zh-CN" b="1" dirty="0">
                <a:latin typeface="+mn-lt"/>
              </a:rPr>
              <a:t>+40-10</a:t>
            </a:r>
            <a:r>
              <a:rPr lang="en-US" altLang="zh-CN" b="1" i="1" dirty="0">
                <a:latin typeface="+mn-lt"/>
              </a:rPr>
              <a:t>I</a:t>
            </a:r>
            <a:r>
              <a:rPr lang="en-US" altLang="zh-CN" b="1" baseline="-25000" dirty="0">
                <a:latin typeface="+mn-lt"/>
              </a:rPr>
              <a:t>3</a:t>
            </a:r>
            <a:r>
              <a:rPr lang="en-US" altLang="zh-CN" b="1" dirty="0">
                <a:latin typeface="+mn-lt"/>
              </a:rPr>
              <a:t>=0</a:t>
            </a:r>
          </a:p>
        </p:txBody>
      </p:sp>
      <p:sp>
        <p:nvSpPr>
          <p:cNvPr id="9" name="矩形 8"/>
          <p:cNvSpPr/>
          <p:nvPr/>
        </p:nvSpPr>
        <p:spPr>
          <a:xfrm>
            <a:off x="1331912" y="3120590"/>
            <a:ext cx="38548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b="1" i="1" dirty="0"/>
              <a:t>I</a:t>
            </a:r>
            <a:r>
              <a:rPr lang="en-US" altLang="zh-CN" b="1" baseline="-25000" dirty="0"/>
              <a:t>2</a:t>
            </a:r>
            <a:r>
              <a:rPr lang="en-US" altLang="zh-CN" b="1" dirty="0">
                <a:latin typeface="宋体" charset="-122"/>
              </a:rPr>
              <a:t>=-</a:t>
            </a:r>
            <a:r>
              <a:rPr lang="en-US" altLang="zh-CN" b="1" dirty="0">
                <a:latin typeface="+mn-lt"/>
              </a:rPr>
              <a:t>1.2A</a:t>
            </a:r>
            <a:r>
              <a:rPr lang="en-US" altLang="zh-CN" b="1" dirty="0">
                <a:latin typeface="+mn-ea"/>
                <a:ea typeface="+mn-ea"/>
              </a:rPr>
              <a:t>,</a:t>
            </a:r>
            <a:r>
              <a:rPr lang="en-US" altLang="zh-CN" b="1" i="1" dirty="0"/>
              <a:t> </a:t>
            </a:r>
            <a:r>
              <a:rPr lang="en-US" altLang="zh-CN" b="1" i="1" dirty="0">
                <a:latin typeface="+mn-lt"/>
              </a:rPr>
              <a:t>I</a:t>
            </a:r>
            <a:r>
              <a:rPr lang="en-US" altLang="zh-CN" b="1" baseline="-25000" dirty="0">
                <a:latin typeface="+mn-lt"/>
              </a:rPr>
              <a:t>3</a:t>
            </a:r>
            <a:r>
              <a:rPr lang="en-US" altLang="zh-CN" b="1" dirty="0">
                <a:latin typeface="+mn-lt"/>
              </a:rPr>
              <a:t>=-0.8A</a:t>
            </a:r>
          </a:p>
        </p:txBody>
      </p:sp>
      <p:sp>
        <p:nvSpPr>
          <p:cNvPr id="50" name="矩形 49"/>
          <p:cNvSpPr/>
          <p:nvPr/>
        </p:nvSpPr>
        <p:spPr>
          <a:xfrm>
            <a:off x="1331912" y="3582723"/>
            <a:ext cx="38548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b="1" i="1" dirty="0" err="1">
                <a:latin typeface="+mn-lt"/>
              </a:rPr>
              <a:t>u</a:t>
            </a:r>
            <a:r>
              <a:rPr lang="en-US" altLang="zh-CN" b="1" baseline="-25000" dirty="0" err="1">
                <a:latin typeface="+mn-lt"/>
              </a:rPr>
              <a:t>AB</a:t>
            </a:r>
            <a:r>
              <a:rPr lang="en-US" altLang="zh-CN" b="1" dirty="0">
                <a:latin typeface="+mn-lt"/>
              </a:rPr>
              <a:t>=10</a:t>
            </a:r>
            <a:r>
              <a:rPr lang="en-US" altLang="zh-CN" b="1" i="1" dirty="0">
                <a:latin typeface="+mn-lt"/>
              </a:rPr>
              <a:t>I</a:t>
            </a:r>
            <a:r>
              <a:rPr lang="en-US" altLang="zh-CN" b="1" baseline="-25000" dirty="0">
                <a:latin typeface="+mn-lt"/>
              </a:rPr>
              <a:t>3</a:t>
            </a:r>
            <a:r>
              <a:rPr lang="en-US" altLang="zh-CN" b="1" dirty="0">
                <a:latin typeface="+mn-lt"/>
              </a:rPr>
              <a:t>=-8V</a:t>
            </a:r>
          </a:p>
        </p:txBody>
      </p:sp>
      <p:sp>
        <p:nvSpPr>
          <p:cNvPr id="2" name="矩形 1"/>
          <p:cNvSpPr/>
          <p:nvPr/>
        </p:nvSpPr>
        <p:spPr>
          <a:xfrm>
            <a:off x="4253736" y="1649127"/>
            <a:ext cx="14750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altLang="zh-CN" b="1" i="1" dirty="0"/>
              <a:t>I</a:t>
            </a:r>
            <a:r>
              <a:rPr lang="en-US" altLang="zh-CN" b="1" baseline="-25000" dirty="0"/>
              <a:t>1</a:t>
            </a:r>
            <a:r>
              <a:rPr lang="en-US" altLang="zh-CN" b="1" dirty="0">
                <a:latin typeface="+mn-ea"/>
              </a:rPr>
              <a:t>+</a:t>
            </a:r>
            <a:r>
              <a:rPr lang="en-US" altLang="zh-CN" b="1" i="1" dirty="0"/>
              <a:t>I</a:t>
            </a:r>
            <a:r>
              <a:rPr lang="en-US" altLang="zh-CN" b="1" baseline="-25000" dirty="0"/>
              <a:t>2</a:t>
            </a:r>
            <a:r>
              <a:rPr lang="en-US" altLang="zh-CN" b="1" dirty="0">
                <a:latin typeface="+mn-ea"/>
              </a:rPr>
              <a:t>+</a:t>
            </a:r>
            <a:r>
              <a:rPr lang="en-US" altLang="zh-CN" b="1" i="1" dirty="0"/>
              <a:t>I</a:t>
            </a:r>
            <a:r>
              <a:rPr lang="en-US" altLang="zh-CN" b="1" baseline="-25000" dirty="0"/>
              <a:t>3</a:t>
            </a:r>
            <a:r>
              <a:rPr lang="en-US" altLang="zh-CN" b="1" dirty="0">
                <a:latin typeface="宋体" charset="-122"/>
              </a:rPr>
              <a:t>=0</a:t>
            </a:r>
            <a:endParaRPr lang="en-US" altLang="zh-CN" b="1" dirty="0"/>
          </a:p>
        </p:txBody>
      </p:sp>
    </p:spTree>
    <p:extLst>
      <p:ext uri="{BB962C8B-B14F-4D97-AF65-F5344CB8AC3E}">
        <p14:creationId xmlns:p14="http://schemas.microsoft.com/office/powerpoint/2010/main" val="32271430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10" grpId="0"/>
      <p:bldP spid="51" grpId="0" animBg="1"/>
      <p:bldP spid="7" grpId="0"/>
      <p:bldP spid="9" grpId="0"/>
      <p:bldP spid="50" grpId="0"/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16498FE6-979C-49FC-BDCC-F59D0181A0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693" y="639724"/>
            <a:ext cx="828092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400" b="1">
                <a:solidFill>
                  <a:schemeClr val="accent2"/>
                </a:solidFill>
              </a:rPr>
              <a:t>优点：</a:t>
            </a:r>
            <a:r>
              <a:rPr lang="zh-CN" altLang="en-US" sz="2400" b="1"/>
              <a:t>直接。直接对支路电流（电压）列方程。</a:t>
            </a:r>
          </a:p>
        </p:txBody>
      </p:sp>
      <p:sp>
        <p:nvSpPr>
          <p:cNvPr id="3" name="Text Box 3">
            <a:extLst>
              <a:ext uri="{FF2B5EF4-FFF2-40B4-BE49-F238E27FC236}">
                <a16:creationId xmlns:a16="http://schemas.microsoft.com/office/drawing/2014/main" id="{8904F6A3-4492-4E78-86FE-11222B6DBC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693" y="1218257"/>
            <a:ext cx="91440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400" b="1">
                <a:solidFill>
                  <a:schemeClr val="accent2"/>
                </a:solidFill>
              </a:rPr>
              <a:t>不足：</a:t>
            </a:r>
            <a:r>
              <a:rPr lang="zh-CN" altLang="en-US" sz="2400" b="1"/>
              <a:t>需要同时列写</a:t>
            </a:r>
            <a:r>
              <a:rPr lang="en-US" altLang="zh-CN" sz="2400" b="1"/>
              <a:t>KCL</a:t>
            </a:r>
            <a:r>
              <a:rPr lang="zh-CN" altLang="en-US" sz="2400" b="1"/>
              <a:t>，</a:t>
            </a:r>
            <a:r>
              <a:rPr lang="en-US" altLang="zh-CN" sz="2400" b="1"/>
              <a:t>KVL</a:t>
            </a:r>
            <a:r>
              <a:rPr lang="zh-CN" altLang="en-US" sz="2400" b="1"/>
              <a:t>方程，方程数多（为支路数）且无规律。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400" b="1"/>
              <a:t>各支路电压（电流）不独立，且线性相关。</a:t>
            </a:r>
          </a:p>
        </p:txBody>
      </p:sp>
      <p:sp>
        <p:nvSpPr>
          <p:cNvPr id="4" name="Text Box 4">
            <a:extLst>
              <a:ext uri="{FF2B5EF4-FFF2-40B4-BE49-F238E27FC236}">
                <a16:creationId xmlns:a16="http://schemas.microsoft.com/office/drawing/2014/main" id="{175C6028-7804-415D-9536-8EF0D210CB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693" y="3693965"/>
            <a:ext cx="896461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400" b="1"/>
              <a:t>后面要讲的</a:t>
            </a:r>
            <a:r>
              <a:rPr lang="zh-CN" altLang="en-US" sz="2400" b="1" u="sng">
                <a:solidFill>
                  <a:srgbClr val="FF0000"/>
                </a:solidFill>
              </a:rPr>
              <a:t>网孔分析法，节点分析法，回路分析法，割集分析法</a:t>
            </a:r>
            <a:r>
              <a:rPr lang="zh-CN" altLang="en-US" sz="2400" b="1"/>
              <a:t>就具有这样特点。它们选择一组数目最少的</a:t>
            </a:r>
            <a:r>
              <a:rPr lang="zh-CN" altLang="en-US" sz="2400" b="1" u="sng">
                <a:solidFill>
                  <a:srgbClr val="FF0000"/>
                </a:solidFill>
              </a:rPr>
              <a:t>独立完备</a:t>
            </a:r>
            <a:r>
              <a:rPr lang="zh-CN" altLang="en-US" sz="2400" b="1"/>
              <a:t>的</a:t>
            </a:r>
            <a:r>
              <a:rPr lang="zh-CN" altLang="en-US" sz="2400" b="1" u="sng">
                <a:solidFill>
                  <a:srgbClr val="FF0000"/>
                </a:solidFill>
              </a:rPr>
              <a:t>电路变量</a:t>
            </a:r>
            <a:r>
              <a:rPr lang="zh-CN" altLang="en-US" sz="2400" b="1"/>
              <a:t>作为待求变量，使得方程数目最少。</a:t>
            </a:r>
          </a:p>
        </p:txBody>
      </p:sp>
      <p:sp>
        <p:nvSpPr>
          <p:cNvPr id="5" name="Text Box 2">
            <a:extLst>
              <a:ext uri="{FF2B5EF4-FFF2-40B4-BE49-F238E27FC236}">
                <a16:creationId xmlns:a16="http://schemas.microsoft.com/office/drawing/2014/main" id="{98AAFB49-FF51-4C5F-9987-B8E682144A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22" y="247750"/>
            <a:ext cx="7620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400" b="1"/>
              <a:t>支路法优点及不足：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1881CB75-58DB-4A31-9D34-18CC38DDA0C3}"/>
              </a:ext>
            </a:extLst>
          </p:cNvPr>
          <p:cNvSpPr/>
          <p:nvPr/>
        </p:nvSpPr>
        <p:spPr>
          <a:xfrm>
            <a:off x="89693" y="2910017"/>
            <a:ext cx="8280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b="1"/>
              <a:t>能否找到一种方法，使方程数最少，且规律性较强的方法？</a:t>
            </a:r>
          </a:p>
        </p:txBody>
      </p:sp>
    </p:spTree>
    <p:extLst>
      <p:ext uri="{BB962C8B-B14F-4D97-AF65-F5344CB8AC3E}">
        <p14:creationId xmlns:p14="http://schemas.microsoft.com/office/powerpoint/2010/main" val="28757632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  <p:bldP spid="4" grpId="0" autoUpdateAnimBg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>
            <a:extLst>
              <a:ext uri="{FF2B5EF4-FFF2-40B4-BE49-F238E27FC236}">
                <a16:creationId xmlns:a16="http://schemas.microsoft.com/office/drawing/2014/main" id="{D1C44843-E366-4263-8B2A-BD9A226CA2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549275"/>
            <a:ext cx="8640638" cy="1969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3600" b="1">
                <a:solidFill>
                  <a:srgbClr val="FF0000"/>
                </a:solidFill>
              </a:rPr>
              <a:t>独立性</a:t>
            </a:r>
            <a:r>
              <a:rPr lang="en-US" altLang="zh-CN" sz="3600" b="1"/>
              <a:t>——</a:t>
            </a:r>
            <a:r>
              <a:rPr lang="zh-CN" altLang="en-US" b="1"/>
              <a:t>彼此不能相互表示，不受</a:t>
            </a:r>
            <a:r>
              <a:rPr lang="en-US" altLang="zh-CN" b="1"/>
              <a:t>KCL,KVL</a:t>
            </a:r>
            <a:r>
              <a:rPr lang="zh-CN" altLang="en-US" b="1"/>
              <a:t>约束。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3600" b="1">
                <a:solidFill>
                  <a:srgbClr val="FF0000"/>
                </a:solidFill>
              </a:rPr>
              <a:t>完备性</a:t>
            </a:r>
            <a:r>
              <a:rPr lang="en-US" altLang="zh-CN" sz="3600" b="1"/>
              <a:t>——</a:t>
            </a:r>
            <a:r>
              <a:rPr lang="zh-CN" altLang="en-US" b="1"/>
              <a:t>其他量都可用它们表示。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89990F2-3A05-4E7E-9AA6-5FE3E78EA7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3579862"/>
            <a:ext cx="7632848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2800" b="1"/>
              <a:t>   n</a:t>
            </a:r>
            <a:r>
              <a:rPr lang="zh-CN" altLang="en-US" sz="2800" b="1"/>
              <a:t>个节点，</a:t>
            </a:r>
            <a:r>
              <a:rPr lang="en-US" altLang="zh-CN" sz="2800" b="1"/>
              <a:t>b</a:t>
            </a:r>
            <a:r>
              <a:rPr lang="zh-CN" altLang="en-US" sz="2800" b="1"/>
              <a:t>条支路。只有</a:t>
            </a:r>
            <a:r>
              <a:rPr lang="en-US" altLang="zh-CN" sz="2800" b="1" i="1">
                <a:solidFill>
                  <a:srgbClr val="FF0000"/>
                </a:solidFill>
              </a:rPr>
              <a:t>l</a:t>
            </a:r>
            <a:r>
              <a:rPr lang="en-US" altLang="zh-CN" sz="2800" b="1">
                <a:solidFill>
                  <a:srgbClr val="FF0000"/>
                </a:solidFill>
              </a:rPr>
              <a:t>=b-(n-1)</a:t>
            </a:r>
            <a:r>
              <a:rPr lang="zh-CN" altLang="en-US" sz="2800" b="1">
                <a:solidFill>
                  <a:srgbClr val="FF0000"/>
                </a:solidFill>
              </a:rPr>
              <a:t>个电流变量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800" b="1"/>
              <a:t>或 </a:t>
            </a:r>
            <a:r>
              <a:rPr lang="en-US" altLang="zh-CN" sz="2800" b="1">
                <a:solidFill>
                  <a:srgbClr val="FF0000"/>
                </a:solidFill>
              </a:rPr>
              <a:t>(n-1)</a:t>
            </a:r>
            <a:r>
              <a:rPr lang="zh-CN" altLang="en-US" sz="2800" b="1">
                <a:solidFill>
                  <a:srgbClr val="FF0000"/>
                </a:solidFill>
              </a:rPr>
              <a:t>个电压变量</a:t>
            </a:r>
            <a:r>
              <a:rPr lang="zh-CN" altLang="en-US" sz="2800" b="1"/>
              <a:t>。</a:t>
            </a:r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id="{BF92934E-598E-4FD5-A96E-776C14A08C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667" y="2859782"/>
            <a:ext cx="57912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b="1">
                <a:solidFill>
                  <a:srgbClr val="00B050"/>
                </a:solidFill>
              </a:rPr>
              <a:t>完备和独立的变量数</a:t>
            </a:r>
            <a:r>
              <a:rPr lang="en-US" altLang="zh-CN" b="1">
                <a:solidFill>
                  <a:srgbClr val="00B050"/>
                </a:solidFill>
              </a:rPr>
              <a:t>:</a:t>
            </a:r>
            <a:endParaRPr lang="zh-CN" altLang="en-US" b="1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6302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  <p:bldP spid="4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3">
            <a:extLst>
              <a:ext uri="{FF2B5EF4-FFF2-40B4-BE49-F238E27FC236}">
                <a16:creationId xmlns:a16="http://schemas.microsoft.com/office/drawing/2014/main" id="{72F2C319-3E89-433E-8C33-3954589D66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282" y="699542"/>
            <a:ext cx="82289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400" b="1"/>
              <a:t>线性电路：由</a:t>
            </a:r>
            <a:r>
              <a:rPr lang="zh-CN" altLang="en-US" sz="2400" b="1" u="sng"/>
              <a:t>线性元件</a:t>
            </a:r>
            <a:r>
              <a:rPr lang="zh-CN" altLang="en-US" sz="2400" b="1"/>
              <a:t>、</a:t>
            </a:r>
            <a:r>
              <a:rPr lang="zh-CN" altLang="en-US" sz="2400" b="1" u="sng"/>
              <a:t>独立电源</a:t>
            </a:r>
            <a:r>
              <a:rPr lang="zh-CN" altLang="en-US" sz="2400" b="1"/>
              <a:t>及</a:t>
            </a:r>
            <a:r>
              <a:rPr lang="zh-CN" altLang="en-US" sz="2400" b="1" u="sng"/>
              <a:t>线性受控源</a:t>
            </a:r>
            <a:r>
              <a:rPr lang="zh-CN" altLang="en-US" sz="2400" b="1"/>
              <a:t>构成的电路。</a:t>
            </a:r>
          </a:p>
        </p:txBody>
      </p:sp>
      <p:sp>
        <p:nvSpPr>
          <p:cNvPr id="8" name="Text Box 5">
            <a:extLst>
              <a:ext uri="{FF2B5EF4-FFF2-40B4-BE49-F238E27FC236}">
                <a16:creationId xmlns:a16="http://schemas.microsoft.com/office/drawing/2014/main" id="{65685C2A-2B16-447D-8903-8BFA8CBEB2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6298" y="1707654"/>
            <a:ext cx="821848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400" b="1"/>
              <a:t>一般分析方法：适用于</a:t>
            </a:r>
            <a:r>
              <a:rPr lang="zh-CN" altLang="en-US" sz="2400" b="1">
                <a:solidFill>
                  <a:srgbClr val="FF0000"/>
                </a:solidFill>
              </a:rPr>
              <a:t>任何</a:t>
            </a:r>
            <a:r>
              <a:rPr lang="zh-CN" altLang="en-US" sz="2400" b="1" u="sng"/>
              <a:t>线性网络</a:t>
            </a:r>
            <a:r>
              <a:rPr lang="zh-CN" altLang="en-US" sz="2400" b="1"/>
              <a:t>的具有</a:t>
            </a:r>
            <a:r>
              <a:rPr lang="zh-CN" altLang="en-US" sz="2400" b="1">
                <a:solidFill>
                  <a:srgbClr val="FF9900"/>
                </a:solidFill>
              </a:rPr>
              <a:t>普遍性和系统化</a:t>
            </a:r>
            <a:r>
              <a:rPr lang="zh-CN" altLang="en-US" sz="2400" b="1"/>
              <a:t>的分析方法。</a:t>
            </a:r>
          </a:p>
        </p:txBody>
      </p:sp>
      <p:sp>
        <p:nvSpPr>
          <p:cNvPr id="9" name="Text Box 7">
            <a:extLst>
              <a:ext uri="{FF2B5EF4-FFF2-40B4-BE49-F238E27FC236}">
                <a16:creationId xmlns:a16="http://schemas.microsoft.com/office/drawing/2014/main" id="{A6BFDA67-6C32-430C-866D-6D85D6E81B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086" y="2931790"/>
            <a:ext cx="403244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/>
              <a:t>特点：</a:t>
            </a:r>
            <a:r>
              <a:rPr lang="zh-CN" altLang="en-US" sz="2400" b="1">
                <a:solidFill>
                  <a:srgbClr val="FF0000"/>
                </a:solidFill>
              </a:rPr>
              <a:t>不改变电路结构</a:t>
            </a:r>
            <a:r>
              <a:rPr lang="zh-CN" altLang="en-US" sz="2400" b="1"/>
              <a:t>；</a:t>
            </a:r>
            <a:endParaRPr lang="en-US" altLang="zh-CN" sz="2400" b="1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b="1"/>
              <a:t>             VCR</a:t>
            </a:r>
            <a:r>
              <a:rPr lang="zh-CN" altLang="en-US" sz="2400" b="1"/>
              <a:t>、</a:t>
            </a:r>
            <a:r>
              <a:rPr lang="en-US" altLang="zh-CN" sz="2400" b="1"/>
              <a:t>KCL</a:t>
            </a:r>
            <a:r>
              <a:rPr lang="zh-CN" altLang="en-US" sz="2400" b="1"/>
              <a:t>、</a:t>
            </a:r>
            <a:r>
              <a:rPr lang="en-US" altLang="zh-CN" sz="2400" b="1"/>
              <a:t>KVL</a:t>
            </a:r>
            <a:r>
              <a:rPr lang="zh-CN" altLang="en-US" sz="2400" b="1"/>
              <a:t>；</a:t>
            </a:r>
          </a:p>
        </p:txBody>
      </p:sp>
    </p:spTree>
    <p:extLst>
      <p:ext uri="{BB962C8B-B14F-4D97-AF65-F5344CB8AC3E}">
        <p14:creationId xmlns:p14="http://schemas.microsoft.com/office/powerpoint/2010/main" val="25567195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utoUpdateAnimBg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格 7">
            <a:extLst>
              <a:ext uri="{FF2B5EF4-FFF2-40B4-BE49-F238E27FC236}">
                <a16:creationId xmlns:a16="http://schemas.microsoft.com/office/drawing/2014/main" id="{3B347919-4AD7-497C-8DFD-15F4C9C513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5901433"/>
              </p:ext>
            </p:extLst>
          </p:nvPr>
        </p:nvGraphicFramePr>
        <p:xfrm>
          <a:off x="683569" y="1707654"/>
          <a:ext cx="7272807" cy="2016225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424269">
                  <a:extLst>
                    <a:ext uri="{9D8B030D-6E8A-4147-A177-3AD203B41FA5}">
                      <a16:colId xmlns:a16="http://schemas.microsoft.com/office/drawing/2014/main" val="1804735417"/>
                    </a:ext>
                  </a:extLst>
                </a:gridCol>
                <a:gridCol w="2424269">
                  <a:extLst>
                    <a:ext uri="{9D8B030D-6E8A-4147-A177-3AD203B41FA5}">
                      <a16:colId xmlns:a16="http://schemas.microsoft.com/office/drawing/2014/main" val="206080873"/>
                    </a:ext>
                  </a:extLst>
                </a:gridCol>
                <a:gridCol w="2424269">
                  <a:extLst>
                    <a:ext uri="{9D8B030D-6E8A-4147-A177-3AD203B41FA5}">
                      <a16:colId xmlns:a16="http://schemas.microsoft.com/office/drawing/2014/main" val="442150148"/>
                    </a:ext>
                  </a:extLst>
                </a:gridCol>
              </a:tblGrid>
              <a:tr h="672075">
                <a:tc>
                  <a:txBody>
                    <a:bodyPr/>
                    <a:lstStyle/>
                    <a:p>
                      <a:pPr algn="ctr"/>
                      <a:r>
                        <a:rPr lang="zh-CN" altLang="en-US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独立完备变量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独立方程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分析方法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5706969"/>
                  </a:ext>
                </a:extLst>
              </a:tr>
              <a:tr h="672075"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1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1">
                        <a:solidFill>
                          <a:srgbClr val="CC0066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0812781"/>
                  </a:ext>
                </a:extLst>
              </a:tr>
              <a:tr h="672075">
                <a:tc>
                  <a:txBody>
                    <a:bodyPr/>
                    <a:lstStyle/>
                    <a:p>
                      <a:pPr algn="ctr"/>
                      <a:endParaRPr lang="zh-CN" altLang="en-US" b="1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1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309632"/>
                  </a:ext>
                </a:extLst>
              </a:tr>
            </a:tbl>
          </a:graphicData>
        </a:graphic>
      </p:graphicFrame>
      <p:sp>
        <p:nvSpPr>
          <p:cNvPr id="9" name="矩形 8">
            <a:extLst>
              <a:ext uri="{FF2B5EF4-FFF2-40B4-BE49-F238E27FC236}">
                <a16:creationId xmlns:a16="http://schemas.microsoft.com/office/drawing/2014/main" id="{0535AD61-2F3E-4177-892D-EE2BCAFD7137}"/>
              </a:ext>
            </a:extLst>
          </p:cNvPr>
          <p:cNvSpPr/>
          <p:nvPr/>
        </p:nvSpPr>
        <p:spPr>
          <a:xfrm>
            <a:off x="1187624" y="2355726"/>
            <a:ext cx="16196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电流变量</a:t>
            </a:r>
            <a:endParaRPr lang="en-US" altLang="zh-CN" sz="18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altLang="zh-CN" sz="18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n-US" altLang="zh-CN" sz="18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=b-(n-1)</a:t>
            </a:r>
            <a:endParaRPr lang="zh-CN" altLang="en-US" sz="1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2FECFB0C-00D8-4FD5-B124-315E1B12B1E1}"/>
              </a:ext>
            </a:extLst>
          </p:cNvPr>
          <p:cNvSpPr/>
          <p:nvPr/>
        </p:nvSpPr>
        <p:spPr>
          <a:xfrm>
            <a:off x="3347864" y="2355726"/>
            <a:ext cx="21602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800" b="1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网孔</a:t>
            </a:r>
            <a:r>
              <a:rPr lang="zh-CN" alt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的</a:t>
            </a:r>
            <a:r>
              <a:rPr lang="en-US" altLang="zh-CN" sz="18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KVL</a:t>
            </a:r>
            <a:r>
              <a:rPr lang="zh-CN" alt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方程</a:t>
            </a:r>
            <a:endParaRPr lang="en-US" altLang="zh-CN" sz="18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altLang="zh-CN" sz="18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n-US" altLang="zh-CN" sz="18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=b-(n-1)</a:t>
            </a:r>
            <a:endParaRPr lang="zh-CN" altLang="en-US" sz="18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0680EB42-1DE3-4259-B3C9-A8A026E8F88E}"/>
              </a:ext>
            </a:extLst>
          </p:cNvPr>
          <p:cNvSpPr/>
          <p:nvPr/>
        </p:nvSpPr>
        <p:spPr>
          <a:xfrm>
            <a:off x="6322085" y="2494225"/>
            <a:ext cx="8819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800" b="1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网孔法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EAA6413D-F944-4A4A-88E6-9CBF5123CE2E}"/>
              </a:ext>
            </a:extLst>
          </p:cNvPr>
          <p:cNvSpPr/>
          <p:nvPr/>
        </p:nvSpPr>
        <p:spPr>
          <a:xfrm>
            <a:off x="1187624" y="3077548"/>
            <a:ext cx="15896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电压变量</a:t>
            </a:r>
            <a:endParaRPr lang="en-US" altLang="zh-CN" sz="18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altLang="zh-CN" sz="18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n-1</a:t>
            </a:r>
            <a:endParaRPr lang="zh-CN" altLang="en-US" sz="18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BC2ABCD9-7DE6-4E2D-AA03-5637CB07B652}"/>
              </a:ext>
            </a:extLst>
          </p:cNvPr>
          <p:cNvSpPr/>
          <p:nvPr/>
        </p:nvSpPr>
        <p:spPr>
          <a:xfrm>
            <a:off x="3203848" y="3091271"/>
            <a:ext cx="23659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800" b="1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独立节点</a:t>
            </a:r>
            <a:r>
              <a:rPr lang="en-US" altLang="zh-CN" sz="18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KCL</a:t>
            </a:r>
            <a:r>
              <a:rPr lang="zh-CN" alt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方程</a:t>
            </a:r>
            <a:endParaRPr lang="en-US" altLang="zh-CN" sz="18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altLang="zh-CN" sz="18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n-1</a:t>
            </a:r>
            <a:endParaRPr lang="zh-CN" altLang="en-US" sz="18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D894ABEB-07E1-452A-8EC8-A741045189C4}"/>
              </a:ext>
            </a:extLst>
          </p:cNvPr>
          <p:cNvSpPr/>
          <p:nvPr/>
        </p:nvSpPr>
        <p:spPr>
          <a:xfrm>
            <a:off x="6322085" y="3157611"/>
            <a:ext cx="8819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b="1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节点法</a:t>
            </a:r>
          </a:p>
        </p:txBody>
      </p:sp>
    </p:spTree>
    <p:extLst>
      <p:ext uri="{BB962C8B-B14F-4D97-AF65-F5344CB8AC3E}">
        <p14:creationId xmlns:p14="http://schemas.microsoft.com/office/powerpoint/2010/main" val="13284412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1428750" y="285750"/>
            <a:ext cx="6286500" cy="4643438"/>
            <a:chOff x="0" y="0"/>
            <a:chExt cx="6286519" cy="4643452"/>
          </a:xfrm>
        </p:grpSpPr>
        <p:pic>
          <p:nvPicPr>
            <p:cNvPr id="3" name="Picture 2" descr="BJ_02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286519" cy="46434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4" name="矩形 5"/>
            <p:cNvSpPr>
              <a:spLocks noChangeArrowheads="1"/>
            </p:cNvSpPr>
            <p:nvPr/>
          </p:nvSpPr>
          <p:spPr bwMode="auto">
            <a:xfrm>
              <a:off x="928694" y="1571636"/>
              <a:ext cx="4544835" cy="12003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7200" b="1">
                  <a:solidFill>
                    <a:srgbClr val="002060"/>
                  </a:solidFill>
                </a:rPr>
                <a:t>THE  END</a:t>
              </a:r>
              <a:endParaRPr lang="zh-CN" altLang="en-US" sz="7200" b="1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350026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>
            <a:extLst>
              <a:ext uri="{FF2B5EF4-FFF2-40B4-BE49-F238E27FC236}">
                <a16:creationId xmlns:a16="http://schemas.microsoft.com/office/drawing/2014/main" id="{63BB842B-1EB8-40E7-85D3-04F6BA7A5D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552" y="267494"/>
            <a:ext cx="6477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b="1"/>
              <a:t>一般分析方法基本步骤：</a:t>
            </a:r>
            <a:endParaRPr lang="zh-CN" altLang="en-US" sz="4400" b="1"/>
          </a:p>
        </p:txBody>
      </p:sp>
      <p:sp>
        <p:nvSpPr>
          <p:cNvPr id="5" name="Text Box 3">
            <a:extLst>
              <a:ext uri="{FF2B5EF4-FFF2-40B4-BE49-F238E27FC236}">
                <a16:creationId xmlns:a16="http://schemas.microsoft.com/office/drawing/2014/main" id="{E54CF2FE-05E7-4D00-914E-D38BD6ABB8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592" y="1131590"/>
            <a:ext cx="7920880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b="1"/>
              <a:t>1	</a:t>
            </a:r>
            <a:r>
              <a:rPr lang="zh-CN" altLang="en-US" b="1"/>
              <a:t>选</a:t>
            </a:r>
            <a:r>
              <a:rPr lang="zh-CN" altLang="en-US" b="1">
                <a:solidFill>
                  <a:srgbClr val="FF0000"/>
                </a:solidFill>
              </a:rPr>
              <a:t>一组</a:t>
            </a:r>
            <a:r>
              <a:rPr lang="zh-CN" altLang="en-US" b="1"/>
              <a:t>特定变量 </a:t>
            </a:r>
            <a:r>
              <a:rPr lang="en-US" altLang="zh-CN" b="1"/>
              <a:t>(</a:t>
            </a:r>
            <a:r>
              <a:rPr lang="en-US" altLang="zh-CN" b="1" i="1"/>
              <a:t>i</a:t>
            </a:r>
            <a:r>
              <a:rPr lang="en-US" altLang="zh-CN" b="1"/>
              <a:t> , </a:t>
            </a:r>
            <a:r>
              <a:rPr lang="en-US" altLang="zh-CN" b="1" i="1"/>
              <a:t>u</a:t>
            </a:r>
            <a:r>
              <a:rPr lang="en-US" altLang="zh-CN" b="1"/>
              <a:t>)</a:t>
            </a:r>
            <a:endParaRPr lang="zh-CN" altLang="en-US" b="1"/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b="1"/>
              <a:t>2	</a:t>
            </a:r>
            <a:r>
              <a:rPr lang="zh-CN" altLang="en-US" b="1"/>
              <a:t>列方程：两类约束</a:t>
            </a:r>
            <a:r>
              <a:rPr lang="en-US" altLang="zh-CN" b="1"/>
              <a:t>(VCR, KCL &amp; KVL)</a:t>
            </a:r>
            <a:endParaRPr lang="zh-CN" altLang="en-US" b="1"/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b="1"/>
              <a:t>3	</a:t>
            </a:r>
            <a:r>
              <a:rPr lang="zh-CN" altLang="en-US" b="1"/>
              <a:t>求解变量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b="1"/>
              <a:t>4	</a:t>
            </a:r>
            <a:r>
              <a:rPr lang="zh-CN" altLang="en-US" b="1"/>
              <a:t>由所求变量求</a:t>
            </a:r>
            <a:r>
              <a:rPr lang="zh-CN" altLang="en-US" b="1" u="sng"/>
              <a:t>待求响应 </a:t>
            </a:r>
            <a:r>
              <a:rPr lang="en-US" altLang="zh-CN" b="1" u="sng"/>
              <a:t>(</a:t>
            </a:r>
            <a:r>
              <a:rPr lang="zh-CN" altLang="en-US" b="1" u="sng"/>
              <a:t>其它量</a:t>
            </a:r>
            <a:r>
              <a:rPr lang="en-US" altLang="zh-CN" b="1" u="sng"/>
              <a:t>)</a:t>
            </a:r>
            <a:endParaRPr lang="zh-CN" altLang="en-US" b="1" u="sng"/>
          </a:p>
        </p:txBody>
      </p:sp>
    </p:spTree>
    <p:extLst>
      <p:ext uri="{BB962C8B-B14F-4D97-AF65-F5344CB8AC3E}">
        <p14:creationId xmlns:p14="http://schemas.microsoft.com/office/powerpoint/2010/main" val="20933749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3">
            <a:extLst>
              <a:ext uri="{FF2B5EF4-FFF2-40B4-BE49-F238E27FC236}">
                <a16:creationId xmlns:a16="http://schemas.microsoft.com/office/drawing/2014/main" id="{334A26AB-F7EA-4CBF-BE6C-8807A1C0AF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624" y="411510"/>
            <a:ext cx="4953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b="1"/>
              <a:t>一般分析方法包括：</a:t>
            </a:r>
            <a:endParaRPr lang="zh-CN" altLang="en-US" sz="4400" b="1"/>
          </a:p>
        </p:txBody>
      </p:sp>
      <p:sp>
        <p:nvSpPr>
          <p:cNvPr id="9" name="Text Box 4">
            <a:extLst>
              <a:ext uri="{FF2B5EF4-FFF2-40B4-BE49-F238E27FC236}">
                <a16:creationId xmlns:a16="http://schemas.microsoft.com/office/drawing/2014/main" id="{AE88E01F-E851-4F30-AA94-A56F7A4B94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3768" y="1347614"/>
            <a:ext cx="3505200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b="1">
                <a:solidFill>
                  <a:srgbClr val="00FF00"/>
                </a:solidFill>
              </a:rPr>
              <a:t>1	</a:t>
            </a:r>
            <a:r>
              <a:rPr lang="zh-CN" altLang="en-US" b="1">
                <a:solidFill>
                  <a:srgbClr val="00FF00"/>
                </a:solidFill>
              </a:rPr>
              <a:t>支路法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b="1">
                <a:solidFill>
                  <a:srgbClr val="FF0000"/>
                </a:solidFill>
              </a:rPr>
              <a:t>2	</a:t>
            </a:r>
            <a:r>
              <a:rPr lang="zh-CN" altLang="en-US" b="1">
                <a:solidFill>
                  <a:srgbClr val="FF0000"/>
                </a:solidFill>
              </a:rPr>
              <a:t>网孔法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b="1">
                <a:solidFill>
                  <a:srgbClr val="FF0000"/>
                </a:solidFill>
              </a:rPr>
              <a:t>3	</a:t>
            </a:r>
            <a:r>
              <a:rPr lang="zh-CN" altLang="en-US" b="1">
                <a:solidFill>
                  <a:srgbClr val="FF0000"/>
                </a:solidFill>
              </a:rPr>
              <a:t>节点法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b="1"/>
              <a:t>4	</a:t>
            </a:r>
            <a:r>
              <a:rPr lang="zh-CN" altLang="en-US" b="1"/>
              <a:t>回路法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b="1"/>
              <a:t>5	</a:t>
            </a:r>
            <a:r>
              <a:rPr lang="zh-CN" altLang="en-US" b="1"/>
              <a:t>割集法</a:t>
            </a:r>
          </a:p>
        </p:txBody>
      </p:sp>
    </p:spTree>
    <p:extLst>
      <p:ext uri="{BB962C8B-B14F-4D97-AF65-F5344CB8AC3E}">
        <p14:creationId xmlns:p14="http://schemas.microsoft.com/office/powerpoint/2010/main" val="14040808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B6E857E-5F76-4AD6-91A8-5023362387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363140"/>
            <a:ext cx="7772400" cy="1102519"/>
          </a:xfrm>
        </p:spPr>
        <p:txBody>
          <a:bodyPr/>
          <a:lstStyle/>
          <a:p>
            <a:r>
              <a:rPr lang="zh-CN" altLang="en-US" b="1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支路分析法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0F71C9D-4A7D-4259-A7F8-AA0C8D68BB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552" y="1563638"/>
            <a:ext cx="8208912" cy="1944216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zh-CN" altLang="en-US" sz="2800" b="1">
                <a:latin typeface="+mn-ea"/>
              </a:rPr>
              <a:t>    以支路电流（或支路电压）为未知量，直接运用</a:t>
            </a:r>
            <a:r>
              <a:rPr lang="en-US" altLang="zh-CN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KCL</a:t>
            </a:r>
            <a:r>
              <a:rPr lang="zh-CN" alt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、</a:t>
            </a:r>
            <a:r>
              <a:rPr lang="en-US" altLang="zh-CN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KVL</a:t>
            </a:r>
            <a:r>
              <a:rPr lang="zh-CN" altLang="en-US" sz="2800" b="1">
                <a:latin typeface="+mj-lt"/>
              </a:rPr>
              <a:t>和</a:t>
            </a:r>
            <a:r>
              <a:rPr lang="en-US" altLang="zh-CN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VCR</a:t>
            </a:r>
            <a:r>
              <a:rPr lang="zh-CN" altLang="en-US" sz="2800" b="1">
                <a:latin typeface="+mn-ea"/>
              </a:rPr>
              <a:t>列出与</a:t>
            </a:r>
            <a:r>
              <a:rPr lang="zh-CN" altLang="en-US" sz="2800" b="1">
                <a:solidFill>
                  <a:srgbClr val="009900"/>
                </a:solidFill>
                <a:latin typeface="+mn-ea"/>
              </a:rPr>
              <a:t>支路数相等</a:t>
            </a:r>
            <a:r>
              <a:rPr lang="zh-CN" altLang="en-US" sz="2800" b="1">
                <a:latin typeface="+mn-ea"/>
              </a:rPr>
              <a:t>的</a:t>
            </a:r>
            <a:r>
              <a:rPr lang="zh-CN" altLang="en-US" sz="2800" b="1">
                <a:solidFill>
                  <a:srgbClr val="009900"/>
                </a:solidFill>
                <a:latin typeface="+mn-ea"/>
              </a:rPr>
              <a:t>独立</a:t>
            </a:r>
            <a:r>
              <a:rPr lang="zh-CN" altLang="en-US" sz="2800" b="1">
                <a:latin typeface="+mn-ea"/>
              </a:rPr>
              <a:t>方程，先解得支路电流（或支路电压），进而求得电路响应的电路分析方法。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4E3461D1-4602-430F-BC29-5541F8C4710B}"/>
              </a:ext>
            </a:extLst>
          </p:cNvPr>
          <p:cNvSpPr/>
          <p:nvPr/>
        </p:nvSpPr>
        <p:spPr>
          <a:xfrm>
            <a:off x="971600" y="3723878"/>
            <a:ext cx="69847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/>
              <a:t>选支路电流为电路变量，则称为支路电流法；</a:t>
            </a:r>
          </a:p>
          <a:p>
            <a:r>
              <a:rPr lang="zh-CN" altLang="en-US" b="1"/>
              <a:t>若选支路电压为电路变量，则称为支路电压法。</a:t>
            </a:r>
          </a:p>
        </p:txBody>
      </p:sp>
    </p:spTree>
    <p:extLst>
      <p:ext uri="{BB962C8B-B14F-4D97-AF65-F5344CB8AC3E}">
        <p14:creationId xmlns:p14="http://schemas.microsoft.com/office/powerpoint/2010/main" val="33592548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321497" y="2021220"/>
            <a:ext cx="25010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支路电流法</a:t>
            </a:r>
            <a:endParaRPr lang="en-US" altLang="zh-CN" sz="36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317" name="Text Box 53"/>
          <p:cNvSpPr txBox="1">
            <a:spLocks noChangeArrowheads="1"/>
          </p:cNvSpPr>
          <p:nvPr/>
        </p:nvSpPr>
        <p:spPr bwMode="auto">
          <a:xfrm>
            <a:off x="1115616" y="2859782"/>
            <a:ext cx="56886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32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kumimoji="1" sz="32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kumimoji="1" sz="32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kumimoji="1" sz="32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kumimoji="1" sz="32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CC0066"/>
                </a:solidFill>
              </a:rPr>
              <a:t>关键：</a:t>
            </a:r>
            <a:r>
              <a:rPr lang="zh-CN" altLang="en-US" sz="2400" dirty="0">
                <a:solidFill>
                  <a:srgbClr val="0033CC"/>
                </a:solidFill>
              </a:rPr>
              <a:t>列出与</a:t>
            </a:r>
            <a:r>
              <a:rPr lang="zh-CN" altLang="en-US" sz="2400" dirty="0">
                <a:solidFill>
                  <a:srgbClr val="FF0000"/>
                </a:solidFill>
              </a:rPr>
              <a:t>支路数相等</a:t>
            </a:r>
            <a:r>
              <a:rPr lang="zh-CN" altLang="en-US" sz="2400" dirty="0">
                <a:solidFill>
                  <a:srgbClr val="0033CC"/>
                </a:solidFill>
              </a:rPr>
              <a:t>的</a:t>
            </a:r>
            <a:r>
              <a:rPr lang="zh-CN" altLang="en-US" sz="2400" dirty="0">
                <a:solidFill>
                  <a:srgbClr val="FF0000"/>
                </a:solidFill>
              </a:rPr>
              <a:t>独立</a:t>
            </a:r>
            <a:r>
              <a:rPr lang="zh-CN" altLang="en-US" sz="2400" dirty="0">
                <a:solidFill>
                  <a:srgbClr val="0033CC"/>
                </a:solidFill>
              </a:rPr>
              <a:t>方程。</a:t>
            </a:r>
          </a:p>
        </p:txBody>
      </p:sp>
      <p:sp>
        <p:nvSpPr>
          <p:cNvPr id="6" name="矩形 5"/>
          <p:cNvSpPr/>
          <p:nvPr/>
        </p:nvSpPr>
        <p:spPr>
          <a:xfrm>
            <a:off x="539552" y="1347614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buFont typeface="Wingdings 2" pitchFamily="18" charset="2"/>
              <a:buNone/>
              <a:defRPr/>
            </a:pPr>
            <a:r>
              <a:rPr lang="zh-CN" altLang="en-US" b="1" dirty="0">
                <a:solidFill>
                  <a:srgbClr val="CC0066"/>
                </a:solidFill>
                <a:latin typeface="+mn-ea"/>
                <a:ea typeface="+mn-ea"/>
              </a:rPr>
              <a:t>支路电流法：</a:t>
            </a:r>
            <a:r>
              <a:rPr lang="zh-CN" altLang="en-US" b="1" dirty="0">
                <a:latin typeface="+mn-ea"/>
                <a:ea typeface="+mn-ea"/>
              </a:rPr>
              <a:t>以支路电流为未知量，应用</a:t>
            </a:r>
            <a:r>
              <a:rPr lang="zh-CN" altLang="en-US" b="1" dirty="0">
                <a:solidFill>
                  <a:srgbClr val="FF0000"/>
                </a:solidFill>
                <a:latin typeface="+mn-ea"/>
                <a:ea typeface="+mn-ea"/>
              </a:rPr>
              <a:t>基尔霍夫定律（</a:t>
            </a:r>
            <a:r>
              <a:rPr lang="en-US" altLang="zh-CN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KCL</a:t>
            </a:r>
            <a:r>
              <a:rPr lang="zh-CN" alt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、</a:t>
            </a:r>
            <a:r>
              <a:rPr lang="en-US" altLang="zh-CN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KVL</a:t>
            </a:r>
            <a:r>
              <a:rPr lang="zh-CN" altLang="en-US" b="1" dirty="0">
                <a:solidFill>
                  <a:srgbClr val="FF0000"/>
                </a:solidFill>
                <a:latin typeface="+mn-ea"/>
                <a:ea typeface="+mn-ea"/>
              </a:rPr>
              <a:t>）及元件的</a:t>
            </a:r>
            <a:r>
              <a:rPr lang="zh-CN" altLang="en-US" b="1">
                <a:solidFill>
                  <a:srgbClr val="FF0000"/>
                </a:solidFill>
                <a:latin typeface="+mn-lt"/>
                <a:ea typeface="+mn-ea"/>
              </a:rPr>
              <a:t>伏安关系（</a:t>
            </a:r>
            <a:r>
              <a:rPr lang="en-US" altLang="zh-CN" b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VCR</a:t>
            </a:r>
            <a:r>
              <a:rPr lang="zh-CN" altLang="en-US" b="1">
                <a:solidFill>
                  <a:srgbClr val="FF0000"/>
                </a:solidFill>
                <a:latin typeface="+mn-lt"/>
                <a:ea typeface="+mn-ea"/>
              </a:rPr>
              <a:t>）</a:t>
            </a:r>
            <a:r>
              <a:rPr lang="zh-CN" altLang="en-US" b="1">
                <a:latin typeface="+mn-ea"/>
                <a:ea typeface="+mn-ea"/>
              </a:rPr>
              <a:t>列出与支路数相等独立方程，</a:t>
            </a:r>
            <a:r>
              <a:rPr lang="zh-CN" altLang="en-US" b="1" dirty="0">
                <a:latin typeface="+mn-ea"/>
                <a:ea typeface="+mn-ea"/>
              </a:rPr>
              <a:t>解出各支路响应。</a:t>
            </a:r>
          </a:p>
        </p:txBody>
      </p:sp>
    </p:spTree>
    <p:extLst>
      <p:ext uri="{BB962C8B-B14F-4D97-AF65-F5344CB8AC3E}">
        <p14:creationId xmlns:p14="http://schemas.microsoft.com/office/powerpoint/2010/main" val="3367799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93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9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9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3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56">
            <a:extLst>
              <a:ext uri="{FF2B5EF4-FFF2-40B4-BE49-F238E27FC236}">
                <a16:creationId xmlns:a16="http://schemas.microsoft.com/office/drawing/2014/main" id="{2C1BC1BD-308E-4CBA-AFC2-16A182B87AF0}"/>
              </a:ext>
            </a:extLst>
          </p:cNvPr>
          <p:cNvGrpSpPr>
            <a:grpSpLocks/>
          </p:cNvGrpSpPr>
          <p:nvPr/>
        </p:nvGrpSpPr>
        <p:grpSpPr bwMode="auto">
          <a:xfrm>
            <a:off x="4570712" y="844725"/>
            <a:ext cx="4433892" cy="3786795"/>
            <a:chOff x="2592" y="885"/>
            <a:chExt cx="3305" cy="3167"/>
          </a:xfrm>
        </p:grpSpPr>
        <p:sp>
          <p:nvSpPr>
            <p:cNvPr id="36" name="Text Box 8">
              <a:extLst>
                <a:ext uri="{FF2B5EF4-FFF2-40B4-BE49-F238E27FC236}">
                  <a16:creationId xmlns:a16="http://schemas.microsoft.com/office/drawing/2014/main" id="{C7DE70D4-3D3B-4077-8CDF-8D5D52DA85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40" y="2323"/>
              <a:ext cx="480" cy="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i="1"/>
                <a:t>R</a:t>
              </a:r>
              <a:r>
                <a:rPr lang="en-US" altLang="zh-CN" baseline="-25000"/>
                <a:t>1</a:t>
              </a:r>
              <a:endParaRPr lang="en-US" altLang="zh-CN"/>
            </a:p>
          </p:txBody>
        </p:sp>
        <p:sp>
          <p:nvSpPr>
            <p:cNvPr id="37" name="Text Box 9">
              <a:extLst>
                <a:ext uri="{FF2B5EF4-FFF2-40B4-BE49-F238E27FC236}">
                  <a16:creationId xmlns:a16="http://schemas.microsoft.com/office/drawing/2014/main" id="{43D6AE7A-BE45-46D8-90AD-AFDCE77D37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92" y="2866"/>
              <a:ext cx="672" cy="10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7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b="0">
                  <a:solidFill>
                    <a:schemeClr val="bg1"/>
                  </a:solidFill>
                </a:rPr>
                <a:t>   </a:t>
              </a:r>
              <a:r>
                <a:rPr lang="en-US" altLang="zh-CN"/>
                <a:t>+</a:t>
              </a:r>
            </a:p>
            <a:p>
              <a:pPr eaLnBrk="1" hangingPunct="1">
                <a:lnSpc>
                  <a:spcPct val="7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i="1"/>
                <a:t>u</a:t>
              </a:r>
              <a:r>
                <a:rPr lang="en-US" altLang="zh-CN" baseline="-25000"/>
                <a:t>s1</a:t>
              </a:r>
            </a:p>
            <a:p>
              <a:pPr eaLnBrk="1" hangingPunct="1">
                <a:lnSpc>
                  <a:spcPct val="7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>
                  <a:solidFill>
                    <a:schemeClr val="bg1"/>
                  </a:solidFill>
                </a:rPr>
                <a:t>   </a:t>
              </a:r>
              <a:r>
                <a:rPr lang="en-US" altLang="zh-CN"/>
                <a:t>-</a:t>
              </a:r>
              <a:endParaRPr lang="en-US" altLang="zh-CN" b="0"/>
            </a:p>
          </p:txBody>
        </p:sp>
        <p:sp>
          <p:nvSpPr>
            <p:cNvPr id="38" name="Rectangle 11">
              <a:extLst>
                <a:ext uri="{FF2B5EF4-FFF2-40B4-BE49-F238E27FC236}">
                  <a16:creationId xmlns:a16="http://schemas.microsoft.com/office/drawing/2014/main" id="{D32AC589-6B24-4C9B-A8C7-540DB7E217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2448"/>
              <a:ext cx="144" cy="384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en-US" sz="3600">
                <a:solidFill>
                  <a:schemeClr val="bg1"/>
                </a:solidFill>
              </a:endParaRPr>
            </a:p>
          </p:txBody>
        </p:sp>
        <p:sp>
          <p:nvSpPr>
            <p:cNvPr id="39" name="Oval 12">
              <a:extLst>
                <a:ext uri="{FF2B5EF4-FFF2-40B4-BE49-F238E27FC236}">
                  <a16:creationId xmlns:a16="http://schemas.microsoft.com/office/drawing/2014/main" id="{CD4DC726-0F2E-4C02-9141-162B75F0E1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5" y="3072"/>
              <a:ext cx="336" cy="38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en-US" sz="3600">
                <a:solidFill>
                  <a:schemeClr val="bg1"/>
                </a:solidFill>
              </a:endParaRPr>
            </a:p>
          </p:txBody>
        </p:sp>
        <p:sp>
          <p:nvSpPr>
            <p:cNvPr id="40" name="Line 13">
              <a:extLst>
                <a:ext uri="{FF2B5EF4-FFF2-40B4-BE49-F238E27FC236}">
                  <a16:creationId xmlns:a16="http://schemas.microsoft.com/office/drawing/2014/main" id="{98806AC8-4758-488D-AFB9-176C7222C93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20" y="2832"/>
              <a:ext cx="0" cy="86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41" name="Line 14">
              <a:extLst>
                <a:ext uri="{FF2B5EF4-FFF2-40B4-BE49-F238E27FC236}">
                  <a16:creationId xmlns:a16="http://schemas.microsoft.com/office/drawing/2014/main" id="{3A7D16C8-93E9-40C0-A65E-2F7A49E37E5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20" y="1440"/>
              <a:ext cx="0" cy="100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42" name="Line 15">
              <a:extLst>
                <a:ext uri="{FF2B5EF4-FFF2-40B4-BE49-F238E27FC236}">
                  <a16:creationId xmlns:a16="http://schemas.microsoft.com/office/drawing/2014/main" id="{B7F96C3D-DBF3-434C-9229-8A5C391E65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20" y="1441"/>
              <a:ext cx="67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43" name="Line 16">
              <a:extLst>
                <a:ext uri="{FF2B5EF4-FFF2-40B4-BE49-F238E27FC236}">
                  <a16:creationId xmlns:a16="http://schemas.microsoft.com/office/drawing/2014/main" id="{35345828-3B32-4A69-9EBB-5FA542EC07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72" y="1441"/>
              <a:ext cx="8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44" name="Rectangle 17">
              <a:extLst>
                <a:ext uri="{FF2B5EF4-FFF2-40B4-BE49-F238E27FC236}">
                  <a16:creationId xmlns:a16="http://schemas.microsoft.com/office/drawing/2014/main" id="{EA8B0351-02EF-4E61-8130-C7F69B0005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8" y="2016"/>
              <a:ext cx="480" cy="144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en-US" sz="3600">
                <a:solidFill>
                  <a:schemeClr val="bg1"/>
                </a:solidFill>
              </a:endParaRPr>
            </a:p>
          </p:txBody>
        </p:sp>
        <p:sp>
          <p:nvSpPr>
            <p:cNvPr id="45" name="Rectangle 21">
              <a:extLst>
                <a:ext uri="{FF2B5EF4-FFF2-40B4-BE49-F238E27FC236}">
                  <a16:creationId xmlns:a16="http://schemas.microsoft.com/office/drawing/2014/main" id="{9D70DBD0-14B9-4897-9207-7CAB61A5D6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4" y="2784"/>
              <a:ext cx="144" cy="43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en-US" sz="3600">
                <a:solidFill>
                  <a:schemeClr val="bg1"/>
                </a:solidFill>
              </a:endParaRPr>
            </a:p>
          </p:txBody>
        </p:sp>
        <p:sp>
          <p:nvSpPr>
            <p:cNvPr id="46" name="Line 23">
              <a:extLst>
                <a:ext uri="{FF2B5EF4-FFF2-40B4-BE49-F238E27FC236}">
                  <a16:creationId xmlns:a16="http://schemas.microsoft.com/office/drawing/2014/main" id="{D06247ED-1711-4D19-AF6B-8B36162C421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20" y="3696"/>
              <a:ext cx="201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47" name="Line 26">
              <a:extLst>
                <a:ext uri="{FF2B5EF4-FFF2-40B4-BE49-F238E27FC236}">
                  <a16:creationId xmlns:a16="http://schemas.microsoft.com/office/drawing/2014/main" id="{693EFFDA-DFFD-47E6-BB6B-39EF59A42FE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80" y="3216"/>
              <a:ext cx="0" cy="48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48" name="Line 27">
              <a:extLst>
                <a:ext uri="{FF2B5EF4-FFF2-40B4-BE49-F238E27FC236}">
                  <a16:creationId xmlns:a16="http://schemas.microsoft.com/office/drawing/2014/main" id="{7905284F-E6C4-45CD-8FAC-4ECE321A69D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80" y="2064"/>
              <a:ext cx="0" cy="72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49" name="Line 29">
              <a:extLst>
                <a:ext uri="{FF2B5EF4-FFF2-40B4-BE49-F238E27FC236}">
                  <a16:creationId xmlns:a16="http://schemas.microsoft.com/office/drawing/2014/main" id="{44F171DA-C829-4172-8BAA-D4EB2065A3F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0" y="2064"/>
              <a:ext cx="52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50" name="Line 30">
              <a:extLst>
                <a:ext uri="{FF2B5EF4-FFF2-40B4-BE49-F238E27FC236}">
                  <a16:creationId xmlns:a16="http://schemas.microsoft.com/office/drawing/2014/main" id="{09C83369-32EE-438E-9DF3-529F7D1E58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48" y="2089"/>
              <a:ext cx="28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51" name="Text Box 33">
              <a:extLst>
                <a:ext uri="{FF2B5EF4-FFF2-40B4-BE49-F238E27FC236}">
                  <a16:creationId xmlns:a16="http://schemas.microsoft.com/office/drawing/2014/main" id="{6D5174CD-9692-4879-A3DF-143867297B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84" y="1632"/>
              <a:ext cx="288" cy="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b="0"/>
                <a:t>B</a:t>
              </a:r>
            </a:p>
          </p:txBody>
        </p:sp>
        <p:sp>
          <p:nvSpPr>
            <p:cNvPr id="52" name="Text Box 38">
              <a:extLst>
                <a:ext uri="{FF2B5EF4-FFF2-40B4-BE49-F238E27FC236}">
                  <a16:creationId xmlns:a16="http://schemas.microsoft.com/office/drawing/2014/main" id="{93F6605F-7077-46BC-BF61-7602CB8676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56" y="2323"/>
              <a:ext cx="480" cy="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i="1"/>
                <a:t>R</a:t>
              </a:r>
              <a:r>
                <a:rPr lang="en-US" altLang="zh-CN" baseline="-25000"/>
                <a:t>2</a:t>
              </a:r>
              <a:endParaRPr lang="en-US" altLang="zh-CN"/>
            </a:p>
          </p:txBody>
        </p:sp>
        <p:sp>
          <p:nvSpPr>
            <p:cNvPr id="53" name="Text Box 39">
              <a:extLst>
                <a:ext uri="{FF2B5EF4-FFF2-40B4-BE49-F238E27FC236}">
                  <a16:creationId xmlns:a16="http://schemas.microsoft.com/office/drawing/2014/main" id="{024D53A4-BEAA-4ED9-B653-959F2AE43F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25" y="2537"/>
              <a:ext cx="672" cy="1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7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b="0">
                  <a:solidFill>
                    <a:schemeClr val="bg1"/>
                  </a:solidFill>
                </a:rPr>
                <a:t>  </a:t>
              </a:r>
              <a:r>
                <a:rPr lang="en-US" altLang="zh-CN"/>
                <a:t>+</a:t>
              </a:r>
            </a:p>
            <a:p>
              <a:pPr eaLnBrk="1" hangingPunct="1">
                <a:lnSpc>
                  <a:spcPct val="7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i="1"/>
                <a:t>u</a:t>
              </a:r>
              <a:r>
                <a:rPr lang="en-US" altLang="zh-CN" baseline="-25000"/>
                <a:t>s2</a:t>
              </a:r>
            </a:p>
            <a:p>
              <a:pPr eaLnBrk="1" hangingPunct="1">
                <a:lnSpc>
                  <a:spcPct val="7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>
                  <a:solidFill>
                    <a:schemeClr val="bg1"/>
                  </a:solidFill>
                </a:rPr>
                <a:t>  </a:t>
              </a:r>
              <a:r>
                <a:rPr lang="en-US" altLang="zh-CN"/>
                <a:t>-</a:t>
              </a:r>
              <a:endParaRPr lang="en-US" altLang="zh-CN" b="0"/>
            </a:p>
          </p:txBody>
        </p:sp>
        <p:sp>
          <p:nvSpPr>
            <p:cNvPr id="54" name="Rectangle 40">
              <a:extLst>
                <a:ext uri="{FF2B5EF4-FFF2-40B4-BE49-F238E27FC236}">
                  <a16:creationId xmlns:a16="http://schemas.microsoft.com/office/drawing/2014/main" id="{8C0EC59C-BE9C-495F-803A-4626F62E24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0" y="2448"/>
              <a:ext cx="144" cy="384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en-US" sz="3600">
                <a:solidFill>
                  <a:schemeClr val="bg1"/>
                </a:solidFill>
              </a:endParaRPr>
            </a:p>
          </p:txBody>
        </p:sp>
        <p:sp>
          <p:nvSpPr>
            <p:cNvPr id="55" name="Oval 41">
              <a:extLst>
                <a:ext uri="{FF2B5EF4-FFF2-40B4-BE49-F238E27FC236}">
                  <a16:creationId xmlns:a16="http://schemas.microsoft.com/office/drawing/2014/main" id="{07BA8608-C282-4A30-AE26-973BD1DFA8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4" y="3072"/>
              <a:ext cx="336" cy="38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en-US" sz="3600">
                <a:solidFill>
                  <a:schemeClr val="bg1"/>
                </a:solidFill>
              </a:endParaRPr>
            </a:p>
          </p:txBody>
        </p:sp>
        <p:sp>
          <p:nvSpPr>
            <p:cNvPr id="56" name="Line 42">
              <a:extLst>
                <a:ext uri="{FF2B5EF4-FFF2-40B4-BE49-F238E27FC236}">
                  <a16:creationId xmlns:a16="http://schemas.microsoft.com/office/drawing/2014/main" id="{45FA90B1-F39A-4C6C-AC42-50FB58DEEE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36" y="2832"/>
              <a:ext cx="0" cy="86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57" name="Line 44">
              <a:extLst>
                <a:ext uri="{FF2B5EF4-FFF2-40B4-BE49-F238E27FC236}">
                  <a16:creationId xmlns:a16="http://schemas.microsoft.com/office/drawing/2014/main" id="{8C64F975-0C15-4FBE-A253-D395DA5B329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136" y="1440"/>
              <a:ext cx="0" cy="100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8" name="Rectangle 45">
              <a:extLst>
                <a:ext uri="{FF2B5EF4-FFF2-40B4-BE49-F238E27FC236}">
                  <a16:creationId xmlns:a16="http://schemas.microsoft.com/office/drawing/2014/main" id="{D580EE65-C2BD-4746-890E-B52DF1E10E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0" y="1968"/>
              <a:ext cx="480" cy="144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en-US" sz="3600">
                <a:solidFill>
                  <a:schemeClr val="bg1"/>
                </a:solidFill>
              </a:endParaRPr>
            </a:p>
          </p:txBody>
        </p:sp>
        <p:sp>
          <p:nvSpPr>
            <p:cNvPr id="59" name="Rectangle 46">
              <a:extLst>
                <a:ext uri="{FF2B5EF4-FFF2-40B4-BE49-F238E27FC236}">
                  <a16:creationId xmlns:a16="http://schemas.microsoft.com/office/drawing/2014/main" id="{8284ED9C-6DA0-4EEF-B2C9-3E2E7408F3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2" y="1340"/>
              <a:ext cx="480" cy="144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en-US" sz="3600">
                <a:solidFill>
                  <a:schemeClr val="bg1"/>
                </a:solidFill>
              </a:endParaRPr>
            </a:p>
          </p:txBody>
        </p:sp>
        <p:sp>
          <p:nvSpPr>
            <p:cNvPr id="60" name="Line 47">
              <a:extLst>
                <a:ext uri="{FF2B5EF4-FFF2-40B4-BE49-F238E27FC236}">
                  <a16:creationId xmlns:a16="http://schemas.microsoft.com/office/drawing/2014/main" id="{0739EEC9-1532-442F-9F51-2C2BF3642F5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20" y="2044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" name="Text Box 49">
              <a:extLst>
                <a:ext uri="{FF2B5EF4-FFF2-40B4-BE49-F238E27FC236}">
                  <a16:creationId xmlns:a16="http://schemas.microsoft.com/office/drawing/2014/main" id="{8A967167-F4E6-48BC-82D6-4CA6F3F749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84" y="1728"/>
              <a:ext cx="28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3600"/>
                <a:t>A</a:t>
              </a:r>
            </a:p>
          </p:txBody>
        </p:sp>
        <p:sp>
          <p:nvSpPr>
            <p:cNvPr id="62" name="Text Box 50">
              <a:extLst>
                <a:ext uri="{FF2B5EF4-FFF2-40B4-BE49-F238E27FC236}">
                  <a16:creationId xmlns:a16="http://schemas.microsoft.com/office/drawing/2014/main" id="{23B8CE1E-E250-47AA-B3C7-5D8674D5DA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4" y="1824"/>
              <a:ext cx="33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3600"/>
                <a:t>C</a:t>
              </a:r>
            </a:p>
          </p:txBody>
        </p:sp>
        <p:sp>
          <p:nvSpPr>
            <p:cNvPr id="63" name="Text Box 51">
              <a:extLst>
                <a:ext uri="{FF2B5EF4-FFF2-40B4-BE49-F238E27FC236}">
                  <a16:creationId xmlns:a16="http://schemas.microsoft.com/office/drawing/2014/main" id="{C4B25524-82F8-4B3E-95F9-0895494562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00" y="2563"/>
              <a:ext cx="480" cy="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i="1"/>
                <a:t>R</a:t>
              </a:r>
              <a:r>
                <a:rPr lang="en-US" altLang="zh-CN" baseline="-25000"/>
                <a:t>5</a:t>
              </a:r>
              <a:endParaRPr lang="en-US" altLang="zh-CN"/>
            </a:p>
          </p:txBody>
        </p:sp>
        <p:sp>
          <p:nvSpPr>
            <p:cNvPr id="64" name="Text Box 52">
              <a:extLst>
                <a:ext uri="{FF2B5EF4-FFF2-40B4-BE49-F238E27FC236}">
                  <a16:creationId xmlns:a16="http://schemas.microsoft.com/office/drawing/2014/main" id="{01C0B954-FE9E-41EF-8BA8-D463264E63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32" y="1480"/>
              <a:ext cx="480" cy="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i="1"/>
                <a:t>R</a:t>
              </a:r>
              <a:r>
                <a:rPr lang="en-US" altLang="zh-CN" baseline="-25000"/>
                <a:t>4</a:t>
              </a:r>
              <a:endParaRPr lang="en-US" altLang="zh-CN"/>
            </a:p>
          </p:txBody>
        </p:sp>
        <p:sp>
          <p:nvSpPr>
            <p:cNvPr id="65" name="Text Box 53">
              <a:extLst>
                <a:ext uri="{FF2B5EF4-FFF2-40B4-BE49-F238E27FC236}">
                  <a16:creationId xmlns:a16="http://schemas.microsoft.com/office/drawing/2014/main" id="{D64EF56B-8B26-47EB-890E-A3B198F225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40" y="1550"/>
              <a:ext cx="480" cy="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i="1"/>
                <a:t>R</a:t>
              </a:r>
              <a:r>
                <a:rPr lang="en-US" altLang="zh-CN" baseline="-25000"/>
                <a:t>6</a:t>
              </a:r>
              <a:endParaRPr lang="en-US" altLang="zh-CN"/>
            </a:p>
          </p:txBody>
        </p:sp>
        <p:sp>
          <p:nvSpPr>
            <p:cNvPr id="66" name="Text Box 54">
              <a:extLst>
                <a:ext uri="{FF2B5EF4-FFF2-40B4-BE49-F238E27FC236}">
                  <a16:creationId xmlns:a16="http://schemas.microsoft.com/office/drawing/2014/main" id="{8FE2AD7F-BE86-4770-B8C3-6802867AC6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40" y="885"/>
              <a:ext cx="480" cy="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i="1"/>
                <a:t>R</a:t>
              </a:r>
              <a:r>
                <a:rPr lang="en-US" altLang="zh-CN" baseline="-25000"/>
                <a:t>3</a:t>
              </a:r>
              <a:endParaRPr lang="en-US" altLang="zh-CN"/>
            </a:p>
          </p:txBody>
        </p:sp>
        <p:sp>
          <p:nvSpPr>
            <p:cNvPr id="67" name="Text Box 55">
              <a:extLst>
                <a:ext uri="{FF2B5EF4-FFF2-40B4-BE49-F238E27FC236}">
                  <a16:creationId xmlns:a16="http://schemas.microsoft.com/office/drawing/2014/main" id="{63422C1D-FDBD-4E27-9986-088A32ED1F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40" y="3648"/>
              <a:ext cx="48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3600"/>
                <a:t>D</a:t>
              </a:r>
            </a:p>
          </p:txBody>
        </p:sp>
      </p:grpSp>
      <p:sp>
        <p:nvSpPr>
          <p:cNvPr id="68" name="Text Box 4">
            <a:extLst>
              <a:ext uri="{FF2B5EF4-FFF2-40B4-BE49-F238E27FC236}">
                <a16:creationId xmlns:a16="http://schemas.microsoft.com/office/drawing/2014/main" id="{0D13FFB2-4B24-461A-B544-DAF2723F4D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5462" y="253954"/>
            <a:ext cx="4824413" cy="463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400" b="1"/>
              <a:t>举例介绍支路电流法  </a:t>
            </a:r>
          </a:p>
        </p:txBody>
      </p:sp>
      <p:sp>
        <p:nvSpPr>
          <p:cNvPr id="69" name="Text Box 57">
            <a:extLst>
              <a:ext uri="{FF2B5EF4-FFF2-40B4-BE49-F238E27FC236}">
                <a16:creationId xmlns:a16="http://schemas.microsoft.com/office/drawing/2014/main" id="{623DF9EE-8243-4EB7-903D-A78E744656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081" y="699306"/>
            <a:ext cx="83518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</a:rPr>
              <a:t>6</a:t>
            </a:r>
            <a:r>
              <a:rPr lang="zh-CN" altLang="en-US" sz="2400" b="1">
                <a:solidFill>
                  <a:srgbClr val="FF0000"/>
                </a:solidFill>
              </a:rPr>
              <a:t>条</a:t>
            </a:r>
            <a:r>
              <a:rPr lang="zh-CN" altLang="en-US" sz="2400" b="1"/>
              <a:t>支路，</a:t>
            </a:r>
            <a:r>
              <a:rPr lang="en-US" altLang="zh-CN" sz="2400" b="1">
                <a:solidFill>
                  <a:srgbClr val="FF0000"/>
                </a:solidFill>
              </a:rPr>
              <a:t>4</a:t>
            </a:r>
            <a:r>
              <a:rPr lang="zh-CN" altLang="en-US" sz="2400" b="1">
                <a:solidFill>
                  <a:srgbClr val="FF0000"/>
                </a:solidFill>
              </a:rPr>
              <a:t>个</a:t>
            </a:r>
            <a:r>
              <a:rPr lang="zh-CN" altLang="en-US" sz="2400" b="1"/>
              <a:t>节点，</a:t>
            </a:r>
            <a:r>
              <a:rPr lang="en-US" altLang="zh-CN" sz="2400" b="1">
                <a:solidFill>
                  <a:srgbClr val="FF0000"/>
                </a:solidFill>
              </a:rPr>
              <a:t>7</a:t>
            </a:r>
            <a:r>
              <a:rPr lang="zh-CN" altLang="en-US" sz="2400" b="1">
                <a:solidFill>
                  <a:srgbClr val="FF0000"/>
                </a:solidFill>
              </a:rPr>
              <a:t>个</a:t>
            </a:r>
            <a:r>
              <a:rPr lang="zh-CN" altLang="en-US" sz="2400" b="1"/>
              <a:t>回路的电路</a:t>
            </a:r>
          </a:p>
        </p:txBody>
      </p:sp>
      <p:sp>
        <p:nvSpPr>
          <p:cNvPr id="70" name="Text Box 37">
            <a:extLst>
              <a:ext uri="{FF2B5EF4-FFF2-40B4-BE49-F238E27FC236}">
                <a16:creationId xmlns:a16="http://schemas.microsoft.com/office/drawing/2014/main" id="{A3EC5AE6-DC5B-423E-9AE6-A3FF7C898A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428" y="1301280"/>
            <a:ext cx="492918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2400" b="1"/>
              <a:t>(1) </a:t>
            </a:r>
            <a:r>
              <a:rPr lang="zh-CN" altLang="en-US" sz="2400" b="1"/>
              <a:t>以</a:t>
            </a:r>
            <a:r>
              <a:rPr lang="en-US" altLang="zh-CN" sz="2400" b="1"/>
              <a:t>6</a:t>
            </a:r>
            <a:r>
              <a:rPr lang="zh-CN" altLang="en-US" sz="2400" b="1"/>
              <a:t>个支路电流为变量；设参考方向如图所示</a:t>
            </a:r>
          </a:p>
        </p:txBody>
      </p:sp>
      <p:grpSp>
        <p:nvGrpSpPr>
          <p:cNvPr id="84" name="组合 83">
            <a:extLst>
              <a:ext uri="{FF2B5EF4-FFF2-40B4-BE49-F238E27FC236}">
                <a16:creationId xmlns:a16="http://schemas.microsoft.com/office/drawing/2014/main" id="{380C5EBA-CEF7-4EE3-91F0-862B7629D515}"/>
              </a:ext>
            </a:extLst>
          </p:cNvPr>
          <p:cNvGrpSpPr/>
          <p:nvPr/>
        </p:nvGrpSpPr>
        <p:grpSpPr>
          <a:xfrm>
            <a:off x="5259793" y="1006826"/>
            <a:ext cx="2683375" cy="3604084"/>
            <a:chOff x="5906185" y="1004870"/>
            <a:chExt cx="2683375" cy="3604084"/>
          </a:xfrm>
        </p:grpSpPr>
        <p:sp>
          <p:nvSpPr>
            <p:cNvPr id="72" name="Line 58">
              <a:extLst>
                <a:ext uri="{FF2B5EF4-FFF2-40B4-BE49-F238E27FC236}">
                  <a16:creationId xmlns:a16="http://schemas.microsoft.com/office/drawing/2014/main" id="{42E8627D-0D93-4336-AF60-5EE547FDE00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927290" y="2360141"/>
              <a:ext cx="0" cy="30284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3" name="Line 59">
              <a:extLst>
                <a:ext uri="{FF2B5EF4-FFF2-40B4-BE49-F238E27FC236}">
                  <a16:creationId xmlns:a16="http://schemas.microsoft.com/office/drawing/2014/main" id="{FB57BE9A-3937-4A7A-A7F4-A40B5B60A8C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918614" y="2253293"/>
              <a:ext cx="229128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4" name="Line 60">
              <a:extLst>
                <a:ext uri="{FF2B5EF4-FFF2-40B4-BE49-F238E27FC236}">
                  <a16:creationId xmlns:a16="http://schemas.microsoft.com/office/drawing/2014/main" id="{9AE31A27-0826-4464-97E9-C302AA54FA4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250257" y="2278858"/>
              <a:ext cx="306388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5" name="Line 63">
              <a:extLst>
                <a:ext uri="{FF2B5EF4-FFF2-40B4-BE49-F238E27FC236}">
                  <a16:creationId xmlns:a16="http://schemas.microsoft.com/office/drawing/2014/main" id="{759046CE-0BDF-43DC-88A3-889B11FE9C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91887" y="1507174"/>
              <a:ext cx="45720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" name="Line 64">
              <a:extLst>
                <a:ext uri="{FF2B5EF4-FFF2-40B4-BE49-F238E27FC236}">
                  <a16:creationId xmlns:a16="http://schemas.microsoft.com/office/drawing/2014/main" id="{36DF1FC8-134D-4BB3-B1F0-7B99078609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22632" y="2510588"/>
              <a:ext cx="0" cy="3048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7" name="Line 65">
              <a:extLst>
                <a:ext uri="{FF2B5EF4-FFF2-40B4-BE49-F238E27FC236}">
                  <a16:creationId xmlns:a16="http://schemas.microsoft.com/office/drawing/2014/main" id="{7B490D65-2433-42C8-BEEF-B29A3FE24E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20487" y="4204682"/>
              <a:ext cx="52185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8" name="Text Box 67">
              <a:extLst>
                <a:ext uri="{FF2B5EF4-FFF2-40B4-BE49-F238E27FC236}">
                  <a16:creationId xmlns:a16="http://schemas.microsoft.com/office/drawing/2014/main" id="{BC32221F-A1FB-45E9-BB9B-42B3827B60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06185" y="2276458"/>
              <a:ext cx="37221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 type="none" w="med" len="lg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400" b="1" i="1">
                  <a:solidFill>
                    <a:srgbClr val="FF0000"/>
                  </a:solidFill>
                </a:rPr>
                <a:t>i</a:t>
              </a:r>
              <a:r>
                <a:rPr lang="en-US" altLang="zh-CN" sz="2400" b="1" baseline="-25000">
                  <a:solidFill>
                    <a:srgbClr val="FF0000"/>
                  </a:solidFill>
                </a:rPr>
                <a:t>1</a:t>
              </a:r>
              <a:endParaRPr lang="en-US" altLang="zh-CN" sz="2400" b="1">
                <a:solidFill>
                  <a:srgbClr val="FF0000"/>
                </a:solidFill>
              </a:endParaRPr>
            </a:p>
          </p:txBody>
        </p:sp>
        <p:sp>
          <p:nvSpPr>
            <p:cNvPr id="79" name="Text Box 68">
              <a:extLst>
                <a:ext uri="{FF2B5EF4-FFF2-40B4-BE49-F238E27FC236}">
                  <a16:creationId xmlns:a16="http://schemas.microsoft.com/office/drawing/2014/main" id="{B45E2B8B-7FC5-4A50-A995-F53E4C042C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74900" y="1734234"/>
              <a:ext cx="37221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 type="none" w="med" len="lg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400" b="1" i="1">
                  <a:solidFill>
                    <a:srgbClr val="FF0000"/>
                  </a:solidFill>
                </a:rPr>
                <a:t>i</a:t>
              </a:r>
              <a:r>
                <a:rPr lang="en-US" altLang="zh-CN" sz="2400" b="1" baseline="-25000">
                  <a:solidFill>
                    <a:srgbClr val="FF0000"/>
                  </a:solidFill>
                </a:rPr>
                <a:t>4</a:t>
              </a:r>
              <a:endParaRPr lang="en-US" altLang="zh-CN" sz="2400" b="1">
                <a:solidFill>
                  <a:srgbClr val="FF0000"/>
                </a:solidFill>
              </a:endParaRPr>
            </a:p>
          </p:txBody>
        </p:sp>
        <p:sp>
          <p:nvSpPr>
            <p:cNvPr id="80" name="Text Box 69">
              <a:extLst>
                <a:ext uri="{FF2B5EF4-FFF2-40B4-BE49-F238E27FC236}">
                  <a16:creationId xmlns:a16="http://schemas.microsoft.com/office/drawing/2014/main" id="{C9444271-9C99-490B-A547-0820F65074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17342" y="1726999"/>
              <a:ext cx="37221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 type="none" w="med" len="lg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400" b="1" i="1">
                  <a:solidFill>
                    <a:srgbClr val="FF0000"/>
                  </a:solidFill>
                </a:rPr>
                <a:t>i</a:t>
              </a:r>
              <a:r>
                <a:rPr lang="en-US" altLang="zh-CN" sz="2400" b="1" baseline="-25000">
                  <a:solidFill>
                    <a:srgbClr val="FF0000"/>
                  </a:solidFill>
                </a:rPr>
                <a:t>6</a:t>
              </a:r>
              <a:endParaRPr lang="en-US" altLang="zh-CN" sz="2400" b="1">
                <a:solidFill>
                  <a:srgbClr val="FF0000"/>
                </a:solidFill>
              </a:endParaRPr>
            </a:p>
          </p:txBody>
        </p:sp>
        <p:sp>
          <p:nvSpPr>
            <p:cNvPr id="81" name="Text Box 70">
              <a:extLst>
                <a:ext uri="{FF2B5EF4-FFF2-40B4-BE49-F238E27FC236}">
                  <a16:creationId xmlns:a16="http://schemas.microsoft.com/office/drawing/2014/main" id="{799CEE82-28CD-4228-85C8-7746BAE739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20909" y="1004870"/>
              <a:ext cx="46355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 type="none" w="med" len="lg"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400" b="1" i="1">
                  <a:solidFill>
                    <a:srgbClr val="FF0000"/>
                  </a:solidFill>
                </a:rPr>
                <a:t>i</a:t>
              </a:r>
              <a:r>
                <a:rPr lang="en-US" altLang="zh-CN" sz="2400" b="1" baseline="-25000">
                  <a:solidFill>
                    <a:srgbClr val="FF0000"/>
                  </a:solidFill>
                </a:rPr>
                <a:t>3</a:t>
              </a:r>
              <a:endParaRPr lang="en-US" altLang="zh-CN" sz="2400" b="1">
                <a:solidFill>
                  <a:srgbClr val="FF0000"/>
                </a:solidFill>
              </a:endParaRPr>
            </a:p>
          </p:txBody>
        </p:sp>
        <p:sp>
          <p:nvSpPr>
            <p:cNvPr id="82" name="Text Box 71">
              <a:extLst>
                <a:ext uri="{FF2B5EF4-FFF2-40B4-BE49-F238E27FC236}">
                  <a16:creationId xmlns:a16="http://schemas.microsoft.com/office/drawing/2014/main" id="{5D7386E5-AA2E-4E02-B7CF-9CFB752400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47784" y="2404963"/>
              <a:ext cx="37221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 type="none" w="med" len="lg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400" b="1" i="1">
                  <a:solidFill>
                    <a:srgbClr val="FF0000"/>
                  </a:solidFill>
                </a:rPr>
                <a:t>i</a:t>
              </a:r>
              <a:r>
                <a:rPr lang="en-US" altLang="zh-CN" sz="2400" b="1" baseline="-25000">
                  <a:solidFill>
                    <a:srgbClr val="FF0000"/>
                  </a:solidFill>
                </a:rPr>
                <a:t>5</a:t>
              </a:r>
              <a:endParaRPr lang="en-US" altLang="zh-CN" sz="2400" b="1">
                <a:solidFill>
                  <a:srgbClr val="FF0000"/>
                </a:solidFill>
              </a:endParaRPr>
            </a:p>
          </p:txBody>
        </p:sp>
        <p:sp>
          <p:nvSpPr>
            <p:cNvPr id="83" name="Text Box 72">
              <a:extLst>
                <a:ext uri="{FF2B5EF4-FFF2-40B4-BE49-F238E27FC236}">
                  <a16:creationId xmlns:a16="http://schemas.microsoft.com/office/drawing/2014/main" id="{B5C0312B-6DB3-40CB-B27D-17ABE54ECA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20486" y="4147289"/>
              <a:ext cx="37221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 type="none" w="med" len="lg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400" b="1" i="1">
                  <a:solidFill>
                    <a:srgbClr val="FF0000"/>
                  </a:solidFill>
                </a:rPr>
                <a:t>i</a:t>
              </a:r>
              <a:r>
                <a:rPr lang="en-US" altLang="zh-CN" sz="2400" b="1" baseline="-25000">
                  <a:solidFill>
                    <a:srgbClr val="FF0000"/>
                  </a:solidFill>
                </a:rPr>
                <a:t>2</a:t>
              </a:r>
              <a:endParaRPr lang="en-US" altLang="zh-CN" sz="2400" b="1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75579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69" grpId="0"/>
      <p:bldP spid="7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4">
            <a:extLst>
              <a:ext uri="{FF2B5EF4-FFF2-40B4-BE49-F238E27FC236}">
                <a16:creationId xmlns:a16="http://schemas.microsoft.com/office/drawing/2014/main" id="{24B0AFA4-474E-41FF-B953-1D12699498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094" y="3041043"/>
            <a:ext cx="453650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800" b="1"/>
              <a:t>三个方程独立，另一方程可有其余三个得到。</a:t>
            </a:r>
          </a:p>
        </p:txBody>
      </p:sp>
      <p:sp>
        <p:nvSpPr>
          <p:cNvPr id="3" name="Text Box 51">
            <a:extLst>
              <a:ext uri="{FF2B5EF4-FFF2-40B4-BE49-F238E27FC236}">
                <a16:creationId xmlns:a16="http://schemas.microsoft.com/office/drawing/2014/main" id="{6B0A2273-7285-4090-A377-25466635D1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094" y="191443"/>
            <a:ext cx="493204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2400" b="1"/>
              <a:t>(2) </a:t>
            </a:r>
            <a:r>
              <a:rPr lang="zh-CN" altLang="en-US" sz="2400" b="1"/>
              <a:t>对节点</a:t>
            </a:r>
            <a:r>
              <a:rPr lang="en-US" altLang="zh-CN" sz="2400" b="1"/>
              <a:t>A</a:t>
            </a:r>
            <a:r>
              <a:rPr lang="zh-CN" altLang="en-US" sz="2400" b="1"/>
              <a:t>、</a:t>
            </a:r>
            <a:r>
              <a:rPr lang="en-US" altLang="zh-CN" sz="2400" b="1"/>
              <a:t>B</a:t>
            </a:r>
            <a:r>
              <a:rPr lang="zh-CN" altLang="en-US" sz="2400" b="1"/>
              <a:t>、</a:t>
            </a:r>
            <a:r>
              <a:rPr lang="en-US" altLang="zh-CN" sz="2400" b="1"/>
              <a:t>C</a:t>
            </a:r>
            <a:r>
              <a:rPr lang="zh-CN" altLang="en-US" sz="2400" b="1"/>
              <a:t>、</a:t>
            </a:r>
            <a:r>
              <a:rPr lang="en-US" altLang="zh-CN" sz="2400" b="1"/>
              <a:t>D</a:t>
            </a:r>
            <a:r>
              <a:rPr lang="zh-CN" altLang="en-US" sz="2400" b="1"/>
              <a:t>分别列</a:t>
            </a:r>
            <a:r>
              <a:rPr lang="en-US" altLang="zh-CN" sz="2400" b="1"/>
              <a:t>KCL</a:t>
            </a:r>
            <a:r>
              <a:rPr lang="zh-CN" altLang="en-US" sz="2400" b="1"/>
              <a:t>方程：</a:t>
            </a:r>
          </a:p>
        </p:txBody>
      </p:sp>
      <p:graphicFrame>
        <p:nvGraphicFramePr>
          <p:cNvPr id="4" name="Object 50">
            <a:extLst>
              <a:ext uri="{FF2B5EF4-FFF2-40B4-BE49-F238E27FC236}">
                <a16:creationId xmlns:a16="http://schemas.microsoft.com/office/drawing/2014/main" id="{2B6D7E46-C1A7-45D5-9CFD-6894485B6C7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1033231"/>
              </p:ext>
            </p:extLst>
          </p:nvPr>
        </p:nvGraphicFramePr>
        <p:xfrm>
          <a:off x="899592" y="673218"/>
          <a:ext cx="2501925" cy="6644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4250" name="Equation" r:id="rId4" imgW="1091880" imgH="228600" progId="Equation.DSMT4">
                  <p:embed/>
                </p:oleObj>
              </mc:Choice>
              <mc:Fallback>
                <p:oleObj name="Equation" r:id="rId4" imgW="1091880" imgH="228600" progId="Equation.DSMT4">
                  <p:embed/>
                  <p:pic>
                    <p:nvPicPr>
                      <p:cNvPr id="7218" name="Object 50">
                        <a:extLst>
                          <a:ext uri="{FF2B5EF4-FFF2-40B4-BE49-F238E27FC236}">
                            <a16:creationId xmlns:a16="http://schemas.microsoft.com/office/drawing/2014/main" id="{5FB5A300-76B4-4587-9C78-1D92A514865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673218"/>
                        <a:ext cx="2501925" cy="6644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51">
            <a:extLst>
              <a:ext uri="{FF2B5EF4-FFF2-40B4-BE49-F238E27FC236}">
                <a16:creationId xmlns:a16="http://schemas.microsoft.com/office/drawing/2014/main" id="{800241BA-0B30-4D14-BAD5-A14E9E2291B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4446609"/>
              </p:ext>
            </p:extLst>
          </p:nvPr>
        </p:nvGraphicFramePr>
        <p:xfrm>
          <a:off x="865684" y="1236395"/>
          <a:ext cx="2535833" cy="6628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4251" name="Equation" r:id="rId6" imgW="1015920" imgH="228600" progId="Equation.DSMT4">
                  <p:embed/>
                </p:oleObj>
              </mc:Choice>
              <mc:Fallback>
                <p:oleObj name="Equation" r:id="rId6" imgW="1015920" imgH="228600" progId="Equation.DSMT4">
                  <p:embed/>
                  <p:pic>
                    <p:nvPicPr>
                      <p:cNvPr id="7219" name="Object 51">
                        <a:extLst>
                          <a:ext uri="{FF2B5EF4-FFF2-40B4-BE49-F238E27FC236}">
                            <a16:creationId xmlns:a16="http://schemas.microsoft.com/office/drawing/2014/main" id="{D38BE2AD-490D-4582-B9CF-57E1AB7F440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5684" y="1236395"/>
                        <a:ext cx="2535833" cy="66280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2">
            <a:extLst>
              <a:ext uri="{FF2B5EF4-FFF2-40B4-BE49-F238E27FC236}">
                <a16:creationId xmlns:a16="http://schemas.microsoft.com/office/drawing/2014/main" id="{9B1F2787-2CAB-4122-A4EF-D61FF0BBB6B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4123805"/>
              </p:ext>
            </p:extLst>
          </p:nvPr>
        </p:nvGraphicFramePr>
        <p:xfrm>
          <a:off x="833896" y="1769751"/>
          <a:ext cx="2535834" cy="6636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4252" name="Equation" r:id="rId8" imgW="1104840" imgH="228600" progId="Equation.DSMT4">
                  <p:embed/>
                </p:oleObj>
              </mc:Choice>
              <mc:Fallback>
                <p:oleObj name="Equation" r:id="rId8" imgW="1104840" imgH="228600" progId="Equation.DSMT4">
                  <p:embed/>
                  <p:pic>
                    <p:nvPicPr>
                      <p:cNvPr id="7220" name="Object 52">
                        <a:extLst>
                          <a:ext uri="{FF2B5EF4-FFF2-40B4-BE49-F238E27FC236}">
                            <a16:creationId xmlns:a16="http://schemas.microsoft.com/office/drawing/2014/main" id="{C63A066B-F097-49A7-B70E-93BFD1C90A7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3896" y="1769751"/>
                        <a:ext cx="2535834" cy="6636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53">
            <a:extLst>
              <a:ext uri="{FF2B5EF4-FFF2-40B4-BE49-F238E27FC236}">
                <a16:creationId xmlns:a16="http://schemas.microsoft.com/office/drawing/2014/main" id="{92669EB0-E574-475E-975C-DC9AA87E44C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1872426"/>
              </p:ext>
            </p:extLst>
          </p:nvPr>
        </p:nvGraphicFramePr>
        <p:xfrm>
          <a:off x="799625" y="2377417"/>
          <a:ext cx="2604375" cy="665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4253" name="Equation" r:id="rId10" imgW="1015920" imgH="228600" progId="Equation.DSMT4">
                  <p:embed/>
                </p:oleObj>
              </mc:Choice>
              <mc:Fallback>
                <p:oleObj name="Equation" r:id="rId10" imgW="1015920" imgH="228600" progId="Equation.DSMT4">
                  <p:embed/>
                  <p:pic>
                    <p:nvPicPr>
                      <p:cNvPr id="7221" name="Object 53">
                        <a:extLst>
                          <a:ext uri="{FF2B5EF4-FFF2-40B4-BE49-F238E27FC236}">
                            <a16:creationId xmlns:a16="http://schemas.microsoft.com/office/drawing/2014/main" id="{5F850E39-34A2-4CAA-8804-DA95047A65D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9625" y="2377417"/>
                        <a:ext cx="2604375" cy="665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图片 8">
            <a:extLst>
              <a:ext uri="{FF2B5EF4-FFF2-40B4-BE49-F238E27FC236}">
                <a16:creationId xmlns:a16="http://schemas.microsoft.com/office/drawing/2014/main" id="{FA2770DF-B47E-447C-B227-ADE527749BB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87642"/>
            <a:ext cx="3733349" cy="3579862"/>
          </a:xfrm>
          <a:prstGeom prst="rect">
            <a:avLst/>
          </a:prstGeom>
        </p:spPr>
      </p:pic>
      <p:sp>
        <p:nvSpPr>
          <p:cNvPr id="10" name="圆角矩形 64">
            <a:extLst>
              <a:ext uri="{FF2B5EF4-FFF2-40B4-BE49-F238E27FC236}">
                <a16:creationId xmlns:a16="http://schemas.microsoft.com/office/drawing/2014/main" id="{EE8F3422-39BD-4C97-9043-EF938C4C9201}"/>
              </a:ext>
            </a:extLst>
          </p:cNvPr>
          <p:cNvSpPr/>
          <p:nvPr/>
        </p:nvSpPr>
        <p:spPr bwMode="auto">
          <a:xfrm>
            <a:off x="540434" y="4071320"/>
            <a:ext cx="7146345" cy="915566"/>
          </a:xfrm>
          <a:prstGeom prst="roundRect">
            <a:avLst/>
          </a:prstGeom>
          <a:noFill/>
          <a:ln w="31750" cap="flat" cmpd="sng" algn="ctr">
            <a:solidFill>
              <a:srgbClr val="0033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zh-CN" altLang="en-US" b="1" dirty="0">
                <a:latin typeface="+mn-ea"/>
              </a:rPr>
              <a:t>结论：</a:t>
            </a:r>
            <a:r>
              <a:rPr lang="zh-CN" altLang="zh-CN" b="1" dirty="0">
                <a:latin typeface="+mn-ea"/>
              </a:rPr>
              <a:t>一般来讲，具有</a:t>
            </a:r>
            <a:r>
              <a:rPr lang="zh-CN" altLang="zh-CN" b="1" i="1" dirty="0">
                <a:solidFill>
                  <a:srgbClr val="FF0000"/>
                </a:solidFill>
              </a:rPr>
              <a:t>n</a:t>
            </a:r>
            <a:r>
              <a:rPr lang="zh-CN" altLang="zh-CN" b="1" dirty="0">
                <a:solidFill>
                  <a:srgbClr val="FF0000"/>
                </a:solidFill>
              </a:rPr>
              <a:t>个节点</a:t>
            </a:r>
            <a:r>
              <a:rPr lang="zh-CN" altLang="zh-CN" b="1" dirty="0"/>
              <a:t>的电路，只能</a:t>
            </a:r>
            <a:r>
              <a:rPr lang="zh-CN" altLang="en-US" b="1" dirty="0"/>
              <a:t>列出</a:t>
            </a:r>
            <a:endParaRPr lang="en-US" altLang="zh-CN" b="1" dirty="0"/>
          </a:p>
          <a:p>
            <a:r>
              <a:rPr lang="en-US" altLang="zh-CN" b="1" dirty="0">
                <a:solidFill>
                  <a:srgbClr val="FF0000"/>
                </a:solidFill>
              </a:rPr>
              <a:t>           </a:t>
            </a:r>
            <a:r>
              <a:rPr lang="zh-CN" altLang="zh-CN" b="1" dirty="0">
                <a:solidFill>
                  <a:srgbClr val="FF0000"/>
                </a:solidFill>
              </a:rPr>
              <a:t>（</a:t>
            </a:r>
            <a:r>
              <a:rPr lang="zh-CN" altLang="zh-CN" b="1" i="1" dirty="0">
                <a:solidFill>
                  <a:srgbClr val="FF0000"/>
                </a:solidFill>
              </a:rPr>
              <a:t>n</a:t>
            </a:r>
            <a:r>
              <a:rPr lang="zh-CN" altLang="zh-CN" b="1" dirty="0">
                <a:solidFill>
                  <a:srgbClr val="FF0000"/>
                </a:solidFill>
              </a:rPr>
              <a:t>-1</a:t>
            </a:r>
            <a:r>
              <a:rPr lang="zh-CN" altLang="en-US" b="1" dirty="0">
                <a:solidFill>
                  <a:srgbClr val="FF0000"/>
                </a:solidFill>
              </a:rPr>
              <a:t>）</a:t>
            </a:r>
            <a:r>
              <a:rPr lang="zh-CN" altLang="zh-CN" b="1" dirty="0">
                <a:solidFill>
                  <a:srgbClr val="FF0000"/>
                </a:solidFill>
              </a:rPr>
              <a:t>个</a:t>
            </a:r>
            <a:r>
              <a:rPr lang="zh-CN" altLang="zh-CN" b="1" dirty="0">
                <a:solidFill>
                  <a:srgbClr val="0033CC"/>
                </a:solidFill>
              </a:rPr>
              <a:t>独立</a:t>
            </a:r>
            <a:r>
              <a:rPr lang="zh-CN" altLang="zh-CN" b="1" dirty="0"/>
              <a:t>的KCL方程。</a:t>
            </a:r>
            <a:endParaRPr lang="zh-CN" altLang="en-US" dirty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15993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  <p:bldP spid="10" grpId="0" animBg="1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26371</TotalTime>
  <Words>1022</Words>
  <Application>Microsoft Office PowerPoint</Application>
  <PresentationFormat>全屏显示(16:9)</PresentationFormat>
  <Paragraphs>134</Paragraphs>
  <Slides>21</Slides>
  <Notes>5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1" baseType="lpstr">
      <vt:lpstr>楷体</vt:lpstr>
      <vt:lpstr>楷体_GB2312</vt:lpstr>
      <vt:lpstr>宋体</vt:lpstr>
      <vt:lpstr>Arial</vt:lpstr>
      <vt:lpstr>Calibri</vt:lpstr>
      <vt:lpstr>Times New Roman</vt:lpstr>
      <vt:lpstr>Wingdings</vt:lpstr>
      <vt:lpstr>Wingdings 2</vt:lpstr>
      <vt:lpstr>默认设计模板</vt:lpstr>
      <vt:lpstr>Equation</vt:lpstr>
      <vt:lpstr>第3章  线性网络的一般分析方法</vt:lpstr>
      <vt:lpstr>PowerPoint 演示文稿</vt:lpstr>
      <vt:lpstr>PowerPoint 演示文稿</vt:lpstr>
      <vt:lpstr>PowerPoint 演示文稿</vt:lpstr>
      <vt:lpstr>支路分析法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shyl</dc:creator>
  <cp:lastModifiedBy>Qu Ke</cp:lastModifiedBy>
  <cp:revision>1288</cp:revision>
  <dcterms:created xsi:type="dcterms:W3CDTF">2004-09-16T03:31:17Z</dcterms:created>
  <dcterms:modified xsi:type="dcterms:W3CDTF">2020-03-31T03:42:53Z</dcterms:modified>
</cp:coreProperties>
</file>