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9" r:id="rId2"/>
    <p:sldId id="449" r:id="rId3"/>
    <p:sldId id="450" r:id="rId4"/>
    <p:sldId id="442" r:id="rId5"/>
    <p:sldId id="479" r:id="rId6"/>
    <p:sldId id="455" r:id="rId7"/>
    <p:sldId id="458" r:id="rId8"/>
    <p:sldId id="460" r:id="rId9"/>
    <p:sldId id="461" r:id="rId10"/>
    <p:sldId id="480" r:id="rId11"/>
    <p:sldId id="481" r:id="rId12"/>
    <p:sldId id="464" r:id="rId13"/>
    <p:sldId id="467" r:id="rId14"/>
    <p:sldId id="471" r:id="rId15"/>
    <p:sldId id="478" r:id="rId16"/>
    <p:sldId id="448" r:id="rId17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66CC"/>
    <a:srgbClr val="FF3399"/>
    <a:srgbClr val="00A7E2"/>
    <a:srgbClr val="0094C8"/>
    <a:srgbClr val="823E78"/>
    <a:srgbClr val="A85D24"/>
    <a:srgbClr val="FF1D1D"/>
    <a:srgbClr val="00FF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18" autoAdjust="0"/>
    <p:restoredTop sz="94625" autoAdjust="0"/>
  </p:normalViewPr>
  <p:slideViewPr>
    <p:cSldViewPr>
      <p:cViewPr varScale="1">
        <p:scale>
          <a:sx n="132" d="100"/>
          <a:sy n="132" d="100"/>
        </p:scale>
        <p:origin x="468" y="6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95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12E60-DBA5-48D2-8CD6-0F8E74A9F3A7}" type="datetimeFigureOut">
              <a:rPr lang="zh-CN" altLang="en-US" smtClean="0"/>
              <a:pPr/>
              <a:t>2020/3/11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7411E-AC91-4B30-A8B5-F402FC3AA0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304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3CB0F7E-A207-480D-A004-ED3BD7E24DDB}" type="datetimeFigureOut">
              <a:rPr lang="zh-CN" altLang="en-US"/>
              <a:pPr>
                <a:defRPr/>
              </a:pPr>
              <a:t>2020/3/11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2E2B0D-1C2D-49BE-833E-C0ABE6BA22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032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7300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1821</a:t>
            </a:r>
            <a:r>
              <a:rPr lang="zh-CN" altLang="en-US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～</a:t>
            </a:r>
            <a:r>
              <a:rPr lang="en-US" altLang="zh-CN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1895</a:t>
            </a:r>
            <a:r>
              <a:rPr lang="zh-CN" altLang="en-US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英国数学家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210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E876-995B-47D2-A20E-F4EC0A1BD30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9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80" y="160700"/>
            <a:ext cx="642940" cy="64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33323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C0D54-2B3F-4D24-83A2-4C1F1C4202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7098E-0ECE-42D0-A0D3-25B821494F1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363AD-6C55-4086-943F-BFFC5A267AD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12E31-4A5F-46A8-9C48-3F63E95F83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866501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baseline="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节点电位法</a:t>
            </a:r>
            <a:endParaRPr lang="zh-CN" altLang="en-US" sz="1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555A-D2FD-46C3-A8F4-28B1ACFD2D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6D3AA-1737-4EFB-9F89-6A2C291E902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C231B-5FE9-47B8-A853-419A17E384A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11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4ABF0-412F-4A99-996E-EDFE832F81C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8A33-497B-42D1-BA57-E69A746CA1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35496" y="-40776"/>
            <a:ext cx="3250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  <a:defRPr/>
            </a:pPr>
            <a:r>
              <a:rPr kumimoji="1" lang="zh-CN" altLang="en-US" sz="1200" b="1" kern="1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独立电路变量的选择与独立方程的存在性</a:t>
            </a:r>
            <a:endParaRPr kumimoji="1" lang="en-US" altLang="zh-CN" sz="1200" b="1" kern="1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  <a:defRPr/>
            </a:pPr>
            <a:endParaRPr kumimoji="1" lang="en-US" altLang="zh-CN" sz="1200" b="1" kern="1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  <a:defRPr/>
            </a:pPr>
            <a:endParaRPr lang="zh-CN" altLang="en-US" sz="1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DE046-DD5A-40D9-A263-F9C0535729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205C7-11CD-41E6-86EB-786D665384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6" name="TextBox 15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1378BEA-C741-46D1-BF3D-CF27B0C09EB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43" r="58095"/>
          <a:stretch>
            <a:fillRect/>
          </a:stretch>
        </p:blipFill>
        <p:spPr bwMode="auto">
          <a:xfrm>
            <a:off x="7775575" y="4754561"/>
            <a:ext cx="1368425" cy="38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  <p:sldLayoutId id="214748438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28596" y="2000246"/>
            <a:ext cx="8523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独立电路变量的选择与独立方程的存在性</a:t>
            </a:r>
            <a:endParaRPr lang="en-US" altLang="zh-CN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2">
            <a:extLst>
              <a:ext uri="{FF2B5EF4-FFF2-40B4-BE49-F238E27FC236}">
                <a16:creationId xmlns:a16="http://schemas.microsoft.com/office/drawing/2014/main" id="{5F68C825-F929-42ED-B770-DA28B10B3699}"/>
              </a:ext>
            </a:extLst>
          </p:cNvPr>
          <p:cNvGrpSpPr>
            <a:grpSpLocks/>
          </p:cNvGrpSpPr>
          <p:nvPr/>
        </p:nvGrpSpPr>
        <p:grpSpPr bwMode="auto">
          <a:xfrm>
            <a:off x="371378" y="1275399"/>
            <a:ext cx="3200400" cy="3279776"/>
            <a:chOff x="624" y="323"/>
            <a:chExt cx="2016" cy="2066"/>
          </a:xfrm>
        </p:grpSpPr>
        <p:sp>
          <p:nvSpPr>
            <p:cNvPr id="33" name="Line 3">
              <a:extLst>
                <a:ext uri="{FF2B5EF4-FFF2-40B4-BE49-F238E27FC236}">
                  <a16:creationId xmlns:a16="http://schemas.microsoft.com/office/drawing/2014/main" id="{D3CE71F2-8725-4806-936B-00079AED55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4" y="1104"/>
              <a:ext cx="76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" name="Line 4">
              <a:extLst>
                <a:ext uri="{FF2B5EF4-FFF2-40B4-BE49-F238E27FC236}">
                  <a16:creationId xmlns:a16="http://schemas.microsoft.com/office/drawing/2014/main" id="{E2D1AA06-6F1D-4800-8282-FA4DDF145F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0" y="1104"/>
              <a:ext cx="76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5" name="Line 5">
              <a:extLst>
                <a:ext uri="{FF2B5EF4-FFF2-40B4-BE49-F238E27FC236}">
                  <a16:creationId xmlns:a16="http://schemas.microsoft.com/office/drawing/2014/main" id="{D388E5CB-AA60-415A-83AA-988C2AE318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2" y="1104"/>
              <a:ext cx="0" cy="9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6" name="Line 6">
              <a:extLst>
                <a:ext uri="{FF2B5EF4-FFF2-40B4-BE49-F238E27FC236}">
                  <a16:creationId xmlns:a16="http://schemas.microsoft.com/office/drawing/2014/main" id="{FF3CD125-A994-4AAE-9C34-099F5F7710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32" y="1104"/>
              <a:ext cx="768" cy="9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" name="Line 7">
              <a:extLst>
                <a:ext uri="{FF2B5EF4-FFF2-40B4-BE49-F238E27FC236}">
                  <a16:creationId xmlns:a16="http://schemas.microsoft.com/office/drawing/2014/main" id="{4447E4A2-88DC-473D-BE73-693226CC7F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4" y="1104"/>
              <a:ext cx="768" cy="9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" name="Freeform 8">
              <a:extLst>
                <a:ext uri="{FF2B5EF4-FFF2-40B4-BE49-F238E27FC236}">
                  <a16:creationId xmlns:a16="http://schemas.microsoft.com/office/drawing/2014/main" id="{6F751695-D673-466A-97EE-E4DA757EB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" y="576"/>
              <a:ext cx="1536" cy="528"/>
            </a:xfrm>
            <a:custGeom>
              <a:avLst/>
              <a:gdLst>
                <a:gd name="T0" fmla="*/ 1536 w 1536"/>
                <a:gd name="T1" fmla="*/ 528 h 528"/>
                <a:gd name="T2" fmla="*/ 768 w 1536"/>
                <a:gd name="T3" fmla="*/ 0 h 528"/>
                <a:gd name="T4" fmla="*/ 0 w 1536"/>
                <a:gd name="T5" fmla="*/ 528 h 528"/>
                <a:gd name="T6" fmla="*/ 0 60000 65536"/>
                <a:gd name="T7" fmla="*/ 0 60000 65536"/>
                <a:gd name="T8" fmla="*/ 0 60000 65536"/>
                <a:gd name="T9" fmla="*/ 0 w 1536"/>
                <a:gd name="T10" fmla="*/ 0 h 528"/>
                <a:gd name="T11" fmla="*/ 1536 w 153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36" h="528">
                  <a:moveTo>
                    <a:pt x="1536" y="528"/>
                  </a:moveTo>
                  <a:cubicBezTo>
                    <a:pt x="1280" y="264"/>
                    <a:pt x="1024" y="0"/>
                    <a:pt x="768" y="0"/>
                  </a:cubicBezTo>
                  <a:cubicBezTo>
                    <a:pt x="512" y="0"/>
                    <a:pt x="256" y="264"/>
                    <a:pt x="0" y="528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" name="Text Box 9">
              <a:extLst>
                <a:ext uri="{FF2B5EF4-FFF2-40B4-BE49-F238E27FC236}">
                  <a16:creationId xmlns:a16="http://schemas.microsoft.com/office/drawing/2014/main" id="{A8A560AC-B1F4-4469-8920-AB529A5211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4" y="672"/>
              <a:ext cx="33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/>
                <a:t>A</a:t>
              </a:r>
            </a:p>
          </p:txBody>
        </p:sp>
        <p:sp>
          <p:nvSpPr>
            <p:cNvPr id="40" name="Text Box 10">
              <a:extLst>
                <a:ext uri="{FF2B5EF4-FFF2-40B4-BE49-F238E27FC236}">
                  <a16:creationId xmlns:a16="http://schemas.microsoft.com/office/drawing/2014/main" id="{E29E65D4-68BF-4343-B303-18E7DADCBB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0" y="720"/>
              <a:ext cx="1056" cy="40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/>
                <a:t>2</a:t>
              </a:r>
              <a:r>
                <a:rPr lang="en-US" altLang="zh-CN" sz="3600">
                  <a:solidFill>
                    <a:schemeClr val="bg1"/>
                  </a:solidFill>
                </a:rPr>
                <a:t>  </a:t>
              </a:r>
              <a:r>
                <a:rPr lang="en-US" altLang="zh-CN" sz="2400"/>
                <a:t>B</a:t>
              </a:r>
              <a:r>
                <a:rPr lang="en-US" altLang="zh-CN" sz="3600">
                  <a:solidFill>
                    <a:schemeClr val="bg1"/>
                  </a:solidFill>
                </a:rPr>
                <a:t>    </a:t>
              </a:r>
              <a:r>
                <a:rPr lang="en-US" altLang="zh-CN" sz="2400"/>
                <a:t>3</a:t>
              </a:r>
            </a:p>
          </p:txBody>
        </p:sp>
        <p:sp>
          <p:nvSpPr>
            <p:cNvPr id="41" name="Text Box 11">
              <a:extLst>
                <a:ext uri="{FF2B5EF4-FFF2-40B4-BE49-F238E27FC236}">
                  <a16:creationId xmlns:a16="http://schemas.microsoft.com/office/drawing/2014/main" id="{55D7830D-6049-432F-A9B4-E225875D98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2" y="768"/>
              <a:ext cx="288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/>
                <a:t>C</a:t>
              </a:r>
            </a:p>
          </p:txBody>
        </p:sp>
        <p:sp>
          <p:nvSpPr>
            <p:cNvPr id="42" name="Text Box 12">
              <a:extLst>
                <a:ext uri="{FF2B5EF4-FFF2-40B4-BE49-F238E27FC236}">
                  <a16:creationId xmlns:a16="http://schemas.microsoft.com/office/drawing/2014/main" id="{0B248527-A274-423E-89BE-E2AD324E34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6" y="323"/>
              <a:ext cx="288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/>
                <a:t>1</a:t>
              </a:r>
            </a:p>
          </p:txBody>
        </p:sp>
        <p:sp>
          <p:nvSpPr>
            <p:cNvPr id="43" name="Text Box 13">
              <a:extLst>
                <a:ext uri="{FF2B5EF4-FFF2-40B4-BE49-F238E27FC236}">
                  <a16:creationId xmlns:a16="http://schemas.microsoft.com/office/drawing/2014/main" id="{6C571730-AB4F-4E6D-8B3A-7B9C5E68B6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8" y="1400"/>
              <a:ext cx="1536" cy="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457200" indent="-457200" eaLnBrk="1" hangingPunct="1">
                <a:spcBef>
                  <a:spcPct val="50000"/>
                </a:spcBef>
                <a:buFontTx/>
                <a:buAutoNum type="arabicPlain" startAt="4"/>
              </a:pPr>
              <a:r>
                <a:rPr lang="en-US" altLang="zh-CN" sz="2400"/>
                <a:t>   6</a:t>
              </a:r>
              <a:r>
                <a:rPr lang="en-US" altLang="zh-CN" sz="2400">
                  <a:solidFill>
                    <a:schemeClr val="bg1"/>
                  </a:solidFill>
                </a:rPr>
                <a:t>           </a:t>
              </a:r>
              <a:r>
                <a:rPr lang="en-US" altLang="zh-CN" sz="2400"/>
                <a:t>5</a:t>
              </a:r>
            </a:p>
            <a:p>
              <a:pPr eaLnBrk="1" hangingPunct="1">
                <a:spcBef>
                  <a:spcPct val="50000"/>
                </a:spcBef>
                <a:buNone/>
              </a:pPr>
              <a:endParaRPr lang="en-US" altLang="zh-CN" sz="2400"/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>
                  <a:solidFill>
                    <a:schemeClr val="bg1"/>
                  </a:solidFill>
                </a:rPr>
                <a:t>        </a:t>
              </a:r>
              <a:r>
                <a:rPr lang="en-US" altLang="zh-CN" sz="2400"/>
                <a:t>D</a:t>
              </a:r>
            </a:p>
          </p:txBody>
        </p:sp>
      </p:grpSp>
      <p:sp>
        <p:nvSpPr>
          <p:cNvPr id="44" name="Oval 28">
            <a:extLst>
              <a:ext uri="{FF2B5EF4-FFF2-40B4-BE49-F238E27FC236}">
                <a16:creationId xmlns:a16="http://schemas.microsoft.com/office/drawing/2014/main" id="{BEAA5FB8-B9F3-4D83-9C7D-4C1093D60ECB}"/>
              </a:ext>
            </a:extLst>
          </p:cNvPr>
          <p:cNvSpPr>
            <a:spLocks noChangeArrowheads="1"/>
          </p:cNvSpPr>
          <p:nvPr/>
        </p:nvSpPr>
        <p:spPr bwMode="auto">
          <a:xfrm rot="1800000">
            <a:off x="828578" y="1861186"/>
            <a:ext cx="1371600" cy="25146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/>
          </a:p>
        </p:txBody>
      </p:sp>
      <p:sp>
        <p:nvSpPr>
          <p:cNvPr id="45" name="Text Box 29">
            <a:extLst>
              <a:ext uri="{FF2B5EF4-FFF2-40B4-BE49-F238E27FC236}">
                <a16:creationId xmlns:a16="http://schemas.microsoft.com/office/drawing/2014/main" id="{14FD4591-BEED-47B5-A39A-1810CD7F5F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9176" y="4585634"/>
            <a:ext cx="3886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/>
              <a:t>保留</a:t>
            </a:r>
            <a:r>
              <a:rPr lang="en-US" altLang="zh-CN" sz="2400" b="1"/>
              <a:t>4</a:t>
            </a:r>
            <a:r>
              <a:rPr lang="zh-CN" altLang="en-US" sz="2400" b="1"/>
              <a:t>仍为非连通</a:t>
            </a:r>
          </a:p>
        </p:txBody>
      </p:sp>
      <p:sp>
        <p:nvSpPr>
          <p:cNvPr id="46" name="Text Box 30">
            <a:extLst>
              <a:ext uri="{FF2B5EF4-FFF2-40B4-BE49-F238E27FC236}">
                <a16:creationId xmlns:a16="http://schemas.microsoft.com/office/drawing/2014/main" id="{770125A1-D0EE-479A-A504-11AD542307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672" y="682374"/>
            <a:ext cx="2057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/>
              <a:t>非割集：</a:t>
            </a:r>
          </a:p>
        </p:txBody>
      </p:sp>
      <p:sp>
        <p:nvSpPr>
          <p:cNvPr id="47" name="Text Box 33">
            <a:extLst>
              <a:ext uri="{FF2B5EF4-FFF2-40B4-BE49-F238E27FC236}">
                <a16:creationId xmlns:a16="http://schemas.microsoft.com/office/drawing/2014/main" id="{026B0574-BD79-439B-9337-E6B5FC59A8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1840" y="611897"/>
            <a:ext cx="2935419" cy="646331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bg1">
                <a:lumMod val="75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600">
                <a:solidFill>
                  <a:schemeClr val="bg1"/>
                </a:solidFill>
              </a:rPr>
              <a:t>{2</a:t>
            </a:r>
            <a:r>
              <a:rPr lang="zh-CN" altLang="en-US" sz="3600">
                <a:solidFill>
                  <a:schemeClr val="bg1"/>
                </a:solidFill>
              </a:rPr>
              <a:t>，</a:t>
            </a:r>
            <a:r>
              <a:rPr lang="en-US" altLang="zh-CN" sz="3600">
                <a:solidFill>
                  <a:schemeClr val="bg1"/>
                </a:solidFill>
              </a:rPr>
              <a:t>3</a:t>
            </a:r>
            <a:r>
              <a:rPr lang="zh-CN" altLang="en-US" sz="3600">
                <a:solidFill>
                  <a:schemeClr val="bg1"/>
                </a:solidFill>
              </a:rPr>
              <a:t>，</a:t>
            </a:r>
            <a:r>
              <a:rPr lang="en-US" altLang="zh-CN" sz="3600">
                <a:solidFill>
                  <a:schemeClr val="bg1"/>
                </a:solidFill>
              </a:rPr>
              <a:t>4</a:t>
            </a:r>
            <a:r>
              <a:rPr lang="zh-CN" altLang="en-US" sz="3600">
                <a:solidFill>
                  <a:schemeClr val="bg1"/>
                </a:solidFill>
              </a:rPr>
              <a:t>，</a:t>
            </a:r>
            <a:r>
              <a:rPr lang="en-US" altLang="zh-CN" sz="3600">
                <a:solidFill>
                  <a:schemeClr val="bg1"/>
                </a:solidFill>
              </a:rPr>
              <a:t>6}</a:t>
            </a:r>
          </a:p>
        </p:txBody>
      </p:sp>
      <p:grpSp>
        <p:nvGrpSpPr>
          <p:cNvPr id="48" name="Group 51">
            <a:extLst>
              <a:ext uri="{FF2B5EF4-FFF2-40B4-BE49-F238E27FC236}">
                <a16:creationId xmlns:a16="http://schemas.microsoft.com/office/drawing/2014/main" id="{156EE4BA-AFBA-4124-BD16-E1218CCFD0D4}"/>
              </a:ext>
            </a:extLst>
          </p:cNvPr>
          <p:cNvGrpSpPr>
            <a:grpSpLocks/>
          </p:cNvGrpSpPr>
          <p:nvPr/>
        </p:nvGrpSpPr>
        <p:grpSpPr bwMode="auto">
          <a:xfrm>
            <a:off x="5364088" y="1275399"/>
            <a:ext cx="3200400" cy="3233738"/>
            <a:chOff x="3152" y="1025"/>
            <a:chExt cx="2016" cy="2037"/>
          </a:xfrm>
        </p:grpSpPr>
        <p:sp>
          <p:nvSpPr>
            <p:cNvPr id="49" name="Line 35">
              <a:extLst>
                <a:ext uri="{FF2B5EF4-FFF2-40B4-BE49-F238E27FC236}">
                  <a16:creationId xmlns:a16="http://schemas.microsoft.com/office/drawing/2014/main" id="{6213E65C-B7A0-420B-983B-E36AE8139C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50" y="1794"/>
              <a:ext cx="10" cy="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0" name="Line 38">
              <a:extLst>
                <a:ext uri="{FF2B5EF4-FFF2-40B4-BE49-F238E27FC236}">
                  <a16:creationId xmlns:a16="http://schemas.microsoft.com/office/drawing/2014/main" id="{D2B5495E-0C9F-4419-BF9F-7E7EDB2270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60" y="1794"/>
              <a:ext cx="768" cy="9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" name="Line 39">
              <a:extLst>
                <a:ext uri="{FF2B5EF4-FFF2-40B4-BE49-F238E27FC236}">
                  <a16:creationId xmlns:a16="http://schemas.microsoft.com/office/drawing/2014/main" id="{F45D5D76-6A21-42EC-81B8-41DE3D683A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0" y="2704"/>
              <a:ext cx="10" cy="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" name="Freeform 40">
              <a:extLst>
                <a:ext uri="{FF2B5EF4-FFF2-40B4-BE49-F238E27FC236}">
                  <a16:creationId xmlns:a16="http://schemas.microsoft.com/office/drawing/2014/main" id="{4B641804-23E9-46EE-82E2-DE4D6FF12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2" y="1266"/>
              <a:ext cx="1536" cy="528"/>
            </a:xfrm>
            <a:custGeom>
              <a:avLst/>
              <a:gdLst>
                <a:gd name="T0" fmla="*/ 1536 w 1536"/>
                <a:gd name="T1" fmla="*/ 528 h 528"/>
                <a:gd name="T2" fmla="*/ 768 w 1536"/>
                <a:gd name="T3" fmla="*/ 0 h 528"/>
                <a:gd name="T4" fmla="*/ 0 w 1536"/>
                <a:gd name="T5" fmla="*/ 528 h 528"/>
                <a:gd name="T6" fmla="*/ 0 60000 65536"/>
                <a:gd name="T7" fmla="*/ 0 60000 65536"/>
                <a:gd name="T8" fmla="*/ 0 60000 65536"/>
                <a:gd name="T9" fmla="*/ 0 w 1536"/>
                <a:gd name="T10" fmla="*/ 0 h 528"/>
                <a:gd name="T11" fmla="*/ 1536 w 153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36" h="528">
                  <a:moveTo>
                    <a:pt x="1536" y="528"/>
                  </a:moveTo>
                  <a:cubicBezTo>
                    <a:pt x="1280" y="264"/>
                    <a:pt x="1024" y="0"/>
                    <a:pt x="768" y="0"/>
                  </a:cubicBezTo>
                  <a:cubicBezTo>
                    <a:pt x="512" y="0"/>
                    <a:pt x="256" y="264"/>
                    <a:pt x="0" y="528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" name="Text Box 41">
              <a:extLst>
                <a:ext uri="{FF2B5EF4-FFF2-40B4-BE49-F238E27FC236}">
                  <a16:creationId xmlns:a16="http://schemas.microsoft.com/office/drawing/2014/main" id="{B0AADF42-D75E-4087-B9E0-47DFC3A34C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52" y="1362"/>
              <a:ext cx="33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/>
                <a:t>A</a:t>
              </a:r>
            </a:p>
          </p:txBody>
        </p:sp>
        <p:sp>
          <p:nvSpPr>
            <p:cNvPr id="54" name="Text Box 42">
              <a:extLst>
                <a:ext uri="{FF2B5EF4-FFF2-40B4-BE49-F238E27FC236}">
                  <a16:creationId xmlns:a16="http://schemas.microsoft.com/office/drawing/2014/main" id="{CDDD7126-4AD4-495B-B15A-1A70E46BA6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28" y="1319"/>
              <a:ext cx="105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3600">
                  <a:solidFill>
                    <a:schemeClr val="bg1"/>
                  </a:solidFill>
                </a:rPr>
                <a:t>　</a:t>
              </a:r>
              <a:r>
                <a:rPr lang="en-US" altLang="zh-CN" sz="2400"/>
                <a:t>B</a:t>
              </a:r>
              <a:r>
                <a:rPr lang="en-US" altLang="zh-CN" sz="3600"/>
                <a:t> </a:t>
              </a:r>
              <a:r>
                <a:rPr lang="en-US" altLang="zh-CN" sz="360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5" name="Text Box 43">
              <a:extLst>
                <a:ext uri="{FF2B5EF4-FFF2-40B4-BE49-F238E27FC236}">
                  <a16:creationId xmlns:a16="http://schemas.microsoft.com/office/drawing/2014/main" id="{3BD5F894-55E6-4DD2-9D2E-D49E66AA75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80" y="1458"/>
              <a:ext cx="288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/>
                <a:t>C</a:t>
              </a:r>
            </a:p>
          </p:txBody>
        </p:sp>
        <p:sp>
          <p:nvSpPr>
            <p:cNvPr id="56" name="Text Box 44">
              <a:extLst>
                <a:ext uri="{FF2B5EF4-FFF2-40B4-BE49-F238E27FC236}">
                  <a16:creationId xmlns:a16="http://schemas.microsoft.com/office/drawing/2014/main" id="{8057B791-BFBD-41DB-A2AD-FF82FD7359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3" y="1025"/>
              <a:ext cx="288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/>
                <a:t>1</a:t>
              </a:r>
            </a:p>
          </p:txBody>
        </p:sp>
        <p:sp>
          <p:nvSpPr>
            <p:cNvPr id="57" name="Text Box 45">
              <a:extLst>
                <a:ext uri="{FF2B5EF4-FFF2-40B4-BE49-F238E27FC236}">
                  <a16:creationId xmlns:a16="http://schemas.microsoft.com/office/drawing/2014/main" id="{17D5E35C-A9D5-4C38-BEC6-4EABC028F2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79" y="2139"/>
              <a:ext cx="1536" cy="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3600">
                  <a:solidFill>
                    <a:schemeClr val="bg1"/>
                  </a:solidFill>
                </a:rPr>
                <a:t>　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3600">
                  <a:solidFill>
                    <a:schemeClr val="bg1"/>
                  </a:solidFill>
                </a:rPr>
                <a:t>        </a:t>
              </a:r>
              <a:r>
                <a:rPr lang="en-US" altLang="zh-CN" sz="2400"/>
                <a:t>D</a:t>
              </a:r>
            </a:p>
          </p:txBody>
        </p:sp>
        <p:sp>
          <p:nvSpPr>
            <p:cNvPr id="58" name="Line 47">
              <a:extLst>
                <a:ext uri="{FF2B5EF4-FFF2-40B4-BE49-F238E27FC236}">
                  <a16:creationId xmlns:a16="http://schemas.microsoft.com/office/drawing/2014/main" id="{44905EA0-638D-4FA2-94EC-735E576687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79" y="1797"/>
              <a:ext cx="10" cy="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9" name="Line 49">
            <a:extLst>
              <a:ext uri="{FF2B5EF4-FFF2-40B4-BE49-F238E27FC236}">
                <a16:creationId xmlns:a16="http://schemas.microsoft.com/office/drawing/2014/main" id="{E5D0849B-AF57-4636-B797-C786518013F8}"/>
              </a:ext>
            </a:extLst>
          </p:cNvPr>
          <p:cNvSpPr>
            <a:spLocks noChangeShapeType="1"/>
          </p:cNvSpPr>
          <p:nvPr/>
        </p:nvSpPr>
        <p:spPr bwMode="auto">
          <a:xfrm>
            <a:off x="5724451" y="2492319"/>
            <a:ext cx="1223962" cy="1439862"/>
          </a:xfrm>
          <a:prstGeom prst="line">
            <a:avLst/>
          </a:prstGeom>
          <a:noFill/>
          <a:ln w="57150">
            <a:solidFill>
              <a:srgbClr val="FF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8024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0">
            <a:extLst>
              <a:ext uri="{FF2B5EF4-FFF2-40B4-BE49-F238E27FC236}">
                <a16:creationId xmlns:a16="http://schemas.microsoft.com/office/drawing/2014/main" id="{2A3B6107-7558-4521-B5CC-6A40890E42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2381" y="828031"/>
            <a:ext cx="2057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/>
              <a:t>非割集：</a:t>
            </a:r>
          </a:p>
        </p:txBody>
      </p:sp>
      <p:sp>
        <p:nvSpPr>
          <p:cNvPr id="3" name="Text Box 32">
            <a:extLst>
              <a:ext uri="{FF2B5EF4-FFF2-40B4-BE49-F238E27FC236}">
                <a16:creationId xmlns:a16="http://schemas.microsoft.com/office/drawing/2014/main" id="{547E96E9-CD39-4B5B-A5B4-07154B07A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5280" y="4490913"/>
            <a:ext cx="43576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/>
              <a:t>分成三个独立部分</a:t>
            </a:r>
          </a:p>
        </p:txBody>
      </p:sp>
      <p:sp>
        <p:nvSpPr>
          <p:cNvPr id="4" name="Text Box 33">
            <a:extLst>
              <a:ext uri="{FF2B5EF4-FFF2-40B4-BE49-F238E27FC236}">
                <a16:creationId xmlns:a16="http://schemas.microsoft.com/office/drawing/2014/main" id="{2F1FF436-65AD-424A-8222-E31F8F2EA0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3575" y="800100"/>
            <a:ext cx="2740025" cy="579438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bg1">
                <a:lumMod val="75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bg1"/>
                </a:solidFill>
              </a:rPr>
              <a:t>{1,  2,  3,  4,  5}</a:t>
            </a:r>
          </a:p>
        </p:txBody>
      </p:sp>
      <p:grpSp>
        <p:nvGrpSpPr>
          <p:cNvPr id="5" name="Group 66">
            <a:extLst>
              <a:ext uri="{FF2B5EF4-FFF2-40B4-BE49-F238E27FC236}">
                <a16:creationId xmlns:a16="http://schemas.microsoft.com/office/drawing/2014/main" id="{FC91B1CE-532D-49C2-BAEF-FA5A04E6020C}"/>
              </a:ext>
            </a:extLst>
          </p:cNvPr>
          <p:cNvGrpSpPr>
            <a:grpSpLocks/>
          </p:cNvGrpSpPr>
          <p:nvPr/>
        </p:nvGrpSpPr>
        <p:grpSpPr bwMode="auto">
          <a:xfrm>
            <a:off x="5773838" y="1684205"/>
            <a:ext cx="2862263" cy="2717800"/>
            <a:chOff x="2962" y="1434"/>
            <a:chExt cx="1803" cy="1712"/>
          </a:xfrm>
        </p:grpSpPr>
        <p:sp>
          <p:nvSpPr>
            <p:cNvPr id="6" name="Line 48">
              <a:extLst>
                <a:ext uri="{FF2B5EF4-FFF2-40B4-BE49-F238E27FC236}">
                  <a16:creationId xmlns:a16="http://schemas.microsoft.com/office/drawing/2014/main" id="{6554475A-EFF2-4AA1-956E-0FD13966D76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04" y="1842"/>
              <a:ext cx="10" cy="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" name="Line 52">
              <a:extLst>
                <a:ext uri="{FF2B5EF4-FFF2-40B4-BE49-F238E27FC236}">
                  <a16:creationId xmlns:a16="http://schemas.microsoft.com/office/drawing/2014/main" id="{F707CAA1-2E18-4786-908C-D21893A4AF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3" y="1839"/>
              <a:ext cx="0" cy="9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" name="Text Box 56">
              <a:extLst>
                <a:ext uri="{FF2B5EF4-FFF2-40B4-BE49-F238E27FC236}">
                  <a16:creationId xmlns:a16="http://schemas.microsoft.com/office/drawing/2014/main" id="{918192C7-A4E8-4E97-8C1E-DA0FCB9E14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2" y="1472"/>
              <a:ext cx="33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/>
                <a:t>A</a:t>
              </a:r>
            </a:p>
          </p:txBody>
        </p:sp>
        <p:sp>
          <p:nvSpPr>
            <p:cNvPr id="9" name="Text Box 57">
              <a:extLst>
                <a:ext uri="{FF2B5EF4-FFF2-40B4-BE49-F238E27FC236}">
                  <a16:creationId xmlns:a16="http://schemas.microsoft.com/office/drawing/2014/main" id="{A045398E-8ABA-4F85-BA20-A006633AA8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24" y="1434"/>
              <a:ext cx="105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3600">
                  <a:solidFill>
                    <a:schemeClr val="bg1"/>
                  </a:solidFill>
                </a:rPr>
                <a:t>    </a:t>
              </a:r>
              <a:r>
                <a:rPr lang="en-US" altLang="zh-CN" sz="2400"/>
                <a:t>B</a:t>
              </a:r>
              <a:r>
                <a:rPr lang="en-US" altLang="zh-CN" sz="3600"/>
                <a:t> </a:t>
              </a:r>
              <a:r>
                <a:rPr lang="en-US" altLang="zh-CN" sz="360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0" name="Text Box 58">
              <a:extLst>
                <a:ext uri="{FF2B5EF4-FFF2-40B4-BE49-F238E27FC236}">
                  <a16:creationId xmlns:a16="http://schemas.microsoft.com/office/drawing/2014/main" id="{BC83071E-83B7-4EE1-B0DD-7ACFE060A2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77" y="1504"/>
              <a:ext cx="288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/>
                <a:t>C</a:t>
              </a:r>
            </a:p>
          </p:txBody>
        </p:sp>
        <p:sp>
          <p:nvSpPr>
            <p:cNvPr id="11" name="Text Box 60">
              <a:extLst>
                <a:ext uri="{FF2B5EF4-FFF2-40B4-BE49-F238E27FC236}">
                  <a16:creationId xmlns:a16="http://schemas.microsoft.com/office/drawing/2014/main" id="{765037EF-B164-4697-840F-6A8F2E7D65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3" y="2223"/>
              <a:ext cx="1536" cy="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3600">
                  <a:solidFill>
                    <a:schemeClr val="bg1"/>
                  </a:solidFill>
                </a:rPr>
                <a:t> 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3600">
                  <a:solidFill>
                    <a:schemeClr val="bg1"/>
                  </a:solidFill>
                </a:rPr>
                <a:t>       </a:t>
              </a:r>
              <a:r>
                <a:rPr lang="en-US" altLang="zh-CN" sz="3600"/>
                <a:t> </a:t>
              </a:r>
              <a:r>
                <a:rPr lang="en-US" altLang="zh-CN" sz="2400"/>
                <a:t>D</a:t>
              </a:r>
            </a:p>
          </p:txBody>
        </p:sp>
        <p:sp>
          <p:nvSpPr>
            <p:cNvPr id="12" name="Line 62">
              <a:extLst>
                <a:ext uri="{FF2B5EF4-FFF2-40B4-BE49-F238E27FC236}">
                  <a16:creationId xmlns:a16="http://schemas.microsoft.com/office/drawing/2014/main" id="{B30A1824-655A-44CE-9242-CB74B45B46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07" y="1842"/>
              <a:ext cx="10" cy="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" name="Line 63">
              <a:extLst>
                <a:ext uri="{FF2B5EF4-FFF2-40B4-BE49-F238E27FC236}">
                  <a16:creationId xmlns:a16="http://schemas.microsoft.com/office/drawing/2014/main" id="{D9C6BF62-480A-4734-8A71-E17CFD8309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33" y="1842"/>
              <a:ext cx="10" cy="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" name="Line 64">
              <a:extLst>
                <a:ext uri="{FF2B5EF4-FFF2-40B4-BE49-F238E27FC236}">
                  <a16:creationId xmlns:a16="http://schemas.microsoft.com/office/drawing/2014/main" id="{D9000168-461D-4A64-81DA-749FE920D4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33" y="2795"/>
              <a:ext cx="10" cy="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" name="Text Box 65">
              <a:extLst>
                <a:ext uri="{FF2B5EF4-FFF2-40B4-BE49-F238E27FC236}">
                  <a16:creationId xmlns:a16="http://schemas.microsoft.com/office/drawing/2014/main" id="{65B0E121-CD44-4818-8B0D-8BE4243F7C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0" y="2205"/>
              <a:ext cx="21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/>
                <a:t>6</a:t>
              </a:r>
            </a:p>
          </p:txBody>
        </p:sp>
      </p:grpSp>
      <p:grpSp>
        <p:nvGrpSpPr>
          <p:cNvPr id="16" name="Group 2">
            <a:extLst>
              <a:ext uri="{FF2B5EF4-FFF2-40B4-BE49-F238E27FC236}">
                <a16:creationId xmlns:a16="http://schemas.microsoft.com/office/drawing/2014/main" id="{01C462CD-C5CB-4772-81E5-F54C69EA4C0F}"/>
              </a:ext>
            </a:extLst>
          </p:cNvPr>
          <p:cNvGrpSpPr>
            <a:grpSpLocks/>
          </p:cNvGrpSpPr>
          <p:nvPr/>
        </p:nvGrpSpPr>
        <p:grpSpPr bwMode="auto">
          <a:xfrm>
            <a:off x="371378" y="1275399"/>
            <a:ext cx="3200400" cy="3279776"/>
            <a:chOff x="624" y="323"/>
            <a:chExt cx="2016" cy="2066"/>
          </a:xfrm>
        </p:grpSpPr>
        <p:sp>
          <p:nvSpPr>
            <p:cNvPr id="17" name="Line 3">
              <a:extLst>
                <a:ext uri="{FF2B5EF4-FFF2-40B4-BE49-F238E27FC236}">
                  <a16:creationId xmlns:a16="http://schemas.microsoft.com/office/drawing/2014/main" id="{D255EA14-DF4C-4E25-AEF1-C1DD179DF7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4" y="1104"/>
              <a:ext cx="76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" name="Line 4">
              <a:extLst>
                <a:ext uri="{FF2B5EF4-FFF2-40B4-BE49-F238E27FC236}">
                  <a16:creationId xmlns:a16="http://schemas.microsoft.com/office/drawing/2014/main" id="{9FD10CA2-2F24-418B-A64D-B5F80F8ED2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68" y="1104"/>
              <a:ext cx="76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" name="Line 5">
              <a:extLst>
                <a:ext uri="{FF2B5EF4-FFF2-40B4-BE49-F238E27FC236}">
                  <a16:creationId xmlns:a16="http://schemas.microsoft.com/office/drawing/2014/main" id="{17DFA272-8596-4C33-A33F-88A19F817B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2" y="1104"/>
              <a:ext cx="0" cy="9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" name="Line 6">
              <a:extLst>
                <a:ext uri="{FF2B5EF4-FFF2-40B4-BE49-F238E27FC236}">
                  <a16:creationId xmlns:a16="http://schemas.microsoft.com/office/drawing/2014/main" id="{33824A99-8E73-4FC9-A55E-063965CA43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32" y="1104"/>
              <a:ext cx="768" cy="9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" name="Line 7">
              <a:extLst>
                <a:ext uri="{FF2B5EF4-FFF2-40B4-BE49-F238E27FC236}">
                  <a16:creationId xmlns:a16="http://schemas.microsoft.com/office/drawing/2014/main" id="{B7345C57-8C96-40F6-9EA9-4A0D5AE71F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4" y="1104"/>
              <a:ext cx="768" cy="9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AC3E223A-D04C-4E1F-97C6-F733DF87D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" y="576"/>
              <a:ext cx="1536" cy="528"/>
            </a:xfrm>
            <a:custGeom>
              <a:avLst/>
              <a:gdLst>
                <a:gd name="T0" fmla="*/ 1536 w 1536"/>
                <a:gd name="T1" fmla="*/ 528 h 528"/>
                <a:gd name="T2" fmla="*/ 768 w 1536"/>
                <a:gd name="T3" fmla="*/ 0 h 528"/>
                <a:gd name="T4" fmla="*/ 0 w 1536"/>
                <a:gd name="T5" fmla="*/ 528 h 528"/>
                <a:gd name="T6" fmla="*/ 0 60000 65536"/>
                <a:gd name="T7" fmla="*/ 0 60000 65536"/>
                <a:gd name="T8" fmla="*/ 0 60000 65536"/>
                <a:gd name="T9" fmla="*/ 0 w 1536"/>
                <a:gd name="T10" fmla="*/ 0 h 528"/>
                <a:gd name="T11" fmla="*/ 1536 w 153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36" h="528">
                  <a:moveTo>
                    <a:pt x="1536" y="528"/>
                  </a:moveTo>
                  <a:cubicBezTo>
                    <a:pt x="1280" y="264"/>
                    <a:pt x="1024" y="0"/>
                    <a:pt x="768" y="0"/>
                  </a:cubicBezTo>
                  <a:cubicBezTo>
                    <a:pt x="512" y="0"/>
                    <a:pt x="256" y="264"/>
                    <a:pt x="0" y="528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" name="Text Box 9">
              <a:extLst>
                <a:ext uri="{FF2B5EF4-FFF2-40B4-BE49-F238E27FC236}">
                  <a16:creationId xmlns:a16="http://schemas.microsoft.com/office/drawing/2014/main" id="{CE17DE72-5977-463C-9C66-B681925E90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4" y="672"/>
              <a:ext cx="33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/>
                <a:t>A</a:t>
              </a:r>
            </a:p>
          </p:txBody>
        </p:sp>
        <p:sp>
          <p:nvSpPr>
            <p:cNvPr id="24" name="Text Box 10">
              <a:extLst>
                <a:ext uri="{FF2B5EF4-FFF2-40B4-BE49-F238E27FC236}">
                  <a16:creationId xmlns:a16="http://schemas.microsoft.com/office/drawing/2014/main" id="{411A86D1-E5CA-4CA8-A255-E140DB4ACA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0" y="720"/>
              <a:ext cx="1056" cy="40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/>
                <a:t>2</a:t>
              </a:r>
              <a:r>
                <a:rPr lang="en-US" altLang="zh-CN" sz="3600">
                  <a:solidFill>
                    <a:schemeClr val="bg1"/>
                  </a:solidFill>
                </a:rPr>
                <a:t>  </a:t>
              </a:r>
              <a:r>
                <a:rPr lang="en-US" altLang="zh-CN" sz="2400"/>
                <a:t>B</a:t>
              </a:r>
              <a:r>
                <a:rPr lang="en-US" altLang="zh-CN" sz="3600">
                  <a:solidFill>
                    <a:schemeClr val="bg1"/>
                  </a:solidFill>
                </a:rPr>
                <a:t>    </a:t>
              </a:r>
              <a:r>
                <a:rPr lang="en-US" altLang="zh-CN" sz="2400"/>
                <a:t>3</a:t>
              </a:r>
            </a:p>
          </p:txBody>
        </p:sp>
        <p:sp>
          <p:nvSpPr>
            <p:cNvPr id="25" name="Text Box 11">
              <a:extLst>
                <a:ext uri="{FF2B5EF4-FFF2-40B4-BE49-F238E27FC236}">
                  <a16:creationId xmlns:a16="http://schemas.microsoft.com/office/drawing/2014/main" id="{EDB28CD9-9A1D-4A29-8115-DAB524FE4F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2" y="768"/>
              <a:ext cx="288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/>
                <a:t>C</a:t>
              </a:r>
            </a:p>
          </p:txBody>
        </p:sp>
        <p:sp>
          <p:nvSpPr>
            <p:cNvPr id="26" name="Text Box 12">
              <a:extLst>
                <a:ext uri="{FF2B5EF4-FFF2-40B4-BE49-F238E27FC236}">
                  <a16:creationId xmlns:a16="http://schemas.microsoft.com/office/drawing/2014/main" id="{AFD56914-AAF4-4182-9B3D-16BBE91051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6" y="323"/>
              <a:ext cx="288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/>
                <a:t>1</a:t>
              </a:r>
            </a:p>
          </p:txBody>
        </p:sp>
        <p:sp>
          <p:nvSpPr>
            <p:cNvPr id="27" name="Text Box 13">
              <a:extLst>
                <a:ext uri="{FF2B5EF4-FFF2-40B4-BE49-F238E27FC236}">
                  <a16:creationId xmlns:a16="http://schemas.microsoft.com/office/drawing/2014/main" id="{723476AA-452E-45C3-9917-321146DDB9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8" y="1400"/>
              <a:ext cx="1536" cy="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457200" indent="-457200" eaLnBrk="1" hangingPunct="1">
                <a:spcBef>
                  <a:spcPct val="50000"/>
                </a:spcBef>
                <a:buFontTx/>
                <a:buAutoNum type="arabicPlain" startAt="4"/>
              </a:pPr>
              <a:r>
                <a:rPr lang="en-US" altLang="zh-CN" sz="2400"/>
                <a:t>   6</a:t>
              </a:r>
              <a:r>
                <a:rPr lang="en-US" altLang="zh-CN" sz="2400">
                  <a:solidFill>
                    <a:schemeClr val="bg1"/>
                  </a:solidFill>
                </a:rPr>
                <a:t>           </a:t>
              </a:r>
              <a:r>
                <a:rPr lang="en-US" altLang="zh-CN" sz="2400"/>
                <a:t>5</a:t>
              </a:r>
            </a:p>
            <a:p>
              <a:pPr eaLnBrk="1" hangingPunct="1">
                <a:spcBef>
                  <a:spcPct val="50000"/>
                </a:spcBef>
                <a:buNone/>
              </a:pPr>
              <a:endParaRPr lang="en-US" altLang="zh-CN" sz="2400"/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>
                  <a:solidFill>
                    <a:schemeClr val="bg1"/>
                  </a:solidFill>
                </a:rPr>
                <a:t>        </a:t>
              </a:r>
              <a:r>
                <a:rPr lang="en-US" altLang="zh-CN" sz="2400"/>
                <a:t>D</a:t>
              </a:r>
            </a:p>
          </p:txBody>
        </p:sp>
      </p:grpSp>
      <p:sp>
        <p:nvSpPr>
          <p:cNvPr id="28" name="Oval 31">
            <a:extLst>
              <a:ext uri="{FF2B5EF4-FFF2-40B4-BE49-F238E27FC236}">
                <a16:creationId xmlns:a16="http://schemas.microsoft.com/office/drawing/2014/main" id="{268695CF-5F86-4554-B5E3-05E659DF02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553" y="1448569"/>
            <a:ext cx="1066800" cy="2866900"/>
          </a:xfrm>
          <a:prstGeom prst="ellipse">
            <a:avLst/>
          </a:prstGeom>
          <a:noFill/>
          <a:ln w="57150">
            <a:solidFill>
              <a:srgbClr val="3333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5347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5929322" y="3143254"/>
            <a:ext cx="4016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</a:p>
        </p:txBody>
      </p:sp>
      <p:sp>
        <p:nvSpPr>
          <p:cNvPr id="3" name="矩形 2"/>
          <p:cNvSpPr/>
          <p:nvPr/>
        </p:nvSpPr>
        <p:spPr>
          <a:xfrm>
            <a:off x="357158" y="714362"/>
            <a:ext cx="4572000" cy="26571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>
              <a:lnSpc>
                <a:spcPts val="5000"/>
              </a:lnSpc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连通图的特殊子图</a:t>
            </a:r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lnSpc>
                <a:spcPts val="5000"/>
              </a:lnSpc>
              <a:buFont typeface="Wingdings" pitchFamily="2" charset="2"/>
              <a:buChar char="Ø"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连通图</a:t>
            </a:r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lnSpc>
                <a:spcPts val="5000"/>
              </a:lnSpc>
              <a:buFont typeface="Wingdings" pitchFamily="2" charset="2"/>
              <a:buChar char="Ø"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含全部节点</a:t>
            </a:r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lnSpc>
                <a:spcPts val="5000"/>
              </a:lnSpc>
              <a:buFont typeface="Wingdings" pitchFamily="2" charset="2"/>
              <a:buChar char="Ø"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无回路</a:t>
            </a:r>
            <a:endParaRPr lang="zh-CN" altLang="en-US" b="1" dirty="0"/>
          </a:p>
        </p:txBody>
      </p:sp>
      <p:sp>
        <p:nvSpPr>
          <p:cNvPr id="26" name="Text Box 26"/>
          <p:cNvSpPr txBox="1">
            <a:spLocks noChangeArrowheads="1"/>
          </p:cNvSpPr>
          <p:nvPr/>
        </p:nvSpPr>
        <p:spPr bwMode="auto">
          <a:xfrm>
            <a:off x="507922" y="4253225"/>
            <a:ext cx="640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连支：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余下的支路；</a:t>
            </a:r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500034" y="3658657"/>
            <a:ext cx="31432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树支：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构成树的支路；</a:t>
            </a:r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143372" y="28573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树</a:t>
            </a:r>
          </a:p>
        </p:txBody>
      </p:sp>
      <p:sp>
        <p:nvSpPr>
          <p:cNvPr id="47" name="Freeform 8"/>
          <p:cNvSpPr>
            <a:spLocks/>
          </p:cNvSpPr>
          <p:nvPr/>
        </p:nvSpPr>
        <p:spPr bwMode="auto">
          <a:xfrm>
            <a:off x="4881562" y="1318903"/>
            <a:ext cx="2438400" cy="628650"/>
          </a:xfrm>
          <a:custGeom>
            <a:avLst/>
            <a:gdLst>
              <a:gd name="T0" fmla="*/ 1536 w 1536"/>
              <a:gd name="T1" fmla="*/ 528 h 528"/>
              <a:gd name="T2" fmla="*/ 768 w 1536"/>
              <a:gd name="T3" fmla="*/ 0 h 528"/>
              <a:gd name="T4" fmla="*/ 0 w 1536"/>
              <a:gd name="T5" fmla="*/ 528 h 528"/>
              <a:gd name="T6" fmla="*/ 0 60000 65536"/>
              <a:gd name="T7" fmla="*/ 0 60000 65536"/>
              <a:gd name="T8" fmla="*/ 0 60000 65536"/>
              <a:gd name="T9" fmla="*/ 0 w 1536"/>
              <a:gd name="T10" fmla="*/ 0 h 528"/>
              <a:gd name="T11" fmla="*/ 1536 w 1536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36" h="528">
                <a:moveTo>
                  <a:pt x="1536" y="528"/>
                </a:moveTo>
                <a:cubicBezTo>
                  <a:pt x="1280" y="264"/>
                  <a:pt x="1024" y="0"/>
                  <a:pt x="768" y="0"/>
                </a:cubicBezTo>
                <a:cubicBezTo>
                  <a:pt x="512" y="0"/>
                  <a:pt x="256" y="264"/>
                  <a:pt x="0" y="528"/>
                </a:cubicBezTo>
              </a:path>
            </a:pathLst>
          </a:custGeom>
          <a:noFill/>
          <a:ln w="38100" cmpd="sng">
            <a:solidFill>
              <a:schemeClr val="tx1"/>
            </a:solidFill>
            <a:bevel/>
            <a:headEnd/>
            <a:tailEnd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Line 3"/>
          <p:cNvSpPr>
            <a:spLocks noChangeShapeType="1"/>
          </p:cNvSpPr>
          <p:nvPr/>
        </p:nvSpPr>
        <p:spPr bwMode="auto">
          <a:xfrm>
            <a:off x="4881562" y="1947553"/>
            <a:ext cx="121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Line 4"/>
          <p:cNvSpPr>
            <a:spLocks noChangeShapeType="1"/>
          </p:cNvSpPr>
          <p:nvPr/>
        </p:nvSpPr>
        <p:spPr bwMode="auto">
          <a:xfrm>
            <a:off x="6132878" y="1940329"/>
            <a:ext cx="121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Line 5"/>
          <p:cNvSpPr>
            <a:spLocks noChangeShapeType="1"/>
          </p:cNvSpPr>
          <p:nvPr/>
        </p:nvSpPr>
        <p:spPr bwMode="auto">
          <a:xfrm>
            <a:off x="6100604" y="1911923"/>
            <a:ext cx="0" cy="1143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Line 6"/>
          <p:cNvSpPr>
            <a:spLocks noChangeShapeType="1"/>
          </p:cNvSpPr>
          <p:nvPr/>
        </p:nvSpPr>
        <p:spPr bwMode="auto">
          <a:xfrm flipH="1">
            <a:off x="6100762" y="1947553"/>
            <a:ext cx="1219200" cy="1085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Line 7"/>
          <p:cNvSpPr>
            <a:spLocks noChangeShapeType="1"/>
          </p:cNvSpPr>
          <p:nvPr/>
        </p:nvSpPr>
        <p:spPr bwMode="auto">
          <a:xfrm>
            <a:off x="4879268" y="1951089"/>
            <a:ext cx="1219200" cy="1085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Text Box 9"/>
          <p:cNvSpPr txBox="1">
            <a:spLocks noChangeArrowheads="1"/>
          </p:cNvSpPr>
          <p:nvPr/>
        </p:nvSpPr>
        <p:spPr bwMode="auto">
          <a:xfrm>
            <a:off x="4500562" y="1527525"/>
            <a:ext cx="53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</a:p>
        </p:txBody>
      </p:sp>
      <p:sp>
        <p:nvSpPr>
          <p:cNvPr id="54" name="Text Box 10"/>
          <p:cNvSpPr txBox="1">
            <a:spLocks noChangeArrowheads="1"/>
          </p:cNvSpPr>
          <p:nvPr/>
        </p:nvSpPr>
        <p:spPr bwMode="auto">
          <a:xfrm>
            <a:off x="5414962" y="1490353"/>
            <a:ext cx="371484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55" name="Text Box 11"/>
          <p:cNvSpPr txBox="1">
            <a:spLocks noChangeArrowheads="1"/>
          </p:cNvSpPr>
          <p:nvPr/>
        </p:nvSpPr>
        <p:spPr bwMode="auto">
          <a:xfrm>
            <a:off x="7243762" y="1451023"/>
            <a:ext cx="45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6557962" y="1142990"/>
            <a:ext cx="45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57" name="矩形 56"/>
          <p:cNvSpPr/>
          <p:nvPr/>
        </p:nvSpPr>
        <p:spPr>
          <a:xfrm>
            <a:off x="5896662" y="146178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zh-CN" altLang="en-US" dirty="0"/>
          </a:p>
        </p:txBody>
      </p:sp>
      <p:sp>
        <p:nvSpPr>
          <p:cNvPr id="58" name="矩形 57"/>
          <p:cNvSpPr/>
          <p:nvPr/>
        </p:nvSpPr>
        <p:spPr>
          <a:xfrm>
            <a:off x="6429388" y="146178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zh-CN" altLang="en-US" b="1" dirty="0"/>
          </a:p>
        </p:txBody>
      </p:sp>
      <p:sp>
        <p:nvSpPr>
          <p:cNvPr id="59" name="矩形 58"/>
          <p:cNvSpPr/>
          <p:nvPr/>
        </p:nvSpPr>
        <p:spPr>
          <a:xfrm>
            <a:off x="5000628" y="231903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zh-CN" altLang="en-US" b="1" dirty="0"/>
          </a:p>
        </p:txBody>
      </p:sp>
      <p:sp>
        <p:nvSpPr>
          <p:cNvPr id="60" name="矩形 59"/>
          <p:cNvSpPr/>
          <p:nvPr/>
        </p:nvSpPr>
        <p:spPr>
          <a:xfrm>
            <a:off x="6786578" y="232290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zh-CN" altLang="en-US" b="1" dirty="0"/>
          </a:p>
        </p:txBody>
      </p:sp>
      <p:sp>
        <p:nvSpPr>
          <p:cNvPr id="61" name="矩形 60"/>
          <p:cNvSpPr/>
          <p:nvPr/>
        </p:nvSpPr>
        <p:spPr>
          <a:xfrm>
            <a:off x="5805082" y="231903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zh-CN" altLang="en-US" b="1" dirty="0"/>
          </a:p>
        </p:txBody>
      </p:sp>
      <p:sp>
        <p:nvSpPr>
          <p:cNvPr id="62" name="椭圆 61"/>
          <p:cNvSpPr/>
          <p:nvPr/>
        </p:nvSpPr>
        <p:spPr bwMode="auto">
          <a:xfrm>
            <a:off x="4822029" y="1892790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63" name="椭圆 62"/>
          <p:cNvSpPr/>
          <p:nvPr/>
        </p:nvSpPr>
        <p:spPr bwMode="auto">
          <a:xfrm>
            <a:off x="6050769" y="2976265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64" name="椭圆 63"/>
          <p:cNvSpPr/>
          <p:nvPr/>
        </p:nvSpPr>
        <p:spPr bwMode="auto">
          <a:xfrm>
            <a:off x="6048388" y="1890409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65" name="椭圆 64"/>
          <p:cNvSpPr/>
          <p:nvPr/>
        </p:nvSpPr>
        <p:spPr bwMode="auto">
          <a:xfrm>
            <a:off x="7265128" y="1889989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66" name="矩形 65"/>
          <p:cNvSpPr/>
          <p:nvPr/>
        </p:nvSpPr>
        <p:spPr bwMode="auto">
          <a:xfrm>
            <a:off x="4214810" y="1142990"/>
            <a:ext cx="3714776" cy="24288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67" name="Text Box 13"/>
          <p:cNvSpPr txBox="1">
            <a:spLocks noChangeArrowheads="1"/>
          </p:cNvSpPr>
          <p:nvPr/>
        </p:nvSpPr>
        <p:spPr bwMode="auto">
          <a:xfrm>
            <a:off x="3786182" y="3643320"/>
            <a:ext cx="41957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树支的集合为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树</a:t>
            </a:r>
            <a:r>
              <a:rPr lang="en-US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{ 2 , 6 , 5 }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；</a:t>
            </a:r>
          </a:p>
        </p:txBody>
      </p:sp>
      <p:sp>
        <p:nvSpPr>
          <p:cNvPr id="68" name="Text Box 24"/>
          <p:cNvSpPr txBox="1">
            <a:spLocks noChangeArrowheads="1"/>
          </p:cNvSpPr>
          <p:nvPr/>
        </p:nvSpPr>
        <p:spPr bwMode="auto">
          <a:xfrm>
            <a:off x="3789386" y="4214824"/>
            <a:ext cx="48545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连支的集合为</a:t>
            </a:r>
            <a:r>
              <a:rPr lang="zh-CN" altLang="en-US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余树</a:t>
            </a:r>
            <a:r>
              <a:rPr lang="en-US" altLang="zh-CN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{ 1 , 3 , 4 }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补树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；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B105DE00-C4A2-4F62-B05B-7129CF697B81}"/>
              </a:ext>
            </a:extLst>
          </p:cNvPr>
          <p:cNvSpPr/>
          <p:nvPr/>
        </p:nvSpPr>
        <p:spPr>
          <a:xfrm>
            <a:off x="7719780" y="3643319"/>
            <a:ext cx="8178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(n-1)</a:t>
            </a:r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618267FF-3AEA-49F3-A610-2B3FEC6093EE}"/>
              </a:ext>
            </a:extLst>
          </p:cNvPr>
          <p:cNvSpPr/>
          <p:nvPr/>
        </p:nvSpPr>
        <p:spPr>
          <a:xfrm>
            <a:off x="6182499" y="4593896"/>
            <a:ext cx="10919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b-(n-1)</a:t>
            </a:r>
            <a:endParaRPr lang="zh-CN" altLang="en-US">
              <a:solidFill>
                <a:srgbClr val="333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9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9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9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9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9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00"/>
                            </p:stCondLst>
                            <p:childTnLst>
                              <p:par>
                                <p:cTn id="156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7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3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6" grpId="0" autoUpdateAnimBg="0"/>
      <p:bldP spid="27" grpId="0" autoUpdateAnimBg="0"/>
      <p:bldP spid="47" grpId="0" animBg="1"/>
      <p:bldP spid="47" grpId="1" animBg="1"/>
      <p:bldP spid="47" grpId="4" animBg="1"/>
      <p:bldP spid="47" grpId="5" animBg="1"/>
      <p:bldP spid="48" grpId="0" animBg="1"/>
      <p:bldP spid="48" grpId="1" animBg="1"/>
      <p:bldP spid="48" grpId="4" animBg="1"/>
      <p:bldP spid="48" grpId="5" animBg="1"/>
      <p:bldP spid="49" grpId="0" animBg="1"/>
      <p:bldP spid="49" grpId="2" animBg="1"/>
      <p:bldP spid="49" grpId="3" animBg="1"/>
      <p:bldP spid="49" grpId="4" animBg="1"/>
      <p:bldP spid="50" grpId="0" animBg="1"/>
      <p:bldP spid="50" grpId="2" animBg="1"/>
      <p:bldP spid="51" grpId="0" animBg="1"/>
      <p:bldP spid="51" grpId="1" animBg="1"/>
      <p:bldP spid="52" grpId="0" animBg="1"/>
      <p:bldP spid="52" grpId="1" animBg="1"/>
      <p:bldP spid="52" grpId="5" animBg="1"/>
      <p:bldP spid="52" grpId="6" animBg="1"/>
      <p:bldP spid="54" grpId="0"/>
      <p:bldP spid="54" grpId="1"/>
      <p:bldP spid="54" grpId="4"/>
      <p:bldP spid="54" grpId="5"/>
      <p:bldP spid="56" grpId="0"/>
      <p:bldP spid="56" grpId="1"/>
      <p:bldP spid="56" grpId="4"/>
      <p:bldP spid="56" grpId="5"/>
      <p:bldP spid="58" grpId="0"/>
      <p:bldP spid="58" grpId="2"/>
      <p:bldP spid="58" grpId="3"/>
      <p:bldP spid="58" grpId="4"/>
      <p:bldP spid="59" grpId="0"/>
      <p:bldP spid="59" grpId="1"/>
      <p:bldP spid="59" grpId="4"/>
      <p:bldP spid="59" grpId="5"/>
      <p:bldP spid="60" grpId="0"/>
      <p:bldP spid="60" grpId="1"/>
      <p:bldP spid="61" grpId="0"/>
      <p:bldP spid="61" grpId="2"/>
      <p:bldP spid="66" grpId="0" animBg="1"/>
      <p:bldP spid="67" grpId="0"/>
      <p:bldP spid="68" grpId="0" autoUpdateAnimBg="0"/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组合 101"/>
          <p:cNvGrpSpPr/>
          <p:nvPr/>
        </p:nvGrpSpPr>
        <p:grpSpPr>
          <a:xfrm>
            <a:off x="6100762" y="3304875"/>
            <a:ext cx="1219200" cy="1085850"/>
            <a:chOff x="6100762" y="3304875"/>
            <a:chExt cx="1219200" cy="1085850"/>
          </a:xfrm>
        </p:grpSpPr>
        <p:sp>
          <p:nvSpPr>
            <p:cNvPr id="54" name="Line 6"/>
            <p:cNvSpPr>
              <a:spLocks noChangeShapeType="1"/>
            </p:cNvSpPr>
            <p:nvPr/>
          </p:nvSpPr>
          <p:spPr bwMode="auto">
            <a:xfrm flipH="1">
              <a:off x="6100762" y="3304875"/>
              <a:ext cx="1219200" cy="1085850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 type="oval" w="med" len="med"/>
              <a:tailEnd type="oval" w="med" len="med"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" name="Line 50"/>
            <p:cNvSpPr>
              <a:spLocks noChangeShapeType="1"/>
            </p:cNvSpPr>
            <p:nvPr/>
          </p:nvSpPr>
          <p:spPr bwMode="auto">
            <a:xfrm flipH="1">
              <a:off x="6662460" y="3701701"/>
              <a:ext cx="214314" cy="21431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4879268" y="3308411"/>
            <a:ext cx="1219200" cy="1085850"/>
            <a:chOff x="4879268" y="3308411"/>
            <a:chExt cx="1219200" cy="1085850"/>
          </a:xfrm>
        </p:grpSpPr>
        <p:sp>
          <p:nvSpPr>
            <p:cNvPr id="55" name="Line 7"/>
            <p:cNvSpPr>
              <a:spLocks noChangeShapeType="1"/>
            </p:cNvSpPr>
            <p:nvPr/>
          </p:nvSpPr>
          <p:spPr bwMode="auto">
            <a:xfrm>
              <a:off x="4879268" y="3308411"/>
              <a:ext cx="1219200" cy="1085850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1" name="Line 50"/>
            <p:cNvSpPr>
              <a:spLocks noChangeShapeType="1"/>
            </p:cNvSpPr>
            <p:nvPr/>
          </p:nvSpPr>
          <p:spPr bwMode="auto">
            <a:xfrm>
              <a:off x="5338479" y="3717394"/>
              <a:ext cx="214314" cy="21431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6100604" y="3269245"/>
            <a:ext cx="4645" cy="1143000"/>
            <a:chOff x="6100604" y="3269245"/>
            <a:chExt cx="4645" cy="1143000"/>
          </a:xfrm>
        </p:grpSpPr>
        <p:sp>
          <p:nvSpPr>
            <p:cNvPr id="53" name="Line 5"/>
            <p:cNvSpPr>
              <a:spLocks noChangeShapeType="1"/>
            </p:cNvSpPr>
            <p:nvPr/>
          </p:nvSpPr>
          <p:spPr bwMode="auto">
            <a:xfrm>
              <a:off x="6100604" y="3269245"/>
              <a:ext cx="0" cy="1143000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4" name="Line 50"/>
            <p:cNvSpPr>
              <a:spLocks noChangeShapeType="1"/>
            </p:cNvSpPr>
            <p:nvPr/>
          </p:nvSpPr>
          <p:spPr bwMode="auto">
            <a:xfrm>
              <a:off x="6105249" y="3621631"/>
              <a:ext cx="0" cy="28575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" name="Text Box 41"/>
          <p:cNvSpPr txBox="1">
            <a:spLocks noChangeArrowheads="1"/>
          </p:cNvSpPr>
          <p:nvPr/>
        </p:nvSpPr>
        <p:spPr bwMode="auto">
          <a:xfrm>
            <a:off x="791580" y="1109953"/>
            <a:ext cx="83524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只含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一条连支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，其余都是树支构成的回路（单连支回路）</a:t>
            </a:r>
          </a:p>
        </p:txBody>
      </p:sp>
      <p:sp>
        <p:nvSpPr>
          <p:cNvPr id="5" name="Text Box 42"/>
          <p:cNvSpPr txBox="1">
            <a:spLocks noChangeArrowheads="1"/>
          </p:cNvSpPr>
          <p:nvPr/>
        </p:nvSpPr>
        <p:spPr bwMode="auto">
          <a:xfrm>
            <a:off x="791581" y="1714494"/>
            <a:ext cx="75603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b-(n-1)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个，方向为连支的方向</a:t>
            </a:r>
          </a:p>
        </p:txBody>
      </p:sp>
      <p:sp>
        <p:nvSpPr>
          <p:cNvPr id="56" name="Text Box 9"/>
          <p:cNvSpPr txBox="1">
            <a:spLocks noChangeArrowheads="1"/>
          </p:cNvSpPr>
          <p:nvPr/>
        </p:nvSpPr>
        <p:spPr bwMode="auto">
          <a:xfrm>
            <a:off x="4500562" y="2884847"/>
            <a:ext cx="53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</a:p>
        </p:txBody>
      </p:sp>
      <p:sp>
        <p:nvSpPr>
          <p:cNvPr id="57" name="Text Box 10"/>
          <p:cNvSpPr txBox="1">
            <a:spLocks noChangeArrowheads="1"/>
          </p:cNvSpPr>
          <p:nvPr/>
        </p:nvSpPr>
        <p:spPr bwMode="auto">
          <a:xfrm>
            <a:off x="5414962" y="2847675"/>
            <a:ext cx="371484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58" name="Text Box 11"/>
          <p:cNvSpPr txBox="1">
            <a:spLocks noChangeArrowheads="1"/>
          </p:cNvSpPr>
          <p:nvPr/>
        </p:nvSpPr>
        <p:spPr bwMode="auto">
          <a:xfrm>
            <a:off x="7243762" y="2808345"/>
            <a:ext cx="45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</a:p>
        </p:txBody>
      </p:sp>
      <p:sp>
        <p:nvSpPr>
          <p:cNvPr id="59" name="Text Box 12"/>
          <p:cNvSpPr txBox="1">
            <a:spLocks noChangeArrowheads="1"/>
          </p:cNvSpPr>
          <p:nvPr/>
        </p:nvSpPr>
        <p:spPr bwMode="auto">
          <a:xfrm>
            <a:off x="6557962" y="2500312"/>
            <a:ext cx="45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60" name="矩形 59"/>
          <p:cNvSpPr/>
          <p:nvPr/>
        </p:nvSpPr>
        <p:spPr>
          <a:xfrm>
            <a:off x="5896662" y="281910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zh-CN" altLang="en-US" dirty="0"/>
          </a:p>
        </p:txBody>
      </p:sp>
      <p:sp>
        <p:nvSpPr>
          <p:cNvPr id="61" name="矩形 60"/>
          <p:cNvSpPr/>
          <p:nvPr/>
        </p:nvSpPr>
        <p:spPr>
          <a:xfrm>
            <a:off x="6429388" y="2819103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zh-CN" altLang="en-US" b="1" dirty="0"/>
          </a:p>
        </p:txBody>
      </p:sp>
      <p:sp>
        <p:nvSpPr>
          <p:cNvPr id="62" name="矩形 61"/>
          <p:cNvSpPr/>
          <p:nvPr/>
        </p:nvSpPr>
        <p:spPr>
          <a:xfrm>
            <a:off x="5000628" y="3676359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zh-CN" altLang="en-US" b="1" dirty="0"/>
          </a:p>
        </p:txBody>
      </p:sp>
      <p:sp>
        <p:nvSpPr>
          <p:cNvPr id="63" name="矩形 62"/>
          <p:cNvSpPr/>
          <p:nvPr/>
        </p:nvSpPr>
        <p:spPr>
          <a:xfrm>
            <a:off x="6786578" y="368022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zh-CN" altLang="en-US" b="1" dirty="0"/>
          </a:p>
        </p:txBody>
      </p:sp>
      <p:sp>
        <p:nvSpPr>
          <p:cNvPr id="64" name="矩形 63"/>
          <p:cNvSpPr/>
          <p:nvPr/>
        </p:nvSpPr>
        <p:spPr>
          <a:xfrm>
            <a:off x="5805082" y="3676359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zh-CN" altLang="en-US" b="1" dirty="0"/>
          </a:p>
        </p:txBody>
      </p:sp>
      <p:sp>
        <p:nvSpPr>
          <p:cNvPr id="65" name="椭圆 64"/>
          <p:cNvSpPr/>
          <p:nvPr/>
        </p:nvSpPr>
        <p:spPr bwMode="auto">
          <a:xfrm>
            <a:off x="4822029" y="3250112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66" name="椭圆 65"/>
          <p:cNvSpPr/>
          <p:nvPr/>
        </p:nvSpPr>
        <p:spPr bwMode="auto">
          <a:xfrm>
            <a:off x="6050769" y="4333587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67" name="椭圆 66"/>
          <p:cNvSpPr/>
          <p:nvPr/>
        </p:nvSpPr>
        <p:spPr bwMode="auto">
          <a:xfrm>
            <a:off x="6048388" y="3247731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72" name="Text Box 13"/>
          <p:cNvSpPr txBox="1">
            <a:spLocks noChangeArrowheads="1"/>
          </p:cNvSpPr>
          <p:nvPr/>
        </p:nvSpPr>
        <p:spPr bwMode="auto">
          <a:xfrm>
            <a:off x="5913273" y="4368458"/>
            <a:ext cx="4016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</a:p>
        </p:txBody>
      </p:sp>
      <p:grpSp>
        <p:nvGrpSpPr>
          <p:cNvPr id="97" name="组合 96"/>
          <p:cNvGrpSpPr/>
          <p:nvPr/>
        </p:nvGrpSpPr>
        <p:grpSpPr>
          <a:xfrm>
            <a:off x="4881562" y="2676225"/>
            <a:ext cx="2438400" cy="628650"/>
            <a:chOff x="4881562" y="2676225"/>
            <a:chExt cx="2438400" cy="628650"/>
          </a:xfrm>
        </p:grpSpPr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4881562" y="2676225"/>
              <a:ext cx="2438400" cy="628650"/>
            </a:xfrm>
            <a:custGeom>
              <a:avLst/>
              <a:gdLst>
                <a:gd name="T0" fmla="*/ 1536 w 1536"/>
                <a:gd name="T1" fmla="*/ 528 h 528"/>
                <a:gd name="T2" fmla="*/ 768 w 1536"/>
                <a:gd name="T3" fmla="*/ 0 h 528"/>
                <a:gd name="T4" fmla="*/ 0 w 1536"/>
                <a:gd name="T5" fmla="*/ 528 h 528"/>
                <a:gd name="T6" fmla="*/ 0 60000 65536"/>
                <a:gd name="T7" fmla="*/ 0 60000 65536"/>
                <a:gd name="T8" fmla="*/ 0 60000 65536"/>
                <a:gd name="T9" fmla="*/ 0 w 1536"/>
                <a:gd name="T10" fmla="*/ 0 h 528"/>
                <a:gd name="T11" fmla="*/ 1536 w 153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36" h="528">
                  <a:moveTo>
                    <a:pt x="1536" y="528"/>
                  </a:moveTo>
                  <a:cubicBezTo>
                    <a:pt x="1280" y="264"/>
                    <a:pt x="1024" y="0"/>
                    <a:pt x="768" y="0"/>
                  </a:cubicBezTo>
                  <a:cubicBezTo>
                    <a:pt x="512" y="0"/>
                    <a:pt x="256" y="264"/>
                    <a:pt x="0" y="528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8" name="Line 50"/>
            <p:cNvSpPr>
              <a:spLocks noChangeShapeType="1"/>
            </p:cNvSpPr>
            <p:nvPr/>
          </p:nvSpPr>
          <p:spPr bwMode="auto">
            <a:xfrm>
              <a:off x="5981421" y="2681575"/>
              <a:ext cx="304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6072198" y="3300488"/>
            <a:ext cx="1219200" cy="1995"/>
            <a:chOff x="6132878" y="3295656"/>
            <a:chExt cx="1219200" cy="1995"/>
          </a:xfrm>
        </p:grpSpPr>
        <p:sp>
          <p:nvSpPr>
            <p:cNvPr id="52" name="Line 4"/>
            <p:cNvSpPr>
              <a:spLocks noChangeShapeType="1"/>
            </p:cNvSpPr>
            <p:nvPr/>
          </p:nvSpPr>
          <p:spPr bwMode="auto">
            <a:xfrm>
              <a:off x="6132878" y="3297651"/>
              <a:ext cx="1219200" cy="0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9" name="Line 50"/>
            <p:cNvSpPr>
              <a:spLocks noChangeShapeType="1"/>
            </p:cNvSpPr>
            <p:nvPr/>
          </p:nvSpPr>
          <p:spPr bwMode="auto">
            <a:xfrm>
              <a:off x="6391001" y="3295656"/>
              <a:ext cx="304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4881562" y="3304875"/>
            <a:ext cx="1219200" cy="1798"/>
            <a:chOff x="4881562" y="3304875"/>
            <a:chExt cx="1219200" cy="1798"/>
          </a:xfrm>
        </p:grpSpPr>
        <p:sp>
          <p:nvSpPr>
            <p:cNvPr id="51" name="Line 3"/>
            <p:cNvSpPr>
              <a:spLocks noChangeShapeType="1"/>
            </p:cNvSpPr>
            <p:nvPr/>
          </p:nvSpPr>
          <p:spPr bwMode="auto">
            <a:xfrm>
              <a:off x="4881562" y="3304875"/>
              <a:ext cx="1219200" cy="0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0" name="Line 50"/>
            <p:cNvSpPr>
              <a:spLocks noChangeShapeType="1"/>
            </p:cNvSpPr>
            <p:nvPr/>
          </p:nvSpPr>
          <p:spPr bwMode="auto">
            <a:xfrm>
              <a:off x="5359995" y="3306673"/>
              <a:ext cx="304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857224" y="2357436"/>
            <a:ext cx="3200400" cy="2461929"/>
            <a:chOff x="857224" y="2357436"/>
            <a:chExt cx="3200400" cy="2461929"/>
          </a:xfrm>
        </p:grpSpPr>
        <p:grpSp>
          <p:nvGrpSpPr>
            <p:cNvPr id="93" name="组合 92"/>
            <p:cNvGrpSpPr/>
            <p:nvPr/>
          </p:nvGrpSpPr>
          <p:grpSpPr>
            <a:xfrm>
              <a:off x="857224" y="2357436"/>
              <a:ext cx="3200400" cy="2461929"/>
              <a:chOff x="857224" y="2357436"/>
              <a:chExt cx="3200400" cy="2461929"/>
            </a:xfrm>
          </p:grpSpPr>
          <p:grpSp>
            <p:nvGrpSpPr>
              <p:cNvPr id="71" name="组合 70"/>
              <p:cNvGrpSpPr/>
              <p:nvPr/>
            </p:nvGrpSpPr>
            <p:grpSpPr>
              <a:xfrm>
                <a:off x="857224" y="2357436"/>
                <a:ext cx="3200400" cy="2461929"/>
                <a:chOff x="857224" y="2357436"/>
                <a:chExt cx="3200400" cy="2461929"/>
              </a:xfrm>
            </p:grpSpPr>
            <p:grpSp>
              <p:nvGrpSpPr>
                <p:cNvPr id="33" name="组合 32"/>
                <p:cNvGrpSpPr/>
                <p:nvPr/>
              </p:nvGrpSpPr>
              <p:grpSpPr>
                <a:xfrm>
                  <a:off x="857224" y="2357436"/>
                  <a:ext cx="3200400" cy="2461929"/>
                  <a:chOff x="4500562" y="2071684"/>
                  <a:chExt cx="3200400" cy="2461929"/>
                </a:xfrm>
              </p:grpSpPr>
              <p:sp>
                <p:nvSpPr>
                  <p:cNvPr id="36" name="Line 5"/>
                  <p:cNvSpPr>
                    <a:spLocks noChangeShapeType="1"/>
                  </p:cNvSpPr>
                  <p:nvPr/>
                </p:nvSpPr>
                <p:spPr bwMode="auto">
                  <a:xfrm>
                    <a:off x="6100762" y="2986084"/>
                    <a:ext cx="0" cy="114300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8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4881562" y="2986084"/>
                    <a:ext cx="1219200" cy="1085850"/>
                  </a:xfrm>
                  <a:prstGeom prst="line">
                    <a:avLst/>
                  </a:prstGeom>
                  <a:noFill/>
                  <a:ln w="444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4" name="Line 3"/>
                  <p:cNvSpPr>
                    <a:spLocks noChangeShapeType="1"/>
                  </p:cNvSpPr>
                  <p:nvPr/>
                </p:nvSpPr>
                <p:spPr bwMode="auto">
                  <a:xfrm>
                    <a:off x="4881562" y="2986084"/>
                    <a:ext cx="1219200" cy="0"/>
                  </a:xfrm>
                  <a:prstGeom prst="line">
                    <a:avLst/>
                  </a:prstGeom>
                  <a:noFill/>
                  <a:ln w="44450">
                    <a:solidFill>
                      <a:schemeClr val="tx1"/>
                    </a:solidFill>
                    <a:round/>
                    <a:headEnd type="oval" w="med" len="med"/>
                    <a:tailEnd type="oval" w="med" len="med"/>
                  </a:ln>
                </p:spPr>
                <p:txBody>
                  <a:bodyPr wrap="none" anchor="ctr"/>
                  <a:lstStyle/>
                  <a:p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5" name="Line 4"/>
                  <p:cNvSpPr>
                    <a:spLocks noChangeShapeType="1"/>
                  </p:cNvSpPr>
                  <p:nvPr/>
                </p:nvSpPr>
                <p:spPr bwMode="auto">
                  <a:xfrm>
                    <a:off x="6134100" y="2986084"/>
                    <a:ext cx="1219200" cy="0"/>
                  </a:xfrm>
                  <a:prstGeom prst="line">
                    <a:avLst/>
                  </a:prstGeom>
                  <a:noFill/>
                  <a:ln w="444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7" name="Line 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100762" y="2986084"/>
                    <a:ext cx="1219200" cy="1085850"/>
                  </a:xfrm>
                  <a:prstGeom prst="line">
                    <a:avLst/>
                  </a:prstGeom>
                  <a:noFill/>
                  <a:ln w="44450">
                    <a:solidFill>
                      <a:schemeClr val="tx1"/>
                    </a:solidFill>
                    <a:round/>
                    <a:headEnd type="oval" w="med" len="med"/>
                    <a:tailEnd type="oval" w="med" len="med"/>
                  </a:ln>
                </p:spPr>
                <p:txBody>
                  <a:bodyPr wrap="none" anchor="ctr"/>
                  <a:lstStyle/>
                  <a:p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9" name="Freeform 8"/>
                  <p:cNvSpPr>
                    <a:spLocks/>
                  </p:cNvSpPr>
                  <p:nvPr/>
                </p:nvSpPr>
                <p:spPr bwMode="auto">
                  <a:xfrm>
                    <a:off x="4881562" y="2357434"/>
                    <a:ext cx="2438400" cy="628650"/>
                  </a:xfrm>
                  <a:custGeom>
                    <a:avLst/>
                    <a:gdLst>
                      <a:gd name="T0" fmla="*/ 1536 w 1536"/>
                      <a:gd name="T1" fmla="*/ 528 h 528"/>
                      <a:gd name="T2" fmla="*/ 768 w 1536"/>
                      <a:gd name="T3" fmla="*/ 0 h 528"/>
                      <a:gd name="T4" fmla="*/ 0 w 1536"/>
                      <a:gd name="T5" fmla="*/ 528 h 528"/>
                      <a:gd name="T6" fmla="*/ 0 60000 65536"/>
                      <a:gd name="T7" fmla="*/ 0 60000 65536"/>
                      <a:gd name="T8" fmla="*/ 0 60000 65536"/>
                      <a:gd name="T9" fmla="*/ 0 w 1536"/>
                      <a:gd name="T10" fmla="*/ 0 h 528"/>
                      <a:gd name="T11" fmla="*/ 1536 w 1536"/>
                      <a:gd name="T12" fmla="*/ 528 h 52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536" h="528">
                        <a:moveTo>
                          <a:pt x="1536" y="528"/>
                        </a:moveTo>
                        <a:cubicBezTo>
                          <a:pt x="1280" y="264"/>
                          <a:pt x="1024" y="0"/>
                          <a:pt x="768" y="0"/>
                        </a:cubicBezTo>
                        <a:cubicBezTo>
                          <a:pt x="512" y="0"/>
                          <a:pt x="256" y="264"/>
                          <a:pt x="0" y="528"/>
                        </a:cubicBezTo>
                      </a:path>
                    </a:pathLst>
                  </a:custGeom>
                  <a:noFill/>
                  <a:ln w="38100" cmpd="sng">
                    <a:solidFill>
                      <a:schemeClr val="tx1"/>
                    </a:solidFill>
                    <a:bevel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0" name="Text Box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500562" y="2471734"/>
                    <a:ext cx="533400" cy="46196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A</a:t>
                    </a:r>
                  </a:p>
                </p:txBody>
              </p:sp>
              <p:sp>
                <p:nvSpPr>
                  <p:cNvPr id="41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414962" y="2528884"/>
                    <a:ext cx="371484" cy="46196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2</a:t>
                    </a:r>
                  </a:p>
                </p:txBody>
              </p:sp>
              <p:sp>
                <p:nvSpPr>
                  <p:cNvPr id="42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3762" y="2586034"/>
                    <a:ext cx="457200" cy="46196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C</a:t>
                    </a:r>
                  </a:p>
                </p:txBody>
              </p:sp>
              <p:sp>
                <p:nvSpPr>
                  <p:cNvPr id="43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557962" y="2071684"/>
                    <a:ext cx="457200" cy="46196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1</a:t>
                    </a:r>
                  </a:p>
                </p:txBody>
              </p:sp>
              <p:sp>
                <p:nvSpPr>
                  <p:cNvPr id="44" name="Text 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884867" y="4071948"/>
                    <a:ext cx="401645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D</a:t>
                    </a:r>
                  </a:p>
                </p:txBody>
              </p:sp>
              <p:sp>
                <p:nvSpPr>
                  <p:cNvPr id="45" name="矩形 44"/>
                  <p:cNvSpPr/>
                  <p:nvPr/>
                </p:nvSpPr>
                <p:spPr>
                  <a:xfrm>
                    <a:off x="5896662" y="2500312"/>
                    <a:ext cx="389850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zh-CN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B</a:t>
                    </a:r>
                    <a:endParaRPr lang="zh-CN" altLang="en-US" dirty="0"/>
                  </a:p>
                </p:txBody>
              </p:sp>
              <p:sp>
                <p:nvSpPr>
                  <p:cNvPr id="46" name="矩形 45"/>
                  <p:cNvSpPr/>
                  <p:nvPr/>
                </p:nvSpPr>
                <p:spPr>
                  <a:xfrm>
                    <a:off x="6429388" y="2500312"/>
                    <a:ext cx="338554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zh-CN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3</a:t>
                    </a:r>
                    <a:endParaRPr lang="zh-CN" altLang="en-US" b="1" dirty="0"/>
                  </a:p>
                </p:txBody>
              </p:sp>
              <p:sp>
                <p:nvSpPr>
                  <p:cNvPr id="47" name="矩形 46"/>
                  <p:cNvSpPr/>
                  <p:nvPr/>
                </p:nvSpPr>
                <p:spPr>
                  <a:xfrm>
                    <a:off x="5000628" y="3357568"/>
                    <a:ext cx="338554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zh-CN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4</a:t>
                    </a:r>
                    <a:endParaRPr lang="zh-CN" altLang="en-US" b="1" dirty="0"/>
                  </a:p>
                </p:txBody>
              </p:sp>
              <p:sp>
                <p:nvSpPr>
                  <p:cNvPr id="48" name="矩形 47"/>
                  <p:cNvSpPr/>
                  <p:nvPr/>
                </p:nvSpPr>
                <p:spPr>
                  <a:xfrm>
                    <a:off x="6786578" y="3361436"/>
                    <a:ext cx="338554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zh-CN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5</a:t>
                    </a:r>
                    <a:endParaRPr lang="zh-CN" altLang="en-US" b="1" dirty="0"/>
                  </a:p>
                </p:txBody>
              </p:sp>
              <p:sp>
                <p:nvSpPr>
                  <p:cNvPr id="49" name="矩形 48"/>
                  <p:cNvSpPr/>
                  <p:nvPr/>
                </p:nvSpPr>
                <p:spPr>
                  <a:xfrm>
                    <a:off x="5805082" y="3357568"/>
                    <a:ext cx="338554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zh-CN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6</a:t>
                    </a:r>
                    <a:endParaRPr lang="zh-CN" altLang="en-US" b="1" dirty="0"/>
                  </a:p>
                </p:txBody>
              </p:sp>
            </p:grpSp>
            <p:sp>
              <p:nvSpPr>
                <p:cNvPr id="70" name="椭圆 69"/>
                <p:cNvSpPr/>
                <p:nvPr/>
              </p:nvSpPr>
              <p:spPr bwMode="auto">
                <a:xfrm>
                  <a:off x="3614900" y="3214692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zh-CN" altLang="en-US" sz="2400" b="0" i="0" u="none" strike="noStrike" cap="none" normalizeH="0" baseline="0" dirty="0">
                    <a:ln>
                      <a:noFill/>
                    </a:ln>
                    <a:effectLst/>
                    <a:latin typeface="Times New Roman" pitchFamily="18" charset="0"/>
                    <a:ea typeface="宋体" pitchFamily="2" charset="-122"/>
                  </a:endParaRPr>
                </a:p>
              </p:txBody>
            </p:sp>
          </p:grpSp>
          <p:sp>
            <p:nvSpPr>
              <p:cNvPr id="73" name="Line 50"/>
              <p:cNvSpPr>
                <a:spLocks noChangeShapeType="1"/>
              </p:cNvSpPr>
              <p:nvPr/>
            </p:nvSpPr>
            <p:spPr bwMode="auto">
              <a:xfrm>
                <a:off x="2357422" y="2643188"/>
                <a:ext cx="3048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4" name="Line 50"/>
              <p:cNvSpPr>
                <a:spLocks noChangeShapeType="1"/>
              </p:cNvSpPr>
              <p:nvPr/>
            </p:nvSpPr>
            <p:spPr bwMode="auto">
              <a:xfrm>
                <a:off x="2767002" y="3281367"/>
                <a:ext cx="3048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" name="Line 50"/>
              <p:cNvSpPr>
                <a:spLocks noChangeShapeType="1"/>
              </p:cNvSpPr>
              <p:nvPr/>
            </p:nvSpPr>
            <p:spPr bwMode="auto">
              <a:xfrm>
                <a:off x="1735996" y="3281367"/>
                <a:ext cx="3048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6" name="Line 50"/>
              <p:cNvSpPr>
                <a:spLocks noChangeShapeType="1"/>
              </p:cNvSpPr>
              <p:nvPr/>
            </p:nvSpPr>
            <p:spPr bwMode="auto">
              <a:xfrm>
                <a:off x="1714480" y="3697110"/>
                <a:ext cx="214314" cy="21431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" name="Line 50"/>
              <p:cNvSpPr>
                <a:spLocks noChangeShapeType="1"/>
              </p:cNvSpPr>
              <p:nvPr/>
            </p:nvSpPr>
            <p:spPr bwMode="auto">
              <a:xfrm flipH="1">
                <a:off x="3038461" y="3654078"/>
                <a:ext cx="214314" cy="21431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95" name="Line 50"/>
            <p:cNvSpPr>
              <a:spLocks noChangeShapeType="1"/>
            </p:cNvSpPr>
            <p:nvPr/>
          </p:nvSpPr>
          <p:spPr bwMode="auto">
            <a:xfrm>
              <a:off x="2456230" y="3593916"/>
              <a:ext cx="0" cy="28575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68" name="椭圆 67"/>
          <p:cNvSpPr/>
          <p:nvPr/>
        </p:nvSpPr>
        <p:spPr bwMode="auto">
          <a:xfrm>
            <a:off x="7265128" y="3247311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69" name="矩形 68"/>
          <p:cNvSpPr/>
          <p:nvPr/>
        </p:nvSpPr>
        <p:spPr bwMode="auto">
          <a:xfrm>
            <a:off x="4143372" y="2357436"/>
            <a:ext cx="3714776" cy="24288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428596" y="428610"/>
            <a:ext cx="141577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基本回路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3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3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 tmFilter="0, 0; .2, .5; .8, .5; 1, 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1000" autoRev="1" fill="hold"/>
                                        <p:tgtEl>
                                          <p:spTgt spid="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3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3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3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 tmFilter="0, 0; .2, .5; .8, .5; 1, 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250" autoRev="1" fill="hold"/>
                                        <p:tgtEl>
                                          <p:spTgt spid="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  <p:bldP spid="56" grpId="0"/>
      <p:bldP spid="57" grpId="0"/>
      <p:bldP spid="57" grpId="1"/>
      <p:bldP spid="57" grpId="2"/>
      <p:bldP spid="58" grpId="0"/>
      <p:bldP spid="59" grpId="0"/>
      <p:bldP spid="59" grpId="1"/>
      <p:bldP spid="60" grpId="0"/>
      <p:bldP spid="61" grpId="0"/>
      <p:bldP spid="61" grpId="1"/>
      <p:bldP spid="72" grpId="0"/>
      <p:bldP spid="69" grpId="0" animBg="1"/>
      <p:bldP spid="7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4"/>
          <p:cNvSpPr txBox="1">
            <a:spLocks noChangeArrowheads="1"/>
          </p:cNvSpPr>
          <p:nvPr/>
        </p:nvSpPr>
        <p:spPr bwMode="auto">
          <a:xfrm>
            <a:off x="680976" y="843559"/>
            <a:ext cx="8107436" cy="733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5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只含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一条树支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，其余都是连支的割集（单树支割集）</a:t>
            </a:r>
          </a:p>
        </p:txBody>
      </p:sp>
      <p:sp>
        <p:nvSpPr>
          <p:cNvPr id="4" name="Text Box 35"/>
          <p:cNvSpPr txBox="1">
            <a:spLocks noChangeArrowheads="1"/>
          </p:cNvSpPr>
          <p:nvPr/>
        </p:nvSpPr>
        <p:spPr bwMode="auto">
          <a:xfrm>
            <a:off x="684633" y="1422963"/>
            <a:ext cx="8283512" cy="733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5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(n-1)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个，方向为树支的方向。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857224" y="2357436"/>
            <a:ext cx="3200400" cy="2461929"/>
            <a:chOff x="857224" y="2357436"/>
            <a:chExt cx="3200400" cy="2461929"/>
          </a:xfrm>
        </p:grpSpPr>
        <p:grpSp>
          <p:nvGrpSpPr>
            <p:cNvPr id="32" name="组合 92"/>
            <p:cNvGrpSpPr/>
            <p:nvPr/>
          </p:nvGrpSpPr>
          <p:grpSpPr>
            <a:xfrm>
              <a:off x="857224" y="2357436"/>
              <a:ext cx="3200400" cy="2461929"/>
              <a:chOff x="857224" y="2357436"/>
              <a:chExt cx="3200400" cy="2461929"/>
            </a:xfrm>
          </p:grpSpPr>
          <p:grpSp>
            <p:nvGrpSpPr>
              <p:cNvPr id="34" name="组合 70"/>
              <p:cNvGrpSpPr/>
              <p:nvPr/>
            </p:nvGrpSpPr>
            <p:grpSpPr>
              <a:xfrm>
                <a:off x="857224" y="2357436"/>
                <a:ext cx="3200400" cy="2461929"/>
                <a:chOff x="857224" y="2357436"/>
                <a:chExt cx="3200400" cy="2461929"/>
              </a:xfrm>
            </p:grpSpPr>
            <p:grpSp>
              <p:nvGrpSpPr>
                <p:cNvPr id="40" name="组合 32"/>
                <p:cNvGrpSpPr/>
                <p:nvPr/>
              </p:nvGrpSpPr>
              <p:grpSpPr>
                <a:xfrm>
                  <a:off x="857224" y="2357436"/>
                  <a:ext cx="3200400" cy="2461929"/>
                  <a:chOff x="4500562" y="2071684"/>
                  <a:chExt cx="3200400" cy="2461929"/>
                </a:xfrm>
              </p:grpSpPr>
              <p:sp>
                <p:nvSpPr>
                  <p:cNvPr id="42" name="Line 5"/>
                  <p:cNvSpPr>
                    <a:spLocks noChangeShapeType="1"/>
                  </p:cNvSpPr>
                  <p:nvPr/>
                </p:nvSpPr>
                <p:spPr bwMode="auto">
                  <a:xfrm>
                    <a:off x="6100762" y="2986084"/>
                    <a:ext cx="0" cy="114300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3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4881562" y="2986084"/>
                    <a:ext cx="1219200" cy="1085850"/>
                  </a:xfrm>
                  <a:prstGeom prst="line">
                    <a:avLst/>
                  </a:prstGeom>
                  <a:noFill/>
                  <a:ln w="444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4" name="Line 3"/>
                  <p:cNvSpPr>
                    <a:spLocks noChangeShapeType="1"/>
                  </p:cNvSpPr>
                  <p:nvPr/>
                </p:nvSpPr>
                <p:spPr bwMode="auto">
                  <a:xfrm>
                    <a:off x="4881562" y="2986084"/>
                    <a:ext cx="1219200" cy="0"/>
                  </a:xfrm>
                  <a:prstGeom prst="line">
                    <a:avLst/>
                  </a:prstGeom>
                  <a:noFill/>
                  <a:ln w="44450">
                    <a:solidFill>
                      <a:schemeClr val="tx1"/>
                    </a:solidFill>
                    <a:round/>
                    <a:headEnd type="oval" w="med" len="med"/>
                    <a:tailEnd type="oval" w="med" len="med"/>
                  </a:ln>
                </p:spPr>
                <p:txBody>
                  <a:bodyPr wrap="none" anchor="ctr"/>
                  <a:lstStyle/>
                  <a:p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5" name="Line 4"/>
                  <p:cNvSpPr>
                    <a:spLocks noChangeShapeType="1"/>
                  </p:cNvSpPr>
                  <p:nvPr/>
                </p:nvSpPr>
                <p:spPr bwMode="auto">
                  <a:xfrm>
                    <a:off x="6134100" y="2986084"/>
                    <a:ext cx="1219200" cy="0"/>
                  </a:xfrm>
                  <a:prstGeom prst="line">
                    <a:avLst/>
                  </a:prstGeom>
                  <a:noFill/>
                  <a:ln w="444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6" name="Line 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100762" y="2986084"/>
                    <a:ext cx="1219200" cy="1085850"/>
                  </a:xfrm>
                  <a:prstGeom prst="line">
                    <a:avLst/>
                  </a:prstGeom>
                  <a:noFill/>
                  <a:ln w="44450">
                    <a:solidFill>
                      <a:schemeClr val="tx1"/>
                    </a:solidFill>
                    <a:round/>
                    <a:headEnd type="oval" w="med" len="med"/>
                    <a:tailEnd type="oval" w="med" len="med"/>
                  </a:ln>
                </p:spPr>
                <p:txBody>
                  <a:bodyPr wrap="none" anchor="ctr"/>
                  <a:lstStyle/>
                  <a:p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7" name="Freeform 8"/>
                  <p:cNvSpPr>
                    <a:spLocks/>
                  </p:cNvSpPr>
                  <p:nvPr/>
                </p:nvSpPr>
                <p:spPr bwMode="auto">
                  <a:xfrm>
                    <a:off x="4881562" y="2357434"/>
                    <a:ext cx="2438400" cy="628650"/>
                  </a:xfrm>
                  <a:custGeom>
                    <a:avLst/>
                    <a:gdLst>
                      <a:gd name="T0" fmla="*/ 1536 w 1536"/>
                      <a:gd name="T1" fmla="*/ 528 h 528"/>
                      <a:gd name="T2" fmla="*/ 768 w 1536"/>
                      <a:gd name="T3" fmla="*/ 0 h 528"/>
                      <a:gd name="T4" fmla="*/ 0 w 1536"/>
                      <a:gd name="T5" fmla="*/ 528 h 528"/>
                      <a:gd name="T6" fmla="*/ 0 60000 65536"/>
                      <a:gd name="T7" fmla="*/ 0 60000 65536"/>
                      <a:gd name="T8" fmla="*/ 0 60000 65536"/>
                      <a:gd name="T9" fmla="*/ 0 w 1536"/>
                      <a:gd name="T10" fmla="*/ 0 h 528"/>
                      <a:gd name="T11" fmla="*/ 1536 w 1536"/>
                      <a:gd name="T12" fmla="*/ 528 h 52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536" h="528">
                        <a:moveTo>
                          <a:pt x="1536" y="528"/>
                        </a:moveTo>
                        <a:cubicBezTo>
                          <a:pt x="1280" y="264"/>
                          <a:pt x="1024" y="0"/>
                          <a:pt x="768" y="0"/>
                        </a:cubicBezTo>
                        <a:cubicBezTo>
                          <a:pt x="512" y="0"/>
                          <a:pt x="256" y="264"/>
                          <a:pt x="0" y="528"/>
                        </a:cubicBezTo>
                      </a:path>
                    </a:pathLst>
                  </a:custGeom>
                  <a:noFill/>
                  <a:ln w="38100" cmpd="sng">
                    <a:solidFill>
                      <a:schemeClr val="tx1"/>
                    </a:solidFill>
                    <a:bevel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8" name="Text Box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500562" y="2471734"/>
                    <a:ext cx="533400" cy="46196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A</a:t>
                    </a:r>
                  </a:p>
                </p:txBody>
              </p:sp>
              <p:sp>
                <p:nvSpPr>
                  <p:cNvPr id="49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414962" y="2528884"/>
                    <a:ext cx="371484" cy="46196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2</a:t>
                    </a:r>
                  </a:p>
                </p:txBody>
              </p:sp>
              <p:sp>
                <p:nvSpPr>
                  <p:cNvPr id="50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3762" y="2586034"/>
                    <a:ext cx="457200" cy="46196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C</a:t>
                    </a:r>
                  </a:p>
                </p:txBody>
              </p:sp>
              <p:sp>
                <p:nvSpPr>
                  <p:cNvPr id="51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557962" y="2071684"/>
                    <a:ext cx="457200" cy="46196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1</a:t>
                    </a:r>
                  </a:p>
                </p:txBody>
              </p:sp>
              <p:sp>
                <p:nvSpPr>
                  <p:cNvPr id="52" name="Text 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884867" y="4071948"/>
                    <a:ext cx="401645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D</a:t>
                    </a:r>
                  </a:p>
                </p:txBody>
              </p:sp>
              <p:sp>
                <p:nvSpPr>
                  <p:cNvPr id="53" name="矩形 52"/>
                  <p:cNvSpPr/>
                  <p:nvPr/>
                </p:nvSpPr>
                <p:spPr>
                  <a:xfrm>
                    <a:off x="5896662" y="2500312"/>
                    <a:ext cx="389850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zh-CN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B</a:t>
                    </a:r>
                    <a:endParaRPr lang="zh-CN" altLang="en-US" dirty="0"/>
                  </a:p>
                </p:txBody>
              </p:sp>
              <p:sp>
                <p:nvSpPr>
                  <p:cNvPr id="54" name="矩形 53"/>
                  <p:cNvSpPr/>
                  <p:nvPr/>
                </p:nvSpPr>
                <p:spPr>
                  <a:xfrm>
                    <a:off x="6429388" y="2500312"/>
                    <a:ext cx="338554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zh-CN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3</a:t>
                    </a:r>
                    <a:endParaRPr lang="zh-CN" altLang="en-US" b="1" dirty="0"/>
                  </a:p>
                </p:txBody>
              </p:sp>
              <p:sp>
                <p:nvSpPr>
                  <p:cNvPr id="55" name="矩形 54"/>
                  <p:cNvSpPr/>
                  <p:nvPr/>
                </p:nvSpPr>
                <p:spPr>
                  <a:xfrm>
                    <a:off x="5000628" y="3357568"/>
                    <a:ext cx="338554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zh-CN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4</a:t>
                    </a:r>
                    <a:endParaRPr lang="zh-CN" altLang="en-US" b="1" dirty="0"/>
                  </a:p>
                </p:txBody>
              </p:sp>
              <p:sp>
                <p:nvSpPr>
                  <p:cNvPr id="56" name="矩形 55"/>
                  <p:cNvSpPr/>
                  <p:nvPr/>
                </p:nvSpPr>
                <p:spPr>
                  <a:xfrm>
                    <a:off x="6786578" y="3361436"/>
                    <a:ext cx="338554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zh-CN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5</a:t>
                    </a:r>
                    <a:endParaRPr lang="zh-CN" altLang="en-US" b="1" dirty="0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5805082" y="3357568"/>
                    <a:ext cx="338554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zh-CN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6</a:t>
                    </a:r>
                    <a:endParaRPr lang="zh-CN" altLang="en-US" b="1" dirty="0"/>
                  </a:p>
                </p:txBody>
              </p:sp>
            </p:grpSp>
            <p:sp>
              <p:nvSpPr>
                <p:cNvPr id="41" name="椭圆 40"/>
                <p:cNvSpPr/>
                <p:nvPr/>
              </p:nvSpPr>
              <p:spPr bwMode="auto">
                <a:xfrm>
                  <a:off x="3614900" y="3214692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zh-CN" altLang="en-US" sz="2400" b="0" i="0" u="none" strike="noStrike" cap="none" normalizeH="0" baseline="0" dirty="0">
                    <a:ln>
                      <a:noFill/>
                    </a:ln>
                    <a:effectLst/>
                    <a:latin typeface="Times New Roman" pitchFamily="18" charset="0"/>
                    <a:ea typeface="宋体" pitchFamily="2" charset="-122"/>
                  </a:endParaRPr>
                </a:p>
              </p:txBody>
            </p:sp>
          </p:grpSp>
          <p:sp>
            <p:nvSpPr>
              <p:cNvPr id="35" name="Line 50"/>
              <p:cNvSpPr>
                <a:spLocks noChangeShapeType="1"/>
              </p:cNvSpPr>
              <p:nvPr/>
            </p:nvSpPr>
            <p:spPr bwMode="auto">
              <a:xfrm>
                <a:off x="2357422" y="2643188"/>
                <a:ext cx="3048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6" name="Line 50"/>
              <p:cNvSpPr>
                <a:spLocks noChangeShapeType="1"/>
              </p:cNvSpPr>
              <p:nvPr/>
            </p:nvSpPr>
            <p:spPr bwMode="auto">
              <a:xfrm>
                <a:off x="2767002" y="3281367"/>
                <a:ext cx="3048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7" name="Line 50"/>
              <p:cNvSpPr>
                <a:spLocks noChangeShapeType="1"/>
              </p:cNvSpPr>
              <p:nvPr/>
            </p:nvSpPr>
            <p:spPr bwMode="auto">
              <a:xfrm>
                <a:off x="1735996" y="3281367"/>
                <a:ext cx="3048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8" name="Line 50"/>
              <p:cNvSpPr>
                <a:spLocks noChangeShapeType="1"/>
              </p:cNvSpPr>
              <p:nvPr/>
            </p:nvSpPr>
            <p:spPr bwMode="auto">
              <a:xfrm>
                <a:off x="1714480" y="3697110"/>
                <a:ext cx="214314" cy="21431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" name="Line 50"/>
              <p:cNvSpPr>
                <a:spLocks noChangeShapeType="1"/>
              </p:cNvSpPr>
              <p:nvPr/>
            </p:nvSpPr>
            <p:spPr bwMode="auto">
              <a:xfrm flipH="1">
                <a:off x="3038461" y="3654078"/>
                <a:ext cx="214314" cy="21431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3" name="Line 50"/>
            <p:cNvSpPr>
              <a:spLocks noChangeShapeType="1"/>
            </p:cNvSpPr>
            <p:nvPr/>
          </p:nvSpPr>
          <p:spPr bwMode="auto">
            <a:xfrm>
              <a:off x="2456230" y="3593916"/>
              <a:ext cx="0" cy="28575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100762" y="3304875"/>
            <a:ext cx="1219200" cy="1085850"/>
            <a:chOff x="6100762" y="3304875"/>
            <a:chExt cx="1219200" cy="1085850"/>
          </a:xfrm>
        </p:grpSpPr>
        <p:sp>
          <p:nvSpPr>
            <p:cNvPr id="59" name="Line 6"/>
            <p:cNvSpPr>
              <a:spLocks noChangeShapeType="1"/>
            </p:cNvSpPr>
            <p:nvPr/>
          </p:nvSpPr>
          <p:spPr bwMode="auto">
            <a:xfrm flipH="1">
              <a:off x="6100762" y="3304875"/>
              <a:ext cx="1219200" cy="1085850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 type="oval" w="med" len="med"/>
              <a:tailEnd type="oval" w="med" len="med"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0" name="Line 50"/>
            <p:cNvSpPr>
              <a:spLocks noChangeShapeType="1"/>
            </p:cNvSpPr>
            <p:nvPr/>
          </p:nvSpPr>
          <p:spPr bwMode="auto">
            <a:xfrm flipH="1">
              <a:off x="6662460" y="3701701"/>
              <a:ext cx="214314" cy="21431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879268" y="3308411"/>
            <a:ext cx="1219200" cy="1085850"/>
            <a:chOff x="4879268" y="3308411"/>
            <a:chExt cx="1219200" cy="1085850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4879268" y="3308411"/>
              <a:ext cx="1219200" cy="1085850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3" name="Line 50"/>
            <p:cNvSpPr>
              <a:spLocks noChangeShapeType="1"/>
            </p:cNvSpPr>
            <p:nvPr/>
          </p:nvSpPr>
          <p:spPr bwMode="auto">
            <a:xfrm>
              <a:off x="5338479" y="3717394"/>
              <a:ext cx="214314" cy="21431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100604" y="3269245"/>
            <a:ext cx="4645" cy="1143000"/>
            <a:chOff x="6100604" y="3269245"/>
            <a:chExt cx="4645" cy="1143000"/>
          </a:xfrm>
        </p:grpSpPr>
        <p:sp>
          <p:nvSpPr>
            <p:cNvPr id="65" name="Line 5"/>
            <p:cNvSpPr>
              <a:spLocks noChangeShapeType="1"/>
            </p:cNvSpPr>
            <p:nvPr/>
          </p:nvSpPr>
          <p:spPr bwMode="auto">
            <a:xfrm>
              <a:off x="6100604" y="3269245"/>
              <a:ext cx="0" cy="1143000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6" name="Line 50"/>
            <p:cNvSpPr>
              <a:spLocks noChangeShapeType="1"/>
            </p:cNvSpPr>
            <p:nvPr/>
          </p:nvSpPr>
          <p:spPr bwMode="auto">
            <a:xfrm>
              <a:off x="6105249" y="3621631"/>
              <a:ext cx="0" cy="28575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67" name="Text Box 9"/>
          <p:cNvSpPr txBox="1">
            <a:spLocks noChangeArrowheads="1"/>
          </p:cNvSpPr>
          <p:nvPr/>
        </p:nvSpPr>
        <p:spPr bwMode="auto">
          <a:xfrm>
            <a:off x="4500562" y="2884847"/>
            <a:ext cx="53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</a:p>
        </p:txBody>
      </p:sp>
      <p:sp>
        <p:nvSpPr>
          <p:cNvPr id="68" name="Text Box 10"/>
          <p:cNvSpPr txBox="1">
            <a:spLocks noChangeArrowheads="1"/>
          </p:cNvSpPr>
          <p:nvPr/>
        </p:nvSpPr>
        <p:spPr bwMode="auto">
          <a:xfrm>
            <a:off x="5414962" y="2847675"/>
            <a:ext cx="371484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69" name="Text Box 11"/>
          <p:cNvSpPr txBox="1">
            <a:spLocks noChangeArrowheads="1"/>
          </p:cNvSpPr>
          <p:nvPr/>
        </p:nvSpPr>
        <p:spPr bwMode="auto">
          <a:xfrm>
            <a:off x="7243762" y="2808345"/>
            <a:ext cx="45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</a:p>
        </p:txBody>
      </p:sp>
      <p:sp>
        <p:nvSpPr>
          <p:cNvPr id="70" name="Text Box 12"/>
          <p:cNvSpPr txBox="1">
            <a:spLocks noChangeArrowheads="1"/>
          </p:cNvSpPr>
          <p:nvPr/>
        </p:nvSpPr>
        <p:spPr bwMode="auto">
          <a:xfrm>
            <a:off x="6557962" y="2500312"/>
            <a:ext cx="45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71" name="矩形 70"/>
          <p:cNvSpPr/>
          <p:nvPr/>
        </p:nvSpPr>
        <p:spPr>
          <a:xfrm>
            <a:off x="5896662" y="281910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zh-CN" altLang="en-US" dirty="0"/>
          </a:p>
        </p:txBody>
      </p:sp>
      <p:sp>
        <p:nvSpPr>
          <p:cNvPr id="72" name="矩形 71"/>
          <p:cNvSpPr/>
          <p:nvPr/>
        </p:nvSpPr>
        <p:spPr>
          <a:xfrm>
            <a:off x="6429388" y="2819103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zh-CN" altLang="en-US" b="1" dirty="0"/>
          </a:p>
        </p:txBody>
      </p:sp>
      <p:sp>
        <p:nvSpPr>
          <p:cNvPr id="73" name="矩形 72"/>
          <p:cNvSpPr/>
          <p:nvPr/>
        </p:nvSpPr>
        <p:spPr>
          <a:xfrm>
            <a:off x="5000628" y="3676359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zh-CN" altLang="en-US" b="1" dirty="0"/>
          </a:p>
        </p:txBody>
      </p:sp>
      <p:sp>
        <p:nvSpPr>
          <p:cNvPr id="74" name="矩形 73"/>
          <p:cNvSpPr/>
          <p:nvPr/>
        </p:nvSpPr>
        <p:spPr>
          <a:xfrm>
            <a:off x="6786578" y="368022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zh-CN" altLang="en-US" b="1" dirty="0"/>
          </a:p>
        </p:txBody>
      </p:sp>
      <p:sp>
        <p:nvSpPr>
          <p:cNvPr id="75" name="矩形 74"/>
          <p:cNvSpPr/>
          <p:nvPr/>
        </p:nvSpPr>
        <p:spPr>
          <a:xfrm>
            <a:off x="5805082" y="3676359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zh-CN" altLang="en-US" b="1" dirty="0"/>
          </a:p>
        </p:txBody>
      </p:sp>
      <p:sp>
        <p:nvSpPr>
          <p:cNvPr id="76" name="椭圆 75"/>
          <p:cNvSpPr/>
          <p:nvPr/>
        </p:nvSpPr>
        <p:spPr bwMode="auto">
          <a:xfrm>
            <a:off x="4822029" y="3250112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77" name="椭圆 76"/>
          <p:cNvSpPr/>
          <p:nvPr/>
        </p:nvSpPr>
        <p:spPr bwMode="auto">
          <a:xfrm>
            <a:off x="6050769" y="4333587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78" name="椭圆 77"/>
          <p:cNvSpPr/>
          <p:nvPr/>
        </p:nvSpPr>
        <p:spPr bwMode="auto">
          <a:xfrm>
            <a:off x="6048388" y="3247731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79" name="Text Box 13"/>
          <p:cNvSpPr txBox="1">
            <a:spLocks noChangeArrowheads="1"/>
          </p:cNvSpPr>
          <p:nvPr/>
        </p:nvSpPr>
        <p:spPr bwMode="auto">
          <a:xfrm>
            <a:off x="5913273" y="4368458"/>
            <a:ext cx="4016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</a:p>
        </p:txBody>
      </p:sp>
      <p:grpSp>
        <p:nvGrpSpPr>
          <p:cNvPr id="80" name="组合 79"/>
          <p:cNvGrpSpPr/>
          <p:nvPr/>
        </p:nvGrpSpPr>
        <p:grpSpPr>
          <a:xfrm>
            <a:off x="4881562" y="2676225"/>
            <a:ext cx="2438400" cy="628650"/>
            <a:chOff x="4881562" y="2676225"/>
            <a:chExt cx="2438400" cy="628650"/>
          </a:xfrm>
        </p:grpSpPr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4881562" y="2676225"/>
              <a:ext cx="2438400" cy="628650"/>
            </a:xfrm>
            <a:custGeom>
              <a:avLst/>
              <a:gdLst>
                <a:gd name="T0" fmla="*/ 1536 w 1536"/>
                <a:gd name="T1" fmla="*/ 528 h 528"/>
                <a:gd name="T2" fmla="*/ 768 w 1536"/>
                <a:gd name="T3" fmla="*/ 0 h 528"/>
                <a:gd name="T4" fmla="*/ 0 w 1536"/>
                <a:gd name="T5" fmla="*/ 528 h 528"/>
                <a:gd name="T6" fmla="*/ 0 60000 65536"/>
                <a:gd name="T7" fmla="*/ 0 60000 65536"/>
                <a:gd name="T8" fmla="*/ 0 60000 65536"/>
                <a:gd name="T9" fmla="*/ 0 w 1536"/>
                <a:gd name="T10" fmla="*/ 0 h 528"/>
                <a:gd name="T11" fmla="*/ 1536 w 153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36" h="528">
                  <a:moveTo>
                    <a:pt x="1536" y="528"/>
                  </a:moveTo>
                  <a:cubicBezTo>
                    <a:pt x="1280" y="264"/>
                    <a:pt x="1024" y="0"/>
                    <a:pt x="768" y="0"/>
                  </a:cubicBezTo>
                  <a:cubicBezTo>
                    <a:pt x="512" y="0"/>
                    <a:pt x="256" y="264"/>
                    <a:pt x="0" y="528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2" name="Line 50"/>
            <p:cNvSpPr>
              <a:spLocks noChangeShapeType="1"/>
            </p:cNvSpPr>
            <p:nvPr/>
          </p:nvSpPr>
          <p:spPr bwMode="auto">
            <a:xfrm>
              <a:off x="5981421" y="2681575"/>
              <a:ext cx="304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6072198" y="3300488"/>
            <a:ext cx="1219200" cy="1995"/>
            <a:chOff x="6132878" y="3295656"/>
            <a:chExt cx="1219200" cy="1995"/>
          </a:xfrm>
        </p:grpSpPr>
        <p:sp>
          <p:nvSpPr>
            <p:cNvPr id="84" name="Line 4"/>
            <p:cNvSpPr>
              <a:spLocks noChangeShapeType="1"/>
            </p:cNvSpPr>
            <p:nvPr/>
          </p:nvSpPr>
          <p:spPr bwMode="auto">
            <a:xfrm>
              <a:off x="6132878" y="3297651"/>
              <a:ext cx="1219200" cy="0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" name="Line 50"/>
            <p:cNvSpPr>
              <a:spLocks noChangeShapeType="1"/>
            </p:cNvSpPr>
            <p:nvPr/>
          </p:nvSpPr>
          <p:spPr bwMode="auto">
            <a:xfrm>
              <a:off x="6391001" y="3295656"/>
              <a:ext cx="304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4881562" y="3304875"/>
            <a:ext cx="1219200" cy="1798"/>
            <a:chOff x="4881562" y="3304875"/>
            <a:chExt cx="1219200" cy="1798"/>
          </a:xfrm>
        </p:grpSpPr>
        <p:sp>
          <p:nvSpPr>
            <p:cNvPr id="87" name="Line 3"/>
            <p:cNvSpPr>
              <a:spLocks noChangeShapeType="1"/>
            </p:cNvSpPr>
            <p:nvPr/>
          </p:nvSpPr>
          <p:spPr bwMode="auto">
            <a:xfrm>
              <a:off x="4881562" y="3304875"/>
              <a:ext cx="1219200" cy="0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8" name="Line 50"/>
            <p:cNvSpPr>
              <a:spLocks noChangeShapeType="1"/>
            </p:cNvSpPr>
            <p:nvPr/>
          </p:nvSpPr>
          <p:spPr bwMode="auto">
            <a:xfrm>
              <a:off x="5359995" y="3306673"/>
              <a:ext cx="304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89" name="椭圆 88"/>
          <p:cNvSpPr/>
          <p:nvPr/>
        </p:nvSpPr>
        <p:spPr bwMode="auto">
          <a:xfrm>
            <a:off x="7265128" y="3247311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428596" y="428610"/>
            <a:ext cx="141577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基本割集</a:t>
            </a:r>
            <a:endParaRPr lang="zh-CN" altLang="en-US" dirty="0"/>
          </a:p>
        </p:txBody>
      </p:sp>
      <p:grpSp>
        <p:nvGrpSpPr>
          <p:cNvPr id="92" name="Group 26">
            <a:extLst>
              <a:ext uri="{FF2B5EF4-FFF2-40B4-BE49-F238E27FC236}">
                <a16:creationId xmlns:a16="http://schemas.microsoft.com/office/drawing/2014/main" id="{D866957B-1A81-4AB8-9F01-91AC25C3C5AC}"/>
              </a:ext>
            </a:extLst>
          </p:cNvPr>
          <p:cNvGrpSpPr>
            <a:grpSpLocks/>
          </p:cNvGrpSpPr>
          <p:nvPr/>
        </p:nvGrpSpPr>
        <p:grpSpPr bwMode="auto">
          <a:xfrm>
            <a:off x="4862659" y="2571750"/>
            <a:ext cx="689937" cy="2016782"/>
            <a:chOff x="576" y="1776"/>
            <a:chExt cx="804" cy="1536"/>
          </a:xfrm>
        </p:grpSpPr>
        <p:sp>
          <p:nvSpPr>
            <p:cNvPr id="93" name="Freeform 27">
              <a:extLst>
                <a:ext uri="{FF2B5EF4-FFF2-40B4-BE49-F238E27FC236}">
                  <a16:creationId xmlns:a16="http://schemas.microsoft.com/office/drawing/2014/main" id="{5FB2B421-BBEC-4CC3-915E-B5A519B50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" y="1776"/>
              <a:ext cx="664" cy="1536"/>
            </a:xfrm>
            <a:custGeom>
              <a:avLst/>
              <a:gdLst>
                <a:gd name="T0" fmla="*/ 0 w 664"/>
                <a:gd name="T1" fmla="*/ 0 h 1536"/>
                <a:gd name="T2" fmla="*/ 528 w 664"/>
                <a:gd name="T3" fmla="*/ 432 h 1536"/>
                <a:gd name="T4" fmla="*/ 576 w 664"/>
                <a:gd name="T5" fmla="*/ 1200 h 1536"/>
                <a:gd name="T6" fmla="*/ 0 w 664"/>
                <a:gd name="T7" fmla="*/ 1536 h 15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64"/>
                <a:gd name="T13" fmla="*/ 0 h 1536"/>
                <a:gd name="T14" fmla="*/ 664 w 664"/>
                <a:gd name="T15" fmla="*/ 1536 h 1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64" h="1536">
                  <a:moveTo>
                    <a:pt x="0" y="0"/>
                  </a:moveTo>
                  <a:cubicBezTo>
                    <a:pt x="216" y="116"/>
                    <a:pt x="432" y="232"/>
                    <a:pt x="528" y="432"/>
                  </a:cubicBezTo>
                  <a:cubicBezTo>
                    <a:pt x="624" y="632"/>
                    <a:pt x="664" y="1016"/>
                    <a:pt x="576" y="1200"/>
                  </a:cubicBezTo>
                  <a:cubicBezTo>
                    <a:pt x="488" y="1384"/>
                    <a:pt x="96" y="1480"/>
                    <a:pt x="0" y="1536"/>
                  </a:cubicBezTo>
                </a:path>
              </a:pathLst>
            </a:custGeom>
            <a:noFill/>
            <a:ln w="38100">
              <a:solidFill>
                <a:srgbClr val="FF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4" name="Line 28">
              <a:extLst>
                <a:ext uri="{FF2B5EF4-FFF2-40B4-BE49-F238E27FC236}">
                  <a16:creationId xmlns:a16="http://schemas.microsoft.com/office/drawing/2014/main" id="{DC4B563F-06AF-4E75-A922-39EFCF1332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36" y="2942"/>
              <a:ext cx="144" cy="24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5" name="Text Box 29">
              <a:extLst>
                <a:ext uri="{FF2B5EF4-FFF2-40B4-BE49-F238E27FC236}">
                  <a16:creationId xmlns:a16="http://schemas.microsoft.com/office/drawing/2014/main" id="{F1253887-8DC6-49FE-9D26-A3FA02136A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6" y="2736"/>
              <a:ext cx="432" cy="32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>
                  <a:solidFill>
                    <a:srgbClr val="FF00FF"/>
                  </a:solidFill>
                </a:rPr>
                <a:t>I</a:t>
              </a:r>
            </a:p>
          </p:txBody>
        </p:sp>
      </p:grpSp>
      <p:grpSp>
        <p:nvGrpSpPr>
          <p:cNvPr id="96" name="Group 22">
            <a:extLst>
              <a:ext uri="{FF2B5EF4-FFF2-40B4-BE49-F238E27FC236}">
                <a16:creationId xmlns:a16="http://schemas.microsoft.com/office/drawing/2014/main" id="{CAC11D63-F6ED-4B6A-842A-2A7FFA0902F0}"/>
              </a:ext>
            </a:extLst>
          </p:cNvPr>
          <p:cNvGrpSpPr>
            <a:grpSpLocks/>
          </p:cNvGrpSpPr>
          <p:nvPr/>
        </p:nvGrpSpPr>
        <p:grpSpPr bwMode="auto">
          <a:xfrm>
            <a:off x="6940038" y="2512857"/>
            <a:ext cx="977775" cy="2110628"/>
            <a:chOff x="2440" y="1632"/>
            <a:chExt cx="1208" cy="2072"/>
          </a:xfrm>
        </p:grpSpPr>
        <p:sp>
          <p:nvSpPr>
            <p:cNvPr id="97" name="Freeform 23">
              <a:extLst>
                <a:ext uri="{FF2B5EF4-FFF2-40B4-BE49-F238E27FC236}">
                  <a16:creationId xmlns:a16="http://schemas.microsoft.com/office/drawing/2014/main" id="{252FE02B-5A60-4074-A66F-E1FF4C40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1632"/>
              <a:ext cx="808" cy="2072"/>
            </a:xfrm>
            <a:custGeom>
              <a:avLst/>
              <a:gdLst>
                <a:gd name="T0" fmla="*/ 728 w 808"/>
                <a:gd name="T1" fmla="*/ 0 h 2072"/>
                <a:gd name="T2" fmla="*/ 8 w 808"/>
                <a:gd name="T3" fmla="*/ 768 h 2072"/>
                <a:gd name="T4" fmla="*/ 680 w 808"/>
                <a:gd name="T5" fmla="*/ 1872 h 2072"/>
                <a:gd name="T6" fmla="*/ 776 w 808"/>
                <a:gd name="T7" fmla="*/ 1968 h 20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8"/>
                <a:gd name="T13" fmla="*/ 0 h 2072"/>
                <a:gd name="T14" fmla="*/ 808 w 808"/>
                <a:gd name="T15" fmla="*/ 2072 h 20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8" h="2072">
                  <a:moveTo>
                    <a:pt x="728" y="0"/>
                  </a:moveTo>
                  <a:cubicBezTo>
                    <a:pt x="372" y="228"/>
                    <a:pt x="16" y="456"/>
                    <a:pt x="8" y="768"/>
                  </a:cubicBezTo>
                  <a:cubicBezTo>
                    <a:pt x="0" y="1080"/>
                    <a:pt x="552" y="1672"/>
                    <a:pt x="680" y="1872"/>
                  </a:cubicBezTo>
                  <a:cubicBezTo>
                    <a:pt x="808" y="2072"/>
                    <a:pt x="792" y="2020"/>
                    <a:pt x="776" y="1968"/>
                  </a:cubicBezTo>
                </a:path>
              </a:pathLst>
            </a:custGeom>
            <a:noFill/>
            <a:ln w="38100">
              <a:solidFill>
                <a:srgbClr val="FF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8" name="Line 24">
              <a:extLst>
                <a:ext uri="{FF2B5EF4-FFF2-40B4-BE49-F238E27FC236}">
                  <a16:creationId xmlns:a16="http://schemas.microsoft.com/office/drawing/2014/main" id="{B7CF9EFF-64C1-4413-B9AE-D9CF88881A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06" y="3360"/>
              <a:ext cx="418" cy="16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9" name="Text Box 25">
              <a:extLst>
                <a:ext uri="{FF2B5EF4-FFF2-40B4-BE49-F238E27FC236}">
                  <a16:creationId xmlns:a16="http://schemas.microsoft.com/office/drawing/2014/main" id="{08ADDDF8-8509-477C-84D5-2546E325FE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2" y="2928"/>
              <a:ext cx="57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>
                  <a:solidFill>
                    <a:srgbClr val="FF00FF"/>
                  </a:solidFill>
                </a:rPr>
                <a:t>II</a:t>
              </a:r>
            </a:p>
          </p:txBody>
        </p:sp>
      </p:grpSp>
      <p:grpSp>
        <p:nvGrpSpPr>
          <p:cNvPr id="100" name="Group 30">
            <a:extLst>
              <a:ext uri="{FF2B5EF4-FFF2-40B4-BE49-F238E27FC236}">
                <a16:creationId xmlns:a16="http://schemas.microsoft.com/office/drawing/2014/main" id="{25C7A553-3321-4594-892E-C42B49C6EDC7}"/>
              </a:ext>
            </a:extLst>
          </p:cNvPr>
          <p:cNvGrpSpPr>
            <a:grpSpLocks/>
          </p:cNvGrpSpPr>
          <p:nvPr/>
        </p:nvGrpSpPr>
        <p:grpSpPr bwMode="auto">
          <a:xfrm>
            <a:off x="5808936" y="2792661"/>
            <a:ext cx="1178960" cy="1090887"/>
            <a:chOff x="1632" y="1920"/>
            <a:chExt cx="960" cy="991"/>
          </a:xfrm>
        </p:grpSpPr>
        <p:sp>
          <p:nvSpPr>
            <p:cNvPr id="101" name="Oval 31">
              <a:extLst>
                <a:ext uri="{FF2B5EF4-FFF2-40B4-BE49-F238E27FC236}">
                  <a16:creationId xmlns:a16="http://schemas.microsoft.com/office/drawing/2014/main" id="{A8A309D7-37FA-42EE-935B-270D4DA3DA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1920"/>
              <a:ext cx="528" cy="816"/>
            </a:xfrm>
            <a:prstGeom prst="ellipse">
              <a:avLst/>
            </a:prstGeom>
            <a:noFill/>
            <a:ln w="38100">
              <a:solidFill>
                <a:srgbClr val="FF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102" name="Line 32">
              <a:extLst>
                <a:ext uri="{FF2B5EF4-FFF2-40B4-BE49-F238E27FC236}">
                  <a16:creationId xmlns:a16="http://schemas.microsoft.com/office/drawing/2014/main" id="{63A6DA06-7E0B-49D0-8525-4BFB1E3BF3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8" y="2536"/>
              <a:ext cx="35" cy="21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3" name="Text Box 33">
              <a:extLst>
                <a:ext uri="{FF2B5EF4-FFF2-40B4-BE49-F238E27FC236}">
                  <a16:creationId xmlns:a16="http://schemas.microsoft.com/office/drawing/2014/main" id="{A69DE5CB-3689-4F3D-B8FA-AC08EDD7F4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8" y="2620"/>
              <a:ext cx="62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>
                  <a:solidFill>
                    <a:srgbClr val="FF00FF"/>
                  </a:solidFill>
                </a:rPr>
                <a:t>III</a:t>
              </a:r>
            </a:p>
          </p:txBody>
        </p:sp>
      </p:grpSp>
      <p:sp>
        <p:nvSpPr>
          <p:cNvPr id="90" name="矩形 89"/>
          <p:cNvSpPr/>
          <p:nvPr/>
        </p:nvSpPr>
        <p:spPr bwMode="auto">
          <a:xfrm>
            <a:off x="4399615" y="2357436"/>
            <a:ext cx="3714776" cy="24288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73" grpId="0"/>
      <p:bldP spid="74" grpId="0"/>
      <p:bldP spid="74" grpId="1"/>
      <p:bldP spid="74" grpId="2"/>
      <p:bldP spid="75" grpId="0"/>
      <p:bldP spid="75" grpId="1"/>
      <p:bldP spid="91" grpId="0" animBg="1"/>
      <p:bldP spid="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Text Box 3"/>
          <p:cNvSpPr txBox="1">
            <a:spLocks noChangeArrowheads="1"/>
          </p:cNvSpPr>
          <p:nvPr/>
        </p:nvSpPr>
        <p:spPr bwMode="auto">
          <a:xfrm>
            <a:off x="734627" y="1191274"/>
            <a:ext cx="81010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b-(n-1)</a:t>
            </a:r>
            <a:r>
              <a:rPr lang="zh-CN" altLang="en-US" sz="2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个基本回路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KVL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方程是独立的；</a:t>
            </a:r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734628" y="3620166"/>
            <a:ext cx="85550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(n-1)</a:t>
            </a:r>
            <a:r>
              <a:rPr lang="zh-CN" altLang="en-US" sz="2800" b="1" dirty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个树支电压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是一组独立而完备的变量。</a:t>
            </a:r>
          </a:p>
        </p:txBody>
      </p:sp>
      <p:sp>
        <p:nvSpPr>
          <p:cNvPr id="100357" name="Text Box 5"/>
          <p:cNvSpPr txBox="1">
            <a:spLocks noChangeArrowheads="1"/>
          </p:cNvSpPr>
          <p:nvPr/>
        </p:nvSpPr>
        <p:spPr bwMode="auto">
          <a:xfrm>
            <a:off x="734628" y="2857502"/>
            <a:ext cx="86979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b-(n-1)</a:t>
            </a:r>
            <a:r>
              <a:rPr lang="zh-CN" altLang="en-US" sz="2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个连支电流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是一组独立完备的变量；</a:t>
            </a:r>
          </a:p>
        </p:txBody>
      </p:sp>
      <p:sp>
        <p:nvSpPr>
          <p:cNvPr id="100358" name="Text Box 6"/>
          <p:cNvSpPr txBox="1">
            <a:spLocks noChangeArrowheads="1"/>
          </p:cNvSpPr>
          <p:nvPr/>
        </p:nvSpPr>
        <p:spPr bwMode="auto">
          <a:xfrm>
            <a:off x="734628" y="1977092"/>
            <a:ext cx="8016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(n-1)</a:t>
            </a:r>
            <a:r>
              <a:rPr lang="zh-CN" altLang="en-US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个基本割集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KCL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方程是独立的；</a:t>
            </a:r>
          </a:p>
        </p:txBody>
      </p:sp>
      <p:sp>
        <p:nvSpPr>
          <p:cNvPr id="11" name="Rectangle 13"/>
          <p:cNvSpPr txBox="1">
            <a:spLocks noChangeArrowheads="1"/>
          </p:cNvSpPr>
          <p:nvPr/>
        </p:nvSpPr>
        <p:spPr bwMode="auto">
          <a:xfrm>
            <a:off x="2643175" y="358665"/>
            <a:ext cx="421484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独立变量与独立方程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autoUpdateAnimBg="0"/>
      <p:bldP spid="100356" grpId="0" autoUpdateAnimBg="0"/>
      <p:bldP spid="100357" grpId="0" autoUpdateAnimBg="0"/>
      <p:bldP spid="100358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1000100" y="357172"/>
            <a:ext cx="6286519" cy="4643452"/>
            <a:chOff x="1000100" y="357172"/>
            <a:chExt cx="6286519" cy="4643452"/>
          </a:xfrm>
        </p:grpSpPr>
        <p:pic>
          <p:nvPicPr>
            <p:cNvPr id="3" name="Picture 2" descr="BJ_0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00100" y="357172"/>
              <a:ext cx="6286519" cy="4643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矩形 3"/>
            <p:cNvSpPr/>
            <p:nvPr/>
          </p:nvSpPr>
          <p:spPr>
            <a:xfrm>
              <a:off x="2122756" y="1785932"/>
              <a:ext cx="4544835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altLang="zh-CN" sz="7200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THE  END</a:t>
              </a:r>
              <a:endParaRPr lang="zh-CN" altLang="en-US" sz="7200" b="1" cap="none" spc="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8" name="Text Box 7"/>
          <p:cNvSpPr txBox="1">
            <a:spLocks noChangeArrowheads="1"/>
          </p:cNvSpPr>
          <p:nvPr/>
        </p:nvSpPr>
        <p:spPr bwMode="auto">
          <a:xfrm>
            <a:off x="500034" y="3000378"/>
            <a:ext cx="164307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网络图论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的一个重要应用：</a:t>
            </a:r>
          </a:p>
        </p:txBody>
      </p:sp>
      <p:graphicFrame>
        <p:nvGraphicFramePr>
          <p:cNvPr id="9" name="Object 20"/>
          <p:cNvGraphicFramePr>
            <a:graphicFrameLocks noChangeAspect="1"/>
          </p:cNvGraphicFramePr>
          <p:nvPr/>
        </p:nvGraphicFramePr>
        <p:xfrm>
          <a:off x="3000363" y="428609"/>
          <a:ext cx="3000396" cy="29289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4" name="绘图" r:id="rId3" imgW="1375200" imgH="1213200" progId="">
                  <p:embed/>
                </p:oleObj>
              </mc:Choice>
              <mc:Fallback>
                <p:oleObj name="绘图" r:id="rId3" imgW="1375200" imgH="121320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63" y="428609"/>
                        <a:ext cx="3000396" cy="29289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3"/>
          <p:cNvSpPr/>
          <p:nvPr/>
        </p:nvSpPr>
        <p:spPr>
          <a:xfrm>
            <a:off x="3071801" y="1571618"/>
            <a:ext cx="284391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>
                <a:ln w="1905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网 络 图 论</a:t>
            </a:r>
          </a:p>
        </p:txBody>
      </p:sp>
      <p:sp>
        <p:nvSpPr>
          <p:cNvPr id="77829" name="Text Box 8"/>
          <p:cNvSpPr txBox="1">
            <a:spLocks noChangeArrowheads="1"/>
          </p:cNvSpPr>
          <p:nvPr/>
        </p:nvSpPr>
        <p:spPr bwMode="auto">
          <a:xfrm>
            <a:off x="2285984" y="3832221"/>
            <a:ext cx="607219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能够提供一个正确选取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网络独立变量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的方法。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2814455" y="418404"/>
            <a:ext cx="3357586" cy="1543238"/>
            <a:chOff x="4028902" y="1347098"/>
            <a:chExt cx="3357586" cy="1543238"/>
          </a:xfrm>
        </p:grpSpPr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28902" y="1347098"/>
              <a:ext cx="3357586" cy="1543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矩形 24"/>
            <p:cNvSpPr/>
            <p:nvPr/>
          </p:nvSpPr>
          <p:spPr>
            <a:xfrm>
              <a:off x="4548185" y="2000246"/>
              <a:ext cx="2492991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3600" cap="none" spc="0" dirty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独立变量？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714612" y="1957206"/>
            <a:ext cx="3357586" cy="1543238"/>
            <a:chOff x="3929059" y="2885900"/>
            <a:chExt cx="3357586" cy="1543238"/>
          </a:xfrm>
        </p:grpSpPr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0800000">
              <a:off x="3929059" y="2885900"/>
              <a:ext cx="3357586" cy="1543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矩形 25"/>
            <p:cNvSpPr/>
            <p:nvPr/>
          </p:nvSpPr>
          <p:spPr>
            <a:xfrm>
              <a:off x="4500563" y="3143254"/>
              <a:ext cx="2492991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3600" cap="none" spc="0" dirty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电路方程？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8" grpId="0" autoUpdateAnimBg="0"/>
      <p:bldP spid="7782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Text Box 4"/>
          <p:cNvSpPr txBox="1">
            <a:spLocks noChangeArrowheads="1"/>
          </p:cNvSpPr>
          <p:nvPr/>
        </p:nvSpPr>
        <p:spPr bwMode="auto">
          <a:xfrm>
            <a:off x="214282" y="1000114"/>
            <a:ext cx="7632700" cy="733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5000"/>
              </a:lnSpc>
              <a:spcBef>
                <a:spcPts val="0"/>
              </a:spcBef>
            </a:pPr>
            <a:r>
              <a:rPr lang="zh-CN" alt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支路约束关系，与支路元件性质无关</a:t>
            </a:r>
          </a:p>
        </p:txBody>
      </p:sp>
      <p:sp>
        <p:nvSpPr>
          <p:cNvPr id="78852" name="Text Box 5"/>
          <p:cNvSpPr txBox="1">
            <a:spLocks noChangeArrowheads="1"/>
          </p:cNvSpPr>
          <p:nvPr/>
        </p:nvSpPr>
        <p:spPr bwMode="auto">
          <a:xfrm>
            <a:off x="142908" y="1766778"/>
            <a:ext cx="9144000" cy="733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5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zh-CN" altLang="en-US" sz="2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拓扑支路</a:t>
            </a:r>
            <a:r>
              <a:rPr lang="en-US" altLang="zh-CN" sz="2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撇开元件的性质，将支路抽象为一根线段</a:t>
            </a:r>
          </a:p>
        </p:txBody>
      </p:sp>
      <p:sp>
        <p:nvSpPr>
          <p:cNvPr id="78853" name="Text Box 7"/>
          <p:cNvSpPr txBox="1">
            <a:spLocks noChangeArrowheads="1"/>
          </p:cNvSpPr>
          <p:nvPr/>
        </p:nvSpPr>
        <p:spPr bwMode="auto">
          <a:xfrm>
            <a:off x="142844" y="2544748"/>
            <a:ext cx="7835900" cy="66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5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zh-CN" altLang="en-US" sz="2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拓扑节点</a:t>
            </a:r>
            <a:r>
              <a:rPr lang="en-US" altLang="zh-CN" sz="2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网络节点抽象为几何点</a:t>
            </a:r>
          </a:p>
        </p:txBody>
      </p:sp>
      <p:sp>
        <p:nvSpPr>
          <p:cNvPr id="10" name="Text Box 37"/>
          <p:cNvSpPr txBox="1">
            <a:spLocks noChangeArrowheads="1"/>
          </p:cNvSpPr>
          <p:nvPr/>
        </p:nvSpPr>
        <p:spPr bwMode="auto">
          <a:xfrm>
            <a:off x="163527" y="3357568"/>
            <a:ext cx="6551613" cy="66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5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zh-CN" altLang="en-US" sz="2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线图</a:t>
            </a:r>
            <a:r>
              <a:rPr lang="en-US" altLang="zh-CN" sz="2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点与线的集合</a:t>
            </a:r>
          </a:p>
        </p:txBody>
      </p:sp>
      <p:sp>
        <p:nvSpPr>
          <p:cNvPr id="11" name="Rectangle 13"/>
          <p:cNvSpPr txBox="1">
            <a:spLocks noChangeArrowheads="1"/>
          </p:cNvSpPr>
          <p:nvPr/>
        </p:nvSpPr>
        <p:spPr bwMode="auto">
          <a:xfrm>
            <a:off x="2560429" y="358665"/>
            <a:ext cx="594066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网络图论的基本概念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7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/>
      <p:bldP spid="78852" grpId="0" autoUpdateAnimBg="0"/>
      <p:bldP spid="78853" grpId="0" autoUpdateAnimBg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57158" y="1345162"/>
            <a:ext cx="2776371" cy="2869662"/>
            <a:chOff x="357158" y="500048"/>
            <a:chExt cx="2776371" cy="2869662"/>
          </a:xfrm>
        </p:grpSpPr>
        <p:pic>
          <p:nvPicPr>
            <p:cNvPr id="24577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7158" y="500048"/>
              <a:ext cx="2776371" cy="24030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矩形 6"/>
            <p:cNvSpPr/>
            <p:nvPr/>
          </p:nvSpPr>
          <p:spPr>
            <a:xfrm>
              <a:off x="996232" y="3000378"/>
              <a:ext cx="1571636" cy="369332"/>
            </a:xfrm>
            <a:prstGeom prst="rect">
              <a:avLst/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zh-CN" altLang="en-US" sz="1800" b="1" dirty="0">
                  <a:ln/>
                  <a:solidFill>
                    <a:schemeClr val="accent3"/>
                  </a:solidFill>
                </a:rPr>
                <a:t>（</a:t>
              </a:r>
              <a:r>
                <a:rPr lang="en-US" altLang="zh-CN" sz="1800" b="1" dirty="0">
                  <a:ln/>
                  <a:solidFill>
                    <a:schemeClr val="accent3"/>
                  </a:solidFill>
                </a:rPr>
                <a:t>a</a:t>
              </a:r>
              <a:r>
                <a:rPr lang="zh-CN" altLang="en-US" sz="1800" b="1" dirty="0">
                  <a:ln/>
                  <a:solidFill>
                    <a:schemeClr val="accent3"/>
                  </a:solidFill>
                </a:rPr>
                <a:t>）电路图</a:t>
              </a:r>
              <a:endParaRPr lang="zh-CN" altLang="en-US" sz="18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634092" y="1345162"/>
            <a:ext cx="2160085" cy="2869662"/>
            <a:chOff x="3428991" y="500048"/>
            <a:chExt cx="2160085" cy="2869662"/>
          </a:xfrm>
        </p:grpSpPr>
        <p:pic>
          <p:nvPicPr>
            <p:cNvPr id="2457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28991" y="500048"/>
              <a:ext cx="2160085" cy="2357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矩形 7"/>
            <p:cNvSpPr/>
            <p:nvPr/>
          </p:nvSpPr>
          <p:spPr>
            <a:xfrm>
              <a:off x="3643306" y="3000378"/>
              <a:ext cx="1785950" cy="369332"/>
            </a:xfrm>
            <a:prstGeom prst="rect">
              <a:avLst/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zh-CN" altLang="en-US" sz="1800" b="1" dirty="0">
                  <a:ln/>
                  <a:solidFill>
                    <a:schemeClr val="accent3"/>
                  </a:solidFill>
                </a:rPr>
                <a:t>（</a:t>
              </a:r>
              <a:r>
                <a:rPr lang="en-US" altLang="zh-CN" sz="1800" b="1" dirty="0">
                  <a:ln/>
                  <a:solidFill>
                    <a:schemeClr val="accent3"/>
                  </a:solidFill>
                </a:rPr>
                <a:t>b</a:t>
              </a:r>
              <a:r>
                <a:rPr lang="zh-CN" altLang="en-US" sz="1800" b="1" dirty="0">
                  <a:ln/>
                  <a:solidFill>
                    <a:schemeClr val="accent3"/>
                  </a:solidFill>
                </a:rPr>
                <a:t>）对应线图</a:t>
              </a:r>
              <a:endParaRPr lang="zh-CN" altLang="en-US" sz="18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357950" y="1416600"/>
            <a:ext cx="2214578" cy="2798224"/>
            <a:chOff x="5786446" y="571486"/>
            <a:chExt cx="2214578" cy="2798224"/>
          </a:xfrm>
        </p:grpSpPr>
        <p:pic>
          <p:nvPicPr>
            <p:cNvPr id="2457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86446" y="571486"/>
              <a:ext cx="2214578" cy="23719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矩形 8"/>
            <p:cNvSpPr/>
            <p:nvPr/>
          </p:nvSpPr>
          <p:spPr>
            <a:xfrm>
              <a:off x="6143636" y="3000378"/>
              <a:ext cx="1571636" cy="369332"/>
            </a:xfrm>
            <a:prstGeom prst="rect">
              <a:avLst/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zh-CN" altLang="en-US" sz="1800" b="1" dirty="0">
                  <a:ln/>
                  <a:solidFill>
                    <a:schemeClr val="accent3"/>
                  </a:solidFill>
                </a:rPr>
                <a:t>（</a:t>
              </a:r>
              <a:r>
                <a:rPr lang="en-US" altLang="zh-CN" sz="1800" b="1" dirty="0">
                  <a:ln/>
                  <a:solidFill>
                    <a:schemeClr val="accent3"/>
                  </a:solidFill>
                </a:rPr>
                <a:t>c</a:t>
              </a:r>
              <a:r>
                <a:rPr lang="zh-CN" altLang="en-US" sz="1800" b="1" dirty="0">
                  <a:ln/>
                  <a:solidFill>
                    <a:schemeClr val="accent3"/>
                  </a:solidFill>
                </a:rPr>
                <a:t>）有向图</a:t>
              </a:r>
              <a:endParaRPr lang="zh-CN" altLang="en-US" sz="18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500298" y="415339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电路图    线图    有向图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309" y="1571618"/>
            <a:ext cx="833691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 bwMode="auto">
          <a:xfrm>
            <a:off x="2357422" y="1571618"/>
            <a:ext cx="2000264" cy="257176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4407090" y="1643056"/>
            <a:ext cx="1857388" cy="257176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6357950" y="1785932"/>
            <a:ext cx="1857388" cy="257176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8358214" y="1785932"/>
            <a:ext cx="642942" cy="257176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4744" y="500048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子  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1"/>
          <p:cNvSpPr txBox="1">
            <a:spLocks noChangeArrowheads="1"/>
          </p:cNvSpPr>
          <p:nvPr/>
        </p:nvSpPr>
        <p:spPr bwMode="auto">
          <a:xfrm>
            <a:off x="827585" y="1032580"/>
            <a:ext cx="69850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任意两节点间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至少有一条由支路构成的路径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；</a:t>
            </a:r>
          </a:p>
        </p:txBody>
      </p:sp>
      <p:sp>
        <p:nvSpPr>
          <p:cNvPr id="6" name="Text Box 44"/>
          <p:cNvSpPr txBox="1">
            <a:spLocks noChangeArrowheads="1"/>
          </p:cNvSpPr>
          <p:nvPr/>
        </p:nvSpPr>
        <p:spPr bwMode="auto">
          <a:xfrm>
            <a:off x="827584" y="1512699"/>
            <a:ext cx="27382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只有</a:t>
            </a:r>
            <a:r>
              <a:rPr lang="en-US" altLang="zh-CN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个独立部分</a:t>
            </a:r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786182" y="357172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连通图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857224" y="2071684"/>
            <a:ext cx="3200400" cy="2461929"/>
            <a:chOff x="4500562" y="2071684"/>
            <a:chExt cx="3200400" cy="2461929"/>
          </a:xfrm>
        </p:grpSpPr>
        <p:sp>
          <p:nvSpPr>
            <p:cNvPr id="39" name="Line 3"/>
            <p:cNvSpPr>
              <a:spLocks noChangeShapeType="1"/>
            </p:cNvSpPr>
            <p:nvPr/>
          </p:nvSpPr>
          <p:spPr bwMode="auto">
            <a:xfrm>
              <a:off x="4881562" y="2986084"/>
              <a:ext cx="1219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0" name="Line 4"/>
            <p:cNvSpPr>
              <a:spLocks noChangeShapeType="1"/>
            </p:cNvSpPr>
            <p:nvPr/>
          </p:nvSpPr>
          <p:spPr bwMode="auto">
            <a:xfrm>
              <a:off x="6134100" y="2986084"/>
              <a:ext cx="1219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1" name="Line 5"/>
            <p:cNvSpPr>
              <a:spLocks noChangeShapeType="1"/>
            </p:cNvSpPr>
            <p:nvPr/>
          </p:nvSpPr>
          <p:spPr bwMode="auto">
            <a:xfrm>
              <a:off x="6100762" y="2986084"/>
              <a:ext cx="0" cy="1143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" name="Line 6"/>
            <p:cNvSpPr>
              <a:spLocks noChangeShapeType="1"/>
            </p:cNvSpPr>
            <p:nvPr/>
          </p:nvSpPr>
          <p:spPr bwMode="auto">
            <a:xfrm flipH="1">
              <a:off x="6100762" y="2986084"/>
              <a:ext cx="1219200" cy="10858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3" name="Line 7"/>
            <p:cNvSpPr>
              <a:spLocks noChangeShapeType="1"/>
            </p:cNvSpPr>
            <p:nvPr/>
          </p:nvSpPr>
          <p:spPr bwMode="auto">
            <a:xfrm>
              <a:off x="4881562" y="2986084"/>
              <a:ext cx="1219200" cy="10858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4" name="Freeform 8"/>
            <p:cNvSpPr>
              <a:spLocks/>
            </p:cNvSpPr>
            <p:nvPr/>
          </p:nvSpPr>
          <p:spPr bwMode="auto">
            <a:xfrm>
              <a:off x="4881562" y="2357434"/>
              <a:ext cx="2438400" cy="628650"/>
            </a:xfrm>
            <a:custGeom>
              <a:avLst/>
              <a:gdLst>
                <a:gd name="T0" fmla="*/ 1536 w 1536"/>
                <a:gd name="T1" fmla="*/ 528 h 528"/>
                <a:gd name="T2" fmla="*/ 768 w 1536"/>
                <a:gd name="T3" fmla="*/ 0 h 528"/>
                <a:gd name="T4" fmla="*/ 0 w 1536"/>
                <a:gd name="T5" fmla="*/ 528 h 528"/>
                <a:gd name="T6" fmla="*/ 0 60000 65536"/>
                <a:gd name="T7" fmla="*/ 0 60000 65536"/>
                <a:gd name="T8" fmla="*/ 0 60000 65536"/>
                <a:gd name="T9" fmla="*/ 0 w 1536"/>
                <a:gd name="T10" fmla="*/ 0 h 528"/>
                <a:gd name="T11" fmla="*/ 1536 w 153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36" h="528">
                  <a:moveTo>
                    <a:pt x="1536" y="528"/>
                  </a:moveTo>
                  <a:cubicBezTo>
                    <a:pt x="1280" y="264"/>
                    <a:pt x="1024" y="0"/>
                    <a:pt x="768" y="0"/>
                  </a:cubicBezTo>
                  <a:cubicBezTo>
                    <a:pt x="512" y="0"/>
                    <a:pt x="256" y="264"/>
                    <a:pt x="0" y="528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5" name="Text Box 9"/>
            <p:cNvSpPr txBox="1">
              <a:spLocks noChangeArrowheads="1"/>
            </p:cNvSpPr>
            <p:nvPr/>
          </p:nvSpPr>
          <p:spPr bwMode="auto">
            <a:xfrm>
              <a:off x="4500562" y="2471734"/>
              <a:ext cx="5334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</a:p>
          </p:txBody>
        </p:sp>
        <p:sp>
          <p:nvSpPr>
            <p:cNvPr id="46" name="Text Box 10"/>
            <p:cNvSpPr txBox="1">
              <a:spLocks noChangeArrowheads="1"/>
            </p:cNvSpPr>
            <p:nvPr/>
          </p:nvSpPr>
          <p:spPr bwMode="auto">
            <a:xfrm>
              <a:off x="5414962" y="2528884"/>
              <a:ext cx="371484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</a:p>
          </p:txBody>
        </p:sp>
        <p:sp>
          <p:nvSpPr>
            <p:cNvPr id="47" name="Text Box 11"/>
            <p:cNvSpPr txBox="1">
              <a:spLocks noChangeArrowheads="1"/>
            </p:cNvSpPr>
            <p:nvPr/>
          </p:nvSpPr>
          <p:spPr bwMode="auto">
            <a:xfrm>
              <a:off x="7243762" y="2586034"/>
              <a:ext cx="4572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</a:t>
              </a:r>
            </a:p>
          </p:txBody>
        </p:sp>
        <p:sp>
          <p:nvSpPr>
            <p:cNvPr id="48" name="Text Box 12"/>
            <p:cNvSpPr txBox="1">
              <a:spLocks noChangeArrowheads="1"/>
            </p:cNvSpPr>
            <p:nvPr/>
          </p:nvSpPr>
          <p:spPr bwMode="auto">
            <a:xfrm>
              <a:off x="6557962" y="2071684"/>
              <a:ext cx="4572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</a:p>
          </p:txBody>
        </p:sp>
        <p:sp>
          <p:nvSpPr>
            <p:cNvPr id="49" name="Text Box 13"/>
            <p:cNvSpPr txBox="1">
              <a:spLocks noChangeArrowheads="1"/>
            </p:cNvSpPr>
            <p:nvPr/>
          </p:nvSpPr>
          <p:spPr bwMode="auto">
            <a:xfrm>
              <a:off x="5884867" y="4071948"/>
              <a:ext cx="40164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</a:t>
              </a:r>
            </a:p>
          </p:txBody>
        </p:sp>
        <p:sp>
          <p:nvSpPr>
            <p:cNvPr id="50" name="矩形 49"/>
            <p:cNvSpPr/>
            <p:nvPr/>
          </p:nvSpPr>
          <p:spPr>
            <a:xfrm>
              <a:off x="5896662" y="2500312"/>
              <a:ext cx="38985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</a:t>
              </a:r>
              <a:endParaRPr lang="zh-CN" altLang="en-US" dirty="0"/>
            </a:p>
          </p:txBody>
        </p:sp>
        <p:sp>
          <p:nvSpPr>
            <p:cNvPr id="51" name="矩形 50"/>
            <p:cNvSpPr/>
            <p:nvPr/>
          </p:nvSpPr>
          <p:spPr>
            <a:xfrm>
              <a:off x="6429388" y="2500312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zh-CN" altLang="en-US" b="1" dirty="0"/>
            </a:p>
          </p:txBody>
        </p:sp>
        <p:sp>
          <p:nvSpPr>
            <p:cNvPr id="52" name="矩形 51"/>
            <p:cNvSpPr/>
            <p:nvPr/>
          </p:nvSpPr>
          <p:spPr>
            <a:xfrm>
              <a:off x="5000628" y="3357568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zh-CN" altLang="en-US" b="1" dirty="0"/>
            </a:p>
          </p:txBody>
        </p:sp>
        <p:sp>
          <p:nvSpPr>
            <p:cNvPr id="53" name="矩形 52"/>
            <p:cNvSpPr/>
            <p:nvPr/>
          </p:nvSpPr>
          <p:spPr>
            <a:xfrm>
              <a:off x="6786578" y="3361436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zh-CN" altLang="en-US" b="1" dirty="0"/>
            </a:p>
          </p:txBody>
        </p:sp>
        <p:sp>
          <p:nvSpPr>
            <p:cNvPr id="54" name="矩形 53"/>
            <p:cNvSpPr/>
            <p:nvPr/>
          </p:nvSpPr>
          <p:spPr>
            <a:xfrm>
              <a:off x="5805082" y="3357568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endParaRPr lang="zh-CN" altLang="en-US" b="1" dirty="0"/>
            </a:p>
          </p:txBody>
        </p:sp>
      </p:grpSp>
      <p:sp>
        <p:nvSpPr>
          <p:cNvPr id="56" name="Line 3"/>
          <p:cNvSpPr>
            <a:spLocks noChangeShapeType="1"/>
          </p:cNvSpPr>
          <p:nvPr/>
        </p:nvSpPr>
        <p:spPr bwMode="auto">
          <a:xfrm>
            <a:off x="5381628" y="2986084"/>
            <a:ext cx="121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Line 4"/>
          <p:cNvSpPr>
            <a:spLocks noChangeShapeType="1"/>
          </p:cNvSpPr>
          <p:nvPr/>
        </p:nvSpPr>
        <p:spPr bwMode="auto">
          <a:xfrm>
            <a:off x="6634166" y="2986084"/>
            <a:ext cx="121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Line 5"/>
          <p:cNvSpPr>
            <a:spLocks noChangeShapeType="1"/>
          </p:cNvSpPr>
          <p:nvPr/>
        </p:nvSpPr>
        <p:spPr bwMode="auto">
          <a:xfrm>
            <a:off x="6600828" y="2986084"/>
            <a:ext cx="0" cy="1143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Line 6"/>
          <p:cNvSpPr>
            <a:spLocks noChangeShapeType="1"/>
          </p:cNvSpPr>
          <p:nvPr/>
        </p:nvSpPr>
        <p:spPr bwMode="auto">
          <a:xfrm flipH="1">
            <a:off x="6600828" y="2986084"/>
            <a:ext cx="1219200" cy="1085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Line 7"/>
          <p:cNvSpPr>
            <a:spLocks noChangeShapeType="1"/>
          </p:cNvSpPr>
          <p:nvPr/>
        </p:nvSpPr>
        <p:spPr bwMode="auto">
          <a:xfrm>
            <a:off x="5381628" y="2986084"/>
            <a:ext cx="1219200" cy="1085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Freeform 8"/>
          <p:cNvSpPr>
            <a:spLocks/>
          </p:cNvSpPr>
          <p:nvPr/>
        </p:nvSpPr>
        <p:spPr bwMode="auto">
          <a:xfrm>
            <a:off x="5381628" y="2357434"/>
            <a:ext cx="2438400" cy="628650"/>
          </a:xfrm>
          <a:custGeom>
            <a:avLst/>
            <a:gdLst>
              <a:gd name="T0" fmla="*/ 1536 w 1536"/>
              <a:gd name="T1" fmla="*/ 528 h 528"/>
              <a:gd name="T2" fmla="*/ 768 w 1536"/>
              <a:gd name="T3" fmla="*/ 0 h 528"/>
              <a:gd name="T4" fmla="*/ 0 w 1536"/>
              <a:gd name="T5" fmla="*/ 528 h 528"/>
              <a:gd name="T6" fmla="*/ 0 60000 65536"/>
              <a:gd name="T7" fmla="*/ 0 60000 65536"/>
              <a:gd name="T8" fmla="*/ 0 60000 65536"/>
              <a:gd name="T9" fmla="*/ 0 w 1536"/>
              <a:gd name="T10" fmla="*/ 0 h 528"/>
              <a:gd name="T11" fmla="*/ 1536 w 1536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36" h="528">
                <a:moveTo>
                  <a:pt x="1536" y="528"/>
                </a:moveTo>
                <a:cubicBezTo>
                  <a:pt x="1280" y="264"/>
                  <a:pt x="1024" y="0"/>
                  <a:pt x="768" y="0"/>
                </a:cubicBezTo>
                <a:cubicBezTo>
                  <a:pt x="512" y="0"/>
                  <a:pt x="256" y="264"/>
                  <a:pt x="0" y="528"/>
                </a:cubicBezTo>
              </a:path>
            </a:pathLst>
          </a:custGeom>
          <a:noFill/>
          <a:ln w="38100" cmpd="sng">
            <a:solidFill>
              <a:schemeClr val="tx1"/>
            </a:solidFill>
            <a:bevel/>
            <a:headEnd/>
            <a:tailEnd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Text Box 9"/>
          <p:cNvSpPr txBox="1">
            <a:spLocks noChangeArrowheads="1"/>
          </p:cNvSpPr>
          <p:nvPr/>
        </p:nvSpPr>
        <p:spPr bwMode="auto">
          <a:xfrm>
            <a:off x="5000628" y="2471734"/>
            <a:ext cx="53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</a:p>
        </p:txBody>
      </p:sp>
      <p:sp>
        <p:nvSpPr>
          <p:cNvPr id="63" name="Text Box 10"/>
          <p:cNvSpPr txBox="1">
            <a:spLocks noChangeArrowheads="1"/>
          </p:cNvSpPr>
          <p:nvPr/>
        </p:nvSpPr>
        <p:spPr bwMode="auto">
          <a:xfrm>
            <a:off x="5915028" y="2528884"/>
            <a:ext cx="371484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64" name="Text Box 11"/>
          <p:cNvSpPr txBox="1">
            <a:spLocks noChangeArrowheads="1"/>
          </p:cNvSpPr>
          <p:nvPr/>
        </p:nvSpPr>
        <p:spPr bwMode="auto">
          <a:xfrm>
            <a:off x="7743828" y="2586034"/>
            <a:ext cx="45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</a:p>
        </p:txBody>
      </p:sp>
      <p:sp>
        <p:nvSpPr>
          <p:cNvPr id="65" name="Text Box 12"/>
          <p:cNvSpPr txBox="1">
            <a:spLocks noChangeArrowheads="1"/>
          </p:cNvSpPr>
          <p:nvPr/>
        </p:nvSpPr>
        <p:spPr bwMode="auto">
          <a:xfrm>
            <a:off x="7058028" y="2071684"/>
            <a:ext cx="45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66" name="Text Box 13"/>
          <p:cNvSpPr txBox="1">
            <a:spLocks noChangeArrowheads="1"/>
          </p:cNvSpPr>
          <p:nvPr/>
        </p:nvSpPr>
        <p:spPr bwMode="auto">
          <a:xfrm>
            <a:off x="6384933" y="4071948"/>
            <a:ext cx="4016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</a:p>
        </p:txBody>
      </p:sp>
      <p:sp>
        <p:nvSpPr>
          <p:cNvPr id="67" name="矩形 66"/>
          <p:cNvSpPr/>
          <p:nvPr/>
        </p:nvSpPr>
        <p:spPr>
          <a:xfrm>
            <a:off x="6396728" y="25003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zh-CN" altLang="en-US" dirty="0"/>
          </a:p>
        </p:txBody>
      </p:sp>
      <p:sp>
        <p:nvSpPr>
          <p:cNvPr id="68" name="矩形 67"/>
          <p:cNvSpPr/>
          <p:nvPr/>
        </p:nvSpPr>
        <p:spPr>
          <a:xfrm>
            <a:off x="6929454" y="2500312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zh-CN" altLang="en-US" b="1" dirty="0"/>
          </a:p>
        </p:txBody>
      </p:sp>
      <p:sp>
        <p:nvSpPr>
          <p:cNvPr id="69" name="矩形 68"/>
          <p:cNvSpPr/>
          <p:nvPr/>
        </p:nvSpPr>
        <p:spPr>
          <a:xfrm>
            <a:off x="5500694" y="3357568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zh-CN" altLang="en-US" b="1" dirty="0"/>
          </a:p>
        </p:txBody>
      </p:sp>
      <p:sp>
        <p:nvSpPr>
          <p:cNvPr id="70" name="矩形 69"/>
          <p:cNvSpPr/>
          <p:nvPr/>
        </p:nvSpPr>
        <p:spPr>
          <a:xfrm>
            <a:off x="7286644" y="336143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zh-CN" altLang="en-US" b="1" dirty="0"/>
          </a:p>
        </p:txBody>
      </p:sp>
      <p:sp>
        <p:nvSpPr>
          <p:cNvPr id="71" name="矩形 70"/>
          <p:cNvSpPr/>
          <p:nvPr/>
        </p:nvSpPr>
        <p:spPr>
          <a:xfrm>
            <a:off x="6305148" y="3357568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zh-CN" altLang="en-US" b="1" dirty="0"/>
          </a:p>
        </p:txBody>
      </p:sp>
      <p:sp>
        <p:nvSpPr>
          <p:cNvPr id="36" name="矩形 35"/>
          <p:cNvSpPr/>
          <p:nvPr/>
        </p:nvSpPr>
        <p:spPr bwMode="auto">
          <a:xfrm>
            <a:off x="4714876" y="1714494"/>
            <a:ext cx="3643338" cy="28575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9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6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3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0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7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33" grpId="0"/>
      <p:bldP spid="57" grpId="0" animBg="1"/>
      <p:bldP spid="58" grpId="0" animBg="1"/>
      <p:bldP spid="60" grpId="0" animBg="1"/>
      <p:bldP spid="61" grpId="0" animBg="1"/>
      <p:bldP spid="65" grpId="0"/>
      <p:bldP spid="68" grpId="0"/>
      <p:bldP spid="69" grpId="0"/>
      <p:bldP spid="71" grpId="0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Freeform 8"/>
          <p:cNvSpPr>
            <a:spLocks/>
          </p:cNvSpPr>
          <p:nvPr/>
        </p:nvSpPr>
        <p:spPr bwMode="auto">
          <a:xfrm>
            <a:off x="4810124" y="2357434"/>
            <a:ext cx="2438400" cy="628650"/>
          </a:xfrm>
          <a:custGeom>
            <a:avLst/>
            <a:gdLst>
              <a:gd name="T0" fmla="*/ 1536 w 1536"/>
              <a:gd name="T1" fmla="*/ 528 h 528"/>
              <a:gd name="T2" fmla="*/ 768 w 1536"/>
              <a:gd name="T3" fmla="*/ 0 h 528"/>
              <a:gd name="T4" fmla="*/ 0 w 1536"/>
              <a:gd name="T5" fmla="*/ 528 h 528"/>
              <a:gd name="T6" fmla="*/ 0 60000 65536"/>
              <a:gd name="T7" fmla="*/ 0 60000 65536"/>
              <a:gd name="T8" fmla="*/ 0 60000 65536"/>
              <a:gd name="T9" fmla="*/ 0 w 1536"/>
              <a:gd name="T10" fmla="*/ 0 h 528"/>
              <a:gd name="T11" fmla="*/ 1536 w 1536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36" h="528">
                <a:moveTo>
                  <a:pt x="1536" y="528"/>
                </a:moveTo>
                <a:cubicBezTo>
                  <a:pt x="1280" y="264"/>
                  <a:pt x="1024" y="0"/>
                  <a:pt x="768" y="0"/>
                </a:cubicBezTo>
                <a:cubicBezTo>
                  <a:pt x="512" y="0"/>
                  <a:pt x="256" y="264"/>
                  <a:pt x="0" y="528"/>
                </a:cubicBezTo>
              </a:path>
            </a:pathLst>
          </a:custGeom>
          <a:noFill/>
          <a:ln w="38100" cmpd="sng">
            <a:solidFill>
              <a:schemeClr val="tx1"/>
            </a:solidFill>
            <a:bevel/>
            <a:headEnd/>
            <a:tailEnd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0" name="椭圆 109"/>
          <p:cNvSpPr/>
          <p:nvPr/>
        </p:nvSpPr>
        <p:spPr bwMode="auto">
          <a:xfrm>
            <a:off x="5976950" y="2928940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12" name="椭圆 111"/>
          <p:cNvSpPr/>
          <p:nvPr/>
        </p:nvSpPr>
        <p:spPr bwMode="auto">
          <a:xfrm>
            <a:off x="7193690" y="2928520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" name="Text Box 44"/>
          <p:cNvSpPr txBox="1">
            <a:spLocks noChangeArrowheads="1"/>
          </p:cNvSpPr>
          <p:nvPr/>
        </p:nvSpPr>
        <p:spPr bwMode="auto">
          <a:xfrm>
            <a:off x="863588" y="1059583"/>
            <a:ext cx="30460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至少有</a:t>
            </a:r>
            <a:r>
              <a:rPr lang="en-US" altLang="zh-CN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zh-CN" altLang="en-US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个独立部分</a:t>
            </a:r>
            <a:endParaRPr lang="en-US" altLang="zh-CN" b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571868" y="35717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非连通图</a:t>
            </a:r>
          </a:p>
        </p:txBody>
      </p:sp>
      <p:grpSp>
        <p:nvGrpSpPr>
          <p:cNvPr id="73" name="组合 72"/>
          <p:cNvGrpSpPr/>
          <p:nvPr/>
        </p:nvGrpSpPr>
        <p:grpSpPr>
          <a:xfrm>
            <a:off x="857224" y="2071684"/>
            <a:ext cx="3200400" cy="2461929"/>
            <a:chOff x="4500562" y="2071684"/>
            <a:chExt cx="3200400" cy="2461929"/>
          </a:xfrm>
        </p:grpSpPr>
        <p:sp>
          <p:nvSpPr>
            <p:cNvPr id="74" name="Line 3"/>
            <p:cNvSpPr>
              <a:spLocks noChangeShapeType="1"/>
            </p:cNvSpPr>
            <p:nvPr/>
          </p:nvSpPr>
          <p:spPr bwMode="auto">
            <a:xfrm>
              <a:off x="4881562" y="2986084"/>
              <a:ext cx="1219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5" name="Line 4"/>
            <p:cNvSpPr>
              <a:spLocks noChangeShapeType="1"/>
            </p:cNvSpPr>
            <p:nvPr/>
          </p:nvSpPr>
          <p:spPr bwMode="auto">
            <a:xfrm>
              <a:off x="6134100" y="2986084"/>
              <a:ext cx="1219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6" name="Line 5"/>
            <p:cNvSpPr>
              <a:spLocks noChangeShapeType="1"/>
            </p:cNvSpPr>
            <p:nvPr/>
          </p:nvSpPr>
          <p:spPr bwMode="auto">
            <a:xfrm>
              <a:off x="6100762" y="2986084"/>
              <a:ext cx="0" cy="1143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7" name="Line 6"/>
            <p:cNvSpPr>
              <a:spLocks noChangeShapeType="1"/>
            </p:cNvSpPr>
            <p:nvPr/>
          </p:nvSpPr>
          <p:spPr bwMode="auto">
            <a:xfrm flipH="1">
              <a:off x="6100762" y="2986084"/>
              <a:ext cx="1219200" cy="10858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8" name="Line 7"/>
            <p:cNvSpPr>
              <a:spLocks noChangeShapeType="1"/>
            </p:cNvSpPr>
            <p:nvPr/>
          </p:nvSpPr>
          <p:spPr bwMode="auto">
            <a:xfrm>
              <a:off x="4881562" y="2986084"/>
              <a:ext cx="1219200" cy="10858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9" name="Freeform 8"/>
            <p:cNvSpPr>
              <a:spLocks/>
            </p:cNvSpPr>
            <p:nvPr/>
          </p:nvSpPr>
          <p:spPr bwMode="auto">
            <a:xfrm>
              <a:off x="4881562" y="2357434"/>
              <a:ext cx="2438400" cy="628650"/>
            </a:xfrm>
            <a:custGeom>
              <a:avLst/>
              <a:gdLst>
                <a:gd name="T0" fmla="*/ 1536 w 1536"/>
                <a:gd name="T1" fmla="*/ 528 h 528"/>
                <a:gd name="T2" fmla="*/ 768 w 1536"/>
                <a:gd name="T3" fmla="*/ 0 h 528"/>
                <a:gd name="T4" fmla="*/ 0 w 1536"/>
                <a:gd name="T5" fmla="*/ 528 h 528"/>
                <a:gd name="T6" fmla="*/ 0 60000 65536"/>
                <a:gd name="T7" fmla="*/ 0 60000 65536"/>
                <a:gd name="T8" fmla="*/ 0 60000 65536"/>
                <a:gd name="T9" fmla="*/ 0 w 1536"/>
                <a:gd name="T10" fmla="*/ 0 h 528"/>
                <a:gd name="T11" fmla="*/ 1536 w 153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36" h="528">
                  <a:moveTo>
                    <a:pt x="1536" y="528"/>
                  </a:moveTo>
                  <a:cubicBezTo>
                    <a:pt x="1280" y="264"/>
                    <a:pt x="1024" y="0"/>
                    <a:pt x="768" y="0"/>
                  </a:cubicBezTo>
                  <a:cubicBezTo>
                    <a:pt x="512" y="0"/>
                    <a:pt x="256" y="264"/>
                    <a:pt x="0" y="528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0" name="Text Box 9"/>
            <p:cNvSpPr txBox="1">
              <a:spLocks noChangeArrowheads="1"/>
            </p:cNvSpPr>
            <p:nvPr/>
          </p:nvSpPr>
          <p:spPr bwMode="auto">
            <a:xfrm>
              <a:off x="4500562" y="2471734"/>
              <a:ext cx="5334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</a:p>
          </p:txBody>
        </p:sp>
        <p:sp>
          <p:nvSpPr>
            <p:cNvPr id="81" name="Text Box 10"/>
            <p:cNvSpPr txBox="1">
              <a:spLocks noChangeArrowheads="1"/>
            </p:cNvSpPr>
            <p:nvPr/>
          </p:nvSpPr>
          <p:spPr bwMode="auto">
            <a:xfrm>
              <a:off x="5414962" y="2528884"/>
              <a:ext cx="371484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</a:p>
          </p:txBody>
        </p:sp>
        <p:sp>
          <p:nvSpPr>
            <p:cNvPr id="82" name="Text Box 11"/>
            <p:cNvSpPr txBox="1">
              <a:spLocks noChangeArrowheads="1"/>
            </p:cNvSpPr>
            <p:nvPr/>
          </p:nvSpPr>
          <p:spPr bwMode="auto">
            <a:xfrm>
              <a:off x="7243762" y="2489554"/>
              <a:ext cx="4572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</a:t>
              </a:r>
            </a:p>
          </p:txBody>
        </p:sp>
        <p:sp>
          <p:nvSpPr>
            <p:cNvPr id="83" name="Text Box 12"/>
            <p:cNvSpPr txBox="1">
              <a:spLocks noChangeArrowheads="1"/>
            </p:cNvSpPr>
            <p:nvPr/>
          </p:nvSpPr>
          <p:spPr bwMode="auto">
            <a:xfrm>
              <a:off x="6557962" y="2071684"/>
              <a:ext cx="4572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</a:p>
          </p:txBody>
        </p:sp>
        <p:sp>
          <p:nvSpPr>
            <p:cNvPr id="84" name="Text Box 13"/>
            <p:cNvSpPr txBox="1">
              <a:spLocks noChangeArrowheads="1"/>
            </p:cNvSpPr>
            <p:nvPr/>
          </p:nvSpPr>
          <p:spPr bwMode="auto">
            <a:xfrm>
              <a:off x="5884867" y="4071948"/>
              <a:ext cx="40164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5896662" y="2500312"/>
              <a:ext cx="38985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</a:t>
              </a:r>
              <a:endParaRPr lang="zh-CN" altLang="en-US" dirty="0"/>
            </a:p>
          </p:txBody>
        </p:sp>
        <p:sp>
          <p:nvSpPr>
            <p:cNvPr id="86" name="矩形 85"/>
            <p:cNvSpPr/>
            <p:nvPr/>
          </p:nvSpPr>
          <p:spPr>
            <a:xfrm>
              <a:off x="6429388" y="2500312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zh-CN" altLang="en-US" b="1" dirty="0"/>
            </a:p>
          </p:txBody>
        </p:sp>
        <p:sp>
          <p:nvSpPr>
            <p:cNvPr id="87" name="矩形 86"/>
            <p:cNvSpPr/>
            <p:nvPr/>
          </p:nvSpPr>
          <p:spPr>
            <a:xfrm>
              <a:off x="5000628" y="3357568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zh-CN" altLang="en-US" b="1" dirty="0"/>
            </a:p>
          </p:txBody>
        </p:sp>
        <p:sp>
          <p:nvSpPr>
            <p:cNvPr id="88" name="矩形 87"/>
            <p:cNvSpPr/>
            <p:nvPr/>
          </p:nvSpPr>
          <p:spPr>
            <a:xfrm>
              <a:off x="6786578" y="3361436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zh-CN" altLang="en-US" b="1" dirty="0"/>
            </a:p>
          </p:txBody>
        </p:sp>
        <p:sp>
          <p:nvSpPr>
            <p:cNvPr id="89" name="矩形 88"/>
            <p:cNvSpPr/>
            <p:nvPr/>
          </p:nvSpPr>
          <p:spPr>
            <a:xfrm>
              <a:off x="5805082" y="3357568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endParaRPr lang="zh-CN" altLang="en-US" b="1" dirty="0"/>
            </a:p>
          </p:txBody>
        </p:sp>
      </p:grpSp>
      <p:sp>
        <p:nvSpPr>
          <p:cNvPr id="91" name="Line 3"/>
          <p:cNvSpPr>
            <a:spLocks noChangeShapeType="1"/>
          </p:cNvSpPr>
          <p:nvPr/>
        </p:nvSpPr>
        <p:spPr bwMode="auto">
          <a:xfrm>
            <a:off x="4810124" y="2986084"/>
            <a:ext cx="121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" name="Line 4"/>
          <p:cNvSpPr>
            <a:spLocks noChangeShapeType="1"/>
          </p:cNvSpPr>
          <p:nvPr/>
        </p:nvSpPr>
        <p:spPr bwMode="auto">
          <a:xfrm>
            <a:off x="6062662" y="2986084"/>
            <a:ext cx="121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3" name="Line 5"/>
          <p:cNvSpPr>
            <a:spLocks noChangeShapeType="1"/>
          </p:cNvSpPr>
          <p:nvPr/>
        </p:nvSpPr>
        <p:spPr bwMode="auto">
          <a:xfrm>
            <a:off x="6029324" y="2981322"/>
            <a:ext cx="0" cy="1143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" name="Line 6"/>
          <p:cNvSpPr>
            <a:spLocks noChangeShapeType="1"/>
          </p:cNvSpPr>
          <p:nvPr/>
        </p:nvSpPr>
        <p:spPr bwMode="auto">
          <a:xfrm flipH="1">
            <a:off x="6029324" y="2986084"/>
            <a:ext cx="1219200" cy="1085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5" name="Line 7"/>
          <p:cNvSpPr>
            <a:spLocks noChangeShapeType="1"/>
          </p:cNvSpPr>
          <p:nvPr/>
        </p:nvSpPr>
        <p:spPr bwMode="auto">
          <a:xfrm>
            <a:off x="4807830" y="2989620"/>
            <a:ext cx="1219200" cy="1085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7" name="Text Box 9"/>
          <p:cNvSpPr txBox="1">
            <a:spLocks noChangeArrowheads="1"/>
          </p:cNvSpPr>
          <p:nvPr/>
        </p:nvSpPr>
        <p:spPr bwMode="auto">
          <a:xfrm>
            <a:off x="4429124" y="2471734"/>
            <a:ext cx="53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</a:p>
        </p:txBody>
      </p:sp>
      <p:sp>
        <p:nvSpPr>
          <p:cNvPr id="98" name="Text Box 10"/>
          <p:cNvSpPr txBox="1">
            <a:spLocks noChangeArrowheads="1"/>
          </p:cNvSpPr>
          <p:nvPr/>
        </p:nvSpPr>
        <p:spPr bwMode="auto">
          <a:xfrm>
            <a:off x="5343524" y="2528884"/>
            <a:ext cx="371484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99" name="Text Box 11"/>
          <p:cNvSpPr txBox="1">
            <a:spLocks noChangeArrowheads="1"/>
          </p:cNvSpPr>
          <p:nvPr/>
        </p:nvSpPr>
        <p:spPr bwMode="auto">
          <a:xfrm>
            <a:off x="7172324" y="2489554"/>
            <a:ext cx="45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</a:p>
        </p:txBody>
      </p:sp>
      <p:sp>
        <p:nvSpPr>
          <p:cNvPr id="100" name="Text Box 12"/>
          <p:cNvSpPr txBox="1">
            <a:spLocks noChangeArrowheads="1"/>
          </p:cNvSpPr>
          <p:nvPr/>
        </p:nvSpPr>
        <p:spPr bwMode="auto">
          <a:xfrm>
            <a:off x="6486524" y="2071684"/>
            <a:ext cx="45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101" name="Text Box 13"/>
          <p:cNvSpPr txBox="1">
            <a:spLocks noChangeArrowheads="1"/>
          </p:cNvSpPr>
          <p:nvPr/>
        </p:nvSpPr>
        <p:spPr bwMode="auto">
          <a:xfrm>
            <a:off x="5813429" y="4071948"/>
            <a:ext cx="4016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</a:p>
        </p:txBody>
      </p:sp>
      <p:sp>
        <p:nvSpPr>
          <p:cNvPr id="102" name="矩形 101"/>
          <p:cNvSpPr/>
          <p:nvPr/>
        </p:nvSpPr>
        <p:spPr>
          <a:xfrm>
            <a:off x="5825224" y="25003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zh-CN" altLang="en-US" dirty="0"/>
          </a:p>
        </p:txBody>
      </p:sp>
      <p:sp>
        <p:nvSpPr>
          <p:cNvPr id="103" name="矩形 102"/>
          <p:cNvSpPr/>
          <p:nvPr/>
        </p:nvSpPr>
        <p:spPr>
          <a:xfrm>
            <a:off x="6357950" y="2500312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zh-CN" altLang="en-US" b="1" dirty="0"/>
          </a:p>
        </p:txBody>
      </p:sp>
      <p:sp>
        <p:nvSpPr>
          <p:cNvPr id="104" name="矩形 103"/>
          <p:cNvSpPr/>
          <p:nvPr/>
        </p:nvSpPr>
        <p:spPr>
          <a:xfrm>
            <a:off x="4929190" y="3357568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zh-CN" altLang="en-US" b="1" dirty="0"/>
          </a:p>
        </p:txBody>
      </p:sp>
      <p:sp>
        <p:nvSpPr>
          <p:cNvPr id="105" name="矩形 104"/>
          <p:cNvSpPr/>
          <p:nvPr/>
        </p:nvSpPr>
        <p:spPr>
          <a:xfrm>
            <a:off x="6715140" y="336143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zh-CN" altLang="en-US" b="1" dirty="0"/>
          </a:p>
        </p:txBody>
      </p:sp>
      <p:sp>
        <p:nvSpPr>
          <p:cNvPr id="106" name="矩形 105"/>
          <p:cNvSpPr/>
          <p:nvPr/>
        </p:nvSpPr>
        <p:spPr>
          <a:xfrm>
            <a:off x="5733644" y="3357568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zh-CN" altLang="en-US" b="1" dirty="0"/>
          </a:p>
        </p:txBody>
      </p:sp>
      <p:sp>
        <p:nvSpPr>
          <p:cNvPr id="108" name="椭圆 107"/>
          <p:cNvSpPr/>
          <p:nvPr/>
        </p:nvSpPr>
        <p:spPr bwMode="auto">
          <a:xfrm>
            <a:off x="4750591" y="2931321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11" name="椭圆 110"/>
          <p:cNvSpPr/>
          <p:nvPr/>
        </p:nvSpPr>
        <p:spPr bwMode="auto">
          <a:xfrm>
            <a:off x="5979331" y="4014796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7" name="矩形 106"/>
          <p:cNvSpPr/>
          <p:nvPr/>
        </p:nvSpPr>
        <p:spPr bwMode="auto">
          <a:xfrm>
            <a:off x="4071934" y="2000246"/>
            <a:ext cx="3643338" cy="28575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2" animBg="1"/>
      <p:bldP spid="96" grpId="3" animBg="1"/>
      <p:bldP spid="37" grpId="0"/>
      <p:bldP spid="91" grpId="0" animBg="1"/>
      <p:bldP spid="91" grpId="2" animBg="1"/>
      <p:bldP spid="92" grpId="2" animBg="1"/>
      <p:bldP spid="92" grpId="5" animBg="1"/>
      <p:bldP spid="93" grpId="0" animBg="1"/>
      <p:bldP spid="94" grpId="2" animBg="1"/>
      <p:bldP spid="95" grpId="0" animBg="1"/>
      <p:bldP spid="95" grpId="1" animBg="1"/>
      <p:bldP spid="98" grpId="0"/>
      <p:bldP spid="98" grpId="2"/>
      <p:bldP spid="100" grpId="2"/>
      <p:bldP spid="100" grpId="3"/>
      <p:bldP spid="103" grpId="2"/>
      <p:bldP spid="103" grpId="4"/>
      <p:bldP spid="104" grpId="0"/>
      <p:bldP spid="104" grpId="1"/>
      <p:bldP spid="105" grpId="2"/>
      <p:bldP spid="106" grpId="0"/>
      <p:bldP spid="10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-71470" y="1142990"/>
            <a:ext cx="88249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连通图中的一组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支路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的集合，满足：</a:t>
            </a:r>
          </a:p>
        </p:txBody>
      </p:sp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428596" y="1643056"/>
            <a:ext cx="82089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spcBef>
                <a:spcPts val="0"/>
              </a:spcBef>
              <a:buFont typeface="Wingdings" pitchFamily="2" charset="2"/>
              <a:buChar char="Ø"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移去集合中所有支路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注意</a:t>
            </a:r>
            <a:r>
              <a:rPr lang="zh-CN" altLang="en-US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保留节点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，原连通图将分为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两个独立部分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；</a:t>
            </a:r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spcBef>
                <a:spcPts val="0"/>
              </a:spcBef>
              <a:buFont typeface="Wingdings" pitchFamily="2" charset="2"/>
              <a:buChar char="Ø"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保留集合中任一条支路，仍连通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857620" y="343901"/>
            <a:ext cx="11112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割 集</a:t>
            </a:r>
          </a:p>
        </p:txBody>
      </p:sp>
      <p:sp>
        <p:nvSpPr>
          <p:cNvPr id="56" name="Freeform 8"/>
          <p:cNvSpPr>
            <a:spLocks/>
          </p:cNvSpPr>
          <p:nvPr/>
        </p:nvSpPr>
        <p:spPr bwMode="auto">
          <a:xfrm>
            <a:off x="2095480" y="3000378"/>
            <a:ext cx="2438400" cy="628650"/>
          </a:xfrm>
          <a:custGeom>
            <a:avLst/>
            <a:gdLst>
              <a:gd name="T0" fmla="*/ 1536 w 1536"/>
              <a:gd name="T1" fmla="*/ 528 h 528"/>
              <a:gd name="T2" fmla="*/ 768 w 1536"/>
              <a:gd name="T3" fmla="*/ 0 h 528"/>
              <a:gd name="T4" fmla="*/ 0 w 1536"/>
              <a:gd name="T5" fmla="*/ 528 h 528"/>
              <a:gd name="T6" fmla="*/ 0 60000 65536"/>
              <a:gd name="T7" fmla="*/ 0 60000 65536"/>
              <a:gd name="T8" fmla="*/ 0 60000 65536"/>
              <a:gd name="T9" fmla="*/ 0 w 1536"/>
              <a:gd name="T10" fmla="*/ 0 h 528"/>
              <a:gd name="T11" fmla="*/ 1536 w 1536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36" h="528">
                <a:moveTo>
                  <a:pt x="1536" y="528"/>
                </a:moveTo>
                <a:cubicBezTo>
                  <a:pt x="1280" y="264"/>
                  <a:pt x="1024" y="0"/>
                  <a:pt x="768" y="0"/>
                </a:cubicBezTo>
                <a:cubicBezTo>
                  <a:pt x="512" y="0"/>
                  <a:pt x="256" y="264"/>
                  <a:pt x="0" y="528"/>
                </a:cubicBezTo>
              </a:path>
            </a:pathLst>
          </a:custGeom>
          <a:noFill/>
          <a:ln w="38100" cmpd="sng">
            <a:solidFill>
              <a:schemeClr val="tx1"/>
            </a:solidFill>
            <a:bevel/>
            <a:headEnd/>
            <a:tailEnd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Line 3"/>
          <p:cNvSpPr>
            <a:spLocks noChangeShapeType="1"/>
          </p:cNvSpPr>
          <p:nvPr/>
        </p:nvSpPr>
        <p:spPr bwMode="auto">
          <a:xfrm>
            <a:off x="2095480" y="3629028"/>
            <a:ext cx="121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Line 4"/>
          <p:cNvSpPr>
            <a:spLocks noChangeShapeType="1"/>
          </p:cNvSpPr>
          <p:nvPr/>
        </p:nvSpPr>
        <p:spPr bwMode="auto">
          <a:xfrm>
            <a:off x="3346796" y="3621804"/>
            <a:ext cx="121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Line 5"/>
          <p:cNvSpPr>
            <a:spLocks noChangeShapeType="1"/>
          </p:cNvSpPr>
          <p:nvPr/>
        </p:nvSpPr>
        <p:spPr bwMode="auto">
          <a:xfrm>
            <a:off x="3314522" y="3593398"/>
            <a:ext cx="0" cy="1143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Line 6"/>
          <p:cNvSpPr>
            <a:spLocks noChangeShapeType="1"/>
          </p:cNvSpPr>
          <p:nvPr/>
        </p:nvSpPr>
        <p:spPr bwMode="auto">
          <a:xfrm flipH="1">
            <a:off x="3314680" y="3629028"/>
            <a:ext cx="1219200" cy="1085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" name="Line 7"/>
          <p:cNvSpPr>
            <a:spLocks noChangeShapeType="1"/>
          </p:cNvSpPr>
          <p:nvPr/>
        </p:nvSpPr>
        <p:spPr bwMode="auto">
          <a:xfrm>
            <a:off x="2093186" y="3632564"/>
            <a:ext cx="1219200" cy="1085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Text Box 9"/>
          <p:cNvSpPr txBox="1">
            <a:spLocks noChangeArrowheads="1"/>
          </p:cNvSpPr>
          <p:nvPr/>
        </p:nvSpPr>
        <p:spPr bwMode="auto">
          <a:xfrm>
            <a:off x="1714480" y="3114678"/>
            <a:ext cx="53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</a:p>
        </p:txBody>
      </p:sp>
      <p:sp>
        <p:nvSpPr>
          <p:cNvPr id="65" name="Text Box 10"/>
          <p:cNvSpPr txBox="1">
            <a:spLocks noChangeArrowheads="1"/>
          </p:cNvSpPr>
          <p:nvPr/>
        </p:nvSpPr>
        <p:spPr bwMode="auto">
          <a:xfrm>
            <a:off x="2628880" y="3171828"/>
            <a:ext cx="371484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66" name="Text Box 11"/>
          <p:cNvSpPr txBox="1">
            <a:spLocks noChangeArrowheads="1"/>
          </p:cNvSpPr>
          <p:nvPr/>
        </p:nvSpPr>
        <p:spPr bwMode="auto">
          <a:xfrm>
            <a:off x="4457680" y="3132498"/>
            <a:ext cx="45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</a:p>
        </p:txBody>
      </p:sp>
      <p:sp>
        <p:nvSpPr>
          <p:cNvPr id="67" name="Text Box 12"/>
          <p:cNvSpPr txBox="1">
            <a:spLocks noChangeArrowheads="1"/>
          </p:cNvSpPr>
          <p:nvPr/>
        </p:nvSpPr>
        <p:spPr bwMode="auto">
          <a:xfrm>
            <a:off x="3771880" y="2824465"/>
            <a:ext cx="45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68" name="Text Box 13"/>
          <p:cNvSpPr txBox="1">
            <a:spLocks noChangeArrowheads="1"/>
          </p:cNvSpPr>
          <p:nvPr/>
        </p:nvSpPr>
        <p:spPr bwMode="auto">
          <a:xfrm>
            <a:off x="3098785" y="4714892"/>
            <a:ext cx="4016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</a:p>
        </p:txBody>
      </p:sp>
      <p:sp>
        <p:nvSpPr>
          <p:cNvPr id="69" name="矩形 68"/>
          <p:cNvSpPr/>
          <p:nvPr/>
        </p:nvSpPr>
        <p:spPr>
          <a:xfrm>
            <a:off x="3110580" y="314325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zh-CN" altLang="en-US" dirty="0"/>
          </a:p>
        </p:txBody>
      </p:sp>
      <p:sp>
        <p:nvSpPr>
          <p:cNvPr id="70" name="矩形 69"/>
          <p:cNvSpPr/>
          <p:nvPr/>
        </p:nvSpPr>
        <p:spPr>
          <a:xfrm>
            <a:off x="3643306" y="314325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zh-CN" altLang="en-US" b="1" dirty="0"/>
          </a:p>
        </p:txBody>
      </p:sp>
      <p:sp>
        <p:nvSpPr>
          <p:cNvPr id="71" name="矩形 70"/>
          <p:cNvSpPr/>
          <p:nvPr/>
        </p:nvSpPr>
        <p:spPr>
          <a:xfrm>
            <a:off x="2214546" y="4000512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zh-CN" altLang="en-US" b="1" dirty="0"/>
          </a:p>
        </p:txBody>
      </p:sp>
      <p:sp>
        <p:nvSpPr>
          <p:cNvPr id="72" name="矩形 71"/>
          <p:cNvSpPr/>
          <p:nvPr/>
        </p:nvSpPr>
        <p:spPr>
          <a:xfrm>
            <a:off x="4000496" y="4004380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zh-CN" altLang="en-US" b="1" dirty="0"/>
          </a:p>
        </p:txBody>
      </p:sp>
      <p:sp>
        <p:nvSpPr>
          <p:cNvPr id="73" name="矩形 72"/>
          <p:cNvSpPr/>
          <p:nvPr/>
        </p:nvSpPr>
        <p:spPr>
          <a:xfrm>
            <a:off x="3019000" y="4000512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zh-CN" altLang="en-US" b="1" dirty="0"/>
          </a:p>
        </p:txBody>
      </p:sp>
      <p:sp>
        <p:nvSpPr>
          <p:cNvPr id="74" name="椭圆 73"/>
          <p:cNvSpPr/>
          <p:nvPr/>
        </p:nvSpPr>
        <p:spPr bwMode="auto">
          <a:xfrm>
            <a:off x="2035947" y="3574265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75" name="椭圆 74"/>
          <p:cNvSpPr/>
          <p:nvPr/>
        </p:nvSpPr>
        <p:spPr bwMode="auto">
          <a:xfrm>
            <a:off x="3264687" y="4657740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7" name="椭圆 56"/>
          <p:cNvSpPr/>
          <p:nvPr/>
        </p:nvSpPr>
        <p:spPr bwMode="auto">
          <a:xfrm>
            <a:off x="3262306" y="3571884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8" name="椭圆 57"/>
          <p:cNvSpPr/>
          <p:nvPr/>
        </p:nvSpPr>
        <p:spPr bwMode="auto">
          <a:xfrm>
            <a:off x="4479046" y="3571464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76" name="矩形 75"/>
          <p:cNvSpPr/>
          <p:nvPr/>
        </p:nvSpPr>
        <p:spPr bwMode="auto">
          <a:xfrm>
            <a:off x="1714480" y="2928940"/>
            <a:ext cx="3214710" cy="221456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57158" y="571486"/>
            <a:ext cx="1422184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割集定义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5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7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1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9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9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9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9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9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38" grpId="0"/>
      <p:bldP spid="56" grpId="0" animBg="1"/>
      <p:bldP spid="56" grpId="1" animBg="1"/>
      <p:bldP spid="56" grpId="2" animBg="1"/>
      <p:bldP spid="56" grpId="3" animBg="1"/>
      <p:bldP spid="59" grpId="0" animBg="1"/>
      <p:bldP spid="59" grpId="1" animBg="1"/>
      <p:bldP spid="59" grpId="2" animBg="1"/>
      <p:bldP spid="59" grpId="3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3" grpId="2" animBg="1"/>
      <p:bldP spid="63" grpId="3" animBg="1"/>
      <p:bldP spid="63" grpId="4" animBg="1"/>
      <p:bldP spid="65" grpId="0"/>
      <p:bldP spid="65" grpId="1"/>
      <p:bldP spid="65" grpId="2"/>
      <p:bldP spid="65" grpId="3"/>
      <p:bldP spid="67" grpId="0"/>
      <p:bldP spid="67" grpId="1"/>
      <p:bldP spid="67" grpId="2"/>
      <p:bldP spid="67" grpId="3"/>
      <p:bldP spid="70" grpId="0"/>
      <p:bldP spid="70" grpId="1"/>
      <p:bldP spid="71" grpId="0"/>
      <p:bldP spid="71" grpId="1"/>
      <p:bldP spid="71" grpId="2"/>
      <p:bldP spid="71" grpId="3"/>
      <p:bldP spid="72" grpId="0"/>
      <p:bldP spid="72" grpId="1"/>
      <p:bldP spid="73" grpId="0"/>
      <p:bldP spid="73" grpId="1"/>
      <p:bldP spid="76" grpId="0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Line 6"/>
          <p:cNvSpPr>
            <a:spLocks noChangeShapeType="1"/>
          </p:cNvSpPr>
          <p:nvPr/>
        </p:nvSpPr>
        <p:spPr bwMode="auto">
          <a:xfrm flipH="1">
            <a:off x="6743704" y="3314487"/>
            <a:ext cx="1219200" cy="1085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Line 5"/>
          <p:cNvSpPr>
            <a:spLocks noChangeShapeType="1"/>
          </p:cNvSpPr>
          <p:nvPr/>
        </p:nvSpPr>
        <p:spPr bwMode="auto">
          <a:xfrm>
            <a:off x="6743704" y="3314487"/>
            <a:ext cx="0" cy="1143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Line 7"/>
          <p:cNvSpPr>
            <a:spLocks noChangeShapeType="1"/>
          </p:cNvSpPr>
          <p:nvPr/>
        </p:nvSpPr>
        <p:spPr bwMode="auto">
          <a:xfrm>
            <a:off x="5524504" y="3314487"/>
            <a:ext cx="1219200" cy="1085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5476" name="Text Box 17"/>
          <p:cNvSpPr txBox="1">
            <a:spLocks noChangeArrowheads="1"/>
          </p:cNvSpPr>
          <p:nvPr/>
        </p:nvSpPr>
        <p:spPr bwMode="auto">
          <a:xfrm>
            <a:off x="1285852" y="2928940"/>
            <a:ext cx="2214578" cy="646331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chemeClr val="bg1"/>
                </a:solidFill>
              </a:rPr>
              <a:t>{4</a:t>
            </a:r>
            <a:r>
              <a:rPr lang="zh-CN" altLang="en-US" sz="3600" dirty="0">
                <a:solidFill>
                  <a:schemeClr val="bg1"/>
                </a:solidFill>
              </a:rPr>
              <a:t>，</a:t>
            </a:r>
            <a:r>
              <a:rPr lang="en-US" altLang="zh-CN" sz="3600" dirty="0">
                <a:solidFill>
                  <a:schemeClr val="bg1"/>
                </a:solidFill>
              </a:rPr>
              <a:t>5</a:t>
            </a:r>
            <a:r>
              <a:rPr lang="zh-CN" altLang="en-US" sz="3600" dirty="0">
                <a:solidFill>
                  <a:schemeClr val="bg1"/>
                </a:solidFill>
              </a:rPr>
              <a:t>，</a:t>
            </a:r>
            <a:r>
              <a:rPr lang="en-US" altLang="zh-CN" sz="3600" dirty="0">
                <a:solidFill>
                  <a:schemeClr val="bg1"/>
                </a:solidFill>
              </a:rPr>
              <a:t>6}</a:t>
            </a:r>
          </a:p>
        </p:txBody>
      </p:sp>
      <p:sp>
        <p:nvSpPr>
          <p:cNvPr id="87058" name="Text Box 19"/>
          <p:cNvSpPr txBox="1">
            <a:spLocks noChangeArrowheads="1"/>
          </p:cNvSpPr>
          <p:nvPr/>
        </p:nvSpPr>
        <p:spPr bwMode="auto">
          <a:xfrm>
            <a:off x="1285852" y="4464895"/>
            <a:ext cx="2819400" cy="646331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chemeClr val="bg1"/>
                </a:solidFill>
              </a:rPr>
              <a:t>{1</a:t>
            </a:r>
            <a:r>
              <a:rPr lang="zh-CN" altLang="en-US" sz="3600" dirty="0">
                <a:solidFill>
                  <a:schemeClr val="bg1"/>
                </a:solidFill>
              </a:rPr>
              <a:t>，</a:t>
            </a:r>
            <a:r>
              <a:rPr lang="en-US" altLang="zh-CN" sz="3600" dirty="0">
                <a:solidFill>
                  <a:schemeClr val="bg1"/>
                </a:solidFill>
              </a:rPr>
              <a:t>2</a:t>
            </a:r>
            <a:r>
              <a:rPr lang="zh-CN" altLang="en-US" sz="3600" dirty="0">
                <a:solidFill>
                  <a:schemeClr val="bg1"/>
                </a:solidFill>
              </a:rPr>
              <a:t>，</a:t>
            </a:r>
            <a:r>
              <a:rPr lang="en-US" altLang="zh-CN" sz="3600" dirty="0">
                <a:solidFill>
                  <a:schemeClr val="bg1"/>
                </a:solidFill>
              </a:rPr>
              <a:t>5</a:t>
            </a:r>
            <a:r>
              <a:rPr lang="zh-CN" altLang="en-US" sz="3600" dirty="0">
                <a:solidFill>
                  <a:schemeClr val="bg1"/>
                </a:solidFill>
              </a:rPr>
              <a:t>，</a:t>
            </a:r>
            <a:r>
              <a:rPr lang="en-US" altLang="zh-CN" sz="3600" dirty="0">
                <a:solidFill>
                  <a:schemeClr val="bg1"/>
                </a:solidFill>
              </a:rPr>
              <a:t>6}</a:t>
            </a:r>
          </a:p>
        </p:txBody>
      </p:sp>
      <p:sp>
        <p:nvSpPr>
          <p:cNvPr id="87060" name="Text Box 21"/>
          <p:cNvSpPr txBox="1">
            <a:spLocks noChangeArrowheads="1"/>
          </p:cNvSpPr>
          <p:nvPr/>
        </p:nvSpPr>
        <p:spPr bwMode="auto">
          <a:xfrm>
            <a:off x="1285852" y="3704000"/>
            <a:ext cx="2286000" cy="646331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chemeClr val="bg1"/>
                </a:solidFill>
              </a:rPr>
              <a:t>{2</a:t>
            </a:r>
            <a:r>
              <a:rPr lang="zh-CN" altLang="en-US" sz="3600" dirty="0">
                <a:solidFill>
                  <a:schemeClr val="bg1"/>
                </a:solidFill>
              </a:rPr>
              <a:t>，</a:t>
            </a:r>
            <a:r>
              <a:rPr lang="en-US" altLang="zh-CN" sz="3600" dirty="0">
                <a:solidFill>
                  <a:schemeClr val="bg1"/>
                </a:solidFill>
              </a:rPr>
              <a:t>3</a:t>
            </a:r>
            <a:r>
              <a:rPr lang="zh-CN" altLang="en-US" sz="3600" dirty="0">
                <a:solidFill>
                  <a:schemeClr val="bg1"/>
                </a:solidFill>
              </a:rPr>
              <a:t>，</a:t>
            </a:r>
            <a:r>
              <a:rPr lang="en-US" altLang="zh-CN" sz="3600" dirty="0">
                <a:solidFill>
                  <a:schemeClr val="bg1"/>
                </a:solidFill>
              </a:rPr>
              <a:t>6}</a:t>
            </a:r>
          </a:p>
        </p:txBody>
      </p:sp>
      <p:sp>
        <p:nvSpPr>
          <p:cNvPr id="105481" name="矩形 21"/>
          <p:cNvSpPr>
            <a:spLocks noChangeArrowheads="1"/>
          </p:cNvSpPr>
          <p:nvPr/>
        </p:nvSpPr>
        <p:spPr bwMode="auto">
          <a:xfrm>
            <a:off x="642910" y="1000114"/>
            <a:ext cx="8100900" cy="188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lnSpc>
                <a:spcPts val="3500"/>
              </a:lnSpc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对一个连通图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作闭合面（广义节点）</a:t>
            </a:r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lnSpc>
                <a:spcPts val="3500"/>
              </a:lnSpc>
              <a:buFont typeface="Wingdings" pitchFamily="2" charset="2"/>
              <a:buChar char="Ø"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使其将图分割为两个部分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marL="514350" indent="-514350">
              <a:lnSpc>
                <a:spcPts val="3500"/>
              </a:lnSpc>
              <a:buFont typeface="Wingdings" pitchFamily="2" charset="2"/>
              <a:buChar char="Ø"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只要少移去一条支路，图仍为连通的，则与闭合面相交支路的集合就是一个割集。</a:t>
            </a:r>
          </a:p>
        </p:txBody>
      </p:sp>
      <p:sp>
        <p:nvSpPr>
          <p:cNvPr id="38" name="Freeform 16"/>
          <p:cNvSpPr>
            <a:spLocks/>
          </p:cNvSpPr>
          <p:nvPr/>
        </p:nvSpPr>
        <p:spPr bwMode="auto">
          <a:xfrm>
            <a:off x="5452864" y="4129104"/>
            <a:ext cx="2590800" cy="585786"/>
          </a:xfrm>
          <a:custGeom>
            <a:avLst/>
            <a:gdLst>
              <a:gd name="T0" fmla="*/ 0 w 1632"/>
              <a:gd name="T1" fmla="*/ 672 h 672"/>
              <a:gd name="T2" fmla="*/ 816 w 1632"/>
              <a:gd name="T3" fmla="*/ 0 h 672"/>
              <a:gd name="T4" fmla="*/ 1632 w 1632"/>
              <a:gd name="T5" fmla="*/ 672 h 672"/>
              <a:gd name="T6" fmla="*/ 0 60000 65536"/>
              <a:gd name="T7" fmla="*/ 0 60000 65536"/>
              <a:gd name="T8" fmla="*/ 0 60000 65536"/>
              <a:gd name="T9" fmla="*/ 0 w 1632"/>
              <a:gd name="T10" fmla="*/ 0 h 672"/>
              <a:gd name="T11" fmla="*/ 1632 w 1632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32" h="672">
                <a:moveTo>
                  <a:pt x="0" y="672"/>
                </a:moveTo>
                <a:cubicBezTo>
                  <a:pt x="272" y="336"/>
                  <a:pt x="544" y="0"/>
                  <a:pt x="816" y="0"/>
                </a:cubicBezTo>
                <a:cubicBezTo>
                  <a:pt x="1088" y="0"/>
                  <a:pt x="1496" y="560"/>
                  <a:pt x="1632" y="672"/>
                </a:cubicBezTo>
              </a:path>
            </a:pathLst>
          </a:custGeom>
          <a:noFill/>
          <a:ln w="38100" cmpd="sng">
            <a:solidFill>
              <a:srgbClr val="FFCC00"/>
            </a:solidFill>
            <a:prstDash val="dash"/>
            <a:bevel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" name="Line 18"/>
          <p:cNvSpPr>
            <a:spLocks noChangeShapeType="1"/>
          </p:cNvSpPr>
          <p:nvPr/>
        </p:nvSpPr>
        <p:spPr bwMode="auto">
          <a:xfrm>
            <a:off x="4919464" y="2871804"/>
            <a:ext cx="3657600" cy="1714500"/>
          </a:xfrm>
          <a:prstGeom prst="line">
            <a:avLst/>
          </a:prstGeom>
          <a:noFill/>
          <a:ln w="38100">
            <a:solidFill>
              <a:srgbClr val="66FF33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" name="Oval 20"/>
          <p:cNvSpPr>
            <a:spLocks noChangeArrowheads="1"/>
          </p:cNvSpPr>
          <p:nvPr/>
        </p:nvSpPr>
        <p:spPr bwMode="auto">
          <a:xfrm>
            <a:off x="6443464" y="2928954"/>
            <a:ext cx="609600" cy="571500"/>
          </a:xfrm>
          <a:prstGeom prst="ellipse">
            <a:avLst/>
          </a:prstGeom>
          <a:noFill/>
          <a:ln w="38100">
            <a:solidFill>
              <a:schemeClr val="accent2">
                <a:lumMod val="75000"/>
              </a:schemeClr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" name="Line 3"/>
          <p:cNvSpPr>
            <a:spLocks noChangeShapeType="1"/>
          </p:cNvSpPr>
          <p:nvPr/>
        </p:nvSpPr>
        <p:spPr bwMode="auto">
          <a:xfrm>
            <a:off x="5524504" y="3314487"/>
            <a:ext cx="121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Line 4"/>
          <p:cNvSpPr>
            <a:spLocks noChangeShapeType="1"/>
          </p:cNvSpPr>
          <p:nvPr/>
        </p:nvSpPr>
        <p:spPr bwMode="auto">
          <a:xfrm>
            <a:off x="6777042" y="3314487"/>
            <a:ext cx="121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Freeform 8"/>
          <p:cNvSpPr>
            <a:spLocks/>
          </p:cNvSpPr>
          <p:nvPr/>
        </p:nvSpPr>
        <p:spPr bwMode="auto">
          <a:xfrm>
            <a:off x="5524504" y="2685837"/>
            <a:ext cx="2438400" cy="628650"/>
          </a:xfrm>
          <a:custGeom>
            <a:avLst/>
            <a:gdLst>
              <a:gd name="T0" fmla="*/ 1536 w 1536"/>
              <a:gd name="T1" fmla="*/ 528 h 528"/>
              <a:gd name="T2" fmla="*/ 768 w 1536"/>
              <a:gd name="T3" fmla="*/ 0 h 528"/>
              <a:gd name="T4" fmla="*/ 0 w 1536"/>
              <a:gd name="T5" fmla="*/ 528 h 528"/>
              <a:gd name="T6" fmla="*/ 0 60000 65536"/>
              <a:gd name="T7" fmla="*/ 0 60000 65536"/>
              <a:gd name="T8" fmla="*/ 0 60000 65536"/>
              <a:gd name="T9" fmla="*/ 0 w 1536"/>
              <a:gd name="T10" fmla="*/ 0 h 528"/>
              <a:gd name="T11" fmla="*/ 1536 w 1536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36" h="528">
                <a:moveTo>
                  <a:pt x="1536" y="528"/>
                </a:moveTo>
                <a:cubicBezTo>
                  <a:pt x="1280" y="264"/>
                  <a:pt x="1024" y="0"/>
                  <a:pt x="768" y="0"/>
                </a:cubicBezTo>
                <a:cubicBezTo>
                  <a:pt x="512" y="0"/>
                  <a:pt x="256" y="264"/>
                  <a:pt x="0" y="528"/>
                </a:cubicBezTo>
              </a:path>
            </a:pathLst>
          </a:custGeom>
          <a:noFill/>
          <a:ln w="38100" cmpd="sng">
            <a:solidFill>
              <a:schemeClr val="tx1"/>
            </a:solidFill>
            <a:bevel/>
            <a:headEnd/>
            <a:tailEnd/>
          </a:ln>
        </p:spPr>
        <p:txBody>
          <a:bodyPr wrap="none" anchor="ctr"/>
          <a:lstStyle/>
          <a:p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Text Box 9"/>
          <p:cNvSpPr txBox="1">
            <a:spLocks noChangeArrowheads="1"/>
          </p:cNvSpPr>
          <p:nvPr/>
        </p:nvSpPr>
        <p:spPr bwMode="auto">
          <a:xfrm>
            <a:off x="5143504" y="2800137"/>
            <a:ext cx="53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</a:p>
        </p:txBody>
      </p:sp>
      <p:sp>
        <p:nvSpPr>
          <p:cNvPr id="51" name="Text Box 10"/>
          <p:cNvSpPr txBox="1">
            <a:spLocks noChangeArrowheads="1"/>
          </p:cNvSpPr>
          <p:nvPr/>
        </p:nvSpPr>
        <p:spPr bwMode="auto">
          <a:xfrm>
            <a:off x="6057904" y="2857287"/>
            <a:ext cx="371484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52" name="Text Box 11"/>
          <p:cNvSpPr txBox="1">
            <a:spLocks noChangeArrowheads="1"/>
          </p:cNvSpPr>
          <p:nvPr/>
        </p:nvSpPr>
        <p:spPr bwMode="auto">
          <a:xfrm>
            <a:off x="7886704" y="2817957"/>
            <a:ext cx="45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7200904" y="2400087"/>
            <a:ext cx="45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54" name="Text Box 13"/>
          <p:cNvSpPr txBox="1">
            <a:spLocks noChangeArrowheads="1"/>
          </p:cNvSpPr>
          <p:nvPr/>
        </p:nvSpPr>
        <p:spPr bwMode="auto">
          <a:xfrm>
            <a:off x="6527809" y="4400351"/>
            <a:ext cx="4016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</a:p>
        </p:txBody>
      </p:sp>
      <p:sp>
        <p:nvSpPr>
          <p:cNvPr id="55" name="矩形 54"/>
          <p:cNvSpPr/>
          <p:nvPr/>
        </p:nvSpPr>
        <p:spPr>
          <a:xfrm>
            <a:off x="6539604" y="282871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zh-CN" altLang="en-US" dirty="0"/>
          </a:p>
        </p:txBody>
      </p:sp>
      <p:sp>
        <p:nvSpPr>
          <p:cNvPr id="56" name="矩形 55"/>
          <p:cNvSpPr/>
          <p:nvPr/>
        </p:nvSpPr>
        <p:spPr>
          <a:xfrm>
            <a:off x="7072330" y="282871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zh-CN" altLang="en-US" b="1" dirty="0"/>
          </a:p>
        </p:txBody>
      </p:sp>
      <p:sp>
        <p:nvSpPr>
          <p:cNvPr id="57" name="矩形 56"/>
          <p:cNvSpPr/>
          <p:nvPr/>
        </p:nvSpPr>
        <p:spPr>
          <a:xfrm>
            <a:off x="5643570" y="368597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zh-CN" altLang="en-US" b="1" dirty="0"/>
          </a:p>
        </p:txBody>
      </p:sp>
      <p:sp>
        <p:nvSpPr>
          <p:cNvPr id="58" name="矩形 57"/>
          <p:cNvSpPr/>
          <p:nvPr/>
        </p:nvSpPr>
        <p:spPr>
          <a:xfrm>
            <a:off x="7429520" y="3689839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zh-CN" altLang="en-US" b="1" dirty="0"/>
          </a:p>
        </p:txBody>
      </p:sp>
      <p:sp>
        <p:nvSpPr>
          <p:cNvPr id="59" name="矩形 58"/>
          <p:cNvSpPr/>
          <p:nvPr/>
        </p:nvSpPr>
        <p:spPr>
          <a:xfrm>
            <a:off x="6448024" y="368597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zh-CN" altLang="en-US" b="1" dirty="0"/>
          </a:p>
        </p:txBody>
      </p:sp>
      <p:sp>
        <p:nvSpPr>
          <p:cNvPr id="29" name="椭圆 28"/>
          <p:cNvSpPr/>
          <p:nvPr/>
        </p:nvSpPr>
        <p:spPr bwMode="auto">
          <a:xfrm>
            <a:off x="6686562" y="4343411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1" name="椭圆 30"/>
          <p:cNvSpPr/>
          <p:nvPr/>
        </p:nvSpPr>
        <p:spPr bwMode="auto">
          <a:xfrm>
            <a:off x="7916832" y="3257552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" name="椭圆 31"/>
          <p:cNvSpPr/>
          <p:nvPr/>
        </p:nvSpPr>
        <p:spPr bwMode="auto">
          <a:xfrm>
            <a:off x="6686562" y="3262322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0" name="椭圆 29"/>
          <p:cNvSpPr/>
          <p:nvPr/>
        </p:nvSpPr>
        <p:spPr bwMode="auto">
          <a:xfrm>
            <a:off x="5462597" y="3259094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3" name="矩形 32"/>
          <p:cNvSpPr/>
          <p:nvPr/>
        </p:nvSpPr>
        <p:spPr bwMode="auto">
          <a:xfrm>
            <a:off x="4795119" y="2489554"/>
            <a:ext cx="3714776" cy="24288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71472" y="500048"/>
            <a:ext cx="1422184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割集选取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5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87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7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7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6" grpId="0" animBg="1"/>
      <p:bldP spid="87058" grpId="0" animBg="1" autoUpdateAnimBg="0"/>
      <p:bldP spid="87060" grpId="0" animBg="1" autoUpdateAnimBg="0"/>
      <p:bldP spid="105481" grpId="0"/>
      <p:bldP spid="38" grpId="0" animBg="1"/>
      <p:bldP spid="39" grpId="0" animBg="1"/>
      <p:bldP spid="40" grpId="0" animBg="1" autoUpdateAnimBg="0"/>
      <p:bldP spid="33" grpId="0" animBg="1"/>
      <p:bldP spid="34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12132</TotalTime>
  <Words>637</Words>
  <Application>Microsoft Office PowerPoint</Application>
  <PresentationFormat>全屏显示(16:9)</PresentationFormat>
  <Paragraphs>205</Paragraphs>
  <Slides>16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楷体</vt:lpstr>
      <vt:lpstr>楷体_GB2312</vt:lpstr>
      <vt:lpstr>宋体</vt:lpstr>
      <vt:lpstr>Calibri</vt:lpstr>
      <vt:lpstr>Times New Roman</vt:lpstr>
      <vt:lpstr>Wingdings</vt:lpstr>
      <vt:lpstr>默认设计模板</vt:lpstr>
      <vt:lpstr>绘图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1177</cp:revision>
  <dcterms:created xsi:type="dcterms:W3CDTF">2004-09-16T03:31:17Z</dcterms:created>
  <dcterms:modified xsi:type="dcterms:W3CDTF">2020-03-11T13:35:16Z</dcterms:modified>
</cp:coreProperties>
</file>