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9" r:id="rId2"/>
    <p:sldId id="442" r:id="rId3"/>
    <p:sldId id="453" r:id="rId4"/>
    <p:sldId id="443" r:id="rId5"/>
    <p:sldId id="449" r:id="rId6"/>
    <p:sldId id="450" r:id="rId7"/>
    <p:sldId id="451" r:id="rId8"/>
    <p:sldId id="452" r:id="rId9"/>
    <p:sldId id="454" r:id="rId10"/>
    <p:sldId id="455" r:id="rId11"/>
    <p:sldId id="456" r:id="rId12"/>
    <p:sldId id="448" r:id="rId13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FF3399"/>
    <a:srgbClr val="86ABC4"/>
    <a:srgbClr val="CDE169"/>
    <a:srgbClr val="E8BEE5"/>
    <a:srgbClr val="DFE0AE"/>
    <a:srgbClr val="E2ACDE"/>
    <a:srgbClr val="823E78"/>
    <a:srgbClr val="A85D24"/>
    <a:srgbClr val="FF1D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18" autoAdjust="0"/>
    <p:restoredTop sz="94625" autoAdjust="0"/>
  </p:normalViewPr>
  <p:slideViewPr>
    <p:cSldViewPr>
      <p:cViewPr varScale="1">
        <p:scale>
          <a:sx n="132" d="100"/>
          <a:sy n="132" d="100"/>
        </p:scale>
        <p:origin x="468" y="6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95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4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4.wmf"/><Relationship Id="rId1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4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4" Type="http://schemas.openxmlformats.org/officeDocument/2006/relationships/image" Target="../media/image28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12E60-DBA5-48D2-8CD6-0F8E74A9F3A7}" type="datetimeFigureOut">
              <a:rPr lang="zh-CN" altLang="en-US" smtClean="0"/>
              <a:pPr/>
              <a:t>2020/3/5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7411E-AC91-4B30-A8B5-F402FC3AA0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7304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3CB0F7E-A207-480D-A004-ED3BD7E24DDB}" type="datetimeFigureOut">
              <a:rPr lang="zh-CN" altLang="en-US"/>
              <a:pPr>
                <a:defRPr/>
              </a:pPr>
              <a:t>2020/3/5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A2E2B0D-1C2D-49BE-833E-C0ABE6BA22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80326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25871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7E876-995B-47D2-A20E-F4EC0A1BD30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9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280" y="160700"/>
            <a:ext cx="642940" cy="642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33323"/>
            <a:ext cx="3672408" cy="2609865"/>
            <a:chOff x="144" y="96"/>
            <a:chExt cx="4416" cy="3408"/>
          </a:xfrm>
        </p:grpSpPr>
        <p:sp>
          <p:nvSpPr>
            <p:cNvPr id="10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C0D54-2B3F-4D24-83A2-4C1F1C42026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41148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41148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7098E-0ECE-42D0-A0D3-25B821494F1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85800" y="457200"/>
            <a:ext cx="77724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363AD-6C55-4086-943F-BFFC5A267AD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6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" name="TextBox 9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12E31-4A5F-46A8-9C48-3F63E95F834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866501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baseline="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节点电位法</a:t>
            </a:r>
            <a:endParaRPr lang="zh-CN" altLang="en-US" sz="12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10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F555A-D2FD-46C3-A8F4-28B1ACFD2D8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6D3AA-1737-4EFB-9F89-6A2C291E902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C231B-5FE9-47B8-A853-419A17E384A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10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11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4" name="TextBox 13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4ABF0-412F-4A99-996E-EDFE832F81C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6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" name="TextBox 9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18A33-497B-42D1-BA57-E69A746CA11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8" name="TextBox 7"/>
          <p:cNvSpPr txBox="1"/>
          <p:nvPr userDrawn="1"/>
        </p:nvSpPr>
        <p:spPr>
          <a:xfrm>
            <a:off x="35496" y="-40776"/>
            <a:ext cx="2821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u"/>
              <a:tabLst/>
              <a:defRPr/>
            </a:pPr>
            <a:r>
              <a:rPr kumimoji="1" lang="zh-CN" altLang="en-US" sz="1200" b="1" kern="12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含受控源电路的等效变换</a:t>
            </a:r>
            <a:endParaRPr kumimoji="1" lang="en-US" altLang="zh-CN" sz="1200" b="1" kern="12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u"/>
              <a:tabLst/>
              <a:defRPr/>
            </a:pPr>
            <a:endParaRPr lang="zh-CN" altLang="en-US" sz="12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DE046-DD5A-40D9-A263-F9C0535729A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205C7-11CD-41E6-86EB-786D6653841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6" name="TextBox 15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85900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1378BEA-C741-46D1-BF3D-CF27B0C09EB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4" name="Picture 3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43" r="58095"/>
          <a:stretch>
            <a:fillRect/>
          </a:stretch>
        </p:blipFill>
        <p:spPr bwMode="auto">
          <a:xfrm>
            <a:off x="7775575" y="4754561"/>
            <a:ext cx="1368425" cy="388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69" r:id="rId1"/>
    <p:sldLayoutId id="2147484370" r:id="rId2"/>
    <p:sldLayoutId id="2147484371" r:id="rId3"/>
    <p:sldLayoutId id="2147484372" r:id="rId4"/>
    <p:sldLayoutId id="2147484373" r:id="rId5"/>
    <p:sldLayoutId id="2147484374" r:id="rId6"/>
    <p:sldLayoutId id="2147484375" r:id="rId7"/>
    <p:sldLayoutId id="2147484376" r:id="rId8"/>
    <p:sldLayoutId id="2147484377" r:id="rId9"/>
    <p:sldLayoutId id="2147484378" r:id="rId10"/>
    <p:sldLayoutId id="2147484379" r:id="rId11"/>
    <p:sldLayoutId id="2147484380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25.bin"/><Relationship Id="rId10" Type="http://schemas.openxmlformats.org/officeDocument/2006/relationships/image" Target="../media/image28.wmf"/><Relationship Id="rId4" Type="http://schemas.openxmlformats.org/officeDocument/2006/relationships/image" Target="../media/image25.wmf"/><Relationship Id="rId9" Type="http://schemas.openxmlformats.org/officeDocument/2006/relationships/oleObject" Target="../embeddings/oleObject27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9.bin"/><Relationship Id="rId5" Type="http://schemas.openxmlformats.org/officeDocument/2006/relationships/image" Target="../media/image29.wmf"/><Relationship Id="rId4" Type="http://schemas.openxmlformats.org/officeDocument/2006/relationships/oleObject" Target="../embeddings/oleObject28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3.wmf"/><Relationship Id="rId5" Type="http://schemas.openxmlformats.org/officeDocument/2006/relationships/image" Target="../media/image10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12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6.bin"/><Relationship Id="rId10" Type="http://schemas.openxmlformats.org/officeDocument/2006/relationships/image" Target="../media/image17.wmf"/><Relationship Id="rId4" Type="http://schemas.openxmlformats.org/officeDocument/2006/relationships/image" Target="../media/image14.wmf"/><Relationship Id="rId9" Type="http://schemas.openxmlformats.org/officeDocument/2006/relationships/oleObject" Target="../embeddings/oleObject8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oleObject" Target="../embeddings/oleObject9.bin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6.wmf"/><Relationship Id="rId9" Type="http://schemas.openxmlformats.org/officeDocument/2006/relationships/image" Target="../media/image17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4.wmf"/><Relationship Id="rId9" Type="http://schemas.openxmlformats.org/officeDocument/2006/relationships/oleObject" Target="../embeddings/oleObject16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1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6.wmf"/><Relationship Id="rId11" Type="http://schemas.openxmlformats.org/officeDocument/2006/relationships/oleObject" Target="../embeddings/oleObject21.bin"/><Relationship Id="rId5" Type="http://schemas.openxmlformats.org/officeDocument/2006/relationships/oleObject" Target="../embeddings/oleObject18.bin"/><Relationship Id="rId10" Type="http://schemas.openxmlformats.org/officeDocument/2006/relationships/image" Target="../media/image18.wmf"/><Relationship Id="rId4" Type="http://schemas.openxmlformats.org/officeDocument/2006/relationships/image" Target="../media/image14.wmf"/><Relationship Id="rId9" Type="http://schemas.openxmlformats.org/officeDocument/2006/relationships/oleObject" Target="../embeddings/oleObject20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image" Target="../media/image22.png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23.png"/><Relationship Id="rId9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928794" y="2000246"/>
            <a:ext cx="52806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含受控源电路的等效变换</a:t>
            </a:r>
            <a:endParaRPr lang="en-US" altLang="zh-CN" sz="36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1">
            <a:extLst>
              <a:ext uri="{FF2B5EF4-FFF2-40B4-BE49-F238E27FC236}">
                <a16:creationId xmlns:a16="http://schemas.microsoft.com/office/drawing/2014/main" id="{364B624B-4421-454E-9A84-66CE686D095D}"/>
              </a:ext>
            </a:extLst>
          </p:cNvPr>
          <p:cNvSpPr/>
          <p:nvPr/>
        </p:nvSpPr>
        <p:spPr>
          <a:xfrm>
            <a:off x="1619672" y="4227934"/>
            <a:ext cx="5904656" cy="830997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rgbClr val="FF0000"/>
            </a:solidFill>
            <a:miter lim="800000"/>
          </a:ln>
        </p:spPr>
        <p:txBody>
          <a:bodyPr wrap="squar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en-US" altLang="en-US" sz="2400" b="1" u="sng" dirty="0" err="1">
                <a:solidFill>
                  <a:srgbClr val="FFFF00"/>
                </a:solidFill>
              </a:rPr>
              <a:t>仅含有线性受控源及电阻</a:t>
            </a:r>
            <a:r>
              <a:rPr lang="en-US" altLang="en-US" sz="2400" b="1" dirty="0" err="1">
                <a:solidFill>
                  <a:srgbClr val="FF0000"/>
                </a:solidFill>
              </a:rPr>
              <a:t>的电路最终等效成一个</a:t>
            </a:r>
            <a:r>
              <a:rPr lang="en-US" altLang="en-US" sz="2400" b="1" dirty="0" err="1">
                <a:solidFill>
                  <a:srgbClr val="3333FF"/>
                </a:solidFill>
              </a:rPr>
              <a:t>电阻</a:t>
            </a:r>
            <a:r>
              <a:rPr lang="en-US" altLang="en-US" sz="2400" b="1" dirty="0" err="1">
                <a:solidFill>
                  <a:srgbClr val="FF0000"/>
                </a:solidFill>
              </a:rPr>
              <a:t>（</a:t>
            </a:r>
            <a:r>
              <a:rPr lang="en-US" altLang="en-US" sz="2400" b="1" err="1">
                <a:solidFill>
                  <a:srgbClr val="00B050"/>
                </a:solidFill>
              </a:rPr>
              <a:t>可正可负</a:t>
            </a:r>
            <a:r>
              <a:rPr lang="en-US" altLang="en-US" sz="2400" b="1">
                <a:solidFill>
                  <a:srgbClr val="FF0000"/>
                </a:solidFill>
              </a:rPr>
              <a:t>）。</a:t>
            </a:r>
            <a:r>
              <a:rPr lang="zh-CN" altLang="en-US" sz="2400" b="1">
                <a:solidFill>
                  <a:srgbClr val="FF0000"/>
                </a:solidFill>
              </a:rPr>
              <a:t>受控源电阻性</a:t>
            </a:r>
            <a:endParaRPr lang="en-US" altLang="en-US" sz="2400" b="1" dirty="0">
              <a:solidFill>
                <a:srgbClr val="FF0000"/>
              </a:solidFill>
            </a:endParaRPr>
          </a:p>
        </p:txBody>
      </p:sp>
      <p:sp>
        <p:nvSpPr>
          <p:cNvPr id="31" name="Text Box 2">
            <a:extLst>
              <a:ext uri="{FF2B5EF4-FFF2-40B4-BE49-F238E27FC236}">
                <a16:creationId xmlns:a16="http://schemas.microsoft.com/office/drawing/2014/main" id="{595E8C92-967A-43D1-9E7F-0F235B42E7F9}"/>
              </a:ext>
            </a:extLst>
          </p:cNvPr>
          <p:cNvSpPr/>
          <p:nvPr/>
        </p:nvSpPr>
        <p:spPr>
          <a:xfrm>
            <a:off x="298004" y="272622"/>
            <a:ext cx="6553200" cy="461665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2400" b="1"/>
              <a:t>例 求</a:t>
            </a:r>
            <a:r>
              <a:rPr lang="en-US" altLang="en-US" sz="2400" b="1">
                <a:solidFill>
                  <a:srgbClr val="FF0000"/>
                </a:solidFill>
              </a:rPr>
              <a:t>等效电阻 </a:t>
            </a:r>
            <a:r>
              <a:rPr lang="en-US" altLang="en-US" sz="2400" b="1" i="1">
                <a:solidFill>
                  <a:srgbClr val="FF0000"/>
                </a:solidFill>
              </a:rPr>
              <a:t>R</a:t>
            </a:r>
            <a:r>
              <a:rPr lang="en-US" altLang="en-US" sz="2400" b="1" baseline="-25000">
                <a:solidFill>
                  <a:srgbClr val="FF0000"/>
                </a:solidFill>
              </a:rPr>
              <a:t>ab</a:t>
            </a:r>
            <a:r>
              <a:rPr lang="en-US" altLang="en-US" sz="2400" b="1"/>
              <a:t>,</a:t>
            </a:r>
            <a:r>
              <a:rPr lang="en-US" altLang="en-US" sz="2400" b="1" i="1"/>
              <a:t>R</a:t>
            </a:r>
            <a:r>
              <a:rPr lang="en-US" altLang="en-US" sz="2400" b="1" baseline="-25000"/>
              <a:t>1</a:t>
            </a:r>
            <a:r>
              <a:rPr lang="en-US" altLang="en-US" sz="2400" b="1" i="1"/>
              <a:t>R</a:t>
            </a:r>
            <a:r>
              <a:rPr lang="en-US" altLang="en-US" sz="2400" b="1" baseline="-25000"/>
              <a:t>2</a:t>
            </a:r>
            <a:r>
              <a:rPr lang="zh-CN" altLang="en-US" sz="2400" b="1"/>
              <a:t>已知。</a:t>
            </a:r>
            <a:endParaRPr lang="en-US" altLang="en-US" sz="2400" b="1"/>
          </a:p>
        </p:txBody>
      </p:sp>
      <p:cxnSp>
        <p:nvCxnSpPr>
          <p:cNvPr id="32" name="Line 6">
            <a:extLst>
              <a:ext uri="{FF2B5EF4-FFF2-40B4-BE49-F238E27FC236}">
                <a16:creationId xmlns:a16="http://schemas.microsoft.com/office/drawing/2014/main" id="{C0C552BA-2B62-4A07-958A-2C7D7F21CEB6}"/>
              </a:ext>
            </a:extLst>
          </p:cNvPr>
          <p:cNvCxnSpPr/>
          <p:nvPr/>
        </p:nvCxnSpPr>
        <p:spPr>
          <a:xfrm flipV="1">
            <a:off x="656780" y="3006502"/>
            <a:ext cx="3124200" cy="127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tailEnd type="oval"/>
          </a:ln>
        </p:spPr>
      </p:cxnSp>
      <p:sp>
        <p:nvSpPr>
          <p:cNvPr id="33" name="Text Box 7">
            <a:extLst>
              <a:ext uri="{FF2B5EF4-FFF2-40B4-BE49-F238E27FC236}">
                <a16:creationId xmlns:a16="http://schemas.microsoft.com/office/drawing/2014/main" id="{5CEF0EF8-3C28-4223-AD19-2B881629CD0E}"/>
              </a:ext>
            </a:extLst>
          </p:cNvPr>
          <p:cNvSpPr/>
          <p:nvPr/>
        </p:nvSpPr>
        <p:spPr>
          <a:xfrm>
            <a:off x="3552380" y="1082452"/>
            <a:ext cx="457200" cy="641350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3600" b="1"/>
              <a:t>a</a:t>
            </a:r>
          </a:p>
        </p:txBody>
      </p:sp>
      <p:sp>
        <p:nvSpPr>
          <p:cNvPr id="34" name="Text Box 8">
            <a:extLst>
              <a:ext uri="{FF2B5EF4-FFF2-40B4-BE49-F238E27FC236}">
                <a16:creationId xmlns:a16="http://schemas.microsoft.com/office/drawing/2014/main" id="{1EE2E96B-3084-4689-A740-3753D56E1D93}"/>
              </a:ext>
            </a:extLst>
          </p:cNvPr>
          <p:cNvSpPr/>
          <p:nvPr/>
        </p:nvSpPr>
        <p:spPr>
          <a:xfrm>
            <a:off x="3552380" y="2333402"/>
            <a:ext cx="609600" cy="641350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3600" b="1"/>
              <a:t>b</a:t>
            </a:r>
          </a:p>
        </p:txBody>
      </p:sp>
      <p:sp>
        <p:nvSpPr>
          <p:cNvPr id="35" name="Rectangle 9">
            <a:extLst>
              <a:ext uri="{FF2B5EF4-FFF2-40B4-BE49-F238E27FC236}">
                <a16:creationId xmlns:a16="http://schemas.microsoft.com/office/drawing/2014/main" id="{4E612A2E-0BD6-4202-A1C6-17F3D736999B}"/>
              </a:ext>
            </a:extLst>
          </p:cNvPr>
          <p:cNvSpPr/>
          <p:nvPr/>
        </p:nvSpPr>
        <p:spPr>
          <a:xfrm>
            <a:off x="1723580" y="1647602"/>
            <a:ext cx="152400" cy="6858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cxnSp>
        <p:nvCxnSpPr>
          <p:cNvPr id="36" name="Line 10">
            <a:extLst>
              <a:ext uri="{FF2B5EF4-FFF2-40B4-BE49-F238E27FC236}">
                <a16:creationId xmlns:a16="http://schemas.microsoft.com/office/drawing/2014/main" id="{684F4B62-A44E-483D-BA81-FAD197BB248A}"/>
              </a:ext>
            </a:extLst>
          </p:cNvPr>
          <p:cNvCxnSpPr/>
          <p:nvPr/>
        </p:nvCxnSpPr>
        <p:spPr>
          <a:xfrm flipH="1">
            <a:off x="1799780" y="2333402"/>
            <a:ext cx="0" cy="6731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37" name="Line 11">
            <a:extLst>
              <a:ext uri="{FF2B5EF4-FFF2-40B4-BE49-F238E27FC236}">
                <a16:creationId xmlns:a16="http://schemas.microsoft.com/office/drawing/2014/main" id="{AD7CED7F-5321-408C-8419-91CCA97DB981}"/>
              </a:ext>
            </a:extLst>
          </p:cNvPr>
          <p:cNvCxnSpPr/>
          <p:nvPr/>
        </p:nvCxnSpPr>
        <p:spPr>
          <a:xfrm>
            <a:off x="2942780" y="1142776"/>
            <a:ext cx="7620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tailEnd type="oval"/>
          </a:ln>
        </p:spPr>
      </p:cxnSp>
      <p:sp>
        <p:nvSpPr>
          <p:cNvPr id="38" name="Rectangle 12">
            <a:extLst>
              <a:ext uri="{FF2B5EF4-FFF2-40B4-BE49-F238E27FC236}">
                <a16:creationId xmlns:a16="http://schemas.microsoft.com/office/drawing/2014/main" id="{F85512DD-5BA0-484E-A37F-9FBF6D33930C}"/>
              </a:ext>
            </a:extLst>
          </p:cNvPr>
          <p:cNvSpPr/>
          <p:nvPr/>
        </p:nvSpPr>
        <p:spPr>
          <a:xfrm>
            <a:off x="2256980" y="990376"/>
            <a:ext cx="685800" cy="2286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39" name="AutoShape 15">
            <a:extLst>
              <a:ext uri="{FF2B5EF4-FFF2-40B4-BE49-F238E27FC236}">
                <a16:creationId xmlns:a16="http://schemas.microsoft.com/office/drawing/2014/main" id="{29EA5368-7FBB-48D7-B5A8-6766DC65331C}"/>
              </a:ext>
            </a:extLst>
          </p:cNvPr>
          <p:cNvSpPr/>
          <p:nvPr/>
        </p:nvSpPr>
        <p:spPr>
          <a:xfrm>
            <a:off x="428180" y="1571402"/>
            <a:ext cx="457200" cy="762000"/>
          </a:xfrm>
          <a:prstGeom prst="flowChartSort">
            <a:avLst/>
          </a:prstGeom>
          <a:noFill/>
          <a:ln w="38100"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cxnSp>
        <p:nvCxnSpPr>
          <p:cNvPr id="40" name="Line 16">
            <a:extLst>
              <a:ext uri="{FF2B5EF4-FFF2-40B4-BE49-F238E27FC236}">
                <a16:creationId xmlns:a16="http://schemas.microsoft.com/office/drawing/2014/main" id="{D9B45061-25E3-4656-8336-34E502D24961}"/>
              </a:ext>
            </a:extLst>
          </p:cNvPr>
          <p:cNvCxnSpPr/>
          <p:nvPr/>
        </p:nvCxnSpPr>
        <p:spPr>
          <a:xfrm flipH="1">
            <a:off x="656780" y="2333402"/>
            <a:ext cx="0" cy="4572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tailEnd type="triangle"/>
          </a:ln>
        </p:spPr>
      </p:cxnSp>
      <p:cxnSp>
        <p:nvCxnSpPr>
          <p:cNvPr id="41" name="Line 17">
            <a:extLst>
              <a:ext uri="{FF2B5EF4-FFF2-40B4-BE49-F238E27FC236}">
                <a16:creationId xmlns:a16="http://schemas.microsoft.com/office/drawing/2014/main" id="{76603DF3-5BF8-4F16-AC7C-28E8C1D3EC83}"/>
              </a:ext>
            </a:extLst>
          </p:cNvPr>
          <p:cNvCxnSpPr/>
          <p:nvPr/>
        </p:nvCxnSpPr>
        <p:spPr>
          <a:xfrm flipH="1">
            <a:off x="656780" y="2562002"/>
            <a:ext cx="0" cy="4572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42" name="Line 18">
            <a:extLst>
              <a:ext uri="{FF2B5EF4-FFF2-40B4-BE49-F238E27FC236}">
                <a16:creationId xmlns:a16="http://schemas.microsoft.com/office/drawing/2014/main" id="{AFF6D192-14EB-4FB2-945F-7A2E278FA472}"/>
              </a:ext>
            </a:extLst>
          </p:cNvPr>
          <p:cNvCxnSpPr/>
          <p:nvPr/>
        </p:nvCxnSpPr>
        <p:spPr>
          <a:xfrm flipH="1">
            <a:off x="656780" y="1114202"/>
            <a:ext cx="0" cy="4572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43" name="Line 19">
            <a:extLst>
              <a:ext uri="{FF2B5EF4-FFF2-40B4-BE49-F238E27FC236}">
                <a16:creationId xmlns:a16="http://schemas.microsoft.com/office/drawing/2014/main" id="{32301C73-FC79-4945-80CF-FB1E189CE73B}"/>
              </a:ext>
            </a:extLst>
          </p:cNvPr>
          <p:cNvCxnSpPr/>
          <p:nvPr/>
        </p:nvCxnSpPr>
        <p:spPr>
          <a:xfrm flipH="1" flipV="1">
            <a:off x="1799780" y="1114202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44" name="Line 21">
            <a:extLst>
              <a:ext uri="{FF2B5EF4-FFF2-40B4-BE49-F238E27FC236}">
                <a16:creationId xmlns:a16="http://schemas.microsoft.com/office/drawing/2014/main" id="{CC4DF583-F5EE-4548-B056-6BDFFF396D78}"/>
              </a:ext>
            </a:extLst>
          </p:cNvPr>
          <p:cNvCxnSpPr/>
          <p:nvPr/>
        </p:nvCxnSpPr>
        <p:spPr>
          <a:xfrm flipH="1">
            <a:off x="656780" y="1114202"/>
            <a:ext cx="16002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45" name="Line 23">
            <a:extLst>
              <a:ext uri="{FF2B5EF4-FFF2-40B4-BE49-F238E27FC236}">
                <a16:creationId xmlns:a16="http://schemas.microsoft.com/office/drawing/2014/main" id="{D438B6E5-5DAD-41FD-BFE8-2472E4F0C26F}"/>
              </a:ext>
            </a:extLst>
          </p:cNvPr>
          <p:cNvCxnSpPr/>
          <p:nvPr/>
        </p:nvCxnSpPr>
        <p:spPr>
          <a:xfrm flipH="1">
            <a:off x="3292030" y="1145952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tailEnd type="triangle"/>
          </a:ln>
        </p:spPr>
      </p:cxnSp>
      <p:sp>
        <p:nvSpPr>
          <p:cNvPr id="46" name="Text Box 24">
            <a:extLst>
              <a:ext uri="{FF2B5EF4-FFF2-40B4-BE49-F238E27FC236}">
                <a16:creationId xmlns:a16="http://schemas.microsoft.com/office/drawing/2014/main" id="{C35E8DD2-1AEB-4A0C-8139-3BA57762B905}"/>
              </a:ext>
            </a:extLst>
          </p:cNvPr>
          <p:cNvSpPr/>
          <p:nvPr/>
        </p:nvSpPr>
        <p:spPr>
          <a:xfrm>
            <a:off x="3193604" y="1199926"/>
            <a:ext cx="381000" cy="461665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2400" b="1" i="1"/>
              <a:t>i</a:t>
            </a:r>
            <a:endParaRPr lang="en-US" altLang="en-US" sz="2400" b="1"/>
          </a:p>
        </p:txBody>
      </p:sp>
      <p:sp>
        <p:nvSpPr>
          <p:cNvPr id="47" name="Text Box 25">
            <a:extLst>
              <a:ext uri="{FF2B5EF4-FFF2-40B4-BE49-F238E27FC236}">
                <a16:creationId xmlns:a16="http://schemas.microsoft.com/office/drawing/2014/main" id="{0029A3C6-FE4D-4B51-A39E-ABCDF28B5A84}"/>
              </a:ext>
            </a:extLst>
          </p:cNvPr>
          <p:cNvSpPr/>
          <p:nvPr/>
        </p:nvSpPr>
        <p:spPr>
          <a:xfrm>
            <a:off x="3900042" y="1172939"/>
            <a:ext cx="457200" cy="1793875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lnSpc>
                <a:spcPct val="70000"/>
              </a:lnSpc>
              <a:spcBef>
                <a:spcPct val="50000"/>
              </a:spcBef>
              <a:buNone/>
            </a:pPr>
            <a:r>
              <a:rPr lang="en-US" altLang="en-US" sz="3600" b="1">
                <a:solidFill>
                  <a:srgbClr val="FF0066"/>
                </a:solidFill>
              </a:rPr>
              <a:t>+</a:t>
            </a:r>
          </a:p>
          <a:p>
            <a:pPr marL="0" lvl="0" indent="0" eaLnBrk="1" hangingPunct="1">
              <a:lnSpc>
                <a:spcPct val="70000"/>
              </a:lnSpc>
              <a:spcBef>
                <a:spcPct val="50000"/>
              </a:spcBef>
              <a:buNone/>
            </a:pPr>
            <a:r>
              <a:rPr lang="en-US" altLang="en-US" sz="3600" b="1" i="1">
                <a:solidFill>
                  <a:srgbClr val="FF0066"/>
                </a:solidFill>
              </a:rPr>
              <a:t>u</a:t>
            </a:r>
          </a:p>
          <a:p>
            <a:pPr marL="0" lvl="0" indent="0" eaLnBrk="1" hangingPunct="1">
              <a:lnSpc>
                <a:spcPct val="70000"/>
              </a:lnSpc>
              <a:spcBef>
                <a:spcPct val="50000"/>
              </a:spcBef>
              <a:buNone/>
            </a:pPr>
            <a:r>
              <a:rPr lang="en-US" altLang="en-US" sz="3600" b="1">
                <a:solidFill>
                  <a:srgbClr val="FF0066"/>
                </a:solidFill>
              </a:rPr>
              <a:t>-</a:t>
            </a:r>
          </a:p>
        </p:txBody>
      </p:sp>
      <p:grpSp>
        <p:nvGrpSpPr>
          <p:cNvPr id="48" name="组合 3">
            <a:extLst>
              <a:ext uri="{FF2B5EF4-FFF2-40B4-BE49-F238E27FC236}">
                <a16:creationId xmlns:a16="http://schemas.microsoft.com/office/drawing/2014/main" id="{A094F298-6A9F-48BA-8BBD-BA16386EB65D}"/>
              </a:ext>
            </a:extLst>
          </p:cNvPr>
          <p:cNvGrpSpPr/>
          <p:nvPr/>
        </p:nvGrpSpPr>
        <p:grpSpPr>
          <a:xfrm>
            <a:off x="1875980" y="1090389"/>
            <a:ext cx="654050" cy="480850"/>
            <a:chOff x="2705896" y="1800225"/>
            <a:chExt cx="655635" cy="481013"/>
          </a:xfrm>
        </p:grpSpPr>
        <p:cxnSp>
          <p:nvCxnSpPr>
            <p:cNvPr id="49" name="直接箭头连接符 2">
              <a:extLst>
                <a:ext uri="{FF2B5EF4-FFF2-40B4-BE49-F238E27FC236}">
                  <a16:creationId xmlns:a16="http://schemas.microsoft.com/office/drawing/2014/main" id="{060D12DD-29D0-4030-BA7A-B3F9EB20E628}"/>
                </a:ext>
              </a:extLst>
            </p:cNvPr>
            <p:cNvCxnSpPr/>
            <p:nvPr/>
          </p:nvCxnSpPr>
          <p:spPr>
            <a:xfrm flipH="1">
              <a:off x="2720975" y="1928813"/>
              <a:ext cx="0" cy="352425"/>
            </a:xfrm>
            <a:prstGeom prst="line">
              <a:avLst/>
            </a:prstGeom>
            <a:noFill/>
            <a:ln w="28575">
              <a:solidFill>
                <a:srgbClr val="00B050"/>
              </a:solidFill>
              <a:miter lim="800000"/>
              <a:tailEnd type="triangle"/>
            </a:ln>
          </p:spPr>
        </p:cxnSp>
        <p:sp>
          <p:nvSpPr>
            <p:cNvPr id="50" name="Text Box 24">
              <a:extLst>
                <a:ext uri="{FF2B5EF4-FFF2-40B4-BE49-F238E27FC236}">
                  <a16:creationId xmlns:a16="http://schemas.microsoft.com/office/drawing/2014/main" id="{CBF2A8BC-5EFA-4F2C-A573-E3D48B676878}"/>
                </a:ext>
              </a:extLst>
            </p:cNvPr>
            <p:cNvSpPr/>
            <p:nvPr/>
          </p:nvSpPr>
          <p:spPr>
            <a:xfrm>
              <a:off x="2705896" y="1800225"/>
              <a:ext cx="655635" cy="461821"/>
            </a:xfrm>
            <a:prstGeom prst="rect">
              <a:avLst/>
            </a:prstGeom>
            <a:noFill/>
            <a:ln w="38100">
              <a:noFill/>
              <a:miter lim="800000"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en-US" sz="2400" b="1" i="1">
                  <a:solidFill>
                    <a:srgbClr val="00B050"/>
                  </a:solidFill>
                </a:rPr>
                <a:t>i</a:t>
              </a:r>
              <a:r>
                <a:rPr lang="en-US" altLang="en-US" sz="2400" b="1" baseline="-25000">
                  <a:solidFill>
                    <a:srgbClr val="00B050"/>
                  </a:solidFill>
                </a:rPr>
                <a:t>1</a:t>
              </a:r>
            </a:p>
          </p:txBody>
        </p:sp>
      </p:grpSp>
      <p:sp>
        <p:nvSpPr>
          <p:cNvPr id="51" name="文本框 50">
            <a:extLst>
              <a:ext uri="{FF2B5EF4-FFF2-40B4-BE49-F238E27FC236}">
                <a16:creationId xmlns:a16="http://schemas.microsoft.com/office/drawing/2014/main" id="{59290B55-8E91-4637-9469-954F427ED1CA}"/>
              </a:ext>
            </a:extLst>
          </p:cNvPr>
          <p:cNvSpPr txBox="1"/>
          <p:nvPr/>
        </p:nvSpPr>
        <p:spPr>
          <a:xfrm>
            <a:off x="673623" y="2384204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chemeClr val="tx1"/>
                </a:solidFill>
              </a:rPr>
              <a:t>4</a:t>
            </a:r>
            <a:r>
              <a:rPr lang="en-US" altLang="zh-CN" sz="2400" b="1" i="1">
                <a:solidFill>
                  <a:schemeClr val="tx1"/>
                </a:solidFill>
              </a:rPr>
              <a:t>i</a:t>
            </a:r>
            <a:endParaRPr lang="zh-CN" altLang="en-US" sz="2400" b="1" i="1">
              <a:solidFill>
                <a:schemeClr val="tx1"/>
              </a:solidFill>
            </a:endParaRP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id="{97F8BE40-751B-48BF-94D3-E15FA6E9E43A}"/>
              </a:ext>
            </a:extLst>
          </p:cNvPr>
          <p:cNvSpPr txBox="1"/>
          <p:nvPr/>
        </p:nvSpPr>
        <p:spPr>
          <a:xfrm>
            <a:off x="1840737" y="1859519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i="1">
                <a:solidFill>
                  <a:schemeClr val="tx1"/>
                </a:solidFill>
              </a:rPr>
              <a:t>R</a:t>
            </a:r>
            <a:r>
              <a:rPr lang="en-US" altLang="zh-CN" sz="2400" b="1" baseline="-25000">
                <a:solidFill>
                  <a:schemeClr val="tx1"/>
                </a:solidFill>
              </a:rPr>
              <a:t>1</a:t>
            </a:r>
            <a:endParaRPr lang="zh-CN" altLang="en-US" sz="2400" b="1" baseline="-25000">
              <a:solidFill>
                <a:schemeClr val="tx1"/>
              </a:solidFill>
            </a:endParaRPr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id="{8814DC2D-9ED9-4FDA-B4A1-C21EB5E101CF}"/>
              </a:ext>
            </a:extLst>
          </p:cNvPr>
          <p:cNvSpPr txBox="1"/>
          <p:nvPr/>
        </p:nvSpPr>
        <p:spPr>
          <a:xfrm>
            <a:off x="2375723" y="1194519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i="1">
                <a:solidFill>
                  <a:schemeClr val="tx1"/>
                </a:solidFill>
              </a:rPr>
              <a:t>R</a:t>
            </a:r>
            <a:r>
              <a:rPr lang="en-US" altLang="zh-CN" sz="2400" b="1" baseline="-25000">
                <a:solidFill>
                  <a:schemeClr val="tx1"/>
                </a:solidFill>
              </a:rPr>
              <a:t>2</a:t>
            </a:r>
            <a:endParaRPr lang="zh-CN" altLang="en-US" sz="2400" b="1" baseline="-25000">
              <a:solidFill>
                <a:schemeClr val="tx1"/>
              </a:solidFill>
            </a:endParaRPr>
          </a:p>
        </p:txBody>
      </p:sp>
      <p:sp>
        <p:nvSpPr>
          <p:cNvPr id="54" name="Text Box 3">
            <a:extLst>
              <a:ext uri="{FF2B5EF4-FFF2-40B4-BE49-F238E27FC236}">
                <a16:creationId xmlns:a16="http://schemas.microsoft.com/office/drawing/2014/main" id="{19EA91FC-EA43-4162-9225-D248F0079B3E}"/>
              </a:ext>
            </a:extLst>
          </p:cNvPr>
          <p:cNvSpPr/>
          <p:nvPr/>
        </p:nvSpPr>
        <p:spPr>
          <a:xfrm>
            <a:off x="5292080" y="339501"/>
            <a:ext cx="2945409" cy="461665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 wrap="squar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2400" b="1"/>
              <a:t>解：端口加电压</a:t>
            </a:r>
            <a:r>
              <a:rPr lang="en-US" altLang="en-US" sz="2400" b="1" i="1"/>
              <a:t>u .</a:t>
            </a:r>
            <a:endParaRPr lang="en-US" altLang="en-US" sz="2400" b="1"/>
          </a:p>
        </p:txBody>
      </p:sp>
      <p:sp>
        <p:nvSpPr>
          <p:cNvPr id="55" name="Text Box 4">
            <a:extLst>
              <a:ext uri="{FF2B5EF4-FFF2-40B4-BE49-F238E27FC236}">
                <a16:creationId xmlns:a16="http://schemas.microsoft.com/office/drawing/2014/main" id="{D7B992C4-91FD-450F-940C-435E0B13A08F}"/>
              </a:ext>
            </a:extLst>
          </p:cNvPr>
          <p:cNvSpPr/>
          <p:nvPr/>
        </p:nvSpPr>
        <p:spPr>
          <a:xfrm>
            <a:off x="5347842" y="1632160"/>
            <a:ext cx="3249461" cy="461665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 wrap="squar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400" b="1"/>
              <a:t>右边网孔列写</a:t>
            </a:r>
            <a:r>
              <a:rPr lang="en-US" altLang="zh-CN" sz="2400" b="1"/>
              <a:t>KVL</a:t>
            </a:r>
            <a:endParaRPr lang="en-US" altLang="en-US" sz="2400" b="1"/>
          </a:p>
        </p:txBody>
      </p:sp>
      <p:graphicFrame>
        <p:nvGraphicFramePr>
          <p:cNvPr id="56" name="Object 26">
            <a:extLst>
              <a:ext uri="{FF2B5EF4-FFF2-40B4-BE49-F238E27FC236}">
                <a16:creationId xmlns:a16="http://schemas.microsoft.com/office/drawing/2014/main" id="{D6F7F530-79EC-43A9-ADD3-70007166FD4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6263580"/>
              </p:ext>
            </p:extLst>
          </p:nvPr>
        </p:nvGraphicFramePr>
        <p:xfrm>
          <a:off x="5284936" y="2033540"/>
          <a:ext cx="3168352" cy="606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1" name="Equation" r:id="rId3" imgW="1041120" imgH="228600" progId="Equation.DSMT4">
                  <p:embed/>
                </p:oleObj>
              </mc:Choice>
              <mc:Fallback>
                <p:oleObj name="Equation" r:id="rId3" imgW="1041120" imgH="228600" progId="Equation.DSMT4">
                  <p:embed/>
                  <p:pic>
                    <p:nvPicPr>
                      <p:cNvPr id="74776" name="Object 26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4936" y="2033540"/>
                        <a:ext cx="3168352" cy="6065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9" name="组合 58">
            <a:extLst>
              <a:ext uri="{FF2B5EF4-FFF2-40B4-BE49-F238E27FC236}">
                <a16:creationId xmlns:a16="http://schemas.microsoft.com/office/drawing/2014/main" id="{10A5EE39-CB33-4D5F-9ADF-B8CED626F9DF}"/>
              </a:ext>
            </a:extLst>
          </p:cNvPr>
          <p:cNvGrpSpPr/>
          <p:nvPr/>
        </p:nvGrpSpPr>
        <p:grpSpPr>
          <a:xfrm>
            <a:off x="1645422" y="675064"/>
            <a:ext cx="320922" cy="474131"/>
            <a:chOff x="1645422" y="675064"/>
            <a:chExt cx="320922" cy="474131"/>
          </a:xfrm>
        </p:grpSpPr>
        <p:sp>
          <p:nvSpPr>
            <p:cNvPr id="57" name="椭圆 56">
              <a:extLst>
                <a:ext uri="{FF2B5EF4-FFF2-40B4-BE49-F238E27FC236}">
                  <a16:creationId xmlns:a16="http://schemas.microsoft.com/office/drawing/2014/main" id="{B4C3731D-0E32-4085-8FDD-EBDF971C2AF0}"/>
                </a:ext>
              </a:extLst>
            </p:cNvPr>
            <p:cNvSpPr/>
            <p:nvPr/>
          </p:nvSpPr>
          <p:spPr bwMode="auto">
            <a:xfrm>
              <a:off x="1772519" y="1077187"/>
              <a:ext cx="72008" cy="72008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id="{66339606-FF44-404E-A2F0-08C83269BB99}"/>
                </a:ext>
              </a:extLst>
            </p:cNvPr>
            <p:cNvSpPr txBox="1"/>
            <p:nvPr/>
          </p:nvSpPr>
          <p:spPr>
            <a:xfrm>
              <a:off x="1645422" y="675064"/>
              <a:ext cx="32092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>
                  <a:solidFill>
                    <a:srgbClr val="FF0000"/>
                  </a:solidFill>
                </a:rPr>
                <a:t>c</a:t>
              </a:r>
              <a:endParaRPr lang="zh-CN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60" name="文本框 59">
            <a:extLst>
              <a:ext uri="{FF2B5EF4-FFF2-40B4-BE49-F238E27FC236}">
                <a16:creationId xmlns:a16="http://schemas.microsoft.com/office/drawing/2014/main" id="{D468DF20-068F-4AD4-B452-CD6B9A73609D}"/>
              </a:ext>
            </a:extLst>
          </p:cNvPr>
          <p:cNvSpPr txBox="1"/>
          <p:nvPr/>
        </p:nvSpPr>
        <p:spPr>
          <a:xfrm>
            <a:off x="5347842" y="2611994"/>
            <a:ext cx="2619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/>
              <a:t>C</a:t>
            </a:r>
            <a:r>
              <a:rPr lang="zh-CN" altLang="en-US" b="1"/>
              <a:t>节点列些</a:t>
            </a:r>
            <a:r>
              <a:rPr lang="en-US" altLang="zh-CN" b="1"/>
              <a:t>KCL</a:t>
            </a:r>
            <a:r>
              <a:rPr lang="zh-CN" altLang="en-US"/>
              <a:t>：</a:t>
            </a:r>
          </a:p>
        </p:txBody>
      </p:sp>
      <p:graphicFrame>
        <p:nvGraphicFramePr>
          <p:cNvPr id="61" name="Object 26">
            <a:extLst>
              <a:ext uri="{FF2B5EF4-FFF2-40B4-BE49-F238E27FC236}">
                <a16:creationId xmlns:a16="http://schemas.microsoft.com/office/drawing/2014/main" id="{9171D6DC-E1CE-45C8-841E-D626CAF1C21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7321345"/>
              </p:ext>
            </p:extLst>
          </p:nvPr>
        </p:nvGraphicFramePr>
        <p:xfrm>
          <a:off x="5624066" y="2927687"/>
          <a:ext cx="2085975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2" name="Equation" r:id="rId5" imgW="685800" imgH="228600" progId="Equation.DSMT4">
                  <p:embed/>
                </p:oleObj>
              </mc:Choice>
              <mc:Fallback>
                <p:oleObj name="Equation" r:id="rId5" imgW="685800" imgH="228600" progId="Equation.DSMT4">
                  <p:embed/>
                  <p:pic>
                    <p:nvPicPr>
                      <p:cNvPr id="56" name="Object 26">
                        <a:extLst>
                          <a:ext uri="{FF2B5EF4-FFF2-40B4-BE49-F238E27FC236}">
                            <a16:creationId xmlns:a16="http://schemas.microsoft.com/office/drawing/2014/main" id="{D6F7F530-79EC-43A9-ADD3-70007166FD4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24066" y="2927687"/>
                        <a:ext cx="2085975" cy="606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" name="Object 27">
            <a:extLst>
              <a:ext uri="{FF2B5EF4-FFF2-40B4-BE49-F238E27FC236}">
                <a16:creationId xmlns:a16="http://schemas.microsoft.com/office/drawing/2014/main" id="{54C54491-52BE-4886-BF66-49E07E68FF6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9778516"/>
              </p:ext>
            </p:extLst>
          </p:nvPr>
        </p:nvGraphicFramePr>
        <p:xfrm>
          <a:off x="5145845" y="3264098"/>
          <a:ext cx="3092476" cy="101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3" name="Equation" r:id="rId7" imgW="1130040" imgH="393480" progId="Equation.DSMT4">
                  <p:embed/>
                </p:oleObj>
              </mc:Choice>
              <mc:Fallback>
                <p:oleObj name="Equation" r:id="rId7" imgW="1130040" imgH="393480" progId="Equation.DSMT4">
                  <p:embed/>
                  <p:pic>
                    <p:nvPicPr>
                      <p:cNvPr id="74777" name="Object 27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5845" y="3264098"/>
                        <a:ext cx="3092476" cy="1015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" name="Object 27">
            <a:extLst>
              <a:ext uri="{FF2B5EF4-FFF2-40B4-BE49-F238E27FC236}">
                <a16:creationId xmlns:a16="http://schemas.microsoft.com/office/drawing/2014/main" id="{C02E5FD1-0CF8-4810-8895-5BC181E94A5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1631926"/>
              </p:ext>
            </p:extLst>
          </p:nvPr>
        </p:nvGraphicFramePr>
        <p:xfrm>
          <a:off x="5787579" y="577104"/>
          <a:ext cx="1389063" cy="1014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4" name="Equation" r:id="rId9" imgW="507960" imgH="393480" progId="Equation.DSMT4">
                  <p:embed/>
                </p:oleObj>
              </mc:Choice>
              <mc:Fallback>
                <p:oleObj name="Equation" r:id="rId9" imgW="507960" imgH="393480" progId="Equation.DSMT4">
                  <p:embed/>
                  <p:pic>
                    <p:nvPicPr>
                      <p:cNvPr id="62" name="Object 27">
                        <a:extLst>
                          <a:ext uri="{FF2B5EF4-FFF2-40B4-BE49-F238E27FC236}">
                            <a16:creationId xmlns:a16="http://schemas.microsoft.com/office/drawing/2014/main" id="{54C54491-52BE-4886-BF66-49E07E68FF6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87579" y="577104"/>
                        <a:ext cx="1389063" cy="1014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" name="文本框 63">
            <a:extLst>
              <a:ext uri="{FF2B5EF4-FFF2-40B4-BE49-F238E27FC236}">
                <a16:creationId xmlns:a16="http://schemas.microsoft.com/office/drawing/2014/main" id="{3F069AA1-578D-4830-BDC5-88EEB1DCAB5E}"/>
              </a:ext>
            </a:extLst>
          </p:cNvPr>
          <p:cNvSpPr txBox="1"/>
          <p:nvPr/>
        </p:nvSpPr>
        <p:spPr>
          <a:xfrm>
            <a:off x="3296050" y="3683044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/>
              <a:t>联立求解</a:t>
            </a:r>
          </a:p>
        </p:txBody>
      </p:sp>
    </p:spTree>
    <p:extLst>
      <p:ext uri="{BB962C8B-B14F-4D97-AF65-F5344CB8AC3E}">
        <p14:creationId xmlns:p14="http://schemas.microsoft.com/office/powerpoint/2010/main" val="9830337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7" grpId="0"/>
      <p:bldP spid="54" grpId="0"/>
      <p:bldP spid="55" grpId="0"/>
      <p:bldP spid="60" grpId="0"/>
      <p:bldP spid="6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A670D098-23DD-4F83-B529-322112668D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59" y="913035"/>
            <a:ext cx="2242764" cy="1271215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2337C3FE-EF3C-4D4B-B04B-B5988FFCA129}"/>
              </a:ext>
            </a:extLst>
          </p:cNvPr>
          <p:cNvSpPr/>
          <p:nvPr/>
        </p:nvSpPr>
        <p:spPr>
          <a:xfrm>
            <a:off x="323528" y="411510"/>
            <a:ext cx="27254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b="1"/>
              <a:t>例 求等效电阻 </a:t>
            </a:r>
            <a:r>
              <a:rPr lang="en-US" altLang="en-US" b="1" i="1"/>
              <a:t>R</a:t>
            </a:r>
            <a:r>
              <a:rPr lang="en-US" altLang="en-US" b="1"/>
              <a:t>ab</a:t>
            </a:r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18ABF848-9602-41B0-90D8-B4BEBB24C42A}"/>
              </a:ext>
            </a:extLst>
          </p:cNvPr>
          <p:cNvSpPr/>
          <p:nvPr/>
        </p:nvSpPr>
        <p:spPr>
          <a:xfrm>
            <a:off x="3851920" y="412201"/>
            <a:ext cx="4680520" cy="461665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 wrap="squar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2400" b="1"/>
              <a:t>解：端口加电压</a:t>
            </a:r>
            <a:r>
              <a:rPr lang="en-US" altLang="en-US" sz="2400" b="1" i="1"/>
              <a:t>u  .</a:t>
            </a:r>
            <a:r>
              <a:rPr lang="en-US" altLang="en-US" sz="2400" b="1"/>
              <a:t>列端口VCR</a:t>
            </a: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F74A5DFD-CE9A-496F-9BD6-ADA043EF69A4}"/>
              </a:ext>
            </a:extLst>
          </p:cNvPr>
          <p:cNvSpPr/>
          <p:nvPr/>
        </p:nvSpPr>
        <p:spPr>
          <a:xfrm>
            <a:off x="2363154" y="1131590"/>
            <a:ext cx="685800" cy="1052660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lnSpc>
                <a:spcPct val="70000"/>
              </a:lnSpc>
              <a:spcBef>
                <a:spcPct val="50000"/>
              </a:spcBef>
              <a:buNone/>
            </a:pPr>
            <a:r>
              <a:rPr lang="en-US" altLang="en-US" sz="2000" b="1">
                <a:solidFill>
                  <a:srgbClr val="FF0000"/>
                </a:solidFill>
              </a:rPr>
              <a:t>+</a:t>
            </a:r>
          </a:p>
          <a:p>
            <a:pPr marL="0" lvl="0" indent="0" eaLnBrk="1" hangingPunct="1">
              <a:lnSpc>
                <a:spcPct val="70000"/>
              </a:lnSpc>
              <a:spcBef>
                <a:spcPct val="50000"/>
              </a:spcBef>
              <a:buNone/>
            </a:pPr>
            <a:r>
              <a:rPr lang="en-US" altLang="en-US" sz="2000" b="1" i="1">
                <a:solidFill>
                  <a:srgbClr val="FF0000"/>
                </a:solidFill>
              </a:rPr>
              <a:t>u</a:t>
            </a:r>
          </a:p>
          <a:p>
            <a:pPr marL="0" lvl="0" indent="0" eaLnBrk="1" hangingPunct="1">
              <a:lnSpc>
                <a:spcPct val="70000"/>
              </a:lnSpc>
              <a:spcBef>
                <a:spcPct val="50000"/>
              </a:spcBef>
              <a:buNone/>
            </a:pPr>
            <a:r>
              <a:rPr lang="en-US" altLang="en-US" sz="2000" b="1">
                <a:solidFill>
                  <a:srgbClr val="FF0000"/>
                </a:solidFill>
              </a:rPr>
              <a:t>-</a:t>
            </a:r>
          </a:p>
        </p:txBody>
      </p:sp>
      <p:graphicFrame>
        <p:nvGraphicFramePr>
          <p:cNvPr id="7" name="Object 5">
            <a:extLst>
              <a:ext uri="{FF2B5EF4-FFF2-40B4-BE49-F238E27FC236}">
                <a16:creationId xmlns:a16="http://schemas.microsoft.com/office/drawing/2014/main" id="{8E902DD4-CE2B-4630-BB21-D668FC7A896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1602841"/>
              </p:ext>
            </p:extLst>
          </p:nvPr>
        </p:nvGraphicFramePr>
        <p:xfrm>
          <a:off x="3995936" y="1131590"/>
          <a:ext cx="4022229" cy="12971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name="Equation" r:id="rId4" imgW="1739880" imgH="482400" progId="Equation.DSMT4">
                  <p:embed/>
                </p:oleObj>
              </mc:Choice>
              <mc:Fallback>
                <p:oleObj name="Equation" r:id="rId4" imgW="1739880" imgH="482400" progId="Equation.DSMT4">
                  <p:embed/>
                  <p:pic>
                    <p:nvPicPr>
                      <p:cNvPr id="75781" name="Object 5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936" y="1131590"/>
                        <a:ext cx="4022229" cy="12971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6">
            <a:extLst>
              <a:ext uri="{FF2B5EF4-FFF2-40B4-BE49-F238E27FC236}">
                <a16:creationId xmlns:a16="http://schemas.microsoft.com/office/drawing/2014/main" id="{C8138DCF-F3B6-4DB3-9648-A72A2FDC8E9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927926"/>
              </p:ext>
            </p:extLst>
          </p:nvPr>
        </p:nvGraphicFramePr>
        <p:xfrm>
          <a:off x="4548149" y="2678457"/>
          <a:ext cx="1800200" cy="9576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5" name="Equation" r:id="rId6" imgW="850680" imgH="393480" progId="Equation.DSMT4">
                  <p:embed/>
                </p:oleObj>
              </mc:Choice>
              <mc:Fallback>
                <p:oleObj name="Equation" r:id="rId6" imgW="850680" imgH="393480" progId="Equation.DSMT4">
                  <p:embed/>
                  <p:pic>
                    <p:nvPicPr>
                      <p:cNvPr id="75782" name="Object 6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8149" y="2678457"/>
                        <a:ext cx="1800200" cy="95764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447801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/>
          <p:nvPr/>
        </p:nvGrpSpPr>
        <p:grpSpPr>
          <a:xfrm>
            <a:off x="1000100" y="357172"/>
            <a:ext cx="6286519" cy="4643452"/>
            <a:chOff x="1000100" y="357172"/>
            <a:chExt cx="6286519" cy="4643452"/>
          </a:xfrm>
        </p:grpSpPr>
        <p:pic>
          <p:nvPicPr>
            <p:cNvPr id="3" name="Picture 2" descr="BJ_02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00100" y="357172"/>
              <a:ext cx="6286519" cy="46434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矩形 3"/>
            <p:cNvSpPr/>
            <p:nvPr/>
          </p:nvSpPr>
          <p:spPr>
            <a:xfrm>
              <a:off x="2122756" y="1785932"/>
              <a:ext cx="4544835" cy="12003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altLang="zh-CN" sz="7200" b="1" dirty="0">
                  <a:ln w="11430"/>
                  <a:solidFill>
                    <a:srgbClr val="00206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THE  END</a:t>
              </a:r>
              <a:endParaRPr lang="zh-CN" altLang="en-US" sz="7200" b="1" cap="none" spc="0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03520" y="1422394"/>
            <a:ext cx="8153400" cy="584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zh-CN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与</a:t>
            </a:r>
            <a:r>
              <a:rPr lang="zh-CN" altLang="en-US" sz="3200" b="1" u="sng" dirty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独立源一样处理</a:t>
            </a: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71472" y="2214560"/>
            <a:ext cx="7466012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zh-CN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等效变换时受控源的</a:t>
            </a:r>
            <a:r>
              <a:rPr lang="zh-CN" altLang="en-US" sz="3200" b="1" u="sng" dirty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控制量不能消失</a:t>
            </a:r>
            <a:endParaRPr lang="zh-CN" altLang="en-US" sz="32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714348" y="428628"/>
            <a:ext cx="7772400" cy="785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变换</a:t>
            </a:r>
            <a:r>
              <a:rPr lang="zh-CN" altLang="en-US" sz="32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规则</a:t>
            </a:r>
            <a:endParaRPr kumimoji="1" lang="zh-CN" alt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10" descr="C:\Users\Administrator\Desktop\gif2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385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1110FF22-1BE6-4ACE-8DF2-1C2B8D05BC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22448"/>
            <a:ext cx="1994203" cy="1724456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A23966B8-A84F-4E25-9CDB-124FD73170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462" y="358285"/>
            <a:ext cx="2743200" cy="158115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BBAE93E8-CDBD-4E15-9C8B-4FF7F821B62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3534377"/>
            <a:ext cx="1849189" cy="162527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4589DF9A-FA73-4D4D-8175-4CFEB01C3BA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414018"/>
            <a:ext cx="2395820" cy="1703151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9AA42725-B1CE-4FBD-B709-6768C6B14F1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304" y="1848993"/>
            <a:ext cx="1437704" cy="172343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FFADDDDD-4785-4834-91ED-9DFD08EBBD9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2835" y="1917895"/>
            <a:ext cx="2170053" cy="1496123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AC171830-E1A6-45DC-BBAB-1A0F2A49B0EE}"/>
              </a:ext>
            </a:extLst>
          </p:cNvPr>
          <p:cNvSpPr txBox="1"/>
          <p:nvPr/>
        </p:nvSpPr>
        <p:spPr>
          <a:xfrm>
            <a:off x="6838662" y="4116183"/>
            <a:ext cx="1197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β</a:t>
            </a:r>
            <a:r>
              <a:rPr lang="en-US" altLang="zh-CN" i="1"/>
              <a:t>i*R=</a:t>
            </a:r>
            <a:r>
              <a:rPr lang="en-US" altLang="zh-CN"/>
              <a:t>γ</a:t>
            </a:r>
            <a:r>
              <a:rPr lang="en-US" altLang="zh-CN" i="1"/>
              <a:t>i</a:t>
            </a:r>
            <a:endParaRPr lang="zh-CN" altLang="en-US" i="1"/>
          </a:p>
        </p:txBody>
      </p:sp>
    </p:spTree>
    <p:extLst>
      <p:ext uri="{BB962C8B-B14F-4D97-AF65-F5344CB8AC3E}">
        <p14:creationId xmlns:p14="http://schemas.microsoft.com/office/powerpoint/2010/main" val="35362388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组合 26"/>
          <p:cNvGrpSpPr>
            <a:grpSpLocks/>
          </p:cNvGrpSpPr>
          <p:nvPr/>
        </p:nvGrpSpPr>
        <p:grpSpPr bwMode="auto">
          <a:xfrm>
            <a:off x="252413" y="357173"/>
            <a:ext cx="8677305" cy="857256"/>
            <a:chOff x="252413" y="563564"/>
            <a:chExt cx="7939866" cy="857256"/>
          </a:xfrm>
        </p:grpSpPr>
        <p:sp>
          <p:nvSpPr>
            <p:cNvPr id="49" name="AutoShape 93"/>
            <p:cNvSpPr>
              <a:spLocks noChangeArrowheads="1"/>
            </p:cNvSpPr>
            <p:nvPr/>
          </p:nvSpPr>
          <p:spPr bwMode="auto">
            <a:xfrm>
              <a:off x="252413" y="563564"/>
              <a:ext cx="7939866" cy="857256"/>
            </a:xfrm>
            <a:prstGeom prst="roundRect">
              <a:avLst>
                <a:gd name="adj" fmla="val 16301"/>
              </a:avLst>
            </a:prstGeom>
            <a:gradFill rotWithShape="1">
              <a:gsLst>
                <a:gs pos="0">
                  <a:srgbClr val="9C9CFF"/>
                </a:gs>
                <a:gs pos="35001">
                  <a:srgbClr val="BABAFF"/>
                </a:gs>
                <a:gs pos="100000">
                  <a:srgbClr val="E4E4FF"/>
                </a:gs>
              </a:gsLst>
              <a:lin ang="162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sym typeface="Times New Roman" pitchFamily="18" charset="0"/>
              </a:endParaRPr>
            </a:p>
          </p:txBody>
        </p:sp>
        <p:sp>
          <p:nvSpPr>
            <p:cNvPr id="50" name="Text Box 2"/>
            <p:cNvSpPr>
              <a:spLocks noChangeArrowheads="1"/>
            </p:cNvSpPr>
            <p:nvPr/>
          </p:nvSpPr>
          <p:spPr bwMode="auto">
            <a:xfrm>
              <a:off x="348600" y="691611"/>
              <a:ext cx="763587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b="1">
                  <a:latin typeface="宋体" pitchFamily="2" charset="-122"/>
                  <a:sym typeface="宋体" pitchFamily="2" charset="-122"/>
                </a:rPr>
                <a:t>【例】</a:t>
              </a:r>
              <a:r>
                <a:rPr lang="zh-CN" altLang="en-US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求</a:t>
              </a:r>
              <a:r>
                <a:rPr lang="zh-CN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电流  </a:t>
              </a:r>
              <a:r>
                <a:rPr lang="en-US" altLang="zh-CN" sz="2800" b="1" i="1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</a:t>
              </a:r>
              <a:r>
                <a:rPr lang="zh-CN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zh-CN" altLang="en-US" sz="3200" b="1" i="1" dirty="0"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F1719630-2FFC-45FF-9E1C-1F605AD698F9}"/>
              </a:ext>
            </a:extLst>
          </p:cNvPr>
          <p:cNvGrpSpPr/>
          <p:nvPr/>
        </p:nvGrpSpPr>
        <p:grpSpPr>
          <a:xfrm>
            <a:off x="180988" y="1428742"/>
            <a:ext cx="6319838" cy="3018044"/>
            <a:chOff x="180988" y="1428742"/>
            <a:chExt cx="6319838" cy="3018044"/>
          </a:xfrm>
        </p:grpSpPr>
        <p:cxnSp>
          <p:nvCxnSpPr>
            <p:cNvPr id="3" name="直接连接符 2">
              <a:extLst>
                <a:ext uri="{FF2B5EF4-FFF2-40B4-BE49-F238E27FC236}">
                  <a16:creationId xmlns:a16="http://schemas.microsoft.com/office/drawing/2014/main" id="{22C7A212-57FF-4BBA-B05E-E851445EA9A1}"/>
                </a:ext>
              </a:extLst>
            </p:cNvPr>
            <p:cNvCxnSpPr>
              <a:cxnSpLocks/>
              <a:stCxn id="33" idx="0"/>
            </p:cNvCxnSpPr>
            <p:nvPr/>
          </p:nvCxnSpPr>
          <p:spPr bwMode="auto">
            <a:xfrm>
              <a:off x="3452826" y="2111367"/>
              <a:ext cx="13716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3333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1" name="圆角矩形 50"/>
            <p:cNvSpPr/>
            <p:nvPr/>
          </p:nvSpPr>
          <p:spPr bwMode="auto">
            <a:xfrm>
              <a:off x="2000232" y="1500180"/>
              <a:ext cx="1571636" cy="1285884"/>
            </a:xfrm>
            <a:prstGeom prst="roundRect">
              <a:avLst/>
            </a:prstGeom>
            <a:solidFill>
              <a:srgbClr val="E8BEE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53" name="圆角矩形 52"/>
            <p:cNvSpPr/>
            <p:nvPr/>
          </p:nvSpPr>
          <p:spPr bwMode="auto">
            <a:xfrm>
              <a:off x="714348" y="2017894"/>
              <a:ext cx="1571636" cy="2428892"/>
            </a:xfrm>
            <a:prstGeom prst="roundRect">
              <a:avLst/>
            </a:prstGeom>
            <a:solidFill>
              <a:srgbClr val="86ABC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54" name="圆角矩形 53"/>
            <p:cNvSpPr/>
            <p:nvPr/>
          </p:nvSpPr>
          <p:spPr bwMode="auto">
            <a:xfrm>
              <a:off x="714348" y="2000246"/>
              <a:ext cx="1571636" cy="2428892"/>
            </a:xfrm>
            <a:prstGeom prst="round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52" name="圆角矩形 51"/>
            <p:cNvSpPr/>
            <p:nvPr/>
          </p:nvSpPr>
          <p:spPr bwMode="auto">
            <a:xfrm>
              <a:off x="4500562" y="2000246"/>
              <a:ext cx="1571636" cy="2428892"/>
            </a:xfrm>
            <a:prstGeom prst="roundRect">
              <a:avLst/>
            </a:prstGeom>
            <a:solidFill>
              <a:srgbClr val="CDE16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180988" y="1428742"/>
              <a:ext cx="6319838" cy="2892425"/>
              <a:chOff x="180988" y="1428742"/>
              <a:chExt cx="6319838" cy="2892425"/>
            </a:xfrm>
          </p:grpSpPr>
          <p:grpSp>
            <p:nvGrpSpPr>
              <p:cNvPr id="47" name="组合 46"/>
              <p:cNvGrpSpPr/>
              <p:nvPr/>
            </p:nvGrpSpPr>
            <p:grpSpPr>
              <a:xfrm>
                <a:off x="180988" y="1428742"/>
                <a:ext cx="6319838" cy="2892425"/>
                <a:chOff x="1143001" y="928688"/>
                <a:chExt cx="6319838" cy="2892425"/>
              </a:xfrm>
            </p:grpSpPr>
            <p:grpSp>
              <p:nvGrpSpPr>
                <p:cNvPr id="5" name="Group 4"/>
                <p:cNvGrpSpPr>
                  <a:grpSpLocks/>
                </p:cNvGrpSpPr>
                <p:nvPr/>
              </p:nvGrpSpPr>
              <p:grpSpPr bwMode="auto">
                <a:xfrm>
                  <a:off x="1143001" y="928688"/>
                  <a:ext cx="6319838" cy="2892425"/>
                  <a:chOff x="819" y="1010"/>
                  <a:chExt cx="3981" cy="1822"/>
                </a:xfrm>
              </p:grpSpPr>
              <p:sp>
                <p:nvSpPr>
                  <p:cNvPr id="6" name="Text Box 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272" y="1678"/>
                    <a:ext cx="528" cy="330"/>
                  </a:xfrm>
                  <a:prstGeom prst="rect">
                    <a:avLst/>
                  </a:prstGeom>
                  <a:noFill/>
                  <a:ln w="38100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  <a:defRPr/>
                    </a:pPr>
                    <a:r>
                      <a:rPr lang="en-US" altLang="zh-CN" sz="2800" b="1" dirty="0"/>
                      <a:t>2</a:t>
                    </a:r>
                    <a:r>
                      <a:rPr lang="en-US" altLang="zh-CN" sz="2800" b="1" i="1" dirty="0"/>
                      <a:t>i</a:t>
                    </a:r>
                    <a:endParaRPr lang="en-US" altLang="zh-CN" sz="2800" b="1" dirty="0"/>
                  </a:p>
                </p:txBody>
              </p:sp>
              <p:sp>
                <p:nvSpPr>
                  <p:cNvPr id="7" name="Line 6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1438"/>
                    <a:ext cx="0" cy="576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8" name="Text Box 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35" y="1100"/>
                    <a:ext cx="407" cy="291"/>
                  </a:xfrm>
                  <a:prstGeom prst="rect">
                    <a:avLst/>
                  </a:prstGeom>
                  <a:noFill/>
                  <a:ln w="38100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  <a:defRPr/>
                    </a:pPr>
                    <a:r>
                      <a:rPr lang="zh-CN" altLang="en-U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</a:t>
                    </a:r>
                    <a:r>
                      <a:rPr lang="en-US" altLang="zh-CN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</a:t>
                    </a:r>
                    <a:r>
                      <a:rPr lang="en-US" altLang="zh-CN" b="1" i="1" dirty="0">
                        <a:solidFill>
                          <a:srgbClr val="3333FF"/>
                        </a:solidFill>
                      </a:rPr>
                      <a:t>u</a:t>
                    </a:r>
                    <a:r>
                      <a:rPr lang="en-US" altLang="zh-CN" b="1" baseline="-25000" dirty="0">
                        <a:solidFill>
                          <a:srgbClr val="3333FF"/>
                        </a:solidFill>
                      </a:rPr>
                      <a:t>1</a:t>
                    </a:r>
                    <a:r>
                      <a:rPr lang="en-US" altLang="zh-CN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</a:t>
                    </a:r>
                    <a:endParaRPr lang="en-US" altLang="zh-CN" b="1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9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1968" y="2112"/>
                    <a:ext cx="96" cy="432"/>
                  </a:xfrm>
                  <a:prstGeom prst="rect">
                    <a:avLst/>
                  </a:prstGeom>
                  <a:noFill/>
                  <a:ln w="381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0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3648" y="2014"/>
                    <a:ext cx="96" cy="432"/>
                  </a:xfrm>
                  <a:prstGeom prst="rect">
                    <a:avLst/>
                  </a:prstGeom>
                  <a:noFill/>
                  <a:ln w="381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1" name="Line 10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1392" y="2832"/>
                    <a:ext cx="2832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2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2446"/>
                    <a:ext cx="0" cy="384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3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2016" y="2544"/>
                    <a:ext cx="0" cy="286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4" name="Line 1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4" y="1692"/>
                    <a:ext cx="0" cy="24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7" name="Oval 16"/>
                  <p:cNvSpPr>
                    <a:spLocks noChangeArrowheads="1"/>
                  </p:cNvSpPr>
                  <p:nvPr/>
                </p:nvSpPr>
                <p:spPr bwMode="auto">
                  <a:xfrm>
                    <a:off x="1200" y="1955"/>
                    <a:ext cx="384" cy="395"/>
                  </a:xfrm>
                  <a:prstGeom prst="ellips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8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200" y="2158"/>
                    <a:ext cx="384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9" name="Text Box 1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19" y="2045"/>
                    <a:ext cx="528" cy="291"/>
                  </a:xfrm>
                  <a:prstGeom prst="rect">
                    <a:avLst/>
                  </a:prstGeom>
                  <a:noFill/>
                  <a:ln w="38100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  <a:defRPr/>
                    </a:pPr>
                    <a:r>
                      <a:rPr lang="en-US" altLang="zh-CN" dirty="0"/>
                      <a:t>2A</a:t>
                    </a:r>
                  </a:p>
                </p:txBody>
              </p:sp>
              <p:sp>
                <p:nvSpPr>
                  <p:cNvPr id="20" name="Line 1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392" y="1715"/>
                    <a:ext cx="0" cy="24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21" name="Line 2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392" y="1438"/>
                    <a:ext cx="0" cy="295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22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1392" y="2350"/>
                    <a:ext cx="0" cy="48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23" name="AutoShape 22"/>
                  <p:cNvSpPr>
                    <a:spLocks noChangeArrowheads="1"/>
                  </p:cNvSpPr>
                  <p:nvPr/>
                </p:nvSpPr>
                <p:spPr bwMode="auto">
                  <a:xfrm>
                    <a:off x="4059" y="1918"/>
                    <a:ext cx="336" cy="432"/>
                  </a:xfrm>
                  <a:prstGeom prst="flowChartSort">
                    <a:avLst/>
                  </a:prstGeom>
                  <a:noFill/>
                  <a:ln w="381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24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2350"/>
                    <a:ext cx="0" cy="48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25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1438"/>
                    <a:ext cx="0" cy="336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26" name="Rectangle 25"/>
                  <p:cNvSpPr>
                    <a:spLocks noChangeArrowheads="1"/>
                  </p:cNvSpPr>
                  <p:nvPr/>
                </p:nvSpPr>
                <p:spPr bwMode="auto">
                  <a:xfrm>
                    <a:off x="3024" y="1392"/>
                    <a:ext cx="432" cy="144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3333FF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27" name="Rectangle 26"/>
                  <p:cNvSpPr>
                    <a:spLocks noChangeArrowheads="1"/>
                  </p:cNvSpPr>
                  <p:nvPr/>
                </p:nvSpPr>
                <p:spPr bwMode="auto">
                  <a:xfrm>
                    <a:off x="2208" y="1728"/>
                    <a:ext cx="480" cy="96"/>
                  </a:xfrm>
                  <a:prstGeom prst="rect">
                    <a:avLst/>
                  </a:prstGeom>
                  <a:noFill/>
                  <a:ln w="381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28" name="AutoShape 27"/>
                  <p:cNvSpPr>
                    <a:spLocks noChangeArrowheads="1"/>
                  </p:cNvSpPr>
                  <p:nvPr/>
                </p:nvSpPr>
                <p:spPr bwMode="auto">
                  <a:xfrm>
                    <a:off x="2208" y="1296"/>
                    <a:ext cx="480" cy="288"/>
                  </a:xfrm>
                  <a:prstGeom prst="flowChartDecision">
                    <a:avLst/>
                  </a:prstGeom>
                  <a:noFill/>
                  <a:ln w="381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29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1392" y="1440"/>
                    <a:ext cx="1488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30" name="Line 29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1440"/>
                    <a:ext cx="528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31" name="Line 3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016" y="1440"/>
                    <a:ext cx="0" cy="672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32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2016" y="1776"/>
                    <a:ext cx="192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33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2880" y="1440"/>
                    <a:ext cx="0" cy="336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34" name="Line 3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688" y="1776"/>
                    <a:ext cx="192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36" name="Text Box 3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214" y="1010"/>
                    <a:ext cx="433" cy="291"/>
                  </a:xfrm>
                  <a:prstGeom prst="rect">
                    <a:avLst/>
                  </a:prstGeom>
                  <a:noFill/>
                  <a:ln w="38100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  <a:defRPr/>
                    </a:pPr>
                    <a:r>
                      <a:rPr lang="en-US" altLang="zh-CN" dirty="0"/>
                      <a:t> 6</a:t>
                    </a:r>
                    <a:r>
                      <a:rPr lang="en-US" altLang="zh-CN" b="1" i="1" dirty="0"/>
                      <a:t>u</a:t>
                    </a:r>
                    <a:r>
                      <a:rPr lang="en-US" altLang="zh-CN" b="1" baseline="-25000" dirty="0"/>
                      <a:t>1</a:t>
                    </a:r>
                    <a:endParaRPr lang="en-US" altLang="zh-CN" b="1" dirty="0"/>
                  </a:p>
                </p:txBody>
              </p:sp>
              <p:sp>
                <p:nvSpPr>
                  <p:cNvPr id="37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3557" y="1438"/>
                    <a:ext cx="144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3333FF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38" name="Text Box 3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505" y="1200"/>
                    <a:ext cx="288" cy="291"/>
                  </a:xfrm>
                  <a:prstGeom prst="rect">
                    <a:avLst/>
                  </a:prstGeom>
                  <a:noFill/>
                  <a:ln w="38100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  <a:defRPr/>
                    </a:pPr>
                    <a:r>
                      <a:rPr lang="en-US" altLang="zh-CN" b="1" i="1" dirty="0" err="1">
                        <a:solidFill>
                          <a:srgbClr val="3333FF"/>
                        </a:solidFill>
                      </a:rPr>
                      <a:t>i</a:t>
                    </a:r>
                    <a:endParaRPr lang="en-US" altLang="zh-CN" b="1" dirty="0">
                      <a:solidFill>
                        <a:srgbClr val="3333FF"/>
                      </a:solidFill>
                    </a:endParaRPr>
                  </a:p>
                </p:txBody>
              </p:sp>
            </p:grpSp>
            <p:graphicFrame>
              <p:nvGraphicFramePr>
                <p:cNvPr id="1030" name="Object 6"/>
                <p:cNvGraphicFramePr>
                  <a:graphicFrameLocks noChangeAspect="1"/>
                </p:cNvGraphicFramePr>
                <p:nvPr/>
              </p:nvGraphicFramePr>
              <p:xfrm>
                <a:off x="3143241" y="2857502"/>
                <a:ext cx="500065" cy="42110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66" name="Equation" r:id="rId4" imgW="241200" imgH="203040" progId="Equation.DSMT4">
                        <p:embed/>
                      </p:oleObj>
                    </mc:Choice>
                    <mc:Fallback>
                      <p:oleObj name="Equation" r:id="rId4" imgW="241200" imgH="203040" progId="Equation.DSMT4">
                        <p:embed/>
                        <p:pic>
                          <p:nvPicPr>
                            <p:cNvPr id="0" name="Picture 6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143241" y="2857502"/>
                              <a:ext cx="500065" cy="421107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031" name="Object 7"/>
                <p:cNvGraphicFramePr>
                  <a:graphicFrameLocks noChangeAspect="1"/>
                </p:cNvGraphicFramePr>
                <p:nvPr/>
              </p:nvGraphicFramePr>
              <p:xfrm>
                <a:off x="3500430" y="2285998"/>
                <a:ext cx="555628" cy="44450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67" name="Equation" r:id="rId6" imgW="253800" imgH="203040" progId="Equation.DSMT4">
                        <p:embed/>
                      </p:oleObj>
                    </mc:Choice>
                    <mc:Fallback>
                      <p:oleObj name="Equation" r:id="rId6" imgW="253800" imgH="203040" progId="Equation.DSMT4">
                        <p:embed/>
                        <p:pic>
                          <p:nvPicPr>
                            <p:cNvPr id="0" name="Picture 7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500430" y="2285998"/>
                              <a:ext cx="555628" cy="444503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032" name="Object 8"/>
                <p:cNvGraphicFramePr>
                  <a:graphicFrameLocks noChangeAspect="1"/>
                </p:cNvGraphicFramePr>
                <p:nvPr/>
              </p:nvGraphicFramePr>
              <p:xfrm>
                <a:off x="4848823" y="2714626"/>
                <a:ext cx="723310" cy="42862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68" name="Equation" r:id="rId8" imgW="342720" imgH="203040" progId="Equation.DSMT4">
                        <p:embed/>
                      </p:oleObj>
                    </mc:Choice>
                    <mc:Fallback>
                      <p:oleObj name="Equation" r:id="rId8" imgW="342720" imgH="203040" progId="Equation.DSMT4">
                        <p:embed/>
                        <p:pic>
                          <p:nvPicPr>
                            <p:cNvPr id="0" name="Picture 8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9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848823" y="2714626"/>
                              <a:ext cx="723310" cy="428628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43" name="Text Box 35"/>
                <p:cNvSpPr txBox="1">
                  <a:spLocks noChangeArrowheads="1"/>
                </p:cNvSpPr>
                <p:nvPr/>
              </p:nvSpPr>
              <p:spPr bwMode="auto">
                <a:xfrm>
                  <a:off x="4033815" y="1188961"/>
                  <a:ext cx="306894" cy="382669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pPr algn="ctr" eaLnBrk="0" hangingPunct="0">
                    <a:spcBef>
                      <a:spcPct val="50000"/>
                    </a:spcBef>
                  </a:pPr>
                  <a:r>
                    <a:rPr kumimoji="1" lang="en-US" altLang="zh-CN" sz="2400" b="1" dirty="0">
                      <a:solidFill>
                        <a:schemeClr val="tx2"/>
                      </a:solidFill>
                      <a:latin typeface="Times New Roman" pitchFamily="18" charset="0"/>
                      <a:sym typeface="Symbol" pitchFamily="18" charset="2"/>
                    </a:rPr>
                    <a:t>+</a:t>
                  </a:r>
                </a:p>
              </p:txBody>
            </p:sp>
            <p:sp>
              <p:nvSpPr>
                <p:cNvPr id="44" name="Text Box 36"/>
                <p:cNvSpPr txBox="1">
                  <a:spLocks noChangeArrowheads="1"/>
                </p:cNvSpPr>
                <p:nvPr/>
              </p:nvSpPr>
              <p:spPr bwMode="auto">
                <a:xfrm>
                  <a:off x="3105121" y="1071564"/>
                  <a:ext cx="289162" cy="382669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pPr algn="ctr" eaLnBrk="0" hangingPunct="0">
                    <a:spcBef>
                      <a:spcPct val="50000"/>
                    </a:spcBef>
                  </a:pPr>
                  <a:r>
                    <a:rPr kumimoji="1" lang="en-US" altLang="zh-CN" sz="2400" b="1" dirty="0">
                      <a:solidFill>
                        <a:schemeClr val="tx2"/>
                      </a:solidFill>
                      <a:latin typeface="Times New Roman" pitchFamily="18" charset="0"/>
                      <a:sym typeface="Symbol" pitchFamily="18" charset="2"/>
                    </a:rPr>
                    <a:t>_</a:t>
                  </a:r>
                </a:p>
              </p:txBody>
            </p:sp>
            <p:sp>
              <p:nvSpPr>
                <p:cNvPr id="45" name="Text Box 35"/>
                <p:cNvSpPr txBox="1">
                  <a:spLocks noChangeArrowheads="1"/>
                </p:cNvSpPr>
                <p:nvPr/>
              </p:nvSpPr>
              <p:spPr bwMode="auto">
                <a:xfrm>
                  <a:off x="5129431" y="1149463"/>
                  <a:ext cx="359394" cy="461665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pPr algn="ctr" eaLnBrk="0" hangingPunct="0">
                    <a:spcBef>
                      <a:spcPct val="50000"/>
                    </a:spcBef>
                  </a:pPr>
                  <a:r>
                    <a:rPr kumimoji="1" lang="en-US" altLang="zh-CN" sz="2400" b="1" dirty="0">
                      <a:solidFill>
                        <a:srgbClr val="3333FF"/>
                      </a:solidFill>
                      <a:latin typeface="Times New Roman" pitchFamily="18" charset="0"/>
                      <a:sym typeface="Symbol" pitchFamily="18" charset="2"/>
                    </a:rPr>
                    <a:t>+</a:t>
                  </a:r>
                </a:p>
              </p:txBody>
            </p:sp>
            <p:sp>
              <p:nvSpPr>
                <p:cNvPr id="46" name="Text Box 36"/>
                <p:cNvSpPr txBox="1">
                  <a:spLocks noChangeArrowheads="1"/>
                </p:cNvSpPr>
                <p:nvPr/>
              </p:nvSpPr>
              <p:spPr bwMode="auto">
                <a:xfrm>
                  <a:off x="4570586" y="1008806"/>
                  <a:ext cx="289162" cy="461665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pPr algn="ctr" eaLnBrk="0" hangingPunct="0">
                    <a:spcBef>
                      <a:spcPct val="50000"/>
                    </a:spcBef>
                  </a:pPr>
                  <a:r>
                    <a:rPr kumimoji="1" lang="en-US" altLang="zh-CN" sz="2400" b="1" dirty="0">
                      <a:solidFill>
                        <a:srgbClr val="3333FF"/>
                      </a:solidFill>
                      <a:latin typeface="Times New Roman" pitchFamily="18" charset="0"/>
                      <a:sym typeface="Symbol" pitchFamily="18" charset="2"/>
                    </a:rPr>
                    <a:t>_</a:t>
                  </a:r>
                </a:p>
              </p:txBody>
            </p:sp>
          </p:grpSp>
          <p:graphicFrame>
            <p:nvGraphicFramePr>
              <p:cNvPr id="1033" name="Object 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280708255"/>
                  </p:ext>
                </p:extLst>
              </p:nvPr>
            </p:nvGraphicFramePr>
            <p:xfrm>
              <a:off x="3714744" y="2327274"/>
              <a:ext cx="702076" cy="38735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69" name="Equation" r:id="rId10" imgW="368280" imgH="203040" progId="Equation.DSMT4">
                      <p:embed/>
                    </p:oleObj>
                  </mc:Choice>
                  <mc:Fallback>
                    <p:oleObj name="Equation" r:id="rId10" imgW="368280" imgH="203040" progId="Equation.DSMT4">
                      <p:embed/>
                      <p:pic>
                        <p:nvPicPr>
                          <p:cNvPr id="0" name="Picture 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714744" y="2327274"/>
                            <a:ext cx="702076" cy="38735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圆角矩形 50"/>
          <p:cNvSpPr/>
          <p:nvPr/>
        </p:nvSpPr>
        <p:spPr bwMode="auto">
          <a:xfrm>
            <a:off x="2000232" y="1500180"/>
            <a:ext cx="1571636" cy="1285884"/>
          </a:xfrm>
          <a:prstGeom prst="roundRect">
            <a:avLst/>
          </a:prstGeom>
          <a:solidFill>
            <a:srgbClr val="E8BE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4" name="圆角矩形 53"/>
          <p:cNvSpPr/>
          <p:nvPr/>
        </p:nvSpPr>
        <p:spPr bwMode="auto">
          <a:xfrm>
            <a:off x="714348" y="2000246"/>
            <a:ext cx="1571636" cy="2428892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2" name="组合 26"/>
          <p:cNvGrpSpPr>
            <a:grpSpLocks/>
          </p:cNvGrpSpPr>
          <p:nvPr/>
        </p:nvGrpSpPr>
        <p:grpSpPr bwMode="auto">
          <a:xfrm>
            <a:off x="252413" y="357173"/>
            <a:ext cx="8677305" cy="857256"/>
            <a:chOff x="252413" y="563564"/>
            <a:chExt cx="7939866" cy="857256"/>
          </a:xfrm>
        </p:grpSpPr>
        <p:sp>
          <p:nvSpPr>
            <p:cNvPr id="49" name="AutoShape 93"/>
            <p:cNvSpPr>
              <a:spLocks noChangeArrowheads="1"/>
            </p:cNvSpPr>
            <p:nvPr/>
          </p:nvSpPr>
          <p:spPr bwMode="auto">
            <a:xfrm>
              <a:off x="252413" y="563564"/>
              <a:ext cx="7939866" cy="857256"/>
            </a:xfrm>
            <a:prstGeom prst="roundRect">
              <a:avLst>
                <a:gd name="adj" fmla="val 16301"/>
              </a:avLst>
            </a:prstGeom>
            <a:gradFill rotWithShape="1">
              <a:gsLst>
                <a:gs pos="0">
                  <a:srgbClr val="9C9CFF"/>
                </a:gs>
                <a:gs pos="35001">
                  <a:srgbClr val="BABAFF"/>
                </a:gs>
                <a:gs pos="100000">
                  <a:srgbClr val="E4E4FF"/>
                </a:gs>
              </a:gsLst>
              <a:lin ang="162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sym typeface="Times New Roman" pitchFamily="18" charset="0"/>
              </a:endParaRPr>
            </a:p>
          </p:txBody>
        </p:sp>
        <p:sp>
          <p:nvSpPr>
            <p:cNvPr id="50" name="Text Box 2"/>
            <p:cNvSpPr>
              <a:spLocks noChangeArrowheads="1"/>
            </p:cNvSpPr>
            <p:nvPr/>
          </p:nvSpPr>
          <p:spPr bwMode="auto">
            <a:xfrm>
              <a:off x="348600" y="691611"/>
              <a:ext cx="763587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b="1" dirty="0">
                  <a:latin typeface="宋体" pitchFamily="2" charset="-122"/>
                  <a:sym typeface="宋体" pitchFamily="2" charset="-122"/>
                </a:rPr>
                <a:t>【例】</a:t>
              </a:r>
              <a:r>
                <a:rPr lang="zh-CN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（</a:t>
              </a:r>
              <a:r>
                <a:rPr lang="en-US" altLang="zh-CN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P40</a:t>
              </a:r>
              <a:r>
                <a:rPr lang="zh-CN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例</a:t>
              </a:r>
              <a:r>
                <a:rPr lang="en-US" altLang="zh-CN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2-12</a:t>
              </a:r>
              <a:r>
                <a:rPr lang="zh-CN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）求电流  </a:t>
              </a:r>
              <a:r>
                <a:rPr lang="en-US" altLang="zh-CN" sz="2800" b="1" i="1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</a:t>
              </a:r>
              <a:r>
                <a:rPr lang="zh-CN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zh-CN" altLang="en-US" sz="3200" b="1" i="1" dirty="0"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5662626" y="2489192"/>
            <a:ext cx="838200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800" b="1" dirty="0"/>
              <a:t>2</a:t>
            </a:r>
            <a:r>
              <a:rPr lang="en-US" altLang="zh-CN" sz="2800" b="1" i="1" dirty="0"/>
              <a:t>i</a:t>
            </a:r>
            <a:endParaRPr lang="en-US" altLang="zh-CN" sz="2800" b="1" dirty="0"/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>
            <a:off x="4748226" y="2108192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698888" y="1571617"/>
            <a:ext cx="646113" cy="46196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b="1" i="1" dirty="0"/>
              <a:t>u</a:t>
            </a:r>
            <a:r>
              <a:rPr lang="en-US" altLang="zh-CN" b="1" baseline="-25000" dirty="0"/>
              <a:t>1</a:t>
            </a:r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altLang="zh-CN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005026" y="3178167"/>
            <a:ext cx="152400" cy="6858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672026" y="3022592"/>
            <a:ext cx="152400" cy="6858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 flipH="1" flipV="1">
            <a:off x="1090626" y="4321167"/>
            <a:ext cx="449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4748226" y="3708392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Line 12"/>
          <p:cNvSpPr>
            <a:spLocks noChangeShapeType="1"/>
          </p:cNvSpPr>
          <p:nvPr/>
        </p:nvSpPr>
        <p:spPr bwMode="auto">
          <a:xfrm>
            <a:off x="2081226" y="3863967"/>
            <a:ext cx="0" cy="4540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Line 13"/>
          <p:cNvSpPr>
            <a:spLocks noChangeShapeType="1"/>
          </p:cNvSpPr>
          <p:nvPr/>
        </p:nvSpPr>
        <p:spPr bwMode="auto">
          <a:xfrm flipV="1">
            <a:off x="5586426" y="2511417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Oval 16"/>
          <p:cNvSpPr>
            <a:spLocks noChangeArrowheads="1"/>
          </p:cNvSpPr>
          <p:nvPr/>
        </p:nvSpPr>
        <p:spPr bwMode="auto">
          <a:xfrm>
            <a:off x="785826" y="2928930"/>
            <a:ext cx="609600" cy="627063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Line 17"/>
          <p:cNvSpPr>
            <a:spLocks noChangeShapeType="1"/>
          </p:cNvSpPr>
          <p:nvPr/>
        </p:nvSpPr>
        <p:spPr bwMode="auto">
          <a:xfrm>
            <a:off x="785826" y="3251192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180988" y="3071805"/>
            <a:ext cx="838200" cy="46196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dirty="0"/>
              <a:t>2A</a:t>
            </a:r>
          </a:p>
        </p:txBody>
      </p:sp>
      <p:sp>
        <p:nvSpPr>
          <p:cNvPr id="20" name="Line 19"/>
          <p:cNvSpPr>
            <a:spLocks noChangeShapeType="1"/>
          </p:cNvSpPr>
          <p:nvPr/>
        </p:nvSpPr>
        <p:spPr bwMode="auto">
          <a:xfrm flipV="1">
            <a:off x="1090626" y="254793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Line 20"/>
          <p:cNvSpPr>
            <a:spLocks noChangeShapeType="1"/>
          </p:cNvSpPr>
          <p:nvPr/>
        </p:nvSpPr>
        <p:spPr bwMode="auto">
          <a:xfrm flipV="1">
            <a:off x="1090626" y="2108192"/>
            <a:ext cx="0" cy="4683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Line 21"/>
          <p:cNvSpPr>
            <a:spLocks noChangeShapeType="1"/>
          </p:cNvSpPr>
          <p:nvPr/>
        </p:nvSpPr>
        <p:spPr bwMode="auto">
          <a:xfrm>
            <a:off x="1090626" y="3555992"/>
            <a:ext cx="0" cy="76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AutoShape 22"/>
          <p:cNvSpPr>
            <a:spLocks noChangeArrowheads="1"/>
          </p:cNvSpPr>
          <p:nvPr/>
        </p:nvSpPr>
        <p:spPr bwMode="auto">
          <a:xfrm>
            <a:off x="5324488" y="2870192"/>
            <a:ext cx="533400" cy="685800"/>
          </a:xfrm>
          <a:prstGeom prst="flowChartSor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Line 23"/>
          <p:cNvSpPr>
            <a:spLocks noChangeShapeType="1"/>
          </p:cNvSpPr>
          <p:nvPr/>
        </p:nvSpPr>
        <p:spPr bwMode="auto">
          <a:xfrm>
            <a:off x="5586426" y="3555992"/>
            <a:ext cx="0" cy="76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Line 24"/>
          <p:cNvSpPr>
            <a:spLocks noChangeShapeType="1"/>
          </p:cNvSpPr>
          <p:nvPr/>
        </p:nvSpPr>
        <p:spPr bwMode="auto">
          <a:xfrm>
            <a:off x="5586426" y="2108192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3681426" y="2035167"/>
            <a:ext cx="685800" cy="2286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AutoShape 27"/>
          <p:cNvSpPr>
            <a:spLocks noChangeArrowheads="1"/>
          </p:cNvSpPr>
          <p:nvPr/>
        </p:nvSpPr>
        <p:spPr bwMode="auto">
          <a:xfrm>
            <a:off x="2386026" y="1882767"/>
            <a:ext cx="762000" cy="457200"/>
          </a:xfrm>
          <a:prstGeom prst="flowChartDecision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Line 28"/>
          <p:cNvSpPr>
            <a:spLocks noChangeShapeType="1"/>
          </p:cNvSpPr>
          <p:nvPr/>
        </p:nvSpPr>
        <p:spPr bwMode="auto">
          <a:xfrm>
            <a:off x="1090626" y="2111367"/>
            <a:ext cx="2590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Line 29"/>
          <p:cNvSpPr>
            <a:spLocks noChangeShapeType="1"/>
          </p:cNvSpPr>
          <p:nvPr/>
        </p:nvSpPr>
        <p:spPr bwMode="auto">
          <a:xfrm>
            <a:off x="4367226" y="2111367"/>
            <a:ext cx="1219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Line 30"/>
          <p:cNvSpPr>
            <a:spLocks noChangeShapeType="1"/>
          </p:cNvSpPr>
          <p:nvPr/>
        </p:nvSpPr>
        <p:spPr bwMode="auto">
          <a:xfrm flipV="1">
            <a:off x="2081226" y="2111367"/>
            <a:ext cx="0" cy="1066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Text Box 35"/>
          <p:cNvSpPr txBox="1">
            <a:spLocks noChangeArrowheads="1"/>
          </p:cNvSpPr>
          <p:nvPr/>
        </p:nvSpPr>
        <p:spPr bwMode="auto">
          <a:xfrm>
            <a:off x="2395551" y="1428742"/>
            <a:ext cx="687388" cy="46196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dirty="0"/>
              <a:t> 6</a:t>
            </a:r>
            <a:r>
              <a:rPr lang="en-US" altLang="zh-CN" b="1" i="1" dirty="0"/>
              <a:t>u</a:t>
            </a:r>
            <a:r>
              <a:rPr lang="en-US" altLang="zh-CN" b="1" baseline="-25000" dirty="0"/>
              <a:t>1</a:t>
            </a:r>
            <a:endParaRPr lang="en-US" altLang="zh-CN" b="1" dirty="0"/>
          </a:p>
        </p:txBody>
      </p:sp>
      <p:sp>
        <p:nvSpPr>
          <p:cNvPr id="37" name="Line 36"/>
          <p:cNvSpPr>
            <a:spLocks noChangeShapeType="1"/>
          </p:cNvSpPr>
          <p:nvPr/>
        </p:nvSpPr>
        <p:spPr bwMode="auto">
          <a:xfrm>
            <a:off x="4443426" y="2111367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Text Box 37"/>
          <p:cNvSpPr txBox="1">
            <a:spLocks noChangeArrowheads="1"/>
          </p:cNvSpPr>
          <p:nvPr/>
        </p:nvSpPr>
        <p:spPr bwMode="auto">
          <a:xfrm>
            <a:off x="4522801" y="1628767"/>
            <a:ext cx="457200" cy="46196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b="1" i="1" dirty="0" err="1">
                <a:solidFill>
                  <a:srgbClr val="FF0000"/>
                </a:solidFill>
              </a:rPr>
              <a:t>i</a:t>
            </a:r>
            <a:endParaRPr lang="en-US" altLang="zh-CN" b="1" dirty="0">
              <a:solidFill>
                <a:srgbClr val="FF0000"/>
              </a:solidFill>
            </a:endParaRPr>
          </a:p>
        </p:txBody>
      </p:sp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2181228" y="3357556"/>
          <a:ext cx="500065" cy="4211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6" name="Equation" r:id="rId3" imgW="241200" imgH="203040" progId="Equation.DSMT4">
                  <p:embed/>
                </p:oleObj>
              </mc:Choice>
              <mc:Fallback>
                <p:oleObj name="Equation" r:id="rId3" imgW="241200" imgH="2030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1228" y="3357556"/>
                        <a:ext cx="500065" cy="4211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6" name="组合 55"/>
          <p:cNvGrpSpPr/>
          <p:nvPr/>
        </p:nvGrpSpPr>
        <p:grpSpPr>
          <a:xfrm>
            <a:off x="2081226" y="2111367"/>
            <a:ext cx="1371600" cy="1119188"/>
            <a:chOff x="2081226" y="2111367"/>
            <a:chExt cx="1371600" cy="1119188"/>
          </a:xfrm>
        </p:grpSpPr>
        <p:grpSp>
          <p:nvGrpSpPr>
            <p:cNvPr id="55" name="组合 54"/>
            <p:cNvGrpSpPr/>
            <p:nvPr/>
          </p:nvGrpSpPr>
          <p:grpSpPr>
            <a:xfrm>
              <a:off x="2081226" y="2111367"/>
              <a:ext cx="1371600" cy="609600"/>
              <a:chOff x="2081226" y="2111367"/>
              <a:chExt cx="1371600" cy="609600"/>
            </a:xfrm>
          </p:grpSpPr>
          <p:sp>
            <p:nvSpPr>
              <p:cNvPr id="27" name="Rectangle 26"/>
              <p:cNvSpPr>
                <a:spLocks noChangeArrowheads="1"/>
              </p:cNvSpPr>
              <p:nvPr/>
            </p:nvSpPr>
            <p:spPr bwMode="auto">
              <a:xfrm>
                <a:off x="2386026" y="2568567"/>
                <a:ext cx="762000" cy="152400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2" name="Line 31"/>
              <p:cNvSpPr>
                <a:spLocks noChangeShapeType="1"/>
              </p:cNvSpPr>
              <p:nvPr/>
            </p:nvSpPr>
            <p:spPr bwMode="auto">
              <a:xfrm>
                <a:off x="2081226" y="2644767"/>
                <a:ext cx="3048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3" name="Line 32"/>
              <p:cNvSpPr>
                <a:spLocks noChangeShapeType="1"/>
              </p:cNvSpPr>
              <p:nvPr/>
            </p:nvSpPr>
            <p:spPr bwMode="auto">
              <a:xfrm>
                <a:off x="3452826" y="2111367"/>
                <a:ext cx="0" cy="533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4" name="Line 33"/>
              <p:cNvSpPr>
                <a:spLocks noChangeShapeType="1"/>
              </p:cNvSpPr>
              <p:nvPr/>
            </p:nvSpPr>
            <p:spPr bwMode="auto">
              <a:xfrm flipH="1">
                <a:off x="3148026" y="2644767"/>
                <a:ext cx="3048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aphicFrame>
          <p:nvGraphicFramePr>
            <p:cNvPr id="1031" name="Object 7"/>
            <p:cNvGraphicFramePr>
              <a:graphicFrameLocks noChangeAspect="1"/>
            </p:cNvGraphicFramePr>
            <p:nvPr/>
          </p:nvGraphicFramePr>
          <p:xfrm>
            <a:off x="2538417" y="2786052"/>
            <a:ext cx="555628" cy="4445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7" name="Equation" r:id="rId5" imgW="253800" imgH="203040" progId="Equation.DSMT4">
                    <p:embed/>
                  </p:oleObj>
                </mc:Choice>
                <mc:Fallback>
                  <p:oleObj name="Equation" r:id="rId5" imgW="253800" imgH="203040" progId="Equation.DSMT4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38417" y="2786052"/>
                          <a:ext cx="555628" cy="44450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032" name="Object 8"/>
          <p:cNvGraphicFramePr>
            <a:graphicFrameLocks noChangeAspect="1"/>
          </p:cNvGraphicFramePr>
          <p:nvPr/>
        </p:nvGraphicFramePr>
        <p:xfrm>
          <a:off x="3886810" y="3214680"/>
          <a:ext cx="723310" cy="4286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8" name="Equation" r:id="rId7" imgW="342720" imgH="203040" progId="Equation.DSMT4">
                  <p:embed/>
                </p:oleObj>
              </mc:Choice>
              <mc:Fallback>
                <p:oleObj name="Equation" r:id="rId7" imgW="342720" imgH="2030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810" y="3214680"/>
                        <a:ext cx="723310" cy="4286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3714744" y="2327274"/>
          <a:ext cx="702076" cy="387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9" name="Equation" r:id="rId9" imgW="368280" imgH="203040" progId="Equation.DSMT4">
                  <p:embed/>
                </p:oleObj>
              </mc:Choice>
              <mc:Fallback>
                <p:oleObj name="Equation" r:id="rId9" imgW="368280" imgH="20304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4744" y="2327274"/>
                        <a:ext cx="702076" cy="3873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Text Box 35"/>
          <p:cNvSpPr txBox="1">
            <a:spLocks noChangeArrowheads="1"/>
          </p:cNvSpPr>
          <p:nvPr/>
        </p:nvSpPr>
        <p:spPr bwMode="auto">
          <a:xfrm>
            <a:off x="3071802" y="1689015"/>
            <a:ext cx="306894" cy="38266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altLang="zh-CN" sz="2400" b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+</a:t>
            </a:r>
          </a:p>
        </p:txBody>
      </p:sp>
      <p:sp>
        <p:nvSpPr>
          <p:cNvPr id="48" name="Text Box 36"/>
          <p:cNvSpPr txBox="1">
            <a:spLocks noChangeArrowheads="1"/>
          </p:cNvSpPr>
          <p:nvPr/>
        </p:nvSpPr>
        <p:spPr bwMode="auto">
          <a:xfrm>
            <a:off x="2143108" y="1571618"/>
            <a:ext cx="289162" cy="38266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altLang="zh-CN" sz="2400" b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_</a:t>
            </a:r>
          </a:p>
        </p:txBody>
      </p:sp>
      <p:sp>
        <p:nvSpPr>
          <p:cNvPr id="52" name="Text Box 35"/>
          <p:cNvSpPr txBox="1">
            <a:spLocks noChangeArrowheads="1"/>
          </p:cNvSpPr>
          <p:nvPr/>
        </p:nvSpPr>
        <p:spPr bwMode="auto">
          <a:xfrm>
            <a:off x="4193668" y="1689015"/>
            <a:ext cx="306894" cy="38266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altLang="zh-CN" sz="2400" b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+</a:t>
            </a:r>
          </a:p>
        </p:txBody>
      </p:sp>
      <p:sp>
        <p:nvSpPr>
          <p:cNvPr id="53" name="Text Box 36"/>
          <p:cNvSpPr txBox="1">
            <a:spLocks noChangeArrowheads="1"/>
          </p:cNvSpPr>
          <p:nvPr/>
        </p:nvSpPr>
        <p:spPr bwMode="auto">
          <a:xfrm>
            <a:off x="3571868" y="1543212"/>
            <a:ext cx="289162" cy="38266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altLang="zh-CN" sz="2400" b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_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组合 64"/>
          <p:cNvGrpSpPr/>
          <p:nvPr/>
        </p:nvGrpSpPr>
        <p:grpSpPr>
          <a:xfrm>
            <a:off x="7000892" y="1610782"/>
            <a:ext cx="1571636" cy="2768434"/>
            <a:chOff x="7000892" y="1660704"/>
            <a:chExt cx="1571636" cy="2768434"/>
          </a:xfrm>
        </p:grpSpPr>
        <p:sp>
          <p:nvSpPr>
            <p:cNvPr id="52" name="圆角矩形 51"/>
            <p:cNvSpPr/>
            <p:nvPr/>
          </p:nvSpPr>
          <p:spPr bwMode="auto">
            <a:xfrm>
              <a:off x="7000892" y="2000246"/>
              <a:ext cx="1571636" cy="2428892"/>
            </a:xfrm>
            <a:prstGeom prst="roundRect">
              <a:avLst/>
            </a:prstGeom>
            <a:solidFill>
              <a:srgbClr val="CDE16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53" name="Line 6"/>
            <p:cNvSpPr>
              <a:spLocks noChangeShapeType="1"/>
            </p:cNvSpPr>
            <p:nvPr/>
          </p:nvSpPr>
          <p:spPr bwMode="auto">
            <a:xfrm>
              <a:off x="8001024" y="2143122"/>
              <a:ext cx="0" cy="22320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6" name="AutoShape 21"/>
            <p:cNvSpPr>
              <a:spLocks noChangeArrowheads="1"/>
            </p:cNvSpPr>
            <p:nvPr/>
          </p:nvSpPr>
          <p:spPr bwMode="auto">
            <a:xfrm>
              <a:off x="7732920" y="3357568"/>
              <a:ext cx="543098" cy="714380"/>
            </a:xfrm>
            <a:prstGeom prst="flowChartDecision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7" name="Rectangle 9"/>
            <p:cNvSpPr>
              <a:spLocks noChangeArrowheads="1"/>
            </p:cNvSpPr>
            <p:nvPr/>
          </p:nvSpPr>
          <p:spPr bwMode="auto">
            <a:xfrm>
              <a:off x="7920062" y="2386016"/>
              <a:ext cx="152400" cy="685800"/>
            </a:xfrm>
            <a:prstGeom prst="rect">
              <a:avLst/>
            </a:prstGeom>
            <a:solidFill>
              <a:srgbClr val="CDE169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8" name="Line 29"/>
            <p:cNvSpPr>
              <a:spLocks noChangeShapeType="1"/>
            </p:cNvSpPr>
            <p:nvPr/>
          </p:nvSpPr>
          <p:spPr bwMode="auto">
            <a:xfrm>
              <a:off x="7182932" y="2158643"/>
              <a:ext cx="828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9" name="Line 29"/>
            <p:cNvSpPr>
              <a:spLocks noChangeShapeType="1"/>
            </p:cNvSpPr>
            <p:nvPr/>
          </p:nvSpPr>
          <p:spPr bwMode="auto">
            <a:xfrm>
              <a:off x="7182932" y="4363695"/>
              <a:ext cx="828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0" name="Line 36"/>
            <p:cNvSpPr>
              <a:spLocks noChangeShapeType="1"/>
            </p:cNvSpPr>
            <p:nvPr/>
          </p:nvSpPr>
          <p:spPr bwMode="auto">
            <a:xfrm>
              <a:off x="7278707" y="2158825"/>
              <a:ext cx="228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Text Box 37"/>
            <p:cNvSpPr txBox="1">
              <a:spLocks noChangeArrowheads="1"/>
            </p:cNvSpPr>
            <p:nvPr/>
          </p:nvSpPr>
          <p:spPr bwMode="auto">
            <a:xfrm>
              <a:off x="7358082" y="1660704"/>
              <a:ext cx="457200" cy="461963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altLang="zh-CN" b="1" i="1" dirty="0" err="1">
                  <a:solidFill>
                    <a:srgbClr val="FF0000"/>
                  </a:solidFill>
                </a:rPr>
                <a:t>i</a:t>
              </a:r>
              <a:endParaRPr lang="en-US" altLang="zh-CN" b="1" dirty="0">
                <a:solidFill>
                  <a:srgbClr val="FF0000"/>
                </a:solidFill>
              </a:endParaRPr>
            </a:p>
          </p:txBody>
        </p:sp>
        <p:graphicFrame>
          <p:nvGraphicFramePr>
            <p:cNvPr id="4102" name="Object 6"/>
            <p:cNvGraphicFramePr>
              <a:graphicFrameLocks noChangeAspect="1"/>
            </p:cNvGraphicFramePr>
            <p:nvPr/>
          </p:nvGraphicFramePr>
          <p:xfrm>
            <a:off x="7072330" y="2500312"/>
            <a:ext cx="723900" cy="428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31" name="Equation" r:id="rId3" imgW="342720" imgH="203040" progId="Equation.DSMT4">
                    <p:embed/>
                  </p:oleObj>
                </mc:Choice>
                <mc:Fallback>
                  <p:oleObj name="Equation" r:id="rId3" imgW="342720" imgH="203040" progId="Equation.DSMT4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72330" y="2500312"/>
                          <a:ext cx="723900" cy="4286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2" name="Text Box 35"/>
            <p:cNvSpPr txBox="1">
              <a:spLocks noChangeArrowheads="1"/>
            </p:cNvSpPr>
            <p:nvPr/>
          </p:nvSpPr>
          <p:spPr bwMode="auto">
            <a:xfrm>
              <a:off x="7622692" y="3117775"/>
              <a:ext cx="306894" cy="38266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1" lang="en-US" altLang="zh-CN" sz="2400" b="1" dirty="0">
                  <a:solidFill>
                    <a:schemeClr val="tx2"/>
                  </a:solidFill>
                  <a:latin typeface="Times New Roman" pitchFamily="18" charset="0"/>
                  <a:sym typeface="Symbol" pitchFamily="18" charset="2"/>
                </a:rPr>
                <a:t>+</a:t>
              </a:r>
            </a:p>
          </p:txBody>
        </p:sp>
        <p:sp>
          <p:nvSpPr>
            <p:cNvPr id="63" name="Text Box 36"/>
            <p:cNvSpPr txBox="1">
              <a:spLocks noChangeArrowheads="1"/>
            </p:cNvSpPr>
            <p:nvPr/>
          </p:nvSpPr>
          <p:spPr bwMode="auto">
            <a:xfrm>
              <a:off x="7643834" y="3714758"/>
              <a:ext cx="289162" cy="38266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1" lang="en-US" altLang="zh-CN" sz="2400" b="1" dirty="0">
                  <a:solidFill>
                    <a:schemeClr val="tx2"/>
                  </a:solidFill>
                  <a:latin typeface="Times New Roman" pitchFamily="18" charset="0"/>
                  <a:sym typeface="Symbol" pitchFamily="18" charset="2"/>
                </a:rPr>
                <a:t>_</a:t>
              </a:r>
            </a:p>
          </p:txBody>
        </p:sp>
        <p:sp>
          <p:nvSpPr>
            <p:cNvPr id="64" name="Text Box 5"/>
            <p:cNvSpPr txBox="1">
              <a:spLocks noChangeArrowheads="1"/>
            </p:cNvSpPr>
            <p:nvPr/>
          </p:nvSpPr>
          <p:spPr bwMode="auto">
            <a:xfrm>
              <a:off x="7234262" y="3429006"/>
              <a:ext cx="838200" cy="523875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altLang="zh-CN" sz="2800" b="1" dirty="0"/>
                <a:t>3</a:t>
              </a:r>
              <a:r>
                <a:rPr lang="en-US" altLang="zh-CN" sz="2800" b="1" i="1" dirty="0"/>
                <a:t>i</a:t>
              </a:r>
              <a:endParaRPr lang="en-US" altLang="zh-CN" sz="2800" b="1" dirty="0"/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4000496" y="1624004"/>
            <a:ext cx="2614016" cy="2800371"/>
            <a:chOff x="3886810" y="1628767"/>
            <a:chExt cx="2614016" cy="2800371"/>
          </a:xfrm>
        </p:grpSpPr>
        <p:grpSp>
          <p:nvGrpSpPr>
            <p:cNvPr id="66" name="组合 65"/>
            <p:cNvGrpSpPr/>
            <p:nvPr/>
          </p:nvGrpSpPr>
          <p:grpSpPr>
            <a:xfrm>
              <a:off x="3886810" y="1628767"/>
              <a:ext cx="2614016" cy="2800371"/>
              <a:chOff x="3886810" y="1628767"/>
              <a:chExt cx="2614016" cy="2800371"/>
            </a:xfrm>
          </p:grpSpPr>
          <p:sp>
            <p:nvSpPr>
              <p:cNvPr id="47" name="圆角矩形 46"/>
              <p:cNvSpPr/>
              <p:nvPr/>
            </p:nvSpPr>
            <p:spPr bwMode="auto">
              <a:xfrm>
                <a:off x="4500562" y="2000246"/>
                <a:ext cx="1571636" cy="2428892"/>
              </a:xfrm>
              <a:prstGeom prst="roundRect">
                <a:avLst/>
              </a:prstGeom>
              <a:solidFill>
                <a:srgbClr val="CDE169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zh-CN" alt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6" name="Text Box 5"/>
              <p:cNvSpPr txBox="1">
                <a:spLocks noChangeArrowheads="1"/>
              </p:cNvSpPr>
              <p:nvPr/>
            </p:nvSpPr>
            <p:spPr bwMode="auto">
              <a:xfrm>
                <a:off x="5662626" y="2489192"/>
                <a:ext cx="838200" cy="523875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US" altLang="zh-CN" sz="2800" b="1" dirty="0"/>
                  <a:t>2</a:t>
                </a:r>
                <a:r>
                  <a:rPr lang="en-US" altLang="zh-CN" sz="2800" b="1" i="1" dirty="0"/>
                  <a:t>i</a:t>
                </a:r>
                <a:endParaRPr lang="en-US" altLang="zh-CN" sz="2800" b="1" dirty="0"/>
              </a:p>
            </p:txBody>
          </p:sp>
          <p:sp>
            <p:nvSpPr>
              <p:cNvPr id="7" name="Line 6"/>
              <p:cNvSpPr>
                <a:spLocks noChangeShapeType="1"/>
              </p:cNvSpPr>
              <p:nvPr/>
            </p:nvSpPr>
            <p:spPr bwMode="auto">
              <a:xfrm>
                <a:off x="4748226" y="2108192"/>
                <a:ext cx="0" cy="914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" name="Rectangle 9"/>
              <p:cNvSpPr>
                <a:spLocks noChangeArrowheads="1"/>
              </p:cNvSpPr>
              <p:nvPr/>
            </p:nvSpPr>
            <p:spPr bwMode="auto">
              <a:xfrm>
                <a:off x="4672026" y="3022592"/>
                <a:ext cx="152400" cy="685800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2" name="Line 11"/>
              <p:cNvSpPr>
                <a:spLocks noChangeShapeType="1"/>
              </p:cNvSpPr>
              <p:nvPr/>
            </p:nvSpPr>
            <p:spPr bwMode="auto">
              <a:xfrm>
                <a:off x="4748226" y="3708392"/>
                <a:ext cx="0" cy="6096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4" name="Line 13"/>
              <p:cNvSpPr>
                <a:spLocks noChangeShapeType="1"/>
              </p:cNvSpPr>
              <p:nvPr/>
            </p:nvSpPr>
            <p:spPr bwMode="auto">
              <a:xfrm flipV="1">
                <a:off x="5586426" y="2511417"/>
                <a:ext cx="0" cy="3810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3" name="AutoShape 22"/>
              <p:cNvSpPr>
                <a:spLocks noChangeArrowheads="1"/>
              </p:cNvSpPr>
              <p:nvPr/>
            </p:nvSpPr>
            <p:spPr bwMode="auto">
              <a:xfrm>
                <a:off x="5324488" y="2870192"/>
                <a:ext cx="533400" cy="685800"/>
              </a:xfrm>
              <a:prstGeom prst="flowChartSor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4" name="Line 23"/>
              <p:cNvSpPr>
                <a:spLocks noChangeShapeType="1"/>
              </p:cNvSpPr>
              <p:nvPr/>
            </p:nvSpPr>
            <p:spPr bwMode="auto">
              <a:xfrm>
                <a:off x="5586426" y="3555992"/>
                <a:ext cx="0" cy="7620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5" name="Line 24"/>
              <p:cNvSpPr>
                <a:spLocks noChangeShapeType="1"/>
              </p:cNvSpPr>
              <p:nvPr/>
            </p:nvSpPr>
            <p:spPr bwMode="auto">
              <a:xfrm>
                <a:off x="5586426" y="2108192"/>
                <a:ext cx="0" cy="533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0" name="Line 29"/>
              <p:cNvSpPr>
                <a:spLocks noChangeShapeType="1"/>
              </p:cNvSpPr>
              <p:nvPr/>
            </p:nvSpPr>
            <p:spPr bwMode="auto">
              <a:xfrm>
                <a:off x="4367226" y="2120893"/>
                <a:ext cx="12192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7" name="Line 36"/>
              <p:cNvSpPr>
                <a:spLocks noChangeShapeType="1"/>
              </p:cNvSpPr>
              <p:nvPr/>
            </p:nvSpPr>
            <p:spPr bwMode="auto">
              <a:xfrm>
                <a:off x="4443426" y="2120893"/>
                <a:ext cx="2286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8" name="Text Box 37"/>
              <p:cNvSpPr txBox="1">
                <a:spLocks noChangeArrowheads="1"/>
              </p:cNvSpPr>
              <p:nvPr/>
            </p:nvSpPr>
            <p:spPr bwMode="auto">
              <a:xfrm>
                <a:off x="4522801" y="1628767"/>
                <a:ext cx="457200" cy="461963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US" altLang="zh-CN" b="1" i="1" dirty="0" err="1">
                    <a:solidFill>
                      <a:srgbClr val="FF0000"/>
                    </a:solidFill>
                  </a:rPr>
                  <a:t>i</a:t>
                </a:r>
                <a:endParaRPr lang="en-US" altLang="zh-CN" b="1" dirty="0">
                  <a:solidFill>
                    <a:srgbClr val="FF0000"/>
                  </a:solidFill>
                </a:endParaRPr>
              </a:p>
            </p:txBody>
          </p:sp>
          <p:graphicFrame>
            <p:nvGraphicFramePr>
              <p:cNvPr id="1032" name="Object 8"/>
              <p:cNvGraphicFramePr>
                <a:graphicFrameLocks noChangeAspect="1"/>
              </p:cNvGraphicFramePr>
              <p:nvPr/>
            </p:nvGraphicFramePr>
            <p:xfrm>
              <a:off x="3886810" y="3214680"/>
              <a:ext cx="723310" cy="4286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132" name="Equation" r:id="rId5" imgW="342720" imgH="203040" progId="Equation.DSMT4">
                      <p:embed/>
                    </p:oleObj>
                  </mc:Choice>
                  <mc:Fallback>
                    <p:oleObj name="Equation" r:id="rId5" imgW="342720" imgH="203040" progId="Equation.DSMT4">
                      <p:embed/>
                      <p:pic>
                        <p:nvPicPr>
                          <p:cNvPr id="0" name="Picture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886810" y="3214680"/>
                            <a:ext cx="723310" cy="42862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67" name="Line 29"/>
            <p:cNvSpPr>
              <a:spLocks noChangeShapeType="1"/>
            </p:cNvSpPr>
            <p:nvPr/>
          </p:nvSpPr>
          <p:spPr bwMode="auto">
            <a:xfrm>
              <a:off x="4593516" y="4324531"/>
              <a:ext cx="1008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51" name="圆角矩形 50"/>
          <p:cNvSpPr/>
          <p:nvPr/>
        </p:nvSpPr>
        <p:spPr bwMode="auto">
          <a:xfrm>
            <a:off x="2000232" y="1500180"/>
            <a:ext cx="1571636" cy="1285884"/>
          </a:xfrm>
          <a:prstGeom prst="roundRect">
            <a:avLst/>
          </a:prstGeom>
          <a:solidFill>
            <a:srgbClr val="E8BE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4" name="圆角矩形 53"/>
          <p:cNvSpPr/>
          <p:nvPr/>
        </p:nvSpPr>
        <p:spPr bwMode="auto">
          <a:xfrm>
            <a:off x="714348" y="2000246"/>
            <a:ext cx="1571636" cy="2428892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2" name="组合 26"/>
          <p:cNvGrpSpPr>
            <a:grpSpLocks/>
          </p:cNvGrpSpPr>
          <p:nvPr/>
        </p:nvGrpSpPr>
        <p:grpSpPr bwMode="auto">
          <a:xfrm>
            <a:off x="252413" y="357173"/>
            <a:ext cx="8677305" cy="857256"/>
            <a:chOff x="252413" y="563564"/>
            <a:chExt cx="7939866" cy="857256"/>
          </a:xfrm>
        </p:grpSpPr>
        <p:sp>
          <p:nvSpPr>
            <p:cNvPr id="49" name="AutoShape 93"/>
            <p:cNvSpPr>
              <a:spLocks noChangeArrowheads="1"/>
            </p:cNvSpPr>
            <p:nvPr/>
          </p:nvSpPr>
          <p:spPr bwMode="auto">
            <a:xfrm>
              <a:off x="252413" y="563564"/>
              <a:ext cx="7939866" cy="857256"/>
            </a:xfrm>
            <a:prstGeom prst="roundRect">
              <a:avLst>
                <a:gd name="adj" fmla="val 16301"/>
              </a:avLst>
            </a:prstGeom>
            <a:gradFill rotWithShape="1">
              <a:gsLst>
                <a:gs pos="0">
                  <a:srgbClr val="9C9CFF"/>
                </a:gs>
                <a:gs pos="35001">
                  <a:srgbClr val="BABAFF"/>
                </a:gs>
                <a:gs pos="100000">
                  <a:srgbClr val="E4E4FF"/>
                </a:gs>
              </a:gsLst>
              <a:lin ang="162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sym typeface="Times New Roman" pitchFamily="18" charset="0"/>
              </a:endParaRPr>
            </a:p>
          </p:txBody>
        </p:sp>
        <p:sp>
          <p:nvSpPr>
            <p:cNvPr id="50" name="Text Box 2"/>
            <p:cNvSpPr>
              <a:spLocks noChangeArrowheads="1"/>
            </p:cNvSpPr>
            <p:nvPr/>
          </p:nvSpPr>
          <p:spPr bwMode="auto">
            <a:xfrm>
              <a:off x="348600" y="691611"/>
              <a:ext cx="763587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b="1" dirty="0">
                  <a:latin typeface="宋体" pitchFamily="2" charset="-122"/>
                  <a:sym typeface="宋体" pitchFamily="2" charset="-122"/>
                </a:rPr>
                <a:t>【例】</a:t>
              </a:r>
              <a:r>
                <a:rPr lang="zh-CN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（</a:t>
              </a:r>
              <a:r>
                <a:rPr lang="en-US" altLang="zh-CN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P40</a:t>
              </a:r>
              <a:r>
                <a:rPr lang="zh-CN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例</a:t>
              </a:r>
              <a:r>
                <a:rPr lang="en-US" altLang="zh-CN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2-12</a:t>
              </a:r>
              <a:r>
                <a:rPr lang="zh-CN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）求电流  </a:t>
              </a:r>
              <a:r>
                <a:rPr lang="en-US" altLang="zh-CN" sz="2800" b="1" i="1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</a:t>
              </a:r>
              <a:r>
                <a:rPr lang="zh-CN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zh-CN" altLang="en-US" sz="3200" b="1" i="1" dirty="0"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698888" y="1571617"/>
            <a:ext cx="646113" cy="46196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b="1" i="1" dirty="0"/>
              <a:t>u</a:t>
            </a:r>
            <a:r>
              <a:rPr lang="en-US" altLang="zh-CN" b="1" baseline="-25000" dirty="0"/>
              <a:t>1</a:t>
            </a:r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altLang="zh-CN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005026" y="3178167"/>
            <a:ext cx="152400" cy="6858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 flipH="1" flipV="1">
            <a:off x="1090626" y="4321167"/>
            <a:ext cx="4032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Line 12"/>
          <p:cNvSpPr>
            <a:spLocks noChangeShapeType="1"/>
          </p:cNvSpPr>
          <p:nvPr/>
        </p:nvSpPr>
        <p:spPr bwMode="auto">
          <a:xfrm>
            <a:off x="2081226" y="3863967"/>
            <a:ext cx="0" cy="4540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Oval 16"/>
          <p:cNvSpPr>
            <a:spLocks noChangeArrowheads="1"/>
          </p:cNvSpPr>
          <p:nvPr/>
        </p:nvSpPr>
        <p:spPr bwMode="auto">
          <a:xfrm>
            <a:off x="785826" y="2928930"/>
            <a:ext cx="609600" cy="627063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Line 17"/>
          <p:cNvSpPr>
            <a:spLocks noChangeShapeType="1"/>
          </p:cNvSpPr>
          <p:nvPr/>
        </p:nvSpPr>
        <p:spPr bwMode="auto">
          <a:xfrm>
            <a:off x="785826" y="3251192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180988" y="3071805"/>
            <a:ext cx="838200" cy="46196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dirty="0"/>
              <a:t>2A</a:t>
            </a:r>
          </a:p>
        </p:txBody>
      </p:sp>
      <p:sp>
        <p:nvSpPr>
          <p:cNvPr id="20" name="Line 19"/>
          <p:cNvSpPr>
            <a:spLocks noChangeShapeType="1"/>
          </p:cNvSpPr>
          <p:nvPr/>
        </p:nvSpPr>
        <p:spPr bwMode="auto">
          <a:xfrm flipV="1">
            <a:off x="1090626" y="254793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Line 20"/>
          <p:cNvSpPr>
            <a:spLocks noChangeShapeType="1"/>
          </p:cNvSpPr>
          <p:nvPr/>
        </p:nvSpPr>
        <p:spPr bwMode="auto">
          <a:xfrm flipV="1">
            <a:off x="1090626" y="2108192"/>
            <a:ext cx="0" cy="4683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Line 21"/>
          <p:cNvSpPr>
            <a:spLocks noChangeShapeType="1"/>
          </p:cNvSpPr>
          <p:nvPr/>
        </p:nvSpPr>
        <p:spPr bwMode="auto">
          <a:xfrm>
            <a:off x="1090626" y="3555992"/>
            <a:ext cx="0" cy="76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3681426" y="2035167"/>
            <a:ext cx="685800" cy="2286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AutoShape 27"/>
          <p:cNvSpPr>
            <a:spLocks noChangeArrowheads="1"/>
          </p:cNvSpPr>
          <p:nvPr/>
        </p:nvSpPr>
        <p:spPr bwMode="auto">
          <a:xfrm>
            <a:off x="2386026" y="1882767"/>
            <a:ext cx="762000" cy="457200"/>
          </a:xfrm>
          <a:prstGeom prst="flowChartDecision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Line 28"/>
          <p:cNvSpPr>
            <a:spLocks noChangeShapeType="1"/>
          </p:cNvSpPr>
          <p:nvPr/>
        </p:nvSpPr>
        <p:spPr bwMode="auto">
          <a:xfrm>
            <a:off x="1090626" y="2111367"/>
            <a:ext cx="2590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Line 30"/>
          <p:cNvSpPr>
            <a:spLocks noChangeShapeType="1"/>
          </p:cNvSpPr>
          <p:nvPr/>
        </p:nvSpPr>
        <p:spPr bwMode="auto">
          <a:xfrm flipV="1">
            <a:off x="2081226" y="2111367"/>
            <a:ext cx="0" cy="1066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Text Box 35"/>
          <p:cNvSpPr txBox="1">
            <a:spLocks noChangeArrowheads="1"/>
          </p:cNvSpPr>
          <p:nvPr/>
        </p:nvSpPr>
        <p:spPr bwMode="auto">
          <a:xfrm>
            <a:off x="2395551" y="1428742"/>
            <a:ext cx="687388" cy="46196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dirty="0"/>
              <a:t> 6</a:t>
            </a:r>
            <a:r>
              <a:rPr lang="en-US" altLang="zh-CN" b="1" i="1" dirty="0"/>
              <a:t>u</a:t>
            </a:r>
            <a:r>
              <a:rPr lang="en-US" altLang="zh-CN" b="1" baseline="-25000" dirty="0"/>
              <a:t>1</a:t>
            </a:r>
            <a:endParaRPr lang="en-US" altLang="zh-CN" b="1" dirty="0"/>
          </a:p>
        </p:txBody>
      </p:sp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2181228" y="3357556"/>
          <a:ext cx="500065" cy="4211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3" name="Equation" r:id="rId6" imgW="241200" imgH="203040" progId="Equation.DSMT4">
                  <p:embed/>
                </p:oleObj>
              </mc:Choice>
              <mc:Fallback>
                <p:oleObj name="Equation" r:id="rId6" imgW="241200" imgH="2030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1228" y="3357556"/>
                        <a:ext cx="500065" cy="4211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3714744" y="2327274"/>
          <a:ext cx="702076" cy="387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4" name="Equation" r:id="rId8" imgW="368280" imgH="203040" progId="Equation.DSMT4">
                  <p:embed/>
                </p:oleObj>
              </mc:Choice>
              <mc:Fallback>
                <p:oleObj name="Equation" r:id="rId8" imgW="368280" imgH="20304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4744" y="2327274"/>
                        <a:ext cx="702076" cy="3873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AutoShape 8"/>
          <p:cNvSpPr>
            <a:spLocks noChangeArrowheads="1"/>
          </p:cNvSpPr>
          <p:nvPr/>
        </p:nvSpPr>
        <p:spPr bwMode="auto">
          <a:xfrm>
            <a:off x="6296044" y="3071816"/>
            <a:ext cx="633410" cy="381000"/>
          </a:xfrm>
          <a:prstGeom prst="rightArrow">
            <a:avLst>
              <a:gd name="adj1" fmla="val 50000"/>
              <a:gd name="adj2" fmla="val 65000"/>
            </a:avLst>
          </a:prstGeom>
          <a:gradFill rotWithShape="0">
            <a:gsLst>
              <a:gs pos="0">
                <a:srgbClr val="00576F"/>
              </a:gs>
              <a:gs pos="50000">
                <a:srgbClr val="00BDF0"/>
              </a:gs>
              <a:gs pos="100000">
                <a:srgbClr val="00576F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00BDF0"/>
            </a:extrusionClr>
          </a:sp3d>
        </p:spPr>
        <p:txBody>
          <a:bodyPr wrap="none" lIns="73025" tIns="36512" rIns="73025" bIns="36512" anchor="ctr">
            <a:flatTx/>
          </a:bodyPr>
          <a:lstStyle/>
          <a:p>
            <a:endParaRPr lang="zh-CN" altLang="en-US"/>
          </a:p>
        </p:txBody>
      </p:sp>
      <p:sp>
        <p:nvSpPr>
          <p:cNvPr id="69" name="Line 29"/>
          <p:cNvSpPr>
            <a:spLocks noChangeShapeType="1"/>
          </p:cNvSpPr>
          <p:nvPr/>
        </p:nvSpPr>
        <p:spPr bwMode="auto">
          <a:xfrm>
            <a:off x="4357686" y="2116843"/>
            <a:ext cx="828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0" name="Text Box 35"/>
          <p:cNvSpPr txBox="1">
            <a:spLocks noChangeArrowheads="1"/>
          </p:cNvSpPr>
          <p:nvPr/>
        </p:nvSpPr>
        <p:spPr bwMode="auto">
          <a:xfrm>
            <a:off x="3071802" y="1689015"/>
            <a:ext cx="306894" cy="38266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altLang="zh-CN" sz="2400" b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+</a:t>
            </a:r>
          </a:p>
        </p:txBody>
      </p:sp>
      <p:sp>
        <p:nvSpPr>
          <p:cNvPr id="71" name="Text Box 36"/>
          <p:cNvSpPr txBox="1">
            <a:spLocks noChangeArrowheads="1"/>
          </p:cNvSpPr>
          <p:nvPr/>
        </p:nvSpPr>
        <p:spPr bwMode="auto">
          <a:xfrm>
            <a:off x="2143108" y="1571618"/>
            <a:ext cx="289162" cy="38266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altLang="zh-CN" sz="2400" b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_</a:t>
            </a:r>
          </a:p>
        </p:txBody>
      </p:sp>
      <p:sp>
        <p:nvSpPr>
          <p:cNvPr id="72" name="Text Box 35"/>
          <p:cNvSpPr txBox="1">
            <a:spLocks noChangeArrowheads="1"/>
          </p:cNvSpPr>
          <p:nvPr/>
        </p:nvSpPr>
        <p:spPr bwMode="auto">
          <a:xfrm>
            <a:off x="4193668" y="1689015"/>
            <a:ext cx="306894" cy="38266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altLang="zh-CN" sz="2400" b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+</a:t>
            </a:r>
          </a:p>
        </p:txBody>
      </p:sp>
      <p:sp>
        <p:nvSpPr>
          <p:cNvPr id="73" name="Text Box 36"/>
          <p:cNvSpPr txBox="1">
            <a:spLocks noChangeArrowheads="1"/>
          </p:cNvSpPr>
          <p:nvPr/>
        </p:nvSpPr>
        <p:spPr bwMode="auto">
          <a:xfrm>
            <a:off x="3571868" y="1543212"/>
            <a:ext cx="289162" cy="38266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altLang="zh-CN" sz="2400" b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_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0.00216 L -0.25 0.0021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8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组合 82"/>
          <p:cNvGrpSpPr/>
          <p:nvPr/>
        </p:nvGrpSpPr>
        <p:grpSpPr>
          <a:xfrm>
            <a:off x="357158" y="1928808"/>
            <a:ext cx="1571636" cy="2428892"/>
            <a:chOff x="214282" y="1928808"/>
            <a:chExt cx="1571636" cy="2428892"/>
          </a:xfrm>
        </p:grpSpPr>
        <p:sp>
          <p:nvSpPr>
            <p:cNvPr id="72" name="圆角矩形 71"/>
            <p:cNvSpPr/>
            <p:nvPr/>
          </p:nvSpPr>
          <p:spPr bwMode="auto">
            <a:xfrm>
              <a:off x="214282" y="1928808"/>
              <a:ext cx="1571636" cy="2428892"/>
            </a:xfrm>
            <a:prstGeom prst="roundRect">
              <a:avLst/>
            </a:prstGeom>
            <a:solidFill>
              <a:srgbClr val="86ABC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74" name="Line 6"/>
            <p:cNvSpPr>
              <a:spLocks noChangeShapeType="1"/>
            </p:cNvSpPr>
            <p:nvPr/>
          </p:nvSpPr>
          <p:spPr bwMode="auto">
            <a:xfrm>
              <a:off x="603746" y="2093200"/>
              <a:ext cx="0" cy="22320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5" name="Rectangle 9"/>
            <p:cNvSpPr>
              <a:spLocks noChangeArrowheads="1"/>
            </p:cNvSpPr>
            <p:nvPr/>
          </p:nvSpPr>
          <p:spPr bwMode="auto">
            <a:xfrm>
              <a:off x="522784" y="2336094"/>
              <a:ext cx="152400" cy="685800"/>
            </a:xfrm>
            <a:prstGeom prst="rect">
              <a:avLst/>
            </a:prstGeom>
            <a:solidFill>
              <a:srgbClr val="86ABC4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6" name="Line 29"/>
            <p:cNvSpPr>
              <a:spLocks noChangeShapeType="1"/>
            </p:cNvSpPr>
            <p:nvPr/>
          </p:nvSpPr>
          <p:spPr bwMode="auto">
            <a:xfrm>
              <a:off x="600728" y="2102726"/>
              <a:ext cx="828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7" name="Line 29"/>
            <p:cNvSpPr>
              <a:spLocks noChangeShapeType="1"/>
            </p:cNvSpPr>
            <p:nvPr/>
          </p:nvSpPr>
          <p:spPr bwMode="auto">
            <a:xfrm>
              <a:off x="592988" y="4313773"/>
              <a:ext cx="828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8" name="Oval 16"/>
            <p:cNvSpPr>
              <a:spLocks noChangeArrowheads="1"/>
            </p:cNvSpPr>
            <p:nvPr/>
          </p:nvSpPr>
          <p:spPr bwMode="auto">
            <a:xfrm>
              <a:off x="285720" y="3419406"/>
              <a:ext cx="609600" cy="627063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9" name="Text Box 35"/>
            <p:cNvSpPr txBox="1">
              <a:spLocks noChangeArrowheads="1"/>
            </p:cNvSpPr>
            <p:nvPr/>
          </p:nvSpPr>
          <p:spPr bwMode="auto">
            <a:xfrm>
              <a:off x="571472" y="3117775"/>
              <a:ext cx="306894" cy="38266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1" lang="en-US" altLang="zh-CN" sz="2400" b="1" dirty="0">
                  <a:solidFill>
                    <a:schemeClr val="tx2"/>
                  </a:solidFill>
                  <a:latin typeface="Times New Roman" pitchFamily="18" charset="0"/>
                  <a:sym typeface="Symbol" pitchFamily="18" charset="2"/>
                </a:rPr>
                <a:t>+</a:t>
              </a:r>
            </a:p>
          </p:txBody>
        </p:sp>
        <p:sp>
          <p:nvSpPr>
            <p:cNvPr id="80" name="Text Box 36"/>
            <p:cNvSpPr txBox="1">
              <a:spLocks noChangeArrowheads="1"/>
            </p:cNvSpPr>
            <p:nvPr/>
          </p:nvSpPr>
          <p:spPr bwMode="auto">
            <a:xfrm>
              <a:off x="639500" y="3760717"/>
              <a:ext cx="289162" cy="38266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1" lang="en-US" altLang="zh-CN" sz="2400" b="1" dirty="0">
                  <a:solidFill>
                    <a:schemeClr val="tx2"/>
                  </a:solidFill>
                  <a:latin typeface="Times New Roman" pitchFamily="18" charset="0"/>
                  <a:sym typeface="Symbol" pitchFamily="18" charset="2"/>
                </a:rPr>
                <a:t>_</a:t>
              </a:r>
            </a:p>
          </p:txBody>
        </p:sp>
        <p:graphicFrame>
          <p:nvGraphicFramePr>
            <p:cNvPr id="81" name="Object 6"/>
            <p:cNvGraphicFramePr>
              <a:graphicFrameLocks noChangeAspect="1"/>
            </p:cNvGraphicFramePr>
            <p:nvPr/>
          </p:nvGraphicFramePr>
          <p:xfrm>
            <a:off x="785786" y="2428874"/>
            <a:ext cx="500065" cy="4211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64" name="Equation" r:id="rId3" imgW="241200" imgH="203040" progId="Equation.DSMT4">
                    <p:embed/>
                  </p:oleObj>
                </mc:Choice>
                <mc:Fallback>
                  <p:oleObj name="Equation" r:id="rId3" imgW="241200" imgH="203040" progId="Equation.DSMT4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85786" y="2428874"/>
                          <a:ext cx="500065" cy="42110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2" name="Text Box 18"/>
            <p:cNvSpPr txBox="1">
              <a:spLocks noChangeArrowheads="1"/>
            </p:cNvSpPr>
            <p:nvPr/>
          </p:nvSpPr>
          <p:spPr bwMode="auto">
            <a:xfrm>
              <a:off x="928662" y="3500444"/>
              <a:ext cx="838200" cy="461963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altLang="zh-CN" dirty="0"/>
                <a:t>4V</a:t>
              </a:r>
            </a:p>
          </p:txBody>
        </p:sp>
      </p:grpSp>
      <p:grpSp>
        <p:nvGrpSpPr>
          <p:cNvPr id="2" name="组合 26"/>
          <p:cNvGrpSpPr>
            <a:grpSpLocks/>
          </p:cNvGrpSpPr>
          <p:nvPr/>
        </p:nvGrpSpPr>
        <p:grpSpPr bwMode="auto">
          <a:xfrm>
            <a:off x="252413" y="357173"/>
            <a:ext cx="8677305" cy="857256"/>
            <a:chOff x="252413" y="563564"/>
            <a:chExt cx="7939866" cy="857256"/>
          </a:xfrm>
        </p:grpSpPr>
        <p:sp>
          <p:nvSpPr>
            <p:cNvPr id="49" name="AutoShape 93"/>
            <p:cNvSpPr>
              <a:spLocks noChangeArrowheads="1"/>
            </p:cNvSpPr>
            <p:nvPr/>
          </p:nvSpPr>
          <p:spPr bwMode="auto">
            <a:xfrm>
              <a:off x="252413" y="563564"/>
              <a:ext cx="7939866" cy="857256"/>
            </a:xfrm>
            <a:prstGeom prst="roundRect">
              <a:avLst>
                <a:gd name="adj" fmla="val 16301"/>
              </a:avLst>
            </a:prstGeom>
            <a:gradFill rotWithShape="1">
              <a:gsLst>
                <a:gs pos="0">
                  <a:srgbClr val="9C9CFF"/>
                </a:gs>
                <a:gs pos="35001">
                  <a:srgbClr val="BABAFF"/>
                </a:gs>
                <a:gs pos="100000">
                  <a:srgbClr val="E4E4FF"/>
                </a:gs>
              </a:gsLst>
              <a:lin ang="162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sym typeface="Times New Roman" pitchFamily="18" charset="0"/>
              </a:endParaRPr>
            </a:p>
          </p:txBody>
        </p:sp>
        <p:sp>
          <p:nvSpPr>
            <p:cNvPr id="50" name="Text Box 2"/>
            <p:cNvSpPr>
              <a:spLocks noChangeArrowheads="1"/>
            </p:cNvSpPr>
            <p:nvPr/>
          </p:nvSpPr>
          <p:spPr bwMode="auto">
            <a:xfrm>
              <a:off x="348600" y="691611"/>
              <a:ext cx="763587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b="1" dirty="0">
                  <a:latin typeface="宋体" pitchFamily="2" charset="-122"/>
                  <a:sym typeface="宋体" pitchFamily="2" charset="-122"/>
                </a:rPr>
                <a:t>【例】</a:t>
              </a:r>
              <a:r>
                <a:rPr lang="zh-CN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（</a:t>
              </a:r>
              <a:r>
                <a:rPr lang="en-US" altLang="zh-CN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P40</a:t>
              </a:r>
              <a:r>
                <a:rPr lang="zh-CN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例</a:t>
              </a:r>
              <a:r>
                <a:rPr lang="en-US" altLang="zh-CN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2-12</a:t>
              </a:r>
              <a:r>
                <a:rPr lang="zh-CN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）求电流  </a:t>
              </a:r>
              <a:r>
                <a:rPr lang="en-US" altLang="zh-CN" sz="2800" b="1" i="1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</a:t>
              </a:r>
              <a:r>
                <a:rPr lang="zh-CN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zh-CN" altLang="en-US" sz="3200" b="1" i="1" dirty="0"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51" name="圆角矩形 50"/>
          <p:cNvSpPr/>
          <p:nvPr/>
        </p:nvSpPr>
        <p:spPr bwMode="auto">
          <a:xfrm>
            <a:off x="4533856" y="1428742"/>
            <a:ext cx="1571636" cy="1285884"/>
          </a:xfrm>
          <a:prstGeom prst="roundRect">
            <a:avLst/>
          </a:prstGeom>
          <a:solidFill>
            <a:srgbClr val="E8BE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8" name="圆角矩形 47"/>
          <p:cNvSpPr/>
          <p:nvPr/>
        </p:nvSpPr>
        <p:spPr bwMode="auto">
          <a:xfrm>
            <a:off x="7248500" y="1878886"/>
            <a:ext cx="1571636" cy="2428892"/>
          </a:xfrm>
          <a:prstGeom prst="roundRect">
            <a:avLst/>
          </a:prstGeom>
          <a:solidFill>
            <a:srgbClr val="CDE16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2" name="Line 6"/>
          <p:cNvSpPr>
            <a:spLocks noChangeShapeType="1"/>
          </p:cNvSpPr>
          <p:nvPr/>
        </p:nvSpPr>
        <p:spPr bwMode="auto">
          <a:xfrm>
            <a:off x="8248632" y="2021762"/>
            <a:ext cx="0" cy="223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" name="AutoShape 21"/>
          <p:cNvSpPr>
            <a:spLocks noChangeArrowheads="1"/>
          </p:cNvSpPr>
          <p:nvPr/>
        </p:nvSpPr>
        <p:spPr bwMode="auto">
          <a:xfrm>
            <a:off x="7980528" y="3236208"/>
            <a:ext cx="543098" cy="714380"/>
          </a:xfrm>
          <a:prstGeom prst="flowChartDecision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5" name="Rectangle 9"/>
          <p:cNvSpPr>
            <a:spLocks noChangeArrowheads="1"/>
          </p:cNvSpPr>
          <p:nvPr/>
        </p:nvSpPr>
        <p:spPr bwMode="auto">
          <a:xfrm>
            <a:off x="8167670" y="2264656"/>
            <a:ext cx="152400" cy="685800"/>
          </a:xfrm>
          <a:prstGeom prst="rect">
            <a:avLst/>
          </a:prstGeom>
          <a:solidFill>
            <a:srgbClr val="CDE169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6" name="Line 29"/>
          <p:cNvSpPr>
            <a:spLocks noChangeShapeType="1"/>
          </p:cNvSpPr>
          <p:nvPr/>
        </p:nvSpPr>
        <p:spPr bwMode="auto">
          <a:xfrm>
            <a:off x="7430540" y="2049273"/>
            <a:ext cx="828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7" name="Line 29"/>
          <p:cNvSpPr>
            <a:spLocks noChangeShapeType="1"/>
          </p:cNvSpPr>
          <p:nvPr/>
        </p:nvSpPr>
        <p:spPr bwMode="auto">
          <a:xfrm>
            <a:off x="7430540" y="4247098"/>
            <a:ext cx="828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" name="Line 36"/>
          <p:cNvSpPr>
            <a:spLocks noChangeShapeType="1"/>
          </p:cNvSpPr>
          <p:nvPr/>
        </p:nvSpPr>
        <p:spPr bwMode="auto">
          <a:xfrm>
            <a:off x="7526315" y="2048223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9" name="Text Box 37"/>
          <p:cNvSpPr txBox="1">
            <a:spLocks noChangeArrowheads="1"/>
          </p:cNvSpPr>
          <p:nvPr/>
        </p:nvSpPr>
        <p:spPr bwMode="auto">
          <a:xfrm>
            <a:off x="7605690" y="1609721"/>
            <a:ext cx="457200" cy="46196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b="1" i="1" dirty="0" err="1">
                <a:solidFill>
                  <a:srgbClr val="FF0000"/>
                </a:solidFill>
              </a:rPr>
              <a:t>i</a:t>
            </a:r>
            <a:endParaRPr lang="en-US" altLang="zh-CN" b="1" dirty="0">
              <a:solidFill>
                <a:srgbClr val="FF0000"/>
              </a:solidFill>
            </a:endParaRPr>
          </a:p>
        </p:txBody>
      </p:sp>
      <p:graphicFrame>
        <p:nvGraphicFramePr>
          <p:cNvPr id="60" name="Object 6"/>
          <p:cNvGraphicFramePr>
            <a:graphicFrameLocks noChangeAspect="1"/>
          </p:cNvGraphicFramePr>
          <p:nvPr/>
        </p:nvGraphicFramePr>
        <p:xfrm>
          <a:off x="7319938" y="2378952"/>
          <a:ext cx="723900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5" name="Equation" r:id="rId5" imgW="342720" imgH="203040" progId="Equation.DSMT4">
                  <p:embed/>
                </p:oleObj>
              </mc:Choice>
              <mc:Fallback>
                <p:oleObj name="Equation" r:id="rId5" imgW="342720" imgH="20304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9938" y="2378952"/>
                        <a:ext cx="723900" cy="42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" name="Text Box 35"/>
          <p:cNvSpPr txBox="1">
            <a:spLocks noChangeArrowheads="1"/>
          </p:cNvSpPr>
          <p:nvPr/>
        </p:nvSpPr>
        <p:spPr bwMode="auto">
          <a:xfrm>
            <a:off x="7870300" y="2996415"/>
            <a:ext cx="306894" cy="38266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altLang="zh-CN" sz="2400" b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+</a:t>
            </a:r>
          </a:p>
        </p:txBody>
      </p:sp>
      <p:sp>
        <p:nvSpPr>
          <p:cNvPr id="62" name="Text Box 36"/>
          <p:cNvSpPr txBox="1">
            <a:spLocks noChangeArrowheads="1"/>
          </p:cNvSpPr>
          <p:nvPr/>
        </p:nvSpPr>
        <p:spPr bwMode="auto">
          <a:xfrm>
            <a:off x="7891442" y="3593398"/>
            <a:ext cx="289162" cy="38266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altLang="zh-CN" sz="2400" b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_</a:t>
            </a:r>
          </a:p>
        </p:txBody>
      </p:sp>
      <p:sp>
        <p:nvSpPr>
          <p:cNvPr id="63" name="Text Box 5"/>
          <p:cNvSpPr txBox="1">
            <a:spLocks noChangeArrowheads="1"/>
          </p:cNvSpPr>
          <p:nvPr/>
        </p:nvSpPr>
        <p:spPr bwMode="auto">
          <a:xfrm>
            <a:off x="7481870" y="3307646"/>
            <a:ext cx="838200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800" b="1" dirty="0"/>
              <a:t>3</a:t>
            </a:r>
            <a:r>
              <a:rPr lang="en-US" altLang="zh-CN" sz="2800" b="1" i="1" dirty="0"/>
              <a:t>i</a:t>
            </a:r>
            <a:endParaRPr lang="en-US" altLang="zh-CN" sz="2800" b="1" dirty="0"/>
          </a:p>
        </p:txBody>
      </p:sp>
      <p:sp>
        <p:nvSpPr>
          <p:cNvPr id="54" name="圆角矩形 53"/>
          <p:cNvSpPr/>
          <p:nvPr/>
        </p:nvSpPr>
        <p:spPr bwMode="auto">
          <a:xfrm>
            <a:off x="3247972" y="1928808"/>
            <a:ext cx="1571636" cy="2428892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232512" y="1500179"/>
            <a:ext cx="646113" cy="46196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b="1" i="1" dirty="0"/>
              <a:t>u</a:t>
            </a:r>
            <a:r>
              <a:rPr lang="en-US" altLang="zh-CN" b="1" baseline="-25000" dirty="0"/>
              <a:t>1</a:t>
            </a:r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altLang="zh-CN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 flipH="1" flipV="1">
            <a:off x="3624250" y="4249729"/>
            <a:ext cx="449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6215050" y="1963729"/>
            <a:ext cx="685800" cy="2286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AutoShape 27"/>
          <p:cNvSpPr>
            <a:spLocks noChangeArrowheads="1"/>
          </p:cNvSpPr>
          <p:nvPr/>
        </p:nvSpPr>
        <p:spPr bwMode="auto">
          <a:xfrm>
            <a:off x="4919650" y="1811329"/>
            <a:ext cx="762000" cy="457200"/>
          </a:xfrm>
          <a:prstGeom prst="flowChartDecision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Line 28"/>
          <p:cNvSpPr>
            <a:spLocks noChangeShapeType="1"/>
          </p:cNvSpPr>
          <p:nvPr/>
        </p:nvSpPr>
        <p:spPr bwMode="auto">
          <a:xfrm>
            <a:off x="3624250" y="2039929"/>
            <a:ext cx="2590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Line 29"/>
          <p:cNvSpPr>
            <a:spLocks noChangeShapeType="1"/>
          </p:cNvSpPr>
          <p:nvPr/>
        </p:nvSpPr>
        <p:spPr bwMode="auto">
          <a:xfrm>
            <a:off x="6900850" y="2049273"/>
            <a:ext cx="1219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Text Box 35"/>
          <p:cNvSpPr txBox="1">
            <a:spLocks noChangeArrowheads="1"/>
          </p:cNvSpPr>
          <p:nvPr/>
        </p:nvSpPr>
        <p:spPr bwMode="auto">
          <a:xfrm>
            <a:off x="4929175" y="1357304"/>
            <a:ext cx="687388" cy="46196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dirty="0"/>
              <a:t> 6</a:t>
            </a:r>
            <a:r>
              <a:rPr lang="en-US" altLang="zh-CN" b="1" i="1" dirty="0"/>
              <a:t>u</a:t>
            </a:r>
            <a:r>
              <a:rPr lang="en-US" altLang="zh-CN" b="1" baseline="-25000" dirty="0"/>
              <a:t>1</a:t>
            </a:r>
            <a:endParaRPr lang="en-US" altLang="zh-CN" b="1" dirty="0"/>
          </a:p>
        </p:txBody>
      </p:sp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6248368" y="2255836"/>
          <a:ext cx="702076" cy="387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6" name="Equation" r:id="rId7" imgW="368280" imgH="203040" progId="Equation.DSMT4">
                  <p:embed/>
                </p:oleObj>
              </mc:Choice>
              <mc:Fallback>
                <p:oleObj name="Equation" r:id="rId7" imgW="368280" imgH="20304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368" y="2255836"/>
                        <a:ext cx="702076" cy="3873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" name="AutoShape 8"/>
          <p:cNvSpPr>
            <a:spLocks noChangeArrowheads="1"/>
          </p:cNvSpPr>
          <p:nvPr/>
        </p:nvSpPr>
        <p:spPr bwMode="auto">
          <a:xfrm rot="10800000">
            <a:off x="2071670" y="3071816"/>
            <a:ext cx="633410" cy="381000"/>
          </a:xfrm>
          <a:prstGeom prst="rightArrow">
            <a:avLst>
              <a:gd name="adj1" fmla="val 50000"/>
              <a:gd name="adj2" fmla="val 65000"/>
            </a:avLst>
          </a:prstGeom>
          <a:gradFill rotWithShape="0">
            <a:gsLst>
              <a:gs pos="0">
                <a:srgbClr val="00576F"/>
              </a:gs>
              <a:gs pos="50000">
                <a:srgbClr val="00BDF0"/>
              </a:gs>
              <a:gs pos="100000">
                <a:srgbClr val="00576F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00BDF0"/>
            </a:extrusionClr>
          </a:sp3d>
        </p:spPr>
        <p:txBody>
          <a:bodyPr wrap="none" lIns="73025" tIns="36512" rIns="73025" bIns="36512" anchor="ctr">
            <a:flatTx/>
          </a:bodyPr>
          <a:lstStyle/>
          <a:p>
            <a:endParaRPr lang="zh-CN" altLang="en-US"/>
          </a:p>
        </p:txBody>
      </p:sp>
      <p:grpSp>
        <p:nvGrpSpPr>
          <p:cNvPr id="73" name="组合 72"/>
          <p:cNvGrpSpPr/>
          <p:nvPr/>
        </p:nvGrpSpPr>
        <p:grpSpPr>
          <a:xfrm>
            <a:off x="2714612" y="1946456"/>
            <a:ext cx="2500305" cy="2428892"/>
            <a:chOff x="2714612" y="1946456"/>
            <a:chExt cx="2500305" cy="2428892"/>
          </a:xfrm>
        </p:grpSpPr>
        <p:sp>
          <p:nvSpPr>
            <p:cNvPr id="19" name="Text Box 18"/>
            <p:cNvSpPr txBox="1">
              <a:spLocks noChangeArrowheads="1"/>
            </p:cNvSpPr>
            <p:nvPr/>
          </p:nvSpPr>
          <p:spPr bwMode="auto">
            <a:xfrm>
              <a:off x="2714612" y="3000367"/>
              <a:ext cx="838200" cy="461963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altLang="zh-CN" dirty="0"/>
                <a:t>2A</a:t>
              </a:r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3247972" y="1946456"/>
              <a:ext cx="1966945" cy="2428892"/>
              <a:chOff x="3247972" y="1946456"/>
              <a:chExt cx="1966945" cy="2428892"/>
            </a:xfrm>
          </p:grpSpPr>
          <p:grpSp>
            <p:nvGrpSpPr>
              <p:cNvPr id="68" name="组合 67"/>
              <p:cNvGrpSpPr/>
              <p:nvPr/>
            </p:nvGrpSpPr>
            <p:grpSpPr>
              <a:xfrm>
                <a:off x="3247972" y="1946456"/>
                <a:ext cx="1966945" cy="2428892"/>
                <a:chOff x="3247972" y="1946456"/>
                <a:chExt cx="1966945" cy="2428892"/>
              </a:xfrm>
            </p:grpSpPr>
            <p:sp>
              <p:nvSpPr>
                <p:cNvPr id="64" name="圆角矩形 63"/>
                <p:cNvSpPr/>
                <p:nvPr/>
              </p:nvSpPr>
              <p:spPr bwMode="auto">
                <a:xfrm>
                  <a:off x="3247972" y="1946456"/>
                  <a:ext cx="1571636" cy="2428892"/>
                </a:xfrm>
                <a:prstGeom prst="roundRect">
                  <a:avLst/>
                </a:prstGeom>
                <a:solidFill>
                  <a:srgbClr val="86ABC4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zh-CN" alt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宋体" pitchFamily="2" charset="-122"/>
                  </a:endParaRPr>
                </a:p>
              </p:txBody>
            </p:sp>
            <p:sp>
              <p:nvSpPr>
                <p:cNvPr id="9" name="Rectangle 8"/>
                <p:cNvSpPr>
                  <a:spLocks noChangeArrowheads="1"/>
                </p:cNvSpPr>
                <p:nvPr/>
              </p:nvSpPr>
              <p:spPr bwMode="auto">
                <a:xfrm>
                  <a:off x="4538650" y="3106729"/>
                  <a:ext cx="152400" cy="685800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3" name="Line 12"/>
                <p:cNvSpPr>
                  <a:spLocks noChangeShapeType="1"/>
                </p:cNvSpPr>
                <p:nvPr/>
              </p:nvSpPr>
              <p:spPr bwMode="auto">
                <a:xfrm>
                  <a:off x="4614850" y="3792529"/>
                  <a:ext cx="0" cy="454025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7" name="Oval 16"/>
                <p:cNvSpPr>
                  <a:spLocks noChangeArrowheads="1"/>
                </p:cNvSpPr>
                <p:nvPr/>
              </p:nvSpPr>
              <p:spPr bwMode="auto">
                <a:xfrm>
                  <a:off x="3319450" y="2857492"/>
                  <a:ext cx="609600" cy="627063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8" name="Line 17"/>
                <p:cNvSpPr>
                  <a:spLocks noChangeShapeType="1"/>
                </p:cNvSpPr>
                <p:nvPr/>
              </p:nvSpPr>
              <p:spPr bwMode="auto">
                <a:xfrm>
                  <a:off x="3319450" y="3179754"/>
                  <a:ext cx="609600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20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3624250" y="2476492"/>
                  <a:ext cx="0" cy="38100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21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3624250" y="2036754"/>
                  <a:ext cx="0" cy="468313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22" name="Line 21"/>
                <p:cNvSpPr>
                  <a:spLocks noChangeShapeType="1"/>
                </p:cNvSpPr>
                <p:nvPr/>
              </p:nvSpPr>
              <p:spPr bwMode="auto">
                <a:xfrm>
                  <a:off x="3624250" y="3484554"/>
                  <a:ext cx="0" cy="76200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1" name="Line 30"/>
                <p:cNvSpPr>
                  <a:spLocks noChangeShapeType="1"/>
                </p:cNvSpPr>
                <p:nvPr/>
              </p:nvSpPr>
              <p:spPr bwMode="auto">
                <a:xfrm flipV="1">
                  <a:off x="4614850" y="2039929"/>
                  <a:ext cx="0" cy="106680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graphicFrame>
              <p:nvGraphicFramePr>
                <p:cNvPr id="1030" name="Object 6"/>
                <p:cNvGraphicFramePr>
                  <a:graphicFrameLocks noChangeAspect="1"/>
                </p:cNvGraphicFramePr>
                <p:nvPr/>
              </p:nvGraphicFramePr>
              <p:xfrm>
                <a:off x="4714852" y="3286118"/>
                <a:ext cx="500065" cy="42110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5167" name="Equation" r:id="rId9" imgW="241200" imgH="203040" progId="Equation.DSMT4">
                        <p:embed/>
                      </p:oleObj>
                    </mc:Choice>
                    <mc:Fallback>
                      <p:oleObj name="Equation" r:id="rId9" imgW="241200" imgH="203040" progId="Equation.DSMT4">
                        <p:embed/>
                        <p:pic>
                          <p:nvPicPr>
                            <p:cNvPr id="0" name="Picture 2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714852" y="3286118"/>
                              <a:ext cx="500065" cy="421107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69" name="Line 29"/>
              <p:cNvSpPr>
                <a:spLocks noChangeShapeType="1"/>
              </p:cNvSpPr>
              <p:nvPr/>
            </p:nvSpPr>
            <p:spPr bwMode="auto">
              <a:xfrm>
                <a:off x="3611032" y="4253988"/>
                <a:ext cx="12600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0" name="Line 29"/>
              <p:cNvSpPr>
                <a:spLocks noChangeShapeType="1"/>
              </p:cNvSpPr>
              <p:nvPr/>
            </p:nvSpPr>
            <p:spPr bwMode="auto">
              <a:xfrm>
                <a:off x="3625658" y="2039410"/>
                <a:ext cx="12600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  <p:sp>
        <p:nvSpPr>
          <p:cNvPr id="65" name="Text Box 35"/>
          <p:cNvSpPr txBox="1">
            <a:spLocks noChangeArrowheads="1"/>
          </p:cNvSpPr>
          <p:nvPr/>
        </p:nvSpPr>
        <p:spPr bwMode="auto">
          <a:xfrm>
            <a:off x="5615164" y="1656741"/>
            <a:ext cx="306894" cy="38266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altLang="zh-CN" sz="2400" b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+</a:t>
            </a:r>
          </a:p>
        </p:txBody>
      </p:sp>
      <p:sp>
        <p:nvSpPr>
          <p:cNvPr id="66" name="Text Box 36"/>
          <p:cNvSpPr txBox="1">
            <a:spLocks noChangeArrowheads="1"/>
          </p:cNvSpPr>
          <p:nvPr/>
        </p:nvSpPr>
        <p:spPr bwMode="auto">
          <a:xfrm>
            <a:off x="4686470" y="1539344"/>
            <a:ext cx="289162" cy="38266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altLang="zh-CN" sz="2400" b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_</a:t>
            </a:r>
          </a:p>
        </p:txBody>
      </p:sp>
      <p:sp>
        <p:nvSpPr>
          <p:cNvPr id="84" name="Text Box 35"/>
          <p:cNvSpPr txBox="1">
            <a:spLocks noChangeArrowheads="1"/>
          </p:cNvSpPr>
          <p:nvPr/>
        </p:nvSpPr>
        <p:spPr bwMode="auto">
          <a:xfrm>
            <a:off x="6737030" y="1656741"/>
            <a:ext cx="306894" cy="38266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altLang="zh-CN" sz="2400" b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+</a:t>
            </a:r>
          </a:p>
        </p:txBody>
      </p:sp>
      <p:sp>
        <p:nvSpPr>
          <p:cNvPr id="85" name="Text Box 36"/>
          <p:cNvSpPr txBox="1">
            <a:spLocks noChangeArrowheads="1"/>
          </p:cNvSpPr>
          <p:nvPr/>
        </p:nvSpPr>
        <p:spPr bwMode="auto">
          <a:xfrm>
            <a:off x="6115230" y="1510938"/>
            <a:ext cx="289162" cy="38266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altLang="zh-CN" sz="2400" b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_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01081 L 0.25 -0.01081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67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82"/>
          <p:cNvGrpSpPr/>
          <p:nvPr/>
        </p:nvGrpSpPr>
        <p:grpSpPr>
          <a:xfrm>
            <a:off x="2643174" y="1868128"/>
            <a:ext cx="1571636" cy="2428892"/>
            <a:chOff x="214282" y="1928808"/>
            <a:chExt cx="1571636" cy="2428892"/>
          </a:xfrm>
        </p:grpSpPr>
        <p:sp>
          <p:nvSpPr>
            <p:cNvPr id="72" name="圆角矩形 71"/>
            <p:cNvSpPr/>
            <p:nvPr/>
          </p:nvSpPr>
          <p:spPr bwMode="auto">
            <a:xfrm>
              <a:off x="214282" y="1928808"/>
              <a:ext cx="1571636" cy="2428892"/>
            </a:xfrm>
            <a:prstGeom prst="roundRect">
              <a:avLst/>
            </a:prstGeom>
            <a:solidFill>
              <a:srgbClr val="86ABC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74" name="Line 6"/>
            <p:cNvSpPr>
              <a:spLocks noChangeShapeType="1"/>
            </p:cNvSpPr>
            <p:nvPr/>
          </p:nvSpPr>
          <p:spPr bwMode="auto">
            <a:xfrm>
              <a:off x="603746" y="2093200"/>
              <a:ext cx="0" cy="22320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5" name="Rectangle 9"/>
            <p:cNvSpPr>
              <a:spLocks noChangeArrowheads="1"/>
            </p:cNvSpPr>
            <p:nvPr/>
          </p:nvSpPr>
          <p:spPr bwMode="auto">
            <a:xfrm>
              <a:off x="522784" y="2336094"/>
              <a:ext cx="152400" cy="685800"/>
            </a:xfrm>
            <a:prstGeom prst="rect">
              <a:avLst/>
            </a:prstGeom>
            <a:solidFill>
              <a:srgbClr val="86ABC4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6" name="Line 29"/>
            <p:cNvSpPr>
              <a:spLocks noChangeShapeType="1"/>
            </p:cNvSpPr>
            <p:nvPr/>
          </p:nvSpPr>
          <p:spPr bwMode="auto">
            <a:xfrm>
              <a:off x="600728" y="2102726"/>
              <a:ext cx="828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7" name="Line 29"/>
            <p:cNvSpPr>
              <a:spLocks noChangeShapeType="1"/>
            </p:cNvSpPr>
            <p:nvPr/>
          </p:nvSpPr>
          <p:spPr bwMode="auto">
            <a:xfrm>
              <a:off x="592988" y="4313773"/>
              <a:ext cx="828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8" name="Oval 16"/>
            <p:cNvSpPr>
              <a:spLocks noChangeArrowheads="1"/>
            </p:cNvSpPr>
            <p:nvPr/>
          </p:nvSpPr>
          <p:spPr bwMode="auto">
            <a:xfrm>
              <a:off x="285720" y="3419406"/>
              <a:ext cx="609600" cy="627063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9" name="Text Box 35"/>
            <p:cNvSpPr txBox="1">
              <a:spLocks noChangeArrowheads="1"/>
            </p:cNvSpPr>
            <p:nvPr/>
          </p:nvSpPr>
          <p:spPr bwMode="auto">
            <a:xfrm>
              <a:off x="571472" y="3117775"/>
              <a:ext cx="306894" cy="38266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1" lang="en-US" altLang="zh-CN" sz="2400" b="1" dirty="0">
                  <a:solidFill>
                    <a:schemeClr val="tx2"/>
                  </a:solidFill>
                  <a:latin typeface="Times New Roman" pitchFamily="18" charset="0"/>
                  <a:sym typeface="Symbol" pitchFamily="18" charset="2"/>
                </a:rPr>
                <a:t>+</a:t>
              </a:r>
            </a:p>
          </p:txBody>
        </p:sp>
        <p:sp>
          <p:nvSpPr>
            <p:cNvPr id="80" name="Text Box 36"/>
            <p:cNvSpPr txBox="1">
              <a:spLocks noChangeArrowheads="1"/>
            </p:cNvSpPr>
            <p:nvPr/>
          </p:nvSpPr>
          <p:spPr bwMode="auto">
            <a:xfrm>
              <a:off x="639500" y="3760717"/>
              <a:ext cx="289162" cy="38266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1" lang="en-US" altLang="zh-CN" sz="2400" b="1" dirty="0">
                  <a:solidFill>
                    <a:schemeClr val="tx2"/>
                  </a:solidFill>
                  <a:latin typeface="Times New Roman" pitchFamily="18" charset="0"/>
                  <a:sym typeface="Symbol" pitchFamily="18" charset="2"/>
                </a:rPr>
                <a:t>_</a:t>
              </a:r>
            </a:p>
          </p:txBody>
        </p:sp>
        <p:graphicFrame>
          <p:nvGraphicFramePr>
            <p:cNvPr id="81" name="Object 6"/>
            <p:cNvGraphicFramePr>
              <a:graphicFrameLocks noChangeAspect="1"/>
            </p:cNvGraphicFramePr>
            <p:nvPr/>
          </p:nvGraphicFramePr>
          <p:xfrm>
            <a:off x="785786" y="2428874"/>
            <a:ext cx="500065" cy="4211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88" name="Equation" r:id="rId3" imgW="241200" imgH="203040" progId="Equation.DSMT4">
                    <p:embed/>
                  </p:oleObj>
                </mc:Choice>
                <mc:Fallback>
                  <p:oleObj name="Equation" r:id="rId3" imgW="241200" imgH="203040" progId="Equation.DSMT4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85786" y="2428874"/>
                          <a:ext cx="500065" cy="42110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2" name="Text Box 18"/>
            <p:cNvSpPr txBox="1">
              <a:spLocks noChangeArrowheads="1"/>
            </p:cNvSpPr>
            <p:nvPr/>
          </p:nvSpPr>
          <p:spPr bwMode="auto">
            <a:xfrm>
              <a:off x="928662" y="3500444"/>
              <a:ext cx="838200" cy="461963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altLang="zh-CN" dirty="0"/>
                <a:t>4V</a:t>
              </a:r>
            </a:p>
          </p:txBody>
        </p:sp>
      </p:grpSp>
      <p:grpSp>
        <p:nvGrpSpPr>
          <p:cNvPr id="3" name="组合 26"/>
          <p:cNvGrpSpPr>
            <a:grpSpLocks/>
          </p:cNvGrpSpPr>
          <p:nvPr/>
        </p:nvGrpSpPr>
        <p:grpSpPr bwMode="auto">
          <a:xfrm>
            <a:off x="252413" y="357173"/>
            <a:ext cx="8677305" cy="857256"/>
            <a:chOff x="252413" y="563564"/>
            <a:chExt cx="7939866" cy="857256"/>
          </a:xfrm>
        </p:grpSpPr>
        <p:sp>
          <p:nvSpPr>
            <p:cNvPr id="49" name="AutoShape 93"/>
            <p:cNvSpPr>
              <a:spLocks noChangeArrowheads="1"/>
            </p:cNvSpPr>
            <p:nvPr/>
          </p:nvSpPr>
          <p:spPr bwMode="auto">
            <a:xfrm>
              <a:off x="252413" y="563564"/>
              <a:ext cx="7939866" cy="857256"/>
            </a:xfrm>
            <a:prstGeom prst="roundRect">
              <a:avLst>
                <a:gd name="adj" fmla="val 16301"/>
              </a:avLst>
            </a:prstGeom>
            <a:gradFill rotWithShape="1">
              <a:gsLst>
                <a:gs pos="0">
                  <a:srgbClr val="9C9CFF"/>
                </a:gs>
                <a:gs pos="35001">
                  <a:srgbClr val="BABAFF"/>
                </a:gs>
                <a:gs pos="100000">
                  <a:srgbClr val="E4E4FF"/>
                </a:gs>
              </a:gsLst>
              <a:lin ang="162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sym typeface="Times New Roman" pitchFamily="18" charset="0"/>
              </a:endParaRPr>
            </a:p>
          </p:txBody>
        </p:sp>
        <p:sp>
          <p:nvSpPr>
            <p:cNvPr id="50" name="Text Box 2"/>
            <p:cNvSpPr>
              <a:spLocks noChangeArrowheads="1"/>
            </p:cNvSpPr>
            <p:nvPr/>
          </p:nvSpPr>
          <p:spPr bwMode="auto">
            <a:xfrm>
              <a:off x="348600" y="691611"/>
              <a:ext cx="763587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b="1" dirty="0">
                  <a:latin typeface="宋体" pitchFamily="2" charset="-122"/>
                  <a:sym typeface="宋体" pitchFamily="2" charset="-122"/>
                </a:rPr>
                <a:t>【例】</a:t>
              </a:r>
              <a:r>
                <a:rPr lang="zh-CN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（</a:t>
              </a:r>
              <a:r>
                <a:rPr lang="en-US" altLang="zh-CN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P40</a:t>
              </a:r>
              <a:r>
                <a:rPr lang="zh-CN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例</a:t>
              </a:r>
              <a:r>
                <a:rPr lang="en-US" altLang="zh-CN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2-12</a:t>
              </a:r>
              <a:r>
                <a:rPr lang="zh-CN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）求电流  </a:t>
              </a:r>
              <a:r>
                <a:rPr lang="en-US" altLang="zh-CN" sz="2800" b="1" i="1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</a:t>
              </a:r>
              <a:r>
                <a:rPr lang="zh-CN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zh-CN" altLang="en-US" sz="3200" b="1" i="1" dirty="0"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51" name="圆角矩形 50"/>
          <p:cNvSpPr/>
          <p:nvPr/>
        </p:nvSpPr>
        <p:spPr bwMode="auto">
          <a:xfrm>
            <a:off x="4533856" y="1428742"/>
            <a:ext cx="1571636" cy="1285884"/>
          </a:xfrm>
          <a:prstGeom prst="roundRect">
            <a:avLst/>
          </a:prstGeom>
          <a:solidFill>
            <a:srgbClr val="E8BE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8" name="圆角矩形 47"/>
          <p:cNvSpPr/>
          <p:nvPr/>
        </p:nvSpPr>
        <p:spPr bwMode="auto">
          <a:xfrm>
            <a:off x="7248500" y="1878886"/>
            <a:ext cx="1571636" cy="2428892"/>
          </a:xfrm>
          <a:prstGeom prst="roundRect">
            <a:avLst/>
          </a:prstGeom>
          <a:solidFill>
            <a:srgbClr val="CDE16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2" name="Line 6"/>
          <p:cNvSpPr>
            <a:spLocks noChangeShapeType="1"/>
          </p:cNvSpPr>
          <p:nvPr/>
        </p:nvSpPr>
        <p:spPr bwMode="auto">
          <a:xfrm>
            <a:off x="8248632" y="2021762"/>
            <a:ext cx="0" cy="223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" name="AutoShape 21"/>
          <p:cNvSpPr>
            <a:spLocks noChangeArrowheads="1"/>
          </p:cNvSpPr>
          <p:nvPr/>
        </p:nvSpPr>
        <p:spPr bwMode="auto">
          <a:xfrm>
            <a:off x="7980528" y="3236208"/>
            <a:ext cx="543098" cy="714380"/>
          </a:xfrm>
          <a:prstGeom prst="flowChartDecision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5" name="Rectangle 9"/>
          <p:cNvSpPr>
            <a:spLocks noChangeArrowheads="1"/>
          </p:cNvSpPr>
          <p:nvPr/>
        </p:nvSpPr>
        <p:spPr bwMode="auto">
          <a:xfrm>
            <a:off x="8167670" y="2264656"/>
            <a:ext cx="152400" cy="685800"/>
          </a:xfrm>
          <a:prstGeom prst="rect">
            <a:avLst/>
          </a:prstGeom>
          <a:solidFill>
            <a:srgbClr val="CDE169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6" name="Line 29"/>
          <p:cNvSpPr>
            <a:spLocks noChangeShapeType="1"/>
          </p:cNvSpPr>
          <p:nvPr/>
        </p:nvSpPr>
        <p:spPr bwMode="auto">
          <a:xfrm>
            <a:off x="7430540" y="2049273"/>
            <a:ext cx="828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7" name="Line 29"/>
          <p:cNvSpPr>
            <a:spLocks noChangeShapeType="1"/>
          </p:cNvSpPr>
          <p:nvPr/>
        </p:nvSpPr>
        <p:spPr bwMode="auto">
          <a:xfrm>
            <a:off x="7430540" y="4247098"/>
            <a:ext cx="828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" name="Line 36"/>
          <p:cNvSpPr>
            <a:spLocks noChangeShapeType="1"/>
          </p:cNvSpPr>
          <p:nvPr/>
        </p:nvSpPr>
        <p:spPr bwMode="auto">
          <a:xfrm>
            <a:off x="7526315" y="2048223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9" name="Text Box 37"/>
          <p:cNvSpPr txBox="1">
            <a:spLocks noChangeArrowheads="1"/>
          </p:cNvSpPr>
          <p:nvPr/>
        </p:nvSpPr>
        <p:spPr bwMode="auto">
          <a:xfrm>
            <a:off x="7605690" y="1609721"/>
            <a:ext cx="457200" cy="46196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b="1" i="1" dirty="0" err="1">
                <a:solidFill>
                  <a:srgbClr val="FF0000"/>
                </a:solidFill>
              </a:rPr>
              <a:t>i</a:t>
            </a:r>
            <a:endParaRPr lang="en-US" altLang="zh-CN" b="1" dirty="0">
              <a:solidFill>
                <a:srgbClr val="FF0000"/>
              </a:solidFill>
            </a:endParaRPr>
          </a:p>
        </p:txBody>
      </p:sp>
      <p:graphicFrame>
        <p:nvGraphicFramePr>
          <p:cNvPr id="60" name="Object 6"/>
          <p:cNvGraphicFramePr>
            <a:graphicFrameLocks noChangeAspect="1"/>
          </p:cNvGraphicFramePr>
          <p:nvPr/>
        </p:nvGraphicFramePr>
        <p:xfrm>
          <a:off x="7319938" y="2378952"/>
          <a:ext cx="723900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9" name="Equation" r:id="rId5" imgW="342720" imgH="203040" progId="Equation.DSMT4">
                  <p:embed/>
                </p:oleObj>
              </mc:Choice>
              <mc:Fallback>
                <p:oleObj name="Equation" r:id="rId5" imgW="342720" imgH="2030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9938" y="2378952"/>
                        <a:ext cx="723900" cy="42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" name="Text Box 35"/>
          <p:cNvSpPr txBox="1">
            <a:spLocks noChangeArrowheads="1"/>
          </p:cNvSpPr>
          <p:nvPr/>
        </p:nvSpPr>
        <p:spPr bwMode="auto">
          <a:xfrm>
            <a:off x="7870300" y="2996415"/>
            <a:ext cx="306894" cy="38266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altLang="zh-CN" sz="2400" b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+</a:t>
            </a:r>
          </a:p>
        </p:txBody>
      </p:sp>
      <p:sp>
        <p:nvSpPr>
          <p:cNvPr id="62" name="Text Box 36"/>
          <p:cNvSpPr txBox="1">
            <a:spLocks noChangeArrowheads="1"/>
          </p:cNvSpPr>
          <p:nvPr/>
        </p:nvSpPr>
        <p:spPr bwMode="auto">
          <a:xfrm>
            <a:off x="7891442" y="3593398"/>
            <a:ext cx="289162" cy="38266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altLang="zh-CN" sz="2400" b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_</a:t>
            </a:r>
          </a:p>
        </p:txBody>
      </p:sp>
      <p:sp>
        <p:nvSpPr>
          <p:cNvPr id="63" name="Text Box 5"/>
          <p:cNvSpPr txBox="1">
            <a:spLocks noChangeArrowheads="1"/>
          </p:cNvSpPr>
          <p:nvPr/>
        </p:nvSpPr>
        <p:spPr bwMode="auto">
          <a:xfrm>
            <a:off x="7481870" y="3307646"/>
            <a:ext cx="838200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800" b="1" dirty="0"/>
              <a:t>3</a:t>
            </a:r>
            <a:r>
              <a:rPr lang="en-US" altLang="zh-CN" sz="2800" b="1" i="1" dirty="0"/>
              <a:t>i</a:t>
            </a:r>
            <a:endParaRPr lang="en-US" altLang="zh-CN" sz="2800" b="1" dirty="0"/>
          </a:p>
        </p:txBody>
      </p:sp>
      <p:sp>
        <p:nvSpPr>
          <p:cNvPr id="54" name="圆角矩形 53"/>
          <p:cNvSpPr/>
          <p:nvPr/>
        </p:nvSpPr>
        <p:spPr bwMode="auto">
          <a:xfrm>
            <a:off x="3247972" y="1928808"/>
            <a:ext cx="1571636" cy="2428892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232512" y="1500179"/>
            <a:ext cx="646113" cy="46196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b="1" i="1" dirty="0"/>
              <a:t>u</a:t>
            </a:r>
            <a:r>
              <a:rPr lang="en-US" altLang="zh-CN" b="1" baseline="-25000" dirty="0"/>
              <a:t>1</a:t>
            </a:r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altLang="zh-CN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 flipH="1" flipV="1">
            <a:off x="3624250" y="4249729"/>
            <a:ext cx="449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6215050" y="1963729"/>
            <a:ext cx="685800" cy="2286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AutoShape 27"/>
          <p:cNvSpPr>
            <a:spLocks noChangeArrowheads="1"/>
          </p:cNvSpPr>
          <p:nvPr/>
        </p:nvSpPr>
        <p:spPr bwMode="auto">
          <a:xfrm>
            <a:off x="4919650" y="1811329"/>
            <a:ext cx="762000" cy="457200"/>
          </a:xfrm>
          <a:prstGeom prst="flowChartDecision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Line 28"/>
          <p:cNvSpPr>
            <a:spLocks noChangeShapeType="1"/>
          </p:cNvSpPr>
          <p:nvPr/>
        </p:nvSpPr>
        <p:spPr bwMode="auto">
          <a:xfrm>
            <a:off x="3624250" y="2039929"/>
            <a:ext cx="2590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Line 29"/>
          <p:cNvSpPr>
            <a:spLocks noChangeShapeType="1"/>
          </p:cNvSpPr>
          <p:nvPr/>
        </p:nvSpPr>
        <p:spPr bwMode="auto">
          <a:xfrm>
            <a:off x="6900850" y="2049273"/>
            <a:ext cx="1219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Text Box 35"/>
          <p:cNvSpPr txBox="1">
            <a:spLocks noChangeArrowheads="1"/>
          </p:cNvSpPr>
          <p:nvPr/>
        </p:nvSpPr>
        <p:spPr bwMode="auto">
          <a:xfrm>
            <a:off x="4929175" y="1357304"/>
            <a:ext cx="687388" cy="46196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dirty="0"/>
              <a:t> 6</a:t>
            </a:r>
            <a:r>
              <a:rPr lang="en-US" altLang="zh-CN" b="1" i="1" dirty="0"/>
              <a:t>u</a:t>
            </a:r>
            <a:r>
              <a:rPr lang="en-US" altLang="zh-CN" b="1" baseline="-25000" dirty="0"/>
              <a:t>1</a:t>
            </a:r>
            <a:endParaRPr lang="en-US" altLang="zh-CN" b="1" dirty="0"/>
          </a:p>
        </p:txBody>
      </p:sp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6248368" y="2255836"/>
          <a:ext cx="702076" cy="387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0" name="Equation" r:id="rId7" imgW="368280" imgH="203040" progId="Equation.DSMT4">
                  <p:embed/>
                </p:oleObj>
              </mc:Choice>
              <mc:Fallback>
                <p:oleObj name="Equation" r:id="rId7" imgW="368280" imgH="2030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368" y="2255836"/>
                        <a:ext cx="702076" cy="3873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1" name="Object 7"/>
          <p:cNvGraphicFramePr>
            <a:graphicFrameLocks noChangeAspect="1"/>
          </p:cNvGraphicFramePr>
          <p:nvPr/>
        </p:nvGraphicFramePr>
        <p:xfrm>
          <a:off x="357158" y="1357304"/>
          <a:ext cx="3357586" cy="46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1" name="Equation" r:id="rId9" imgW="1638000" imgH="228600" progId="Equation.DSMT4">
                  <p:embed/>
                </p:oleObj>
              </mc:Choice>
              <mc:Fallback>
                <p:oleObj name="Equation" r:id="rId9" imgW="1638000" imgH="22860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58" y="1357304"/>
                        <a:ext cx="3357586" cy="4685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381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矩形 64"/>
          <p:cNvSpPr/>
          <p:nvPr/>
        </p:nvSpPr>
        <p:spPr>
          <a:xfrm>
            <a:off x="1071538" y="2643188"/>
            <a:ext cx="817853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KVL</a:t>
            </a:r>
            <a:endParaRPr lang="zh-CN" altLang="en-US" dirty="0"/>
          </a:p>
        </p:txBody>
      </p:sp>
      <p:sp>
        <p:nvSpPr>
          <p:cNvPr id="66" name="AutoShape 8"/>
          <p:cNvSpPr>
            <a:spLocks noChangeArrowheads="1"/>
          </p:cNvSpPr>
          <p:nvPr/>
        </p:nvSpPr>
        <p:spPr bwMode="auto">
          <a:xfrm rot="16200000">
            <a:off x="1159647" y="2055013"/>
            <a:ext cx="633410" cy="381000"/>
          </a:xfrm>
          <a:prstGeom prst="rightArrow">
            <a:avLst>
              <a:gd name="adj1" fmla="val 50000"/>
              <a:gd name="adj2" fmla="val 65000"/>
            </a:avLst>
          </a:prstGeom>
          <a:gradFill rotWithShape="0">
            <a:gsLst>
              <a:gs pos="0">
                <a:srgbClr val="00576F"/>
              </a:gs>
              <a:gs pos="50000">
                <a:srgbClr val="00BDF0"/>
              </a:gs>
              <a:gs pos="100000">
                <a:srgbClr val="00576F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00BDF0"/>
            </a:extrusionClr>
          </a:sp3d>
        </p:spPr>
        <p:txBody>
          <a:bodyPr wrap="none" lIns="73025" tIns="36512" rIns="73025" bIns="36512" anchor="ctr">
            <a:flatTx/>
          </a:bodyPr>
          <a:lstStyle/>
          <a:p>
            <a:endParaRPr lang="zh-CN" altLang="en-US"/>
          </a:p>
        </p:txBody>
      </p:sp>
      <p:sp>
        <p:nvSpPr>
          <p:cNvPr id="68" name="矩形 67"/>
          <p:cNvSpPr/>
          <p:nvPr/>
        </p:nvSpPr>
        <p:spPr>
          <a:xfrm>
            <a:off x="1071538" y="3214692"/>
            <a:ext cx="817853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VCR</a:t>
            </a:r>
            <a:endParaRPr lang="zh-CN" altLang="en-US" dirty="0"/>
          </a:p>
        </p:txBody>
      </p:sp>
      <p:sp>
        <p:nvSpPr>
          <p:cNvPr id="71" name="AutoShape 8"/>
          <p:cNvSpPr>
            <a:spLocks noChangeArrowheads="1"/>
          </p:cNvSpPr>
          <p:nvPr/>
        </p:nvSpPr>
        <p:spPr bwMode="auto">
          <a:xfrm rot="5400000">
            <a:off x="1135837" y="3983839"/>
            <a:ext cx="633410" cy="381000"/>
          </a:xfrm>
          <a:prstGeom prst="rightArrow">
            <a:avLst>
              <a:gd name="adj1" fmla="val 50000"/>
              <a:gd name="adj2" fmla="val 65000"/>
            </a:avLst>
          </a:prstGeom>
          <a:gradFill rotWithShape="0">
            <a:gsLst>
              <a:gs pos="0">
                <a:srgbClr val="00576F"/>
              </a:gs>
              <a:gs pos="50000">
                <a:srgbClr val="00BDF0"/>
              </a:gs>
              <a:gs pos="100000">
                <a:srgbClr val="00576F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00BDF0"/>
            </a:extrusionClr>
          </a:sp3d>
        </p:spPr>
        <p:txBody>
          <a:bodyPr wrap="none" lIns="73025" tIns="36512" rIns="73025" bIns="36512" anchor="ctr">
            <a:flatTx/>
          </a:bodyPr>
          <a:lstStyle/>
          <a:p>
            <a:endParaRPr lang="zh-CN" altLang="en-US"/>
          </a:p>
        </p:txBody>
      </p:sp>
      <p:graphicFrame>
        <p:nvGraphicFramePr>
          <p:cNvPr id="6152" name="Object 8"/>
          <p:cNvGraphicFramePr>
            <a:graphicFrameLocks noChangeAspect="1"/>
          </p:cNvGraphicFramePr>
          <p:nvPr/>
        </p:nvGraphicFramePr>
        <p:xfrm>
          <a:off x="757380" y="4543608"/>
          <a:ext cx="1416803" cy="500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2" name="Equation" r:id="rId11" imgW="647640" imgH="228600" progId="Equation.DSMT4">
                  <p:embed/>
                </p:oleObj>
              </mc:Choice>
              <mc:Fallback>
                <p:oleObj name="Equation" r:id="rId11" imgW="647640" imgH="22860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7380" y="4543608"/>
                        <a:ext cx="1416803" cy="500048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" name="Text Box 26"/>
          <p:cNvSpPr txBox="1">
            <a:spLocks noChangeArrowheads="1"/>
          </p:cNvSpPr>
          <p:nvPr/>
        </p:nvSpPr>
        <p:spPr bwMode="auto">
          <a:xfrm>
            <a:off x="4068066" y="4400732"/>
            <a:ext cx="3048000" cy="64135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得：</a:t>
            </a:r>
            <a:r>
              <a:rPr lang="en-US" altLang="zh-CN" sz="36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altLang="zh-CN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sz="3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0.4A</a:t>
            </a:r>
            <a:endParaRPr lang="en-US" altLang="zh-CN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3" name="AutoShape 8"/>
          <p:cNvSpPr>
            <a:spLocks noChangeArrowheads="1"/>
          </p:cNvSpPr>
          <p:nvPr/>
        </p:nvSpPr>
        <p:spPr bwMode="auto">
          <a:xfrm>
            <a:off x="2731283" y="4605558"/>
            <a:ext cx="633410" cy="381000"/>
          </a:xfrm>
          <a:prstGeom prst="rightArrow">
            <a:avLst>
              <a:gd name="adj1" fmla="val 50000"/>
              <a:gd name="adj2" fmla="val 65000"/>
            </a:avLst>
          </a:prstGeom>
          <a:gradFill rotWithShape="0">
            <a:gsLst>
              <a:gs pos="0">
                <a:srgbClr val="00576F"/>
              </a:gs>
              <a:gs pos="50000">
                <a:srgbClr val="00BDF0"/>
              </a:gs>
              <a:gs pos="100000">
                <a:srgbClr val="00576F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00BDF0"/>
            </a:extrusionClr>
          </a:sp3d>
        </p:spPr>
        <p:txBody>
          <a:bodyPr wrap="none" lIns="73025" tIns="36512" rIns="73025" bIns="36512" anchor="ctr">
            <a:flatTx/>
          </a:bodyPr>
          <a:lstStyle/>
          <a:p>
            <a:endParaRPr lang="zh-CN" altLang="en-US"/>
          </a:p>
        </p:txBody>
      </p:sp>
      <p:sp>
        <p:nvSpPr>
          <p:cNvPr id="64" name="Text Box 35"/>
          <p:cNvSpPr txBox="1">
            <a:spLocks noChangeArrowheads="1"/>
          </p:cNvSpPr>
          <p:nvPr/>
        </p:nvSpPr>
        <p:spPr bwMode="auto">
          <a:xfrm>
            <a:off x="5615164" y="1656741"/>
            <a:ext cx="306894" cy="38266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altLang="zh-CN" sz="2400" b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+</a:t>
            </a:r>
          </a:p>
        </p:txBody>
      </p:sp>
      <p:sp>
        <p:nvSpPr>
          <p:cNvPr id="67" name="Text Box 36"/>
          <p:cNvSpPr txBox="1">
            <a:spLocks noChangeArrowheads="1"/>
          </p:cNvSpPr>
          <p:nvPr/>
        </p:nvSpPr>
        <p:spPr bwMode="auto">
          <a:xfrm>
            <a:off x="4686470" y="1539344"/>
            <a:ext cx="289162" cy="38266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altLang="zh-CN" sz="2400" b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_</a:t>
            </a:r>
          </a:p>
        </p:txBody>
      </p:sp>
      <p:sp>
        <p:nvSpPr>
          <p:cNvPr id="69" name="Text Box 35"/>
          <p:cNvSpPr txBox="1">
            <a:spLocks noChangeArrowheads="1"/>
          </p:cNvSpPr>
          <p:nvPr/>
        </p:nvSpPr>
        <p:spPr bwMode="auto">
          <a:xfrm>
            <a:off x="6737030" y="1656741"/>
            <a:ext cx="306894" cy="38266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altLang="zh-CN" sz="2400" b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+</a:t>
            </a:r>
          </a:p>
        </p:txBody>
      </p:sp>
      <p:sp>
        <p:nvSpPr>
          <p:cNvPr id="70" name="Text Box 36"/>
          <p:cNvSpPr txBox="1">
            <a:spLocks noChangeArrowheads="1"/>
          </p:cNvSpPr>
          <p:nvPr/>
        </p:nvSpPr>
        <p:spPr bwMode="auto">
          <a:xfrm>
            <a:off x="6115230" y="1510938"/>
            <a:ext cx="289162" cy="38266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altLang="zh-CN" sz="2400" b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_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68" grpId="0" animBg="1"/>
      <p:bldP spid="71" grpId="0" animBg="1"/>
      <p:bldP spid="73" grpId="1" animBg="1"/>
      <p:bldP spid="8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id="{A15823D4-38BA-4724-91F1-29E7CDEB20E9}"/>
              </a:ext>
            </a:extLst>
          </p:cNvPr>
          <p:cNvGrpSpPr/>
          <p:nvPr/>
        </p:nvGrpSpPr>
        <p:grpSpPr>
          <a:xfrm>
            <a:off x="5500793" y="120575"/>
            <a:ext cx="2369979" cy="1527265"/>
            <a:chOff x="611560" y="548680"/>
            <a:chExt cx="2536178" cy="1728192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7529CEA4-75F7-4AFC-BB69-196DACB58B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1560" y="548680"/>
              <a:ext cx="2536178" cy="1728192"/>
            </a:xfrm>
            <a:prstGeom prst="rect">
              <a:avLst/>
            </a:prstGeom>
          </p:spPr>
        </p:pic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59208A62-DE31-401E-851D-844497221696}"/>
                </a:ext>
              </a:extLst>
            </p:cNvPr>
            <p:cNvSpPr/>
            <p:nvPr/>
          </p:nvSpPr>
          <p:spPr>
            <a:xfrm>
              <a:off x="2843808" y="1354216"/>
              <a:ext cx="144016" cy="6480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7B301425-9BF6-48CF-BC50-171DBD918AB9}"/>
              </a:ext>
            </a:extLst>
          </p:cNvPr>
          <p:cNvGrpSpPr/>
          <p:nvPr/>
        </p:nvGrpSpPr>
        <p:grpSpPr>
          <a:xfrm>
            <a:off x="4658992" y="1563638"/>
            <a:ext cx="3600400" cy="1728192"/>
            <a:chOff x="3826631" y="630454"/>
            <a:chExt cx="4339266" cy="1790434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4C047E1E-9C82-4739-8EE9-EE5D8611C86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26631" y="630454"/>
              <a:ext cx="4339266" cy="1790434"/>
            </a:xfrm>
            <a:prstGeom prst="rect">
              <a:avLst/>
            </a:prstGeom>
          </p:spPr>
        </p:pic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3F455A3F-A62E-4170-9469-A5828C102890}"/>
                </a:ext>
              </a:extLst>
            </p:cNvPr>
            <p:cNvSpPr/>
            <p:nvPr/>
          </p:nvSpPr>
          <p:spPr>
            <a:xfrm>
              <a:off x="7740352" y="1196752"/>
              <a:ext cx="216024" cy="9361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id="{BBACA226-5E67-41DD-9AC3-4A2BAD7DBF7C}"/>
              </a:ext>
            </a:extLst>
          </p:cNvPr>
          <p:cNvSpPr txBox="1"/>
          <p:nvPr/>
        </p:nvSpPr>
        <p:spPr>
          <a:xfrm>
            <a:off x="323528" y="313548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/>
              <a:t>化简如图所示电路：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4D3D9D97-E86C-4065-8538-F736EB48E04B}"/>
              </a:ext>
            </a:extLst>
          </p:cNvPr>
          <p:cNvSpPr txBox="1"/>
          <p:nvPr/>
        </p:nvSpPr>
        <p:spPr>
          <a:xfrm>
            <a:off x="372186" y="1054617"/>
            <a:ext cx="48013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/>
              <a:t>解：受控源的诺顿模型化为戴维南模型：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521D9A14-9F6E-47D7-8FB7-91DEE73227DC}"/>
              </a:ext>
            </a:extLst>
          </p:cNvPr>
          <p:cNvSpPr txBox="1"/>
          <p:nvPr/>
        </p:nvSpPr>
        <p:spPr>
          <a:xfrm>
            <a:off x="7928937" y="1970887"/>
            <a:ext cx="41549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+</a:t>
            </a:r>
          </a:p>
          <a:p>
            <a:r>
              <a:rPr lang="en-US" altLang="zh-CN" b="1" i="1" dirty="0">
                <a:solidFill>
                  <a:srgbClr val="FF0000"/>
                </a:solidFill>
              </a:rPr>
              <a:t>u</a:t>
            </a:r>
          </a:p>
          <a:p>
            <a:r>
              <a:rPr lang="en-US" altLang="zh-CN" b="1" dirty="0">
                <a:solidFill>
                  <a:srgbClr val="FF0000"/>
                </a:solidFill>
              </a:rPr>
              <a:t>-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530A5C3F-19C8-4827-895D-A4B0DE965EC4}"/>
              </a:ext>
            </a:extLst>
          </p:cNvPr>
          <p:cNvSpPr txBox="1"/>
          <p:nvPr/>
        </p:nvSpPr>
        <p:spPr>
          <a:xfrm>
            <a:off x="520822" y="1461669"/>
            <a:ext cx="265649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加压求流法：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7BDB60E8-4088-4694-96AF-6FF7D70D6A67}"/>
              </a:ext>
            </a:extLst>
          </p:cNvPr>
          <p:cNvSpPr txBox="1"/>
          <p:nvPr/>
        </p:nvSpPr>
        <p:spPr>
          <a:xfrm>
            <a:off x="321818" y="1937353"/>
            <a:ext cx="4191448" cy="892552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列些端口电压电流</a:t>
            </a:r>
            <a:r>
              <a:rPr lang="en-US" altLang="zh-CN" b="1" dirty="0">
                <a:solidFill>
                  <a:srgbClr val="FF0000"/>
                </a:solidFill>
              </a:rPr>
              <a:t>VCR</a:t>
            </a:r>
            <a:r>
              <a:rPr lang="zh-CN" altLang="en-US" b="1" dirty="0">
                <a:solidFill>
                  <a:srgbClr val="FF0000"/>
                </a:solidFill>
              </a:rPr>
              <a:t>，进而求得等效电路</a:t>
            </a:r>
            <a:r>
              <a:rPr lang="zh-CN" altLang="en-US" sz="2800" b="1" dirty="0">
                <a:solidFill>
                  <a:srgbClr val="FF0000"/>
                </a:solidFill>
              </a:rPr>
              <a:t>。</a:t>
            </a:r>
          </a:p>
        </p:txBody>
      </p:sp>
      <p:graphicFrame>
        <p:nvGraphicFramePr>
          <p:cNvPr id="15" name="Object 25">
            <a:extLst>
              <a:ext uri="{FF2B5EF4-FFF2-40B4-BE49-F238E27FC236}">
                <a16:creationId xmlns:a16="http://schemas.microsoft.com/office/drawing/2014/main" id="{06007A23-963D-4224-9251-4565AAE221E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3851942"/>
              </p:ext>
            </p:extLst>
          </p:nvPr>
        </p:nvGraphicFramePr>
        <p:xfrm>
          <a:off x="266407" y="2970899"/>
          <a:ext cx="4464496" cy="4793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2" name="Equation" r:id="rId5" imgW="2057400" imgH="177480" progId="Equation.DSMT4">
                  <p:embed/>
                </p:oleObj>
              </mc:Choice>
              <mc:Fallback>
                <p:oleObj name="Equation" r:id="rId5" imgW="2057400" imgH="177480" progId="Equation.DSMT4">
                  <p:embed/>
                  <p:pic>
                    <p:nvPicPr>
                      <p:cNvPr id="20" name="Object 25">
                        <a:extLst>
                          <a:ext uri="{FF2B5EF4-FFF2-40B4-BE49-F238E27FC236}">
                            <a16:creationId xmlns:a16="http://schemas.microsoft.com/office/drawing/2014/main" id="{6A9A6DB4-D186-4572-823A-C694F02D83C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407" y="2970899"/>
                        <a:ext cx="4464496" cy="4793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25">
            <a:extLst>
              <a:ext uri="{FF2B5EF4-FFF2-40B4-BE49-F238E27FC236}">
                <a16:creationId xmlns:a16="http://schemas.microsoft.com/office/drawing/2014/main" id="{096EF4E0-D0D6-4420-ADFC-CA663DD7B35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1114614"/>
              </p:ext>
            </p:extLst>
          </p:nvPr>
        </p:nvGraphicFramePr>
        <p:xfrm>
          <a:off x="330772" y="3367144"/>
          <a:ext cx="2485746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3" name="Equation" r:id="rId7" imgW="927000" imgH="177480" progId="Equation.DSMT4">
                  <p:embed/>
                </p:oleObj>
              </mc:Choice>
              <mc:Fallback>
                <p:oleObj name="Equation" r:id="rId7" imgW="927000" imgH="177480" progId="Equation.DSMT4">
                  <p:embed/>
                  <p:pic>
                    <p:nvPicPr>
                      <p:cNvPr id="21" name="Object 25">
                        <a:extLst>
                          <a:ext uri="{FF2B5EF4-FFF2-40B4-BE49-F238E27FC236}">
                            <a16:creationId xmlns:a16="http://schemas.microsoft.com/office/drawing/2014/main" id="{D5BA98E5-D0DA-4F7A-8DC1-B5A8F915F54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772" y="3367144"/>
                        <a:ext cx="2485746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图片 16">
            <a:extLst>
              <a:ext uri="{FF2B5EF4-FFF2-40B4-BE49-F238E27FC236}">
                <a16:creationId xmlns:a16="http://schemas.microsoft.com/office/drawing/2014/main" id="{3202FD79-3BCB-47B5-9AA3-02E12B540D5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917" y="3210593"/>
            <a:ext cx="1738766" cy="1709044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63819F5D-598E-4809-90AA-4E9E11723D52}"/>
              </a:ext>
            </a:extLst>
          </p:cNvPr>
          <p:cNvSpPr txBox="1"/>
          <p:nvPr/>
        </p:nvSpPr>
        <p:spPr>
          <a:xfrm>
            <a:off x="300712" y="3820061"/>
            <a:ext cx="4167296" cy="1323439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</a:rPr>
              <a:t>任意</a:t>
            </a:r>
            <a:r>
              <a:rPr lang="zh-CN" altLang="en-US" sz="2000" b="1" u="sng">
                <a:solidFill>
                  <a:srgbClr val="FFFF00"/>
                </a:solidFill>
              </a:rPr>
              <a:t>线性有源（独立源）二端网络</a:t>
            </a:r>
            <a:r>
              <a:rPr lang="zh-CN" altLang="en-US" sz="2000" b="1" dirty="0">
                <a:solidFill>
                  <a:srgbClr val="FF0000"/>
                </a:solidFill>
              </a:rPr>
              <a:t>最终都可以等效成一个</a:t>
            </a:r>
            <a:r>
              <a:rPr lang="zh-CN" altLang="en-US" sz="2000" b="1" u="sng" dirty="0">
                <a:solidFill>
                  <a:schemeClr val="accent2"/>
                </a:solidFill>
              </a:rPr>
              <a:t>独立电压源</a:t>
            </a:r>
            <a:r>
              <a:rPr lang="zh-CN" altLang="en-US" sz="2000" b="1" dirty="0">
                <a:solidFill>
                  <a:srgbClr val="FF0000"/>
                </a:solidFill>
              </a:rPr>
              <a:t>和一个</a:t>
            </a:r>
            <a:r>
              <a:rPr lang="zh-CN" altLang="en-US" sz="2000" b="1" u="sng" dirty="0">
                <a:solidFill>
                  <a:schemeClr val="accent2"/>
                </a:solidFill>
              </a:rPr>
              <a:t>电阻</a:t>
            </a:r>
            <a:r>
              <a:rPr lang="zh-CN" altLang="en-US" sz="2000" b="1" dirty="0">
                <a:solidFill>
                  <a:srgbClr val="FF0000"/>
                </a:solidFill>
              </a:rPr>
              <a:t>相串联的电路。（戴维南定理）</a:t>
            </a:r>
          </a:p>
        </p:txBody>
      </p:sp>
    </p:spTree>
    <p:extLst>
      <p:ext uri="{BB962C8B-B14F-4D97-AF65-F5344CB8AC3E}">
        <p14:creationId xmlns:p14="http://schemas.microsoft.com/office/powerpoint/2010/main" val="35247496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 animBg="1"/>
      <p:bldP spid="14" grpId="0" animBg="1"/>
      <p:bldP spid="18" grpId="0" animBg="1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11397</TotalTime>
  <Words>279</Words>
  <Application>Microsoft Office PowerPoint</Application>
  <PresentationFormat>全屏显示(16:9)</PresentationFormat>
  <Paragraphs>104</Paragraphs>
  <Slides>12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楷体</vt:lpstr>
      <vt:lpstr>楷体_GB2312</vt:lpstr>
      <vt:lpstr>宋体</vt:lpstr>
      <vt:lpstr>Calibri</vt:lpstr>
      <vt:lpstr>Times New Roman</vt:lpstr>
      <vt:lpstr>Wingdings</vt:lpstr>
      <vt:lpstr>默认设计模板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shyl</dc:creator>
  <cp:lastModifiedBy>Qu Ke</cp:lastModifiedBy>
  <cp:revision>1122</cp:revision>
  <dcterms:created xsi:type="dcterms:W3CDTF">2004-09-16T03:31:17Z</dcterms:created>
  <dcterms:modified xsi:type="dcterms:W3CDTF">2020-03-05T01:59:52Z</dcterms:modified>
</cp:coreProperties>
</file>