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39" r:id="rId2"/>
    <p:sldId id="440" r:id="rId3"/>
    <p:sldId id="259" r:id="rId4"/>
    <p:sldId id="424" r:id="rId5"/>
    <p:sldId id="435" r:id="rId6"/>
    <p:sldId id="437" r:id="rId7"/>
    <p:sldId id="438" r:id="rId8"/>
    <p:sldId id="425" r:id="rId9"/>
    <p:sldId id="436" r:id="rId1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823E78"/>
    <a:srgbClr val="A85D24"/>
    <a:srgbClr val="FF1D1D"/>
    <a:srgbClr val="FF3399"/>
    <a:srgbClr val="00FF00"/>
    <a:srgbClr val="FF9900"/>
    <a:srgbClr val="0066CC"/>
    <a:srgbClr val="FFCC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8" autoAdjust="0"/>
    <p:restoredTop sz="94625" autoAdjust="0"/>
  </p:normalViewPr>
  <p:slideViewPr>
    <p:cSldViewPr>
      <p:cViewPr varScale="1">
        <p:scale>
          <a:sx n="114" d="100"/>
          <a:sy n="114" d="100"/>
        </p:scale>
        <p:origin x="68" y="3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2020/2/26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0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2020/2/26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1200" b="1" dirty="0" err="1">
                <a:solidFill>
                  <a:schemeClr val="bg1"/>
                </a:solidFill>
              </a:rPr>
              <a:t>等效变换：网络的一部分</a:t>
            </a:r>
            <a:r>
              <a:rPr lang="en-US" altLang="en-US" sz="1200" b="1" dirty="0">
                <a:solidFill>
                  <a:schemeClr val="bg1"/>
                </a:solidFill>
              </a:rPr>
              <a:t> </a:t>
            </a:r>
            <a:r>
              <a:rPr lang="en-US" altLang="en-US" sz="1200" b="1" dirty="0" err="1">
                <a:solidFill>
                  <a:schemeClr val="bg1"/>
                </a:solidFill>
              </a:rPr>
              <a:t>用结构不同但端子数和端子上VCR完全相同的另一部分</a:t>
            </a:r>
            <a:r>
              <a:rPr lang="en-US" altLang="en-US" sz="1200" b="1" dirty="0">
                <a:solidFill>
                  <a:schemeClr val="bg1"/>
                </a:solidFill>
              </a:rPr>
              <a:t> </a:t>
            </a:r>
            <a:r>
              <a:rPr lang="en-US" altLang="en-US" sz="1200" b="1" dirty="0" err="1">
                <a:solidFill>
                  <a:schemeClr val="bg1"/>
                </a:solidFill>
              </a:rPr>
              <a:t>来代替。替代后对余下部分来说，其作用效果完全相同，这两部分电路称等效电路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696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1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baseline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6"/>
            <a:ext cx="2821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1" lang="zh-CN" altLang="en-US" sz="1200" b="1" kern="1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等效二端网络的概念</a:t>
            </a:r>
          </a:p>
          <a:p>
            <a:pPr>
              <a:buFont typeface="Wingdings" pitchFamily="2" charset="2"/>
              <a:buChar char="u"/>
            </a:pP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5" y="4754561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10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7754A7-5A6F-4575-9A85-DE0933D946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kern="120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 pitchFamily="49" charset="-122"/>
                <a:cs typeface="+mn-cs"/>
              </a:rPr>
              <a:t>第</a:t>
            </a:r>
            <a:r>
              <a:rPr lang="en-US" altLang="zh-CN" b="1" kern="120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 pitchFamily="49" charset="-122"/>
                <a:cs typeface="+mn-cs"/>
              </a:rPr>
              <a:t>2</a:t>
            </a:r>
            <a:r>
              <a:rPr lang="zh-CN" altLang="en-US" b="1" kern="120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 pitchFamily="49" charset="-122"/>
                <a:cs typeface="+mn-cs"/>
              </a:rPr>
              <a:t>章  电路分析中的等效变换</a:t>
            </a:r>
          </a:p>
        </p:txBody>
      </p:sp>
    </p:spTree>
    <p:extLst>
      <p:ext uri="{BB962C8B-B14F-4D97-AF65-F5344CB8AC3E}">
        <p14:creationId xmlns:p14="http://schemas.microsoft.com/office/powerpoint/2010/main" val="2020547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>
            <a:extLst>
              <a:ext uri="{FF2B5EF4-FFF2-40B4-BE49-F238E27FC236}">
                <a16:creationId xmlns:a16="http://schemas.microsoft.com/office/drawing/2014/main" id="{62B9C53E-DD1D-47DD-8EB7-EBBB09154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771550"/>
            <a:ext cx="8064896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>
                <a:latin typeface="+mj-ea"/>
                <a:ea typeface="+mj-ea"/>
              </a:rPr>
              <a:t>电阻电路分析法：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>
                <a:latin typeface="+mj-ea"/>
                <a:ea typeface="+mj-ea"/>
              </a:rPr>
              <a:t>一、等效变换 </a:t>
            </a:r>
            <a:r>
              <a:rPr lang="en-US" altLang="zh-CN" b="1">
                <a:latin typeface="+mj-ea"/>
                <a:ea typeface="+mj-ea"/>
              </a:rPr>
              <a:t>—</a:t>
            </a:r>
            <a:r>
              <a:rPr lang="zh-CN" altLang="en-US" b="1">
                <a:solidFill>
                  <a:srgbClr val="3333FF"/>
                </a:solidFill>
                <a:latin typeface="+mj-ea"/>
                <a:ea typeface="+mj-ea"/>
              </a:rPr>
              <a:t>求局部响应 </a:t>
            </a:r>
            <a:r>
              <a:rPr lang="zh-CN" altLang="en-US" b="1">
                <a:latin typeface="+mj-ea"/>
                <a:ea typeface="+mj-ea"/>
              </a:rPr>
              <a:t>（第</a:t>
            </a:r>
            <a:r>
              <a:rPr lang="en-US" altLang="zh-CN" b="1">
                <a:latin typeface="+mj-ea"/>
                <a:ea typeface="+mj-ea"/>
              </a:rPr>
              <a:t>2</a:t>
            </a:r>
            <a:r>
              <a:rPr lang="zh-CN" altLang="en-US" b="1">
                <a:latin typeface="+mj-ea"/>
                <a:ea typeface="+mj-ea"/>
              </a:rPr>
              <a:t>章）</a:t>
            </a:r>
          </a:p>
          <a:p>
            <a:pPr>
              <a:spcBef>
                <a:spcPct val="50000"/>
              </a:spcBef>
              <a:buNone/>
            </a:pPr>
            <a:r>
              <a:rPr lang="zh-CN" altLang="en-US" b="1">
                <a:latin typeface="+mj-ea"/>
                <a:ea typeface="+mj-ea"/>
              </a:rPr>
              <a:t>二、一般分析方法</a:t>
            </a:r>
            <a:r>
              <a:rPr lang="en-US" altLang="zh-CN" b="1">
                <a:latin typeface="+mj-ea"/>
                <a:ea typeface="+mj-ea"/>
              </a:rPr>
              <a:t>—</a:t>
            </a:r>
            <a:r>
              <a:rPr lang="zh-CN" altLang="en-US" b="1">
                <a:solidFill>
                  <a:srgbClr val="3333FF"/>
                </a:solidFill>
                <a:latin typeface="+mj-ea"/>
                <a:ea typeface="+mj-ea"/>
              </a:rPr>
              <a:t>系统化求响应</a:t>
            </a:r>
            <a:r>
              <a:rPr lang="zh-CN" altLang="en-US" b="1">
                <a:latin typeface="+mj-ea"/>
              </a:rPr>
              <a:t>（第</a:t>
            </a:r>
            <a:r>
              <a:rPr lang="en-US" altLang="zh-CN" b="1">
                <a:latin typeface="+mj-ea"/>
              </a:rPr>
              <a:t>3</a:t>
            </a:r>
            <a:r>
              <a:rPr lang="zh-CN" altLang="en-US" b="1">
                <a:latin typeface="+mj-ea"/>
              </a:rPr>
              <a:t>章）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>
                <a:latin typeface="+mj-ea"/>
                <a:ea typeface="+mj-ea"/>
              </a:rPr>
              <a:t>三、网络定理     （第</a:t>
            </a:r>
            <a:r>
              <a:rPr lang="en-US" altLang="zh-CN" b="1">
                <a:latin typeface="+mj-ea"/>
                <a:ea typeface="+mj-ea"/>
              </a:rPr>
              <a:t>4</a:t>
            </a:r>
            <a:r>
              <a:rPr lang="zh-CN" altLang="en-US" b="1">
                <a:latin typeface="+mj-ea"/>
                <a:ea typeface="+mj-ea"/>
              </a:rPr>
              <a:t>章）</a:t>
            </a:r>
          </a:p>
        </p:txBody>
      </p:sp>
    </p:spTree>
    <p:extLst>
      <p:ext uri="{BB962C8B-B14F-4D97-AF65-F5344CB8AC3E}">
        <p14:creationId xmlns:p14="http://schemas.microsoft.com/office/powerpoint/2010/main" val="14440876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89625" y="2000246"/>
            <a:ext cx="4354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等效二端网络的概念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429388" y="2928940"/>
            <a:ext cx="1500187" cy="46166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四端网络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14414" y="2928940"/>
            <a:ext cx="1500187" cy="461963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二端网络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786193" y="2928940"/>
            <a:ext cx="1500187" cy="46166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三端网络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0063" y="571500"/>
            <a:ext cx="7715250" cy="23431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2934769"/>
            <a:ext cx="1500187" cy="461963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单口网络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86193" y="2934769"/>
            <a:ext cx="1500187" cy="46166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双口网络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29388" y="2934769"/>
            <a:ext cx="1500187" cy="46166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双口网络</a:t>
            </a:r>
          </a:p>
        </p:txBody>
      </p:sp>
      <p:sp>
        <p:nvSpPr>
          <p:cNvPr id="28" name="矩形 27"/>
          <p:cNvSpPr/>
          <p:nvPr/>
        </p:nvSpPr>
        <p:spPr>
          <a:xfrm>
            <a:off x="2487721" y="4011268"/>
            <a:ext cx="4134465" cy="523220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楷体_GB2312" pitchFamily="49" charset="-122"/>
              </a:rPr>
              <a:t>按引出端子的数目来分类</a:t>
            </a:r>
            <a:endParaRPr lang="zh-CN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143108" y="3482796"/>
            <a:ext cx="1286711" cy="512762"/>
            <a:chOff x="7857289" y="3714755"/>
            <a:chExt cx="1286711" cy="512762"/>
          </a:xfrm>
        </p:grpSpPr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8007684" y="3857634"/>
              <a:ext cx="1136316" cy="369883"/>
            </a:xfrm>
            <a:custGeom>
              <a:avLst/>
              <a:gdLst>
                <a:gd name="T0" fmla="*/ 923 w 2750"/>
                <a:gd name="T1" fmla="*/ 56 h 1733"/>
                <a:gd name="T2" fmla="*/ 992 w 2750"/>
                <a:gd name="T3" fmla="*/ 169 h 1733"/>
                <a:gd name="T4" fmla="*/ 1070 w 2750"/>
                <a:gd name="T5" fmla="*/ 284 h 1733"/>
                <a:gd name="T6" fmla="*/ 1158 w 2750"/>
                <a:gd name="T7" fmla="*/ 401 h 1733"/>
                <a:gd name="T8" fmla="*/ 1255 w 2750"/>
                <a:gd name="T9" fmla="*/ 520 h 1733"/>
                <a:gd name="T10" fmla="*/ 1359 w 2750"/>
                <a:gd name="T11" fmla="*/ 638 h 1733"/>
                <a:gd name="T12" fmla="*/ 1471 w 2750"/>
                <a:gd name="T13" fmla="*/ 756 h 1733"/>
                <a:gd name="T14" fmla="*/ 1588 w 2750"/>
                <a:gd name="T15" fmla="*/ 873 h 1733"/>
                <a:gd name="T16" fmla="*/ 1712 w 2750"/>
                <a:gd name="T17" fmla="*/ 988 h 1733"/>
                <a:gd name="T18" fmla="*/ 1841 w 2750"/>
                <a:gd name="T19" fmla="*/ 1101 h 1733"/>
                <a:gd name="T20" fmla="*/ 1974 w 2750"/>
                <a:gd name="T21" fmla="*/ 1211 h 1733"/>
                <a:gd name="T22" fmla="*/ 2110 w 2750"/>
                <a:gd name="T23" fmla="*/ 1317 h 1733"/>
                <a:gd name="T24" fmla="*/ 2250 w 2750"/>
                <a:gd name="T25" fmla="*/ 1419 h 1733"/>
                <a:gd name="T26" fmla="*/ 2391 w 2750"/>
                <a:gd name="T27" fmla="*/ 1516 h 1733"/>
                <a:gd name="T28" fmla="*/ 2534 w 2750"/>
                <a:gd name="T29" fmla="*/ 1608 h 1733"/>
                <a:gd name="T30" fmla="*/ 2678 w 2750"/>
                <a:gd name="T31" fmla="*/ 1693 h 1733"/>
                <a:gd name="T32" fmla="*/ 838 w 2750"/>
                <a:gd name="T33" fmla="*/ 1733 h 1733"/>
                <a:gd name="T34" fmla="*/ 771 w 2750"/>
                <a:gd name="T35" fmla="*/ 1640 h 1733"/>
                <a:gd name="T36" fmla="*/ 705 w 2750"/>
                <a:gd name="T37" fmla="*/ 1542 h 1733"/>
                <a:gd name="T38" fmla="*/ 640 w 2750"/>
                <a:gd name="T39" fmla="*/ 1441 h 1733"/>
                <a:gd name="T40" fmla="*/ 576 w 2750"/>
                <a:gd name="T41" fmla="*/ 1336 h 1733"/>
                <a:gd name="T42" fmla="*/ 514 w 2750"/>
                <a:gd name="T43" fmla="*/ 1227 h 1733"/>
                <a:gd name="T44" fmla="*/ 453 w 2750"/>
                <a:gd name="T45" fmla="*/ 1117 h 1733"/>
                <a:gd name="T46" fmla="*/ 421 w 2750"/>
                <a:gd name="T47" fmla="*/ 1004 h 1733"/>
                <a:gd name="T48" fmla="*/ 355 w 2750"/>
                <a:gd name="T49" fmla="*/ 890 h 1733"/>
                <a:gd name="T50" fmla="*/ 301 w 2750"/>
                <a:gd name="T51" fmla="*/ 779 h 1733"/>
                <a:gd name="T52" fmla="*/ 254 w 2750"/>
                <a:gd name="T53" fmla="*/ 661 h 1733"/>
                <a:gd name="T54" fmla="*/ 205 w 2750"/>
                <a:gd name="T55" fmla="*/ 551 h 1733"/>
                <a:gd name="T56" fmla="*/ 163 w 2750"/>
                <a:gd name="T57" fmla="*/ 437 h 1733"/>
                <a:gd name="T58" fmla="*/ 116 w 2750"/>
                <a:gd name="T59" fmla="*/ 320 h 1733"/>
                <a:gd name="T60" fmla="*/ 76 w 2750"/>
                <a:gd name="T61" fmla="*/ 211 h 1733"/>
                <a:gd name="T62" fmla="*/ 40 w 2750"/>
                <a:gd name="T63" fmla="*/ 106 h 1733"/>
                <a:gd name="T64" fmla="*/ 0 w 2750"/>
                <a:gd name="T65" fmla="*/ 0 h 173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50"/>
                <a:gd name="T100" fmla="*/ 0 h 1733"/>
                <a:gd name="T101" fmla="*/ 2750 w 2750"/>
                <a:gd name="T102" fmla="*/ 1733 h 173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50" h="1733">
                  <a:moveTo>
                    <a:pt x="892" y="0"/>
                  </a:moveTo>
                  <a:lnTo>
                    <a:pt x="923" y="56"/>
                  </a:lnTo>
                  <a:lnTo>
                    <a:pt x="956" y="112"/>
                  </a:lnTo>
                  <a:lnTo>
                    <a:pt x="992" y="169"/>
                  </a:lnTo>
                  <a:lnTo>
                    <a:pt x="1030" y="226"/>
                  </a:lnTo>
                  <a:lnTo>
                    <a:pt x="1070" y="284"/>
                  </a:lnTo>
                  <a:lnTo>
                    <a:pt x="1113" y="343"/>
                  </a:lnTo>
                  <a:lnTo>
                    <a:pt x="1158" y="401"/>
                  </a:lnTo>
                  <a:lnTo>
                    <a:pt x="1206" y="461"/>
                  </a:lnTo>
                  <a:lnTo>
                    <a:pt x="1255" y="520"/>
                  </a:lnTo>
                  <a:lnTo>
                    <a:pt x="1306" y="579"/>
                  </a:lnTo>
                  <a:lnTo>
                    <a:pt x="1359" y="638"/>
                  </a:lnTo>
                  <a:lnTo>
                    <a:pt x="1414" y="697"/>
                  </a:lnTo>
                  <a:lnTo>
                    <a:pt x="1471" y="756"/>
                  </a:lnTo>
                  <a:lnTo>
                    <a:pt x="1529" y="815"/>
                  </a:lnTo>
                  <a:lnTo>
                    <a:pt x="1588" y="873"/>
                  </a:lnTo>
                  <a:lnTo>
                    <a:pt x="1650" y="931"/>
                  </a:lnTo>
                  <a:lnTo>
                    <a:pt x="1712" y="988"/>
                  </a:lnTo>
                  <a:lnTo>
                    <a:pt x="1776" y="1045"/>
                  </a:lnTo>
                  <a:lnTo>
                    <a:pt x="1841" y="1101"/>
                  </a:lnTo>
                  <a:lnTo>
                    <a:pt x="1907" y="1157"/>
                  </a:lnTo>
                  <a:lnTo>
                    <a:pt x="1974" y="1211"/>
                  </a:lnTo>
                  <a:lnTo>
                    <a:pt x="2041" y="1265"/>
                  </a:lnTo>
                  <a:lnTo>
                    <a:pt x="2110" y="1317"/>
                  </a:lnTo>
                  <a:lnTo>
                    <a:pt x="2180" y="1369"/>
                  </a:lnTo>
                  <a:lnTo>
                    <a:pt x="2250" y="1419"/>
                  </a:lnTo>
                  <a:lnTo>
                    <a:pt x="2320" y="1469"/>
                  </a:lnTo>
                  <a:lnTo>
                    <a:pt x="2391" y="1516"/>
                  </a:lnTo>
                  <a:lnTo>
                    <a:pt x="2462" y="1563"/>
                  </a:lnTo>
                  <a:lnTo>
                    <a:pt x="2534" y="1608"/>
                  </a:lnTo>
                  <a:lnTo>
                    <a:pt x="2606" y="1651"/>
                  </a:lnTo>
                  <a:lnTo>
                    <a:pt x="2678" y="1693"/>
                  </a:lnTo>
                  <a:lnTo>
                    <a:pt x="2750" y="1733"/>
                  </a:lnTo>
                  <a:lnTo>
                    <a:pt x="838" y="1733"/>
                  </a:lnTo>
                  <a:lnTo>
                    <a:pt x="805" y="1687"/>
                  </a:lnTo>
                  <a:lnTo>
                    <a:pt x="771" y="1640"/>
                  </a:lnTo>
                  <a:lnTo>
                    <a:pt x="738" y="1592"/>
                  </a:lnTo>
                  <a:lnTo>
                    <a:pt x="705" y="1542"/>
                  </a:lnTo>
                  <a:lnTo>
                    <a:pt x="672" y="1492"/>
                  </a:lnTo>
                  <a:lnTo>
                    <a:pt x="640" y="1441"/>
                  </a:lnTo>
                  <a:lnTo>
                    <a:pt x="608" y="1389"/>
                  </a:lnTo>
                  <a:lnTo>
                    <a:pt x="576" y="1336"/>
                  </a:lnTo>
                  <a:lnTo>
                    <a:pt x="545" y="1282"/>
                  </a:lnTo>
                  <a:lnTo>
                    <a:pt x="514" y="1227"/>
                  </a:lnTo>
                  <a:lnTo>
                    <a:pt x="483" y="1172"/>
                  </a:lnTo>
                  <a:lnTo>
                    <a:pt x="453" y="1117"/>
                  </a:lnTo>
                  <a:lnTo>
                    <a:pt x="427" y="1057"/>
                  </a:lnTo>
                  <a:lnTo>
                    <a:pt x="421" y="1004"/>
                  </a:lnTo>
                  <a:lnTo>
                    <a:pt x="386" y="947"/>
                  </a:lnTo>
                  <a:lnTo>
                    <a:pt x="355" y="890"/>
                  </a:lnTo>
                  <a:lnTo>
                    <a:pt x="329" y="832"/>
                  </a:lnTo>
                  <a:lnTo>
                    <a:pt x="301" y="779"/>
                  </a:lnTo>
                  <a:lnTo>
                    <a:pt x="277" y="719"/>
                  </a:lnTo>
                  <a:lnTo>
                    <a:pt x="254" y="661"/>
                  </a:lnTo>
                  <a:lnTo>
                    <a:pt x="227" y="607"/>
                  </a:lnTo>
                  <a:lnTo>
                    <a:pt x="205" y="551"/>
                  </a:lnTo>
                  <a:lnTo>
                    <a:pt x="182" y="491"/>
                  </a:lnTo>
                  <a:lnTo>
                    <a:pt x="163" y="437"/>
                  </a:lnTo>
                  <a:lnTo>
                    <a:pt x="140" y="380"/>
                  </a:lnTo>
                  <a:lnTo>
                    <a:pt x="116" y="320"/>
                  </a:lnTo>
                  <a:lnTo>
                    <a:pt x="94" y="268"/>
                  </a:lnTo>
                  <a:lnTo>
                    <a:pt x="76" y="211"/>
                  </a:lnTo>
                  <a:lnTo>
                    <a:pt x="55" y="158"/>
                  </a:lnTo>
                  <a:lnTo>
                    <a:pt x="40" y="106"/>
                  </a:lnTo>
                  <a:lnTo>
                    <a:pt x="25" y="50"/>
                  </a:lnTo>
                  <a:lnTo>
                    <a:pt x="0" y="0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7857289" y="3714755"/>
              <a:ext cx="668421" cy="142879"/>
            </a:xfrm>
            <a:custGeom>
              <a:avLst/>
              <a:gdLst>
                <a:gd name="T0" fmla="*/ 0 w 6472"/>
                <a:gd name="T1" fmla="*/ 2485 h 2485"/>
                <a:gd name="T2" fmla="*/ 6472 w 6472"/>
                <a:gd name="T3" fmla="*/ 2485 h 2485"/>
                <a:gd name="T4" fmla="*/ 3236 w 6472"/>
                <a:gd name="T5" fmla="*/ 0 h 2485"/>
                <a:gd name="T6" fmla="*/ 0 w 6472"/>
                <a:gd name="T7" fmla="*/ 2485 h 248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2"/>
                <a:gd name="T13" fmla="*/ 0 h 2485"/>
                <a:gd name="T14" fmla="*/ 6472 w 6472"/>
                <a:gd name="T15" fmla="*/ 2485 h 248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2" h="2485">
                  <a:moveTo>
                    <a:pt x="0" y="2485"/>
                  </a:moveTo>
                  <a:lnTo>
                    <a:pt x="6472" y="2485"/>
                  </a:lnTo>
                  <a:lnTo>
                    <a:pt x="3236" y="0"/>
                  </a:lnTo>
                  <a:lnTo>
                    <a:pt x="0" y="248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643570" y="3478928"/>
            <a:ext cx="1285884" cy="511427"/>
            <a:chOff x="6786578" y="3643320"/>
            <a:chExt cx="1285884" cy="511427"/>
          </a:xfrm>
        </p:grpSpPr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6786578" y="3784864"/>
              <a:ext cx="1136316" cy="369883"/>
            </a:xfrm>
            <a:custGeom>
              <a:avLst/>
              <a:gdLst>
                <a:gd name="T0" fmla="*/ 7309 w 11000"/>
                <a:gd name="T1" fmla="*/ 222 h 6931"/>
                <a:gd name="T2" fmla="*/ 7034 w 11000"/>
                <a:gd name="T3" fmla="*/ 675 h 6931"/>
                <a:gd name="T4" fmla="*/ 6720 w 11000"/>
                <a:gd name="T5" fmla="*/ 1137 h 6931"/>
                <a:gd name="T6" fmla="*/ 6367 w 11000"/>
                <a:gd name="T7" fmla="*/ 1605 h 6931"/>
                <a:gd name="T8" fmla="*/ 5981 w 11000"/>
                <a:gd name="T9" fmla="*/ 2078 h 6931"/>
                <a:gd name="T10" fmla="*/ 5564 w 11000"/>
                <a:gd name="T11" fmla="*/ 2551 h 6931"/>
                <a:gd name="T12" fmla="*/ 5118 w 11000"/>
                <a:gd name="T13" fmla="*/ 3023 h 6931"/>
                <a:gd name="T14" fmla="*/ 4647 w 11000"/>
                <a:gd name="T15" fmla="*/ 3491 h 6931"/>
                <a:gd name="T16" fmla="*/ 4152 w 11000"/>
                <a:gd name="T17" fmla="*/ 3953 h 6931"/>
                <a:gd name="T18" fmla="*/ 3638 w 11000"/>
                <a:gd name="T19" fmla="*/ 4405 h 6931"/>
                <a:gd name="T20" fmla="*/ 3106 w 11000"/>
                <a:gd name="T21" fmla="*/ 4844 h 6931"/>
                <a:gd name="T22" fmla="*/ 2560 w 11000"/>
                <a:gd name="T23" fmla="*/ 5269 h 6931"/>
                <a:gd name="T24" fmla="*/ 2002 w 11000"/>
                <a:gd name="T25" fmla="*/ 5677 h 6931"/>
                <a:gd name="T26" fmla="*/ 1437 w 11000"/>
                <a:gd name="T27" fmla="*/ 6065 h 6931"/>
                <a:gd name="T28" fmla="*/ 864 w 11000"/>
                <a:gd name="T29" fmla="*/ 6431 h 6931"/>
                <a:gd name="T30" fmla="*/ 288 w 11000"/>
                <a:gd name="T31" fmla="*/ 6771 h 6931"/>
                <a:gd name="T32" fmla="*/ 7647 w 11000"/>
                <a:gd name="T33" fmla="*/ 6931 h 6931"/>
                <a:gd name="T34" fmla="*/ 7915 w 11000"/>
                <a:gd name="T35" fmla="*/ 6560 h 6931"/>
                <a:gd name="T36" fmla="*/ 8180 w 11000"/>
                <a:gd name="T37" fmla="*/ 6169 h 6931"/>
                <a:gd name="T38" fmla="*/ 8442 w 11000"/>
                <a:gd name="T39" fmla="*/ 5762 h 6931"/>
                <a:gd name="T40" fmla="*/ 8696 w 11000"/>
                <a:gd name="T41" fmla="*/ 5342 h 6931"/>
                <a:gd name="T42" fmla="*/ 8946 w 11000"/>
                <a:gd name="T43" fmla="*/ 4909 h 6931"/>
                <a:gd name="T44" fmla="*/ 9188 w 11000"/>
                <a:gd name="T45" fmla="*/ 4468 h 6931"/>
                <a:gd name="T46" fmla="*/ 9422 w 11000"/>
                <a:gd name="T47" fmla="*/ 4019 h 6931"/>
                <a:gd name="T48" fmla="*/ 9647 w 11000"/>
                <a:gd name="T49" fmla="*/ 3563 h 6931"/>
                <a:gd name="T50" fmla="*/ 9862 w 11000"/>
                <a:gd name="T51" fmla="*/ 3106 h 6931"/>
                <a:gd name="T52" fmla="*/ 10066 w 11000"/>
                <a:gd name="T53" fmla="*/ 2647 h 6931"/>
                <a:gd name="T54" fmla="*/ 10257 w 11000"/>
                <a:gd name="T55" fmla="*/ 2190 h 6931"/>
                <a:gd name="T56" fmla="*/ 10436 w 11000"/>
                <a:gd name="T57" fmla="*/ 1735 h 6931"/>
                <a:gd name="T58" fmla="*/ 10601 w 11000"/>
                <a:gd name="T59" fmla="*/ 1287 h 6931"/>
                <a:gd name="T60" fmla="*/ 10750 w 11000"/>
                <a:gd name="T61" fmla="*/ 847 h 6931"/>
                <a:gd name="T62" fmla="*/ 10884 w 11000"/>
                <a:gd name="T63" fmla="*/ 417 h 6931"/>
                <a:gd name="T64" fmla="*/ 11000 w 11000"/>
                <a:gd name="T65" fmla="*/ 0 h 69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000"/>
                <a:gd name="T100" fmla="*/ 0 h 6931"/>
                <a:gd name="T101" fmla="*/ 11000 w 11000"/>
                <a:gd name="T102" fmla="*/ 6931 h 69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000" h="6931">
                  <a:moveTo>
                    <a:pt x="7432" y="0"/>
                  </a:moveTo>
                  <a:lnTo>
                    <a:pt x="7309" y="222"/>
                  </a:lnTo>
                  <a:lnTo>
                    <a:pt x="7177" y="447"/>
                  </a:lnTo>
                  <a:lnTo>
                    <a:pt x="7034" y="675"/>
                  </a:lnTo>
                  <a:lnTo>
                    <a:pt x="6882" y="905"/>
                  </a:lnTo>
                  <a:lnTo>
                    <a:pt x="6720" y="1137"/>
                  </a:lnTo>
                  <a:lnTo>
                    <a:pt x="6548" y="1370"/>
                  </a:lnTo>
                  <a:lnTo>
                    <a:pt x="6367" y="1605"/>
                  </a:lnTo>
                  <a:lnTo>
                    <a:pt x="6178" y="1842"/>
                  </a:lnTo>
                  <a:lnTo>
                    <a:pt x="5981" y="2078"/>
                  </a:lnTo>
                  <a:lnTo>
                    <a:pt x="5776" y="2315"/>
                  </a:lnTo>
                  <a:lnTo>
                    <a:pt x="5564" y="2551"/>
                  </a:lnTo>
                  <a:lnTo>
                    <a:pt x="5344" y="2788"/>
                  </a:lnTo>
                  <a:lnTo>
                    <a:pt x="5118" y="3023"/>
                  </a:lnTo>
                  <a:lnTo>
                    <a:pt x="4886" y="3258"/>
                  </a:lnTo>
                  <a:lnTo>
                    <a:pt x="4647" y="3491"/>
                  </a:lnTo>
                  <a:lnTo>
                    <a:pt x="4402" y="3722"/>
                  </a:lnTo>
                  <a:lnTo>
                    <a:pt x="4152" y="3953"/>
                  </a:lnTo>
                  <a:lnTo>
                    <a:pt x="3897" y="4180"/>
                  </a:lnTo>
                  <a:lnTo>
                    <a:pt x="3638" y="4405"/>
                  </a:lnTo>
                  <a:lnTo>
                    <a:pt x="3374" y="4626"/>
                  </a:lnTo>
                  <a:lnTo>
                    <a:pt x="3106" y="4844"/>
                  </a:lnTo>
                  <a:lnTo>
                    <a:pt x="2835" y="5058"/>
                  </a:lnTo>
                  <a:lnTo>
                    <a:pt x="2560" y="5269"/>
                  </a:lnTo>
                  <a:lnTo>
                    <a:pt x="2282" y="5475"/>
                  </a:lnTo>
                  <a:lnTo>
                    <a:pt x="2002" y="5677"/>
                  </a:lnTo>
                  <a:lnTo>
                    <a:pt x="1720" y="5874"/>
                  </a:lnTo>
                  <a:lnTo>
                    <a:pt x="1437" y="6065"/>
                  </a:lnTo>
                  <a:lnTo>
                    <a:pt x="1151" y="6251"/>
                  </a:lnTo>
                  <a:lnTo>
                    <a:pt x="864" y="6431"/>
                  </a:lnTo>
                  <a:lnTo>
                    <a:pt x="576" y="6604"/>
                  </a:lnTo>
                  <a:lnTo>
                    <a:pt x="288" y="6771"/>
                  </a:lnTo>
                  <a:lnTo>
                    <a:pt x="0" y="6931"/>
                  </a:lnTo>
                  <a:lnTo>
                    <a:pt x="7647" y="6931"/>
                  </a:lnTo>
                  <a:lnTo>
                    <a:pt x="7782" y="6748"/>
                  </a:lnTo>
                  <a:lnTo>
                    <a:pt x="7915" y="6560"/>
                  </a:lnTo>
                  <a:lnTo>
                    <a:pt x="8049" y="6366"/>
                  </a:lnTo>
                  <a:lnTo>
                    <a:pt x="8180" y="6169"/>
                  </a:lnTo>
                  <a:lnTo>
                    <a:pt x="8312" y="5968"/>
                  </a:lnTo>
                  <a:lnTo>
                    <a:pt x="8442" y="5762"/>
                  </a:lnTo>
                  <a:lnTo>
                    <a:pt x="8570" y="5554"/>
                  </a:lnTo>
                  <a:lnTo>
                    <a:pt x="8696" y="5342"/>
                  </a:lnTo>
                  <a:lnTo>
                    <a:pt x="8822" y="5127"/>
                  </a:lnTo>
                  <a:lnTo>
                    <a:pt x="8946" y="4909"/>
                  </a:lnTo>
                  <a:lnTo>
                    <a:pt x="9069" y="4689"/>
                  </a:lnTo>
                  <a:lnTo>
                    <a:pt x="9188" y="4468"/>
                  </a:lnTo>
                  <a:lnTo>
                    <a:pt x="9307" y="4243"/>
                  </a:lnTo>
                  <a:lnTo>
                    <a:pt x="9422" y="4019"/>
                  </a:lnTo>
                  <a:lnTo>
                    <a:pt x="9536" y="3792"/>
                  </a:lnTo>
                  <a:lnTo>
                    <a:pt x="9647" y="3563"/>
                  </a:lnTo>
                  <a:lnTo>
                    <a:pt x="9756" y="3335"/>
                  </a:lnTo>
                  <a:lnTo>
                    <a:pt x="9862" y="3106"/>
                  </a:lnTo>
                  <a:lnTo>
                    <a:pt x="9966" y="2876"/>
                  </a:lnTo>
                  <a:lnTo>
                    <a:pt x="10066" y="2647"/>
                  </a:lnTo>
                  <a:lnTo>
                    <a:pt x="10163" y="2418"/>
                  </a:lnTo>
                  <a:lnTo>
                    <a:pt x="10257" y="2190"/>
                  </a:lnTo>
                  <a:lnTo>
                    <a:pt x="10348" y="1963"/>
                  </a:lnTo>
                  <a:lnTo>
                    <a:pt x="10436" y="1735"/>
                  </a:lnTo>
                  <a:lnTo>
                    <a:pt x="10520" y="1511"/>
                  </a:lnTo>
                  <a:lnTo>
                    <a:pt x="10601" y="1287"/>
                  </a:lnTo>
                  <a:lnTo>
                    <a:pt x="10677" y="1066"/>
                  </a:lnTo>
                  <a:lnTo>
                    <a:pt x="10750" y="847"/>
                  </a:lnTo>
                  <a:lnTo>
                    <a:pt x="10818" y="631"/>
                  </a:lnTo>
                  <a:lnTo>
                    <a:pt x="10884" y="417"/>
                  </a:lnTo>
                  <a:lnTo>
                    <a:pt x="10944" y="207"/>
                  </a:lnTo>
                  <a:lnTo>
                    <a:pt x="11000" y="0"/>
                  </a:lnTo>
                  <a:lnTo>
                    <a:pt x="743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7404041" y="3643320"/>
              <a:ext cx="668421" cy="142879"/>
            </a:xfrm>
            <a:custGeom>
              <a:avLst/>
              <a:gdLst>
                <a:gd name="T0" fmla="*/ 0 w 6472"/>
                <a:gd name="T1" fmla="*/ 2485 h 2485"/>
                <a:gd name="T2" fmla="*/ 6472 w 6472"/>
                <a:gd name="T3" fmla="*/ 2485 h 2485"/>
                <a:gd name="T4" fmla="*/ 3236 w 6472"/>
                <a:gd name="T5" fmla="*/ 0 h 2485"/>
                <a:gd name="T6" fmla="*/ 0 w 6472"/>
                <a:gd name="T7" fmla="*/ 2485 h 248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2"/>
                <a:gd name="T13" fmla="*/ 0 h 2485"/>
                <a:gd name="T14" fmla="*/ 6472 w 6472"/>
                <a:gd name="T15" fmla="*/ 2485 h 248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2" h="2485">
                  <a:moveTo>
                    <a:pt x="0" y="2485"/>
                  </a:moveTo>
                  <a:lnTo>
                    <a:pt x="6472" y="2485"/>
                  </a:lnTo>
                  <a:lnTo>
                    <a:pt x="3236" y="0"/>
                  </a:lnTo>
                  <a:lnTo>
                    <a:pt x="0" y="248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" name="下箭头 40"/>
          <p:cNvSpPr/>
          <p:nvPr/>
        </p:nvSpPr>
        <p:spPr bwMode="auto">
          <a:xfrm rot="10800000">
            <a:off x="4214811" y="3429006"/>
            <a:ext cx="642942" cy="571504"/>
          </a:xfrm>
          <a:prstGeom prst="down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643174" y="4032784"/>
            <a:ext cx="3786213" cy="523220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楷体_GB2312" pitchFamily="49" charset="-122"/>
              </a:rPr>
              <a:t>   按端口数目来分类</a:t>
            </a:r>
            <a:endParaRPr lang="zh-CN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3" grpId="0" animBg="1"/>
      <p:bldP spid="23" grpId="1" animBg="1"/>
      <p:bldP spid="24" grpId="0" animBg="1"/>
      <p:bldP spid="24" grpId="1" animBg="1"/>
      <p:bldP spid="6" grpId="0" animBg="1"/>
      <p:bldP spid="21" grpId="0" animBg="1"/>
      <p:bldP spid="22" grpId="0" animBg="1"/>
      <p:bldP spid="28" grpId="0" animBg="1"/>
      <p:bldP spid="41" grpId="0" animBg="1"/>
      <p:bldP spid="41" grpId="1" animBg="1"/>
      <p:bldP spid="41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357290" y="571486"/>
            <a:ext cx="1928826" cy="1350168"/>
            <a:chOff x="600" y="503"/>
            <a:chExt cx="1736" cy="1134"/>
          </a:xfrm>
        </p:grpSpPr>
        <p:sp>
          <p:nvSpPr>
            <p:cNvPr id="4" name="Line 11"/>
            <p:cNvSpPr>
              <a:spLocks noChangeShapeType="1"/>
            </p:cNvSpPr>
            <p:nvPr/>
          </p:nvSpPr>
          <p:spPr bwMode="auto">
            <a:xfrm flipV="1">
              <a:off x="945" y="873"/>
              <a:ext cx="778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Line 12"/>
            <p:cNvSpPr>
              <a:spLocks noChangeShapeType="1"/>
            </p:cNvSpPr>
            <p:nvPr/>
          </p:nvSpPr>
          <p:spPr bwMode="auto">
            <a:xfrm>
              <a:off x="948" y="1419"/>
              <a:ext cx="77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600" y="991"/>
              <a:ext cx="358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u</a:t>
              </a:r>
              <a:endParaRPr kumimoji="1" lang="en-US" altLang="zh-CN" sz="2400" b="1">
                <a:latin typeface="Times New Roman" pitchFamily="18" charset="0"/>
              </a:endParaRPr>
            </a:p>
          </p:txBody>
        </p:sp>
        <p:sp>
          <p:nvSpPr>
            <p:cNvPr id="7" name="Text Box 14"/>
            <p:cNvSpPr txBox="1">
              <a:spLocks noChangeArrowheads="1"/>
            </p:cNvSpPr>
            <p:nvPr/>
          </p:nvSpPr>
          <p:spPr bwMode="auto">
            <a:xfrm>
              <a:off x="1213" y="503"/>
              <a:ext cx="358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i</a:t>
              </a:r>
              <a:endParaRPr kumimoji="1" lang="en-US" altLang="zh-CN" sz="2400" b="1">
                <a:latin typeface="Times New Roman" pitchFamily="18" charset="0"/>
              </a:endParaRPr>
            </a:p>
          </p:txBody>
        </p:sp>
        <p:sp>
          <p:nvSpPr>
            <p:cNvPr id="8" name="Text Box 15"/>
            <p:cNvSpPr txBox="1">
              <a:spLocks noChangeArrowheads="1"/>
            </p:cNvSpPr>
            <p:nvPr/>
          </p:nvSpPr>
          <p:spPr bwMode="auto">
            <a:xfrm>
              <a:off x="1200" y="1050"/>
              <a:ext cx="358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pitchFamily="18" charset="0"/>
                </a:rPr>
                <a:t>i</a:t>
              </a:r>
              <a:endParaRPr kumimoji="1" lang="en-US" altLang="zh-CN" sz="2400" b="1">
                <a:latin typeface="Times New Roman" pitchFamily="18" charset="0"/>
              </a:endParaRPr>
            </a:p>
          </p:txBody>
        </p:sp>
        <p:sp>
          <p:nvSpPr>
            <p:cNvPr id="9" name="Oval 16"/>
            <p:cNvSpPr>
              <a:spLocks noChangeArrowheads="1"/>
            </p:cNvSpPr>
            <p:nvPr/>
          </p:nvSpPr>
          <p:spPr bwMode="auto">
            <a:xfrm>
              <a:off x="893" y="1383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Rectangle 17" descr="50%"/>
            <p:cNvSpPr>
              <a:spLocks noChangeArrowheads="1"/>
            </p:cNvSpPr>
            <p:nvPr/>
          </p:nvSpPr>
          <p:spPr bwMode="auto">
            <a:xfrm>
              <a:off x="1733" y="759"/>
              <a:ext cx="603" cy="77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Oval 18"/>
            <p:cNvSpPr>
              <a:spLocks noChangeArrowheads="1"/>
            </p:cNvSpPr>
            <p:nvPr/>
          </p:nvSpPr>
          <p:spPr bwMode="auto">
            <a:xfrm>
              <a:off x="885" y="847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Text Box 19"/>
            <p:cNvSpPr txBox="1">
              <a:spLocks noChangeArrowheads="1"/>
            </p:cNvSpPr>
            <p:nvPr/>
          </p:nvSpPr>
          <p:spPr bwMode="auto">
            <a:xfrm>
              <a:off x="613" y="728"/>
              <a:ext cx="226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en-US" altLang="zh-CN" sz="2400" b="1"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13" name="Text Box 20"/>
            <p:cNvSpPr txBox="1">
              <a:spLocks noChangeArrowheads="1"/>
            </p:cNvSpPr>
            <p:nvPr/>
          </p:nvSpPr>
          <p:spPr bwMode="auto">
            <a:xfrm>
              <a:off x="619" y="1249"/>
              <a:ext cx="214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en-US" altLang="zh-CN" sz="2400" b="1">
                  <a:latin typeface="黑体" pitchFamily="2" charset="-122"/>
                  <a:ea typeface="黑体" pitchFamily="2" charset="-122"/>
                </a:rPr>
                <a:t>-</a:t>
              </a:r>
            </a:p>
          </p:txBody>
        </p:sp>
        <p:sp>
          <p:nvSpPr>
            <p:cNvPr id="14" name="Line 21"/>
            <p:cNvSpPr>
              <a:spLocks noChangeShapeType="1"/>
            </p:cNvSpPr>
            <p:nvPr/>
          </p:nvSpPr>
          <p:spPr bwMode="auto">
            <a:xfrm>
              <a:off x="1164" y="828"/>
              <a:ext cx="27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22"/>
            <p:cNvSpPr>
              <a:spLocks noChangeShapeType="1"/>
            </p:cNvSpPr>
            <p:nvPr/>
          </p:nvSpPr>
          <p:spPr bwMode="auto">
            <a:xfrm flipH="1">
              <a:off x="1167" y="1376"/>
              <a:ext cx="24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286248" y="571486"/>
            <a:ext cx="4286250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</a:t>
            </a:r>
            <a:r>
              <a:rPr kumimoji="1"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端口由一对端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子</a:t>
            </a:r>
            <a:r>
              <a:rPr kumimoji="1"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构成，且满足从一个端子流入的电流等于从另一个端子流出的电流。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571472" y="2285998"/>
            <a:ext cx="82232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</a:t>
            </a:r>
            <a:r>
              <a:rPr kumimoji="1"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当一个电路与外部电路通过两个端口连接时称此电路为二端口网络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（双口网络）</a:t>
            </a:r>
            <a:r>
              <a:rPr kumimoji="1"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。</a:t>
            </a:r>
          </a:p>
        </p:txBody>
      </p:sp>
      <p:grpSp>
        <p:nvGrpSpPr>
          <p:cNvPr id="18" name="Group 4"/>
          <p:cNvGrpSpPr>
            <a:grpSpLocks/>
          </p:cNvGrpSpPr>
          <p:nvPr/>
        </p:nvGrpSpPr>
        <p:grpSpPr bwMode="auto">
          <a:xfrm>
            <a:off x="1571604" y="3214704"/>
            <a:ext cx="1801876" cy="1676398"/>
            <a:chOff x="418" y="223"/>
            <a:chExt cx="1612" cy="1408"/>
          </a:xfrm>
        </p:grpSpPr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1629" y="223"/>
              <a:ext cx="387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 dirty="0">
                  <a:latin typeface="Times New Roman" pitchFamily="18" charset="0"/>
                </a:rPr>
                <a:t>2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1013" y="584"/>
              <a:ext cx="429" cy="70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Text Box 8"/>
            <p:cNvSpPr txBox="1">
              <a:spLocks noChangeArrowheads="1"/>
            </p:cNvSpPr>
            <p:nvPr/>
          </p:nvSpPr>
          <p:spPr bwMode="auto">
            <a:xfrm>
              <a:off x="627" y="223"/>
              <a:ext cx="430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 dirty="0">
                  <a:latin typeface="Times New Roman" pitchFamily="18" charset="0"/>
                </a:rPr>
                <a:t>1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  <p:sp>
          <p:nvSpPr>
            <p:cNvPr id="23" name="Text Box 9"/>
            <p:cNvSpPr txBox="1">
              <a:spLocks noChangeArrowheads="1"/>
            </p:cNvSpPr>
            <p:nvPr/>
          </p:nvSpPr>
          <p:spPr bwMode="auto">
            <a:xfrm>
              <a:off x="621" y="1215"/>
              <a:ext cx="372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 dirty="0">
                  <a:latin typeface="Times New Roman" pitchFamily="18" charset="0"/>
                </a:rPr>
                <a:t>1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  <p:sp>
          <p:nvSpPr>
            <p:cNvPr id="24" name="Text Box 10"/>
            <p:cNvSpPr txBox="1">
              <a:spLocks noChangeArrowheads="1"/>
            </p:cNvSpPr>
            <p:nvPr/>
          </p:nvSpPr>
          <p:spPr bwMode="auto">
            <a:xfrm>
              <a:off x="1647" y="1243"/>
              <a:ext cx="358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 dirty="0">
                  <a:latin typeface="Times New Roman" pitchFamily="18" charset="0"/>
                </a:rPr>
                <a:t>2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  <p:grpSp>
          <p:nvGrpSpPr>
            <p:cNvPr id="25" name="Group 11"/>
            <p:cNvGrpSpPr>
              <a:grpSpLocks/>
            </p:cNvGrpSpPr>
            <p:nvPr/>
          </p:nvGrpSpPr>
          <p:grpSpPr bwMode="auto">
            <a:xfrm rot="-5400000">
              <a:off x="676" y="391"/>
              <a:ext cx="68" cy="584"/>
              <a:chOff x="1502" y="1975"/>
              <a:chExt cx="68" cy="584"/>
            </a:xfrm>
          </p:grpSpPr>
          <p:sp>
            <p:nvSpPr>
              <p:cNvPr id="38" name="Line 12"/>
              <p:cNvSpPr>
                <a:spLocks noChangeShapeType="1"/>
              </p:cNvSpPr>
              <p:nvPr/>
            </p:nvSpPr>
            <p:spPr bwMode="auto">
              <a:xfrm flipV="1">
                <a:off x="1534" y="2046"/>
                <a:ext cx="1" cy="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Oval 13"/>
              <p:cNvSpPr>
                <a:spLocks noChangeArrowheads="1"/>
              </p:cNvSpPr>
              <p:nvPr/>
            </p:nvSpPr>
            <p:spPr bwMode="auto">
              <a:xfrm>
                <a:off x="1502" y="1975"/>
                <a:ext cx="68" cy="6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6" name="Group 14"/>
            <p:cNvGrpSpPr>
              <a:grpSpLocks/>
            </p:cNvGrpSpPr>
            <p:nvPr/>
          </p:nvGrpSpPr>
          <p:grpSpPr bwMode="auto">
            <a:xfrm rot="-5400000">
              <a:off x="682" y="913"/>
              <a:ext cx="68" cy="584"/>
              <a:chOff x="1502" y="1975"/>
              <a:chExt cx="68" cy="584"/>
            </a:xfrm>
          </p:grpSpPr>
          <p:sp>
            <p:nvSpPr>
              <p:cNvPr id="36" name="Line 15"/>
              <p:cNvSpPr>
                <a:spLocks noChangeShapeType="1"/>
              </p:cNvSpPr>
              <p:nvPr/>
            </p:nvSpPr>
            <p:spPr bwMode="auto">
              <a:xfrm flipV="1">
                <a:off x="1534" y="2046"/>
                <a:ext cx="1" cy="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Oval 16"/>
              <p:cNvSpPr>
                <a:spLocks noChangeArrowheads="1"/>
              </p:cNvSpPr>
              <p:nvPr/>
            </p:nvSpPr>
            <p:spPr bwMode="auto">
              <a:xfrm>
                <a:off x="1502" y="1975"/>
                <a:ext cx="68" cy="6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7" name="Line 17"/>
            <p:cNvSpPr>
              <a:spLocks noChangeShapeType="1"/>
            </p:cNvSpPr>
            <p:nvPr/>
          </p:nvSpPr>
          <p:spPr bwMode="auto">
            <a:xfrm rot="5400000" flipH="1" flipV="1">
              <a:off x="1698" y="413"/>
              <a:ext cx="1" cy="5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8" name="Group 18"/>
            <p:cNvGrpSpPr>
              <a:grpSpLocks/>
            </p:cNvGrpSpPr>
            <p:nvPr/>
          </p:nvGrpSpPr>
          <p:grpSpPr bwMode="auto">
            <a:xfrm rot="5400000" flipH="1">
              <a:off x="1704" y="913"/>
              <a:ext cx="68" cy="584"/>
              <a:chOff x="1502" y="1975"/>
              <a:chExt cx="68" cy="584"/>
            </a:xfrm>
          </p:grpSpPr>
          <p:sp>
            <p:nvSpPr>
              <p:cNvPr id="34" name="Line 19"/>
              <p:cNvSpPr>
                <a:spLocks noChangeShapeType="1"/>
              </p:cNvSpPr>
              <p:nvPr/>
            </p:nvSpPr>
            <p:spPr bwMode="auto">
              <a:xfrm flipV="1">
                <a:off x="1534" y="2046"/>
                <a:ext cx="1" cy="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Oval 20"/>
              <p:cNvSpPr>
                <a:spLocks noChangeArrowheads="1"/>
              </p:cNvSpPr>
              <p:nvPr/>
            </p:nvSpPr>
            <p:spPr bwMode="auto">
              <a:xfrm>
                <a:off x="1502" y="1975"/>
                <a:ext cx="68" cy="6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9" name="Oval 21"/>
            <p:cNvSpPr>
              <a:spLocks noChangeArrowheads="1"/>
            </p:cNvSpPr>
            <p:nvPr/>
          </p:nvSpPr>
          <p:spPr bwMode="auto">
            <a:xfrm>
              <a:off x="1945" y="637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" name="Line 22"/>
            <p:cNvSpPr>
              <a:spLocks noChangeShapeType="1"/>
            </p:cNvSpPr>
            <p:nvPr/>
          </p:nvSpPr>
          <p:spPr bwMode="auto">
            <a:xfrm>
              <a:off x="632" y="632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Line 23"/>
            <p:cNvSpPr>
              <a:spLocks noChangeShapeType="1"/>
            </p:cNvSpPr>
            <p:nvPr/>
          </p:nvSpPr>
          <p:spPr bwMode="auto">
            <a:xfrm>
              <a:off x="1624" y="1267"/>
              <a:ext cx="2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Line 24"/>
            <p:cNvSpPr>
              <a:spLocks noChangeShapeType="1"/>
            </p:cNvSpPr>
            <p:nvPr/>
          </p:nvSpPr>
          <p:spPr bwMode="auto">
            <a:xfrm flipH="1">
              <a:off x="1592" y="624"/>
              <a:ext cx="21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Line 25"/>
            <p:cNvSpPr>
              <a:spLocks noChangeShapeType="1"/>
            </p:cNvSpPr>
            <p:nvPr/>
          </p:nvSpPr>
          <p:spPr bwMode="auto">
            <a:xfrm flipH="1">
              <a:off x="568" y="1264"/>
              <a:ext cx="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2" name="Group 28"/>
          <p:cNvGrpSpPr>
            <a:grpSpLocks/>
          </p:cNvGrpSpPr>
          <p:nvPr/>
        </p:nvGrpSpPr>
        <p:grpSpPr bwMode="auto">
          <a:xfrm>
            <a:off x="4718229" y="3246966"/>
            <a:ext cx="1829821" cy="1568054"/>
            <a:chOff x="2943" y="410"/>
            <a:chExt cx="1637" cy="1317"/>
          </a:xfrm>
        </p:grpSpPr>
        <p:sp>
          <p:nvSpPr>
            <p:cNvPr id="43" name="Text Box 29"/>
            <p:cNvSpPr txBox="1">
              <a:spLocks noChangeArrowheads="1"/>
            </p:cNvSpPr>
            <p:nvPr/>
          </p:nvSpPr>
          <p:spPr bwMode="auto">
            <a:xfrm>
              <a:off x="4101" y="438"/>
              <a:ext cx="479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 dirty="0">
                  <a:latin typeface="Times New Roman" pitchFamily="18" charset="0"/>
                </a:rPr>
                <a:t>2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  <p:sp>
          <p:nvSpPr>
            <p:cNvPr id="44" name="Text Box 30"/>
            <p:cNvSpPr txBox="1">
              <a:spLocks noChangeArrowheads="1"/>
            </p:cNvSpPr>
            <p:nvPr/>
          </p:nvSpPr>
          <p:spPr bwMode="auto">
            <a:xfrm>
              <a:off x="3099" y="410"/>
              <a:ext cx="358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 dirty="0">
                  <a:latin typeface="Times New Roman" pitchFamily="18" charset="0"/>
                </a:rPr>
                <a:t>1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  <p:sp>
          <p:nvSpPr>
            <p:cNvPr id="45" name="Text Box 31"/>
            <p:cNvSpPr txBox="1">
              <a:spLocks noChangeArrowheads="1"/>
            </p:cNvSpPr>
            <p:nvPr/>
          </p:nvSpPr>
          <p:spPr bwMode="auto">
            <a:xfrm>
              <a:off x="3141" y="1339"/>
              <a:ext cx="374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 dirty="0">
                  <a:latin typeface="Times New Roman" pitchFamily="18" charset="0"/>
                </a:rPr>
                <a:t>1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  <p:sp>
          <p:nvSpPr>
            <p:cNvPr id="46" name="Text Box 32"/>
            <p:cNvSpPr txBox="1">
              <a:spLocks noChangeArrowheads="1"/>
            </p:cNvSpPr>
            <p:nvPr/>
          </p:nvSpPr>
          <p:spPr bwMode="auto">
            <a:xfrm>
              <a:off x="4119" y="1333"/>
              <a:ext cx="358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 i="1" dirty="0">
                  <a:latin typeface="Times New Roman" pitchFamily="18" charset="0"/>
                </a:rPr>
                <a:t>i</a:t>
              </a:r>
              <a:r>
                <a:rPr kumimoji="1" lang="en-US" altLang="zh-CN" sz="2400" b="1" baseline="-25000" dirty="0">
                  <a:latin typeface="Times New Roman" pitchFamily="18" charset="0"/>
                </a:rPr>
                <a:t>2</a:t>
              </a:r>
              <a:endParaRPr kumimoji="1" lang="en-US" altLang="zh-CN" sz="2400" b="1" dirty="0">
                <a:latin typeface="Times New Roman" pitchFamily="18" charset="0"/>
              </a:endParaRPr>
            </a:p>
          </p:txBody>
        </p:sp>
        <p:sp>
          <p:nvSpPr>
            <p:cNvPr id="47" name="Line 33"/>
            <p:cNvSpPr>
              <a:spLocks noChangeShapeType="1"/>
            </p:cNvSpPr>
            <p:nvPr/>
          </p:nvSpPr>
          <p:spPr bwMode="auto">
            <a:xfrm rot="16200000" flipV="1">
              <a:off x="3256" y="582"/>
              <a:ext cx="1" cy="5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Oval 34"/>
            <p:cNvSpPr>
              <a:spLocks noChangeArrowheads="1"/>
            </p:cNvSpPr>
            <p:nvPr/>
          </p:nvSpPr>
          <p:spPr bwMode="auto">
            <a:xfrm rot="-5400000">
              <a:off x="2943" y="804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" name="Line 35"/>
            <p:cNvSpPr>
              <a:spLocks noChangeShapeType="1"/>
            </p:cNvSpPr>
            <p:nvPr/>
          </p:nvSpPr>
          <p:spPr bwMode="auto">
            <a:xfrm rot="16200000" flipV="1">
              <a:off x="3708" y="658"/>
              <a:ext cx="1" cy="13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Line 36"/>
            <p:cNvSpPr>
              <a:spLocks noChangeShapeType="1"/>
            </p:cNvSpPr>
            <p:nvPr/>
          </p:nvSpPr>
          <p:spPr bwMode="auto">
            <a:xfrm rot="5400000" flipH="1" flipV="1">
              <a:off x="4138" y="577"/>
              <a:ext cx="1" cy="5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Oval 37"/>
            <p:cNvSpPr>
              <a:spLocks noChangeArrowheads="1"/>
            </p:cNvSpPr>
            <p:nvPr/>
          </p:nvSpPr>
          <p:spPr bwMode="auto">
            <a:xfrm rot="5400000" flipH="1">
              <a:off x="4374" y="806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" name="Oval 38"/>
            <p:cNvSpPr>
              <a:spLocks noChangeArrowheads="1"/>
            </p:cNvSpPr>
            <p:nvPr/>
          </p:nvSpPr>
          <p:spPr bwMode="auto">
            <a:xfrm rot="5400000" flipH="1">
              <a:off x="4375" y="1296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Oval 39"/>
            <p:cNvSpPr>
              <a:spLocks noChangeArrowheads="1"/>
            </p:cNvSpPr>
            <p:nvPr/>
          </p:nvSpPr>
          <p:spPr bwMode="auto">
            <a:xfrm rot="-5400000">
              <a:off x="2951" y="1296"/>
              <a:ext cx="68" cy="6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" name="Line 40"/>
            <p:cNvSpPr>
              <a:spLocks noChangeShapeType="1"/>
            </p:cNvSpPr>
            <p:nvPr/>
          </p:nvSpPr>
          <p:spPr bwMode="auto">
            <a:xfrm>
              <a:off x="3690" y="114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" name="Rectangle 41"/>
            <p:cNvSpPr>
              <a:spLocks noChangeArrowheads="1"/>
            </p:cNvSpPr>
            <p:nvPr/>
          </p:nvSpPr>
          <p:spPr bwMode="auto">
            <a:xfrm>
              <a:off x="3485" y="740"/>
              <a:ext cx="429" cy="40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Line 42"/>
            <p:cNvSpPr>
              <a:spLocks noChangeShapeType="1"/>
            </p:cNvSpPr>
            <p:nvPr/>
          </p:nvSpPr>
          <p:spPr bwMode="auto">
            <a:xfrm flipH="1">
              <a:off x="3096" y="1380"/>
              <a:ext cx="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Line 43"/>
            <p:cNvSpPr>
              <a:spLocks noChangeShapeType="1"/>
            </p:cNvSpPr>
            <p:nvPr/>
          </p:nvSpPr>
          <p:spPr bwMode="auto">
            <a:xfrm flipH="1">
              <a:off x="4072" y="788"/>
              <a:ext cx="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Line 44"/>
            <p:cNvSpPr>
              <a:spLocks noChangeShapeType="1"/>
            </p:cNvSpPr>
            <p:nvPr/>
          </p:nvSpPr>
          <p:spPr bwMode="auto">
            <a:xfrm>
              <a:off x="3088" y="788"/>
              <a:ext cx="2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Line 45"/>
            <p:cNvSpPr>
              <a:spLocks noChangeShapeType="1"/>
            </p:cNvSpPr>
            <p:nvPr/>
          </p:nvSpPr>
          <p:spPr bwMode="auto">
            <a:xfrm>
              <a:off x="4004" y="1396"/>
              <a:ext cx="2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" name="Text Box 9"/>
          <p:cNvSpPr txBox="1">
            <a:spLocks noChangeArrowheads="1"/>
          </p:cNvSpPr>
          <p:nvPr/>
        </p:nvSpPr>
        <p:spPr bwMode="auto">
          <a:xfrm>
            <a:off x="1727077" y="4500576"/>
            <a:ext cx="416031" cy="4619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 i="1" dirty="0">
                <a:latin typeface="Times New Roman" pitchFamily="18" charset="0"/>
              </a:rPr>
              <a:t>i</a:t>
            </a:r>
            <a:r>
              <a:rPr kumimoji="1" lang="en-US" altLang="zh-CN" sz="2400" b="1" baseline="-25000" dirty="0">
                <a:solidFill>
                  <a:srgbClr val="FF0000"/>
                </a:solidFill>
                <a:latin typeface="Times New Roman" pitchFamily="18" charset="0"/>
              </a:rPr>
              <a:t>3</a:t>
            </a:r>
            <a:endParaRPr kumimoji="1" lang="en-US" altLang="zh-CN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2" name="Text Box 9"/>
          <p:cNvSpPr txBox="1">
            <a:spLocks noChangeArrowheads="1"/>
          </p:cNvSpPr>
          <p:nvPr/>
        </p:nvSpPr>
        <p:spPr bwMode="auto">
          <a:xfrm>
            <a:off x="2857488" y="4500576"/>
            <a:ext cx="416031" cy="4619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 i="1" dirty="0">
                <a:latin typeface="Times New Roman" pitchFamily="18" charset="0"/>
              </a:rPr>
              <a:t>i</a:t>
            </a:r>
            <a:r>
              <a:rPr kumimoji="1" lang="en-US" altLang="zh-CN" sz="2400" b="1" baseline="-25000" dirty="0">
                <a:solidFill>
                  <a:srgbClr val="FF0000"/>
                </a:solidFill>
                <a:latin typeface="Times New Roman" pitchFamily="18" charset="0"/>
              </a:rPr>
              <a:t>4</a:t>
            </a:r>
            <a:endParaRPr kumimoji="1" lang="en-US" altLang="zh-CN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 autoUpdateAnimBg="0"/>
      <p:bldP spid="17" grpId="0" build="p" autoUpdateAnimBg="0"/>
      <p:bldP spid="61" grpId="0" animBg="1"/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28">
            <a:extLst>
              <a:ext uri="{FF2B5EF4-FFF2-40B4-BE49-F238E27FC236}">
                <a16:creationId xmlns:a16="http://schemas.microsoft.com/office/drawing/2014/main" id="{30401A97-6B5D-4773-BF0A-E453F42567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5264453"/>
              </p:ext>
            </p:extLst>
          </p:nvPr>
        </p:nvGraphicFramePr>
        <p:xfrm>
          <a:off x="755750" y="3166422"/>
          <a:ext cx="2287116" cy="1010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02" name="Equation" r:id="rId4" imgW="1180800" imgH="431640" progId="Equation.DSMT4">
                  <p:embed/>
                </p:oleObj>
              </mc:Choice>
              <mc:Fallback>
                <p:oleObj name="Equation" r:id="rId4" imgW="1180800" imgH="431640" progId="Equation.DSMT4">
                  <p:embed/>
                  <p:pic>
                    <p:nvPicPr>
                      <p:cNvPr id="6146" name="对象 28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750" y="3166422"/>
                        <a:ext cx="2287116" cy="10104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102">
            <a:extLst>
              <a:ext uri="{FF2B5EF4-FFF2-40B4-BE49-F238E27FC236}">
                <a16:creationId xmlns:a16="http://schemas.microsoft.com/office/drawing/2014/main" id="{823B3B99-023F-48E9-8CAC-51E6AC47A06E}"/>
              </a:ext>
            </a:extLst>
          </p:cNvPr>
          <p:cNvSpPr/>
          <p:nvPr/>
        </p:nvSpPr>
        <p:spPr>
          <a:xfrm>
            <a:off x="1789142" y="-234087"/>
            <a:ext cx="77724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3333FF"/>
                </a:solidFill>
              </a:rPr>
              <a:t>2-1 </a:t>
            </a:r>
            <a:r>
              <a:rPr lang="en-US" altLang="en-US" sz="3600" b="1" dirty="0" err="1">
                <a:solidFill>
                  <a:srgbClr val="3333FF"/>
                </a:solidFill>
              </a:rPr>
              <a:t>等效二端网络</a:t>
            </a:r>
            <a:endParaRPr lang="en-US" altLang="en-US" sz="3600" dirty="0">
              <a:solidFill>
                <a:srgbClr val="3333FF"/>
              </a:solidFill>
            </a:endParaRPr>
          </a:p>
        </p:txBody>
      </p:sp>
      <p:graphicFrame>
        <p:nvGraphicFramePr>
          <p:cNvPr id="4" name="对象 28">
            <a:extLst>
              <a:ext uri="{FF2B5EF4-FFF2-40B4-BE49-F238E27FC236}">
                <a16:creationId xmlns:a16="http://schemas.microsoft.com/office/drawing/2014/main" id="{4505FD38-6290-4C49-9324-7B661A44EF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9550315"/>
              </p:ext>
            </p:extLst>
          </p:nvPr>
        </p:nvGraphicFramePr>
        <p:xfrm>
          <a:off x="5152357" y="3286428"/>
          <a:ext cx="1079295" cy="613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03" name="Equation" r:id="rId6" imgW="419040" imgH="177480" progId="Equation.DSMT4">
                  <p:embed/>
                </p:oleObj>
              </mc:Choice>
              <mc:Fallback>
                <p:oleObj name="Equation" r:id="rId6" imgW="419040" imgH="177480" progId="Equation.DSMT4">
                  <p:embed/>
                  <p:pic>
                    <p:nvPicPr>
                      <p:cNvPr id="6148" name="对象 28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2357" y="3286428"/>
                        <a:ext cx="1079295" cy="6135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图片 4">
            <a:extLst>
              <a:ext uri="{FF2B5EF4-FFF2-40B4-BE49-F238E27FC236}">
                <a16:creationId xmlns:a16="http://schemas.microsoft.com/office/drawing/2014/main" id="{16A7EDA4-161B-43F5-8FD5-EF32542AA4EB}"/>
              </a:ext>
            </a:extLst>
          </p:cNvPr>
          <p:cNvPicPr/>
          <p:nvPr/>
        </p:nvPicPr>
        <p:blipFill dpi="0">
          <a:blip r:embed="rId8"/>
          <a:stretch>
            <a:fillRect/>
          </a:stretch>
        </p:blipFill>
        <p:spPr>
          <a:xfrm>
            <a:off x="1475656" y="627534"/>
            <a:ext cx="2428875" cy="23907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6" name="图片 6">
            <a:extLst>
              <a:ext uri="{FF2B5EF4-FFF2-40B4-BE49-F238E27FC236}">
                <a16:creationId xmlns:a16="http://schemas.microsoft.com/office/drawing/2014/main" id="{CE868F9B-1E92-4149-9AE2-ABD109A05FF4}"/>
              </a:ext>
            </a:extLst>
          </p:cNvPr>
          <p:cNvPicPr/>
          <p:nvPr/>
        </p:nvPicPr>
        <p:blipFill dpi="0">
          <a:blip r:embed="rId9"/>
          <a:stretch>
            <a:fillRect/>
          </a:stretch>
        </p:blipFill>
        <p:spPr>
          <a:xfrm>
            <a:off x="5282481" y="656108"/>
            <a:ext cx="2170112" cy="23637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7" name="文本框 2">
            <a:extLst>
              <a:ext uri="{FF2B5EF4-FFF2-40B4-BE49-F238E27FC236}">
                <a16:creationId xmlns:a16="http://schemas.microsoft.com/office/drawing/2014/main" id="{B8552966-19EF-49D3-B683-63D90F19A8A7}"/>
              </a:ext>
            </a:extLst>
          </p:cNvPr>
          <p:cNvSpPr/>
          <p:nvPr/>
        </p:nvSpPr>
        <p:spPr>
          <a:xfrm>
            <a:off x="863600" y="4170542"/>
            <a:ext cx="7416800" cy="83099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 sz="2400" b="1" dirty="0"/>
              <a:t>N</a:t>
            </a:r>
            <a:r>
              <a:rPr lang="en-US" altLang="en-US" sz="2400" b="1" baseline="-25000" dirty="0"/>
              <a:t>1</a:t>
            </a:r>
            <a:r>
              <a:rPr lang="en-US" altLang="en-US" sz="2400" b="1" dirty="0"/>
              <a:t>和N</a:t>
            </a:r>
            <a:r>
              <a:rPr lang="en-US" altLang="en-US" sz="2400" b="1" baseline="-25000" dirty="0"/>
              <a:t>3</a:t>
            </a:r>
            <a:r>
              <a:rPr lang="en-US" altLang="en-US" sz="2400" b="1" dirty="0"/>
              <a:t>内部结构不同，但具有相同的端口电压电流关系</a:t>
            </a:r>
            <a:r>
              <a:rPr lang="zh-CN" altLang="en-US" sz="2400" b="1" dirty="0"/>
              <a:t>（</a:t>
            </a:r>
            <a:r>
              <a:rPr lang="en-US" altLang="zh-CN" sz="2400" b="1" dirty="0"/>
              <a:t>VCR</a:t>
            </a:r>
            <a:r>
              <a:rPr lang="zh-CN" altLang="en-US" sz="2400" b="1" dirty="0"/>
              <a:t>）</a:t>
            </a:r>
            <a:r>
              <a:rPr lang="en-US" altLang="en-US" sz="2400" b="1" dirty="0"/>
              <a:t>,对于外电路N0作用效果相同。</a:t>
            </a:r>
          </a:p>
        </p:txBody>
      </p:sp>
      <p:grpSp>
        <p:nvGrpSpPr>
          <p:cNvPr id="8" name="组合 9">
            <a:extLst>
              <a:ext uri="{FF2B5EF4-FFF2-40B4-BE49-F238E27FC236}">
                <a16:creationId xmlns:a16="http://schemas.microsoft.com/office/drawing/2014/main" id="{25DEB25D-51A8-4660-B7E5-83E63B377D1D}"/>
              </a:ext>
            </a:extLst>
          </p:cNvPr>
          <p:cNvGrpSpPr/>
          <p:nvPr/>
        </p:nvGrpSpPr>
        <p:grpSpPr>
          <a:xfrm>
            <a:off x="699368" y="1003771"/>
            <a:ext cx="1466850" cy="1871662"/>
            <a:chOff x="411847" y="1844824"/>
            <a:chExt cx="1466382" cy="1872208"/>
          </a:xfrm>
        </p:grpSpPr>
        <p:sp>
          <p:nvSpPr>
            <p:cNvPr id="9" name="矩形 3">
              <a:extLst>
                <a:ext uri="{FF2B5EF4-FFF2-40B4-BE49-F238E27FC236}">
                  <a16:creationId xmlns:a16="http://schemas.microsoft.com/office/drawing/2014/main" id="{EDBB3502-3466-4145-9E83-FCE30B9FAD39}"/>
                </a:ext>
              </a:extLst>
            </p:cNvPr>
            <p:cNvSpPr/>
            <p:nvPr/>
          </p:nvSpPr>
          <p:spPr>
            <a:xfrm>
              <a:off x="411847" y="1844824"/>
              <a:ext cx="1080120" cy="1872208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</a:ln>
          </p:spPr>
          <p:txBody>
            <a:bodyPr lIns="90000" tIns="46800" rIns="90000" bIns="4680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 dirty="0">
                <a:solidFill>
                  <a:schemeClr val="bg1"/>
                </a:solidFill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dirty="0">
                  <a:solidFill>
                    <a:schemeClr val="bg1"/>
                  </a:solidFill>
                </a:rPr>
                <a:t> </a:t>
              </a:r>
              <a:r>
                <a:rPr lang="en-US" altLang="en-US" b="1" dirty="0">
                  <a:solidFill>
                    <a:schemeClr val="bg1"/>
                  </a:solidFill>
                </a:rPr>
                <a:t>N</a:t>
              </a:r>
              <a:r>
                <a:rPr lang="en-US" altLang="en-US" b="1" baseline="-25000" dirty="0">
                  <a:solidFill>
                    <a:schemeClr val="bg1"/>
                  </a:solidFill>
                </a:rPr>
                <a:t>0</a:t>
              </a:r>
            </a:p>
          </p:txBody>
        </p:sp>
        <p:cxnSp>
          <p:nvCxnSpPr>
            <p:cNvPr id="10" name="直接连接符 7">
              <a:extLst>
                <a:ext uri="{FF2B5EF4-FFF2-40B4-BE49-F238E27FC236}">
                  <a16:creationId xmlns:a16="http://schemas.microsoft.com/office/drawing/2014/main" id="{817C6622-61D8-466B-82F8-CBB34CD614A5}"/>
                </a:ext>
              </a:extLst>
            </p:cNvPr>
            <p:cNvCxnSpPr/>
            <p:nvPr/>
          </p:nvCxnSpPr>
          <p:spPr>
            <a:xfrm>
              <a:off x="1475656" y="1988840"/>
              <a:ext cx="40257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</p:cxnSp>
        <p:cxnSp>
          <p:nvCxnSpPr>
            <p:cNvPr id="11" name="直接连接符 14">
              <a:extLst>
                <a:ext uri="{FF2B5EF4-FFF2-40B4-BE49-F238E27FC236}">
                  <a16:creationId xmlns:a16="http://schemas.microsoft.com/office/drawing/2014/main" id="{4CAA44CE-0735-4554-B8F9-D784DFD5A017}"/>
                </a:ext>
              </a:extLst>
            </p:cNvPr>
            <p:cNvCxnSpPr/>
            <p:nvPr/>
          </p:nvCxnSpPr>
          <p:spPr>
            <a:xfrm>
              <a:off x="1475655" y="3573016"/>
              <a:ext cx="40257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</p:cxnSp>
      </p:grpSp>
      <p:grpSp>
        <p:nvGrpSpPr>
          <p:cNvPr id="12" name="组合 16">
            <a:extLst>
              <a:ext uri="{FF2B5EF4-FFF2-40B4-BE49-F238E27FC236}">
                <a16:creationId xmlns:a16="http://schemas.microsoft.com/office/drawing/2014/main" id="{76FC2A0A-5038-44A5-BCD7-FFE0BB87D367}"/>
              </a:ext>
            </a:extLst>
          </p:cNvPr>
          <p:cNvGrpSpPr/>
          <p:nvPr/>
        </p:nvGrpSpPr>
        <p:grpSpPr>
          <a:xfrm>
            <a:off x="4193456" y="1005358"/>
            <a:ext cx="1465262" cy="1871662"/>
            <a:chOff x="411847" y="1844824"/>
            <a:chExt cx="1466382" cy="1872208"/>
          </a:xfrm>
        </p:grpSpPr>
        <p:sp>
          <p:nvSpPr>
            <p:cNvPr id="13" name="矩形 17">
              <a:extLst>
                <a:ext uri="{FF2B5EF4-FFF2-40B4-BE49-F238E27FC236}">
                  <a16:creationId xmlns:a16="http://schemas.microsoft.com/office/drawing/2014/main" id="{1EDFE9F1-F573-4C54-A251-C6A76AEFD08F}"/>
                </a:ext>
              </a:extLst>
            </p:cNvPr>
            <p:cNvSpPr/>
            <p:nvPr/>
          </p:nvSpPr>
          <p:spPr>
            <a:xfrm>
              <a:off x="411847" y="1844824"/>
              <a:ext cx="1080120" cy="1872208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</a:ln>
          </p:spPr>
          <p:txBody>
            <a:bodyPr lIns="90000" tIns="46800" rIns="90000" bIns="4680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>
                <a:solidFill>
                  <a:schemeClr val="bg1"/>
                </a:solidFill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>
                  <a:solidFill>
                    <a:schemeClr val="bg1"/>
                  </a:solidFill>
                </a:rPr>
                <a:t> </a:t>
              </a:r>
              <a:r>
                <a:rPr lang="en-US" altLang="en-US" b="1">
                  <a:solidFill>
                    <a:schemeClr val="bg1"/>
                  </a:solidFill>
                </a:rPr>
                <a:t>N</a:t>
              </a:r>
              <a:r>
                <a:rPr lang="en-US" altLang="en-US" b="1" baseline="-25000">
                  <a:solidFill>
                    <a:schemeClr val="bg1"/>
                  </a:solidFill>
                </a:rPr>
                <a:t>0</a:t>
              </a:r>
            </a:p>
          </p:txBody>
        </p:sp>
        <p:cxnSp>
          <p:nvCxnSpPr>
            <p:cNvPr id="14" name="直接连接符 18">
              <a:extLst>
                <a:ext uri="{FF2B5EF4-FFF2-40B4-BE49-F238E27FC236}">
                  <a16:creationId xmlns:a16="http://schemas.microsoft.com/office/drawing/2014/main" id="{FB4A2F67-E48D-41C3-B0D8-486B05901E89}"/>
                </a:ext>
              </a:extLst>
            </p:cNvPr>
            <p:cNvCxnSpPr/>
            <p:nvPr/>
          </p:nvCxnSpPr>
          <p:spPr>
            <a:xfrm>
              <a:off x="1475656" y="1988840"/>
              <a:ext cx="40257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</p:cxnSp>
        <p:cxnSp>
          <p:nvCxnSpPr>
            <p:cNvPr id="15" name="直接连接符 19">
              <a:extLst>
                <a:ext uri="{FF2B5EF4-FFF2-40B4-BE49-F238E27FC236}">
                  <a16:creationId xmlns:a16="http://schemas.microsoft.com/office/drawing/2014/main" id="{871D9695-7A13-4F3B-AD10-8C77584552D2}"/>
                </a:ext>
              </a:extLst>
            </p:cNvPr>
            <p:cNvCxnSpPr/>
            <p:nvPr/>
          </p:nvCxnSpPr>
          <p:spPr>
            <a:xfrm>
              <a:off x="1475655" y="3573016"/>
              <a:ext cx="40257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</p:cxnSp>
      </p:grpSp>
      <p:grpSp>
        <p:nvGrpSpPr>
          <p:cNvPr id="16" name="组合 41">
            <a:extLst>
              <a:ext uri="{FF2B5EF4-FFF2-40B4-BE49-F238E27FC236}">
                <a16:creationId xmlns:a16="http://schemas.microsoft.com/office/drawing/2014/main" id="{C88BD115-FF37-4F0D-AE06-A05BCEEFDCA9}"/>
              </a:ext>
            </a:extLst>
          </p:cNvPr>
          <p:cNvGrpSpPr/>
          <p:nvPr/>
        </p:nvGrpSpPr>
        <p:grpSpPr>
          <a:xfrm>
            <a:off x="1086718" y="1148234"/>
            <a:ext cx="1089025" cy="1584325"/>
            <a:chOff x="799168" y="1988840"/>
            <a:chExt cx="1089024" cy="1584176"/>
          </a:xfrm>
        </p:grpSpPr>
        <p:grpSp>
          <p:nvGrpSpPr>
            <p:cNvPr id="17" name="组合 24">
              <a:extLst>
                <a:ext uri="{FF2B5EF4-FFF2-40B4-BE49-F238E27FC236}">
                  <a16:creationId xmlns:a16="http://schemas.microsoft.com/office/drawing/2014/main" id="{9D68FD51-CCDF-4D45-94F7-9271B0B37304}"/>
                </a:ext>
              </a:extLst>
            </p:cNvPr>
            <p:cNvGrpSpPr/>
            <p:nvPr/>
          </p:nvGrpSpPr>
          <p:grpSpPr>
            <a:xfrm>
              <a:off x="799168" y="1988840"/>
              <a:ext cx="1089024" cy="1584176"/>
              <a:chOff x="721866" y="1988840"/>
              <a:chExt cx="1089024" cy="1584176"/>
            </a:xfrm>
          </p:grpSpPr>
          <p:pic>
            <p:nvPicPr>
              <p:cNvPr id="21" name="图片 11">
                <a:extLst>
                  <a:ext uri="{FF2B5EF4-FFF2-40B4-BE49-F238E27FC236}">
                    <a16:creationId xmlns:a16="http://schemas.microsoft.com/office/drawing/2014/main" id="{8FDB4B84-171D-4238-AC91-2BD572067F8C}"/>
                  </a:ext>
                </a:extLst>
              </p:cNvPr>
              <p:cNvPicPr/>
              <p:nvPr/>
            </p:nvPicPr>
            <p:blipFill dpi="0">
              <a:blip r:embed="rId10"/>
              <a:stretch>
                <a:fillRect/>
              </a:stretch>
            </p:blipFill>
            <p:spPr>
              <a:xfrm>
                <a:off x="721866" y="2127756"/>
                <a:ext cx="779726" cy="129954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  <p:cxnSp>
            <p:nvCxnSpPr>
              <p:cNvPr id="22" name="直接连接符 13">
                <a:extLst>
                  <a:ext uri="{FF2B5EF4-FFF2-40B4-BE49-F238E27FC236}">
                    <a16:creationId xmlns:a16="http://schemas.microsoft.com/office/drawing/2014/main" id="{7F85DDE7-F819-4767-A549-AE67A0E988F2}"/>
                  </a:ext>
                </a:extLst>
              </p:cNvPr>
              <p:cNvCxnSpPr/>
              <p:nvPr/>
            </p:nvCxnSpPr>
            <p:spPr>
              <a:xfrm flipH="1" flipV="1">
                <a:off x="1001908" y="1988840"/>
                <a:ext cx="0" cy="12315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23" name="直接连接符 21">
                <a:extLst>
                  <a:ext uri="{FF2B5EF4-FFF2-40B4-BE49-F238E27FC236}">
                    <a16:creationId xmlns:a16="http://schemas.microsoft.com/office/drawing/2014/main" id="{67EDE2A6-94EB-4D99-9965-19677C6185EF}"/>
                  </a:ext>
                </a:extLst>
              </p:cNvPr>
              <p:cNvCxnSpPr/>
              <p:nvPr/>
            </p:nvCxnSpPr>
            <p:spPr>
              <a:xfrm>
                <a:off x="1001908" y="1988840"/>
                <a:ext cx="8089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24" name="直接连接符 30">
                <a:extLst>
                  <a:ext uri="{FF2B5EF4-FFF2-40B4-BE49-F238E27FC236}">
                    <a16:creationId xmlns:a16="http://schemas.microsoft.com/office/drawing/2014/main" id="{3D0A2BCD-400E-4C48-AE97-85C73699F6E4}"/>
                  </a:ext>
                </a:extLst>
              </p:cNvPr>
              <p:cNvCxnSpPr/>
              <p:nvPr/>
            </p:nvCxnSpPr>
            <p:spPr>
              <a:xfrm flipH="1" flipV="1">
                <a:off x="1004140" y="3427300"/>
                <a:ext cx="0" cy="1457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25" name="直接连接符 32">
                <a:extLst>
                  <a:ext uri="{FF2B5EF4-FFF2-40B4-BE49-F238E27FC236}">
                    <a16:creationId xmlns:a16="http://schemas.microsoft.com/office/drawing/2014/main" id="{098C7343-729F-461A-A0E4-F5FD6F5B7E19}"/>
                  </a:ext>
                </a:extLst>
              </p:cNvPr>
              <p:cNvCxnSpPr/>
              <p:nvPr/>
            </p:nvCxnSpPr>
            <p:spPr>
              <a:xfrm>
                <a:off x="1001908" y="3550892"/>
                <a:ext cx="8089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</p:cxnSp>
        </p:grpSp>
        <p:grpSp>
          <p:nvGrpSpPr>
            <p:cNvPr id="18" name="组合 39">
              <a:extLst>
                <a:ext uri="{FF2B5EF4-FFF2-40B4-BE49-F238E27FC236}">
                  <a16:creationId xmlns:a16="http://schemas.microsoft.com/office/drawing/2014/main" id="{C8FA2D34-1183-4809-A60F-9EA7F93B9FB8}"/>
                </a:ext>
              </a:extLst>
            </p:cNvPr>
            <p:cNvGrpSpPr/>
            <p:nvPr/>
          </p:nvGrpSpPr>
          <p:grpSpPr>
            <a:xfrm>
              <a:off x="1254480" y="2284526"/>
              <a:ext cx="494224" cy="280999"/>
              <a:chOff x="1421913" y="401510"/>
              <a:chExt cx="648071" cy="453286"/>
            </a:xfrm>
          </p:grpSpPr>
          <p:sp>
            <p:nvSpPr>
              <p:cNvPr id="19" name="矩形 26">
                <a:extLst>
                  <a:ext uri="{FF2B5EF4-FFF2-40B4-BE49-F238E27FC236}">
                    <a16:creationId xmlns:a16="http://schemas.microsoft.com/office/drawing/2014/main" id="{A5DEB820-5E6D-483A-8A8F-DA735BE9DEC9}"/>
                  </a:ext>
                </a:extLst>
              </p:cNvPr>
              <p:cNvSpPr/>
              <p:nvPr/>
            </p:nvSpPr>
            <p:spPr>
              <a:xfrm>
                <a:off x="1421913" y="439093"/>
                <a:ext cx="648071" cy="41570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txBody>
              <a:bodyPr lIns="90000" tIns="46800" rIns="90000" bIns="46800">
                <a:no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endParaRPr lang="en-US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文本框 27">
                <a:extLst>
                  <a:ext uri="{FF2B5EF4-FFF2-40B4-BE49-F238E27FC236}">
                    <a16:creationId xmlns:a16="http://schemas.microsoft.com/office/drawing/2014/main" id="{9159B92F-4280-43B5-B000-E6A195810C98}"/>
                  </a:ext>
                </a:extLst>
              </p:cNvPr>
              <p:cNvSpPr/>
              <p:nvPr/>
            </p:nvSpPr>
            <p:spPr>
              <a:xfrm flipH="1">
                <a:off x="1483701" y="401510"/>
                <a:ext cx="571123" cy="33855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r>
                  <a:rPr lang="en-US" altLang="en-US" sz="1600" b="1"/>
                  <a:t>7V</a:t>
                </a:r>
              </a:p>
            </p:txBody>
          </p:sp>
        </p:grpSp>
      </p:grpSp>
      <p:grpSp>
        <p:nvGrpSpPr>
          <p:cNvPr id="26" name="组合 44">
            <a:extLst>
              <a:ext uri="{FF2B5EF4-FFF2-40B4-BE49-F238E27FC236}">
                <a16:creationId xmlns:a16="http://schemas.microsoft.com/office/drawing/2014/main" id="{00307EB6-3E9F-46A5-A699-D27B0B847709}"/>
              </a:ext>
            </a:extLst>
          </p:cNvPr>
          <p:cNvGrpSpPr/>
          <p:nvPr/>
        </p:nvGrpSpPr>
        <p:grpSpPr>
          <a:xfrm>
            <a:off x="4512544" y="1160934"/>
            <a:ext cx="1089025" cy="1584325"/>
            <a:chOff x="799168" y="1988840"/>
            <a:chExt cx="1089024" cy="1584176"/>
          </a:xfrm>
        </p:grpSpPr>
        <p:grpSp>
          <p:nvGrpSpPr>
            <p:cNvPr id="27" name="组合 45">
              <a:extLst>
                <a:ext uri="{FF2B5EF4-FFF2-40B4-BE49-F238E27FC236}">
                  <a16:creationId xmlns:a16="http://schemas.microsoft.com/office/drawing/2014/main" id="{837F1781-3E2C-40AF-9330-C069B9D8B11F}"/>
                </a:ext>
              </a:extLst>
            </p:cNvPr>
            <p:cNvGrpSpPr/>
            <p:nvPr/>
          </p:nvGrpSpPr>
          <p:grpSpPr>
            <a:xfrm>
              <a:off x="799168" y="1988840"/>
              <a:ext cx="1089024" cy="1584176"/>
              <a:chOff x="721866" y="1988840"/>
              <a:chExt cx="1089024" cy="1584176"/>
            </a:xfrm>
          </p:grpSpPr>
          <p:pic>
            <p:nvPicPr>
              <p:cNvPr id="31" name="图片 49">
                <a:extLst>
                  <a:ext uri="{FF2B5EF4-FFF2-40B4-BE49-F238E27FC236}">
                    <a16:creationId xmlns:a16="http://schemas.microsoft.com/office/drawing/2014/main" id="{71E36C97-86CF-46D6-9C9B-184B43A38EF9}"/>
                  </a:ext>
                </a:extLst>
              </p:cNvPr>
              <p:cNvPicPr/>
              <p:nvPr/>
            </p:nvPicPr>
            <p:blipFill dpi="0">
              <a:blip r:embed="rId10"/>
              <a:stretch>
                <a:fillRect/>
              </a:stretch>
            </p:blipFill>
            <p:spPr>
              <a:xfrm>
                <a:off x="721866" y="2127756"/>
                <a:ext cx="779726" cy="129954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  <p:cxnSp>
            <p:nvCxnSpPr>
              <p:cNvPr id="32" name="直接连接符 50">
                <a:extLst>
                  <a:ext uri="{FF2B5EF4-FFF2-40B4-BE49-F238E27FC236}">
                    <a16:creationId xmlns:a16="http://schemas.microsoft.com/office/drawing/2014/main" id="{6FFABC7D-F4D2-4B3C-AD23-2E2DE5447ACB}"/>
                  </a:ext>
                </a:extLst>
              </p:cNvPr>
              <p:cNvCxnSpPr/>
              <p:nvPr/>
            </p:nvCxnSpPr>
            <p:spPr>
              <a:xfrm flipH="1" flipV="1">
                <a:off x="1001908" y="1988840"/>
                <a:ext cx="0" cy="12315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33" name="直接连接符 51">
                <a:extLst>
                  <a:ext uri="{FF2B5EF4-FFF2-40B4-BE49-F238E27FC236}">
                    <a16:creationId xmlns:a16="http://schemas.microsoft.com/office/drawing/2014/main" id="{78792B3B-9D6C-4774-9A36-5C3FBD50F512}"/>
                  </a:ext>
                </a:extLst>
              </p:cNvPr>
              <p:cNvCxnSpPr/>
              <p:nvPr/>
            </p:nvCxnSpPr>
            <p:spPr>
              <a:xfrm>
                <a:off x="1001908" y="1988840"/>
                <a:ext cx="8089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34" name="直接连接符 52">
                <a:extLst>
                  <a:ext uri="{FF2B5EF4-FFF2-40B4-BE49-F238E27FC236}">
                    <a16:creationId xmlns:a16="http://schemas.microsoft.com/office/drawing/2014/main" id="{B4A08EE0-AF69-4073-9016-41D644AC51F7}"/>
                  </a:ext>
                </a:extLst>
              </p:cNvPr>
              <p:cNvCxnSpPr/>
              <p:nvPr/>
            </p:nvCxnSpPr>
            <p:spPr>
              <a:xfrm flipH="1" flipV="1">
                <a:off x="1004140" y="3427300"/>
                <a:ext cx="0" cy="1457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35" name="直接连接符 53">
                <a:extLst>
                  <a:ext uri="{FF2B5EF4-FFF2-40B4-BE49-F238E27FC236}">
                    <a16:creationId xmlns:a16="http://schemas.microsoft.com/office/drawing/2014/main" id="{1CBD49FE-39E7-4289-B77A-275197BD63E8}"/>
                  </a:ext>
                </a:extLst>
              </p:cNvPr>
              <p:cNvCxnSpPr/>
              <p:nvPr/>
            </p:nvCxnSpPr>
            <p:spPr>
              <a:xfrm>
                <a:off x="1001908" y="3550892"/>
                <a:ext cx="8089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</p:spPr>
          </p:cxnSp>
        </p:grpSp>
        <p:grpSp>
          <p:nvGrpSpPr>
            <p:cNvPr id="28" name="组合 46">
              <a:extLst>
                <a:ext uri="{FF2B5EF4-FFF2-40B4-BE49-F238E27FC236}">
                  <a16:creationId xmlns:a16="http://schemas.microsoft.com/office/drawing/2014/main" id="{DBB83E92-7481-4FB1-A044-D8BC6A3AF3D3}"/>
                </a:ext>
              </a:extLst>
            </p:cNvPr>
            <p:cNvGrpSpPr/>
            <p:nvPr/>
          </p:nvGrpSpPr>
          <p:grpSpPr>
            <a:xfrm>
              <a:off x="1254480" y="2284526"/>
              <a:ext cx="494224" cy="280999"/>
              <a:chOff x="1421913" y="401510"/>
              <a:chExt cx="648071" cy="453286"/>
            </a:xfrm>
          </p:grpSpPr>
          <p:sp>
            <p:nvSpPr>
              <p:cNvPr id="29" name="矩形 47">
                <a:extLst>
                  <a:ext uri="{FF2B5EF4-FFF2-40B4-BE49-F238E27FC236}">
                    <a16:creationId xmlns:a16="http://schemas.microsoft.com/office/drawing/2014/main" id="{2CE80A19-71D0-423A-A189-3D6ABAEE35F1}"/>
                  </a:ext>
                </a:extLst>
              </p:cNvPr>
              <p:cNvSpPr/>
              <p:nvPr/>
            </p:nvSpPr>
            <p:spPr>
              <a:xfrm>
                <a:off x="1421913" y="439093"/>
                <a:ext cx="648071" cy="41570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txBody>
              <a:bodyPr lIns="90000" tIns="46800" rIns="90000" bIns="46800">
                <a:no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endParaRPr lang="en-US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文本框 48">
                <a:extLst>
                  <a:ext uri="{FF2B5EF4-FFF2-40B4-BE49-F238E27FC236}">
                    <a16:creationId xmlns:a16="http://schemas.microsoft.com/office/drawing/2014/main" id="{F65AFEA0-8B0E-4204-85A1-1C2A0F597B12}"/>
                  </a:ext>
                </a:extLst>
              </p:cNvPr>
              <p:cNvSpPr/>
              <p:nvPr/>
            </p:nvSpPr>
            <p:spPr>
              <a:xfrm flipH="1">
                <a:off x="1483701" y="401510"/>
                <a:ext cx="571123" cy="33855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charset="-122"/>
                  </a:defRPr>
                </a:lvl5pPr>
              </a:lstStyle>
              <a:p>
                <a:pPr marL="0" lvl="0" indent="0">
                  <a:spcBef>
                    <a:spcPct val="0"/>
                  </a:spcBef>
                  <a:buNone/>
                </a:pPr>
                <a:r>
                  <a:rPr lang="en-US" altLang="en-US" sz="1600" b="1"/>
                  <a:t>7V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08675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0">
            <a:extLst>
              <a:ext uri="{FF2B5EF4-FFF2-40B4-BE49-F238E27FC236}">
                <a16:creationId xmlns:a16="http://schemas.microsoft.com/office/drawing/2014/main" id="{EE23E04D-BA30-4FF0-A06F-F2571A3B7700}"/>
              </a:ext>
            </a:extLst>
          </p:cNvPr>
          <p:cNvSpPr/>
          <p:nvPr/>
        </p:nvSpPr>
        <p:spPr>
          <a:xfrm>
            <a:off x="952500" y="555526"/>
            <a:ext cx="7239000" cy="261828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等效变换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：</a:t>
            </a:r>
            <a:r>
              <a:rPr lang="en-US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网络的一部分用结构不同但端子数和端子上VCR完全相同的另一部分来代替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。</a:t>
            </a:r>
            <a:r>
              <a:rPr lang="en-US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替代后对余下部分来说，其作用效果完全相同，这两部分电路称等效电路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。</a:t>
            </a:r>
            <a:r>
              <a:rPr lang="en-US" altLang="en-US" sz="3600" b="1" dirty="0">
                <a:solidFill>
                  <a:schemeClr val="bg1"/>
                </a:solidFill>
              </a:rPr>
              <a:t>。</a:t>
            </a:r>
            <a:endParaRPr lang="en-US" altLang="en-US" dirty="0">
              <a:solidFill>
                <a:schemeClr val="bg1"/>
              </a:solidFill>
            </a:endParaRPr>
          </a:p>
        </p:txBody>
      </p:sp>
      <p:sp>
        <p:nvSpPr>
          <p:cNvPr id="4" name="Text Box 39">
            <a:extLst>
              <a:ext uri="{FF2B5EF4-FFF2-40B4-BE49-F238E27FC236}">
                <a16:creationId xmlns:a16="http://schemas.microsoft.com/office/drawing/2014/main" id="{1D94C9FB-3DC8-4267-8E0C-DE8B5A5BC0DF}"/>
              </a:ext>
            </a:extLst>
          </p:cNvPr>
          <p:cNvSpPr/>
          <p:nvPr/>
        </p:nvSpPr>
        <p:spPr>
          <a:xfrm>
            <a:off x="1259632" y="3507854"/>
            <a:ext cx="6019800" cy="58695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对外等效</a:t>
            </a:r>
            <a:r>
              <a:rPr lang="zh-CN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</a:t>
            </a:r>
            <a:r>
              <a:rPr lang="en-US" altLang="en-US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对内不等效</a:t>
            </a:r>
            <a:r>
              <a:rPr lang="zh-CN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。</a:t>
            </a:r>
            <a:endParaRPr lang="en-US" altLang="en-US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07284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457200" y="274638"/>
            <a:ext cx="8229600" cy="65403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200" b="1" i="0" u="none" strike="noStrike" kern="0" cap="none" spc="150" normalizeH="0" baseline="0" noProof="0" dirty="0">
                <a:ln w="1143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itchFamily="2" charset="-122"/>
                <a:ea typeface="宋体" pitchFamily="2" charset="-122"/>
                <a:cs typeface="+mj-cs"/>
              </a:rPr>
              <a:t>最简二端网络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11188" y="857238"/>
            <a:ext cx="7524750" cy="26289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28662" y="3643320"/>
            <a:ext cx="299152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chemeClr val="tx1">
                      <a:alpha val="43000"/>
                    </a:schemeClr>
                  </a:outerShdw>
                </a:effectLst>
              </a:rPr>
              <a:t>无</a:t>
            </a: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源二端网络？</a:t>
            </a:r>
            <a:endParaRPr lang="en-US" altLang="zh-CN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29191" y="3643320"/>
            <a:ext cx="300039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有源二端网络？  </a:t>
            </a:r>
            <a:endParaRPr lang="en-US" altLang="zh-CN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1000100" y="357172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11423</TotalTime>
  <Words>215</Words>
  <Application>Microsoft Office PowerPoint</Application>
  <PresentationFormat>全屏显示(16:9)</PresentationFormat>
  <Paragraphs>48</Paragraphs>
  <Slides>9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黑体</vt:lpstr>
      <vt:lpstr>楷体</vt:lpstr>
      <vt:lpstr>楷体_GB2312</vt:lpstr>
      <vt:lpstr>宋体</vt:lpstr>
      <vt:lpstr>Arial</vt:lpstr>
      <vt:lpstr>Calibri</vt:lpstr>
      <vt:lpstr>Times New Roman</vt:lpstr>
      <vt:lpstr>Wingdings</vt:lpstr>
      <vt:lpstr>默认设计模板</vt:lpstr>
      <vt:lpstr>Equation</vt:lpstr>
      <vt:lpstr>第2章  电路分析中的等效变换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1112</cp:revision>
  <dcterms:created xsi:type="dcterms:W3CDTF">2004-09-16T03:31:17Z</dcterms:created>
  <dcterms:modified xsi:type="dcterms:W3CDTF">2020-02-26T10:18:33Z</dcterms:modified>
</cp:coreProperties>
</file>