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442" r:id="rId3"/>
    <p:sldId id="443" r:id="rId4"/>
    <p:sldId id="444" r:id="rId5"/>
    <p:sldId id="445" r:id="rId6"/>
    <p:sldId id="449" r:id="rId7"/>
    <p:sldId id="450" r:id="rId8"/>
    <p:sldId id="451" r:id="rId9"/>
    <p:sldId id="452" r:id="rId10"/>
    <p:sldId id="453" r:id="rId11"/>
    <p:sldId id="454" r:id="rId12"/>
    <p:sldId id="455" r:id="rId13"/>
    <p:sldId id="456" r:id="rId14"/>
    <p:sldId id="448" r:id="rId1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99"/>
    <a:srgbClr val="823E78"/>
    <a:srgbClr val="A85D24"/>
    <a:srgbClr val="FF1D1D"/>
    <a:srgbClr val="00FF00"/>
    <a:srgbClr val="FF9900"/>
    <a:srgbClr val="0066CC"/>
    <a:srgbClr val="FF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4625" autoAdjust="0"/>
  </p:normalViewPr>
  <p:slideViewPr>
    <p:cSldViewPr>
      <p:cViewPr varScale="1">
        <p:scale>
          <a:sx n="132" d="100"/>
          <a:sy n="132" d="100"/>
        </p:scale>
        <p:origin x="468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2020/2/26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2020/2/26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562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2821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zh-CN" altLang="en-US" sz="1200" b="1" kern="12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无源二端电阻网络</a:t>
            </a:r>
            <a:endParaRPr lang="zh-CN" altLang="en-US" sz="1200" b="1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1.wmf"/><Relationship Id="rId11" Type="http://schemas.openxmlformats.org/officeDocument/2006/relationships/image" Target="../media/image33.wmf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35.png"/><Relationship Id="rId9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image" Target="../media/image15.png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3.bin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6.wmf"/><Relationship Id="rId9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81455" y="2000246"/>
            <a:ext cx="3890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无源二端电阻网络</a:t>
            </a:r>
            <a:endParaRPr lang="en-US" altLang="zh-CN" sz="3600" b="1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>
            <a:extLst>
              <a:ext uri="{FF2B5EF4-FFF2-40B4-BE49-F238E27FC236}">
                <a16:creationId xmlns:a16="http://schemas.microsoft.com/office/drawing/2014/main" id="{4FB2BD76-20B7-4545-B7E2-244657473F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5859787"/>
              </p:ext>
            </p:extLst>
          </p:nvPr>
        </p:nvGraphicFramePr>
        <p:xfrm>
          <a:off x="1196503" y="1251224"/>
          <a:ext cx="2102232" cy="2802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Equation" r:id="rId3" imgW="990360" imgH="1346040" progId="Equation.DSMT4">
                  <p:embed/>
                </p:oleObj>
              </mc:Choice>
              <mc:Fallback>
                <p:oleObj name="Equation" r:id="rId3" imgW="990360" imgH="1346040" progId="Equation.DSMT4">
                  <p:embed/>
                  <p:pic>
                    <p:nvPicPr>
                      <p:cNvPr id="17410" name="Object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503" y="1251224"/>
                        <a:ext cx="2102232" cy="28027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34">
            <a:extLst>
              <a:ext uri="{FF2B5EF4-FFF2-40B4-BE49-F238E27FC236}">
                <a16:creationId xmlns:a16="http://schemas.microsoft.com/office/drawing/2014/main" id="{29E66B5B-AD42-4AB4-AAA9-0DE68F64C862}"/>
              </a:ext>
            </a:extLst>
          </p:cNvPr>
          <p:cNvSpPr/>
          <p:nvPr/>
        </p:nvSpPr>
        <p:spPr>
          <a:xfrm>
            <a:off x="533400" y="685800"/>
            <a:ext cx="1295400" cy="46384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(2)</a:t>
            </a:r>
            <a:endParaRPr lang="en-US" altLang="en-US" sz="2400"/>
          </a:p>
        </p:txBody>
      </p:sp>
      <p:graphicFrame>
        <p:nvGraphicFramePr>
          <p:cNvPr id="4" name="Object 35">
            <a:extLst>
              <a:ext uri="{FF2B5EF4-FFF2-40B4-BE49-F238E27FC236}">
                <a16:creationId xmlns:a16="http://schemas.microsoft.com/office/drawing/2014/main" id="{E6811B7F-BB52-46FE-A7D9-8F441C1E51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850771"/>
              </p:ext>
            </p:extLst>
          </p:nvPr>
        </p:nvGraphicFramePr>
        <p:xfrm>
          <a:off x="1612882" y="606580"/>
          <a:ext cx="2828780" cy="816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Equation" r:id="rId5" imgW="1841400" imgH="431640" progId="Equation.DSMT4">
                  <p:embed/>
                </p:oleObj>
              </mc:Choice>
              <mc:Fallback>
                <p:oleObj name="Equation" r:id="rId5" imgW="1841400" imgH="431640" progId="Equation.DSMT4">
                  <p:embed/>
                  <p:pic>
                    <p:nvPicPr>
                      <p:cNvPr id="17412" name="Object 3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882" y="606580"/>
                        <a:ext cx="2828780" cy="8166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7">
            <a:extLst>
              <a:ext uri="{FF2B5EF4-FFF2-40B4-BE49-F238E27FC236}">
                <a16:creationId xmlns:a16="http://schemas.microsoft.com/office/drawing/2014/main" id="{52D6BB01-84B1-46E5-9A79-84A017E342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332362"/>
              </p:ext>
            </p:extLst>
          </p:nvPr>
        </p:nvGraphicFramePr>
        <p:xfrm>
          <a:off x="827584" y="4190297"/>
          <a:ext cx="2907814" cy="677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quation" r:id="rId7" imgW="1218960" imgH="228600" progId="Equation.DSMT4">
                  <p:embed/>
                </p:oleObj>
              </mc:Choice>
              <mc:Fallback>
                <p:oleObj name="Equation" r:id="rId7" imgW="1218960" imgH="228600" progId="Equation.DSMT4">
                  <p:embed/>
                  <p:pic>
                    <p:nvPicPr>
                      <p:cNvPr id="17446" name="Object 37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190297"/>
                        <a:ext cx="2907814" cy="6770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1">
            <a:extLst>
              <a:ext uri="{FF2B5EF4-FFF2-40B4-BE49-F238E27FC236}">
                <a16:creationId xmlns:a16="http://schemas.microsoft.com/office/drawing/2014/main" id="{42E0F286-07EE-482E-8174-FB4748A95041}"/>
              </a:ext>
            </a:extLst>
          </p:cNvPr>
          <p:cNvSpPr/>
          <p:nvPr/>
        </p:nvSpPr>
        <p:spPr>
          <a:xfrm>
            <a:off x="364445" y="254155"/>
            <a:ext cx="9109075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sz="2400" b="1"/>
              <a:t>R1=40    ，R2=30     ，R3=20    , R4=10     ,</a:t>
            </a:r>
            <a:r>
              <a:rPr lang="en-US" altLang="en-US" sz="2400" b="1" i="1"/>
              <a:t>U</a:t>
            </a:r>
            <a:r>
              <a:rPr lang="en-US" altLang="en-US" sz="2400" b="1" baseline="-25000"/>
              <a:t>s </a:t>
            </a:r>
            <a:r>
              <a:rPr lang="en-US" altLang="en-US" sz="2400" b="1"/>
              <a:t>= 60V </a:t>
            </a:r>
            <a:endParaRPr lang="en-US" altLang="en-US" sz="240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179E742B-B19C-484F-815A-77454F8A53F9}"/>
              </a:ext>
            </a:extLst>
          </p:cNvPr>
          <p:cNvGrpSpPr/>
          <p:nvPr/>
        </p:nvGrpSpPr>
        <p:grpSpPr>
          <a:xfrm>
            <a:off x="5004048" y="755457"/>
            <a:ext cx="3725721" cy="3298523"/>
            <a:chOff x="4732480" y="2057400"/>
            <a:chExt cx="3725721" cy="3298523"/>
          </a:xfrm>
        </p:grpSpPr>
        <p:grpSp>
          <p:nvGrpSpPr>
            <p:cNvPr id="8" name="Group 43">
              <a:extLst>
                <a:ext uri="{FF2B5EF4-FFF2-40B4-BE49-F238E27FC236}">
                  <a16:creationId xmlns:a16="http://schemas.microsoft.com/office/drawing/2014/main" id="{049BA215-97A1-4231-B94A-68116263BB16}"/>
                </a:ext>
              </a:extLst>
            </p:cNvPr>
            <p:cNvGrpSpPr/>
            <p:nvPr/>
          </p:nvGrpSpPr>
          <p:grpSpPr>
            <a:xfrm>
              <a:off x="4732480" y="2057400"/>
              <a:ext cx="3725721" cy="3298523"/>
              <a:chOff x="3039" y="336"/>
              <a:chExt cx="2577" cy="2160"/>
            </a:xfrm>
          </p:grpSpPr>
          <p:sp>
            <p:nvSpPr>
              <p:cNvPr id="10" name="Text Box 19">
                <a:extLst>
                  <a:ext uri="{FF2B5EF4-FFF2-40B4-BE49-F238E27FC236}">
                    <a16:creationId xmlns:a16="http://schemas.microsoft.com/office/drawing/2014/main" id="{FF490DB2-DB9E-43EF-B398-2CB134CF92E4}"/>
                  </a:ext>
                </a:extLst>
              </p:cNvPr>
              <p:cNvSpPr/>
              <p:nvPr/>
            </p:nvSpPr>
            <p:spPr>
              <a:xfrm>
                <a:off x="3744" y="2112"/>
                <a:ext cx="1525" cy="3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square" lIns="90000" tIns="46800" rIns="90000" bIns="46800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b="1"/>
                  <a:t>+     </a:t>
                </a:r>
                <a:r>
                  <a:rPr lang="en-US" altLang="en-US" b="1" i="1"/>
                  <a:t>U</a:t>
                </a:r>
                <a:r>
                  <a:rPr lang="en-US" altLang="en-US" b="1"/>
                  <a:t>s     -</a:t>
                </a:r>
                <a:endParaRPr lang="en-US" altLang="en-US"/>
              </a:p>
            </p:txBody>
          </p:sp>
          <p:sp>
            <p:nvSpPr>
              <p:cNvPr id="11" name="Text Box 20">
                <a:extLst>
                  <a:ext uri="{FF2B5EF4-FFF2-40B4-BE49-F238E27FC236}">
                    <a16:creationId xmlns:a16="http://schemas.microsoft.com/office/drawing/2014/main" id="{17CBA359-C4D5-400B-8551-32B2F5825305}"/>
                  </a:ext>
                </a:extLst>
              </p:cNvPr>
              <p:cNvSpPr/>
              <p:nvPr/>
            </p:nvSpPr>
            <p:spPr>
              <a:xfrm>
                <a:off x="3360" y="1055"/>
                <a:ext cx="624" cy="3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b="1"/>
                  <a:t>R4</a:t>
                </a:r>
                <a:endParaRPr lang="en-US" altLang="en-US"/>
              </a:p>
            </p:txBody>
          </p:sp>
          <p:sp>
            <p:nvSpPr>
              <p:cNvPr id="12" name="Text Box 21">
                <a:extLst>
                  <a:ext uri="{FF2B5EF4-FFF2-40B4-BE49-F238E27FC236}">
                    <a16:creationId xmlns:a16="http://schemas.microsoft.com/office/drawing/2014/main" id="{B8CFB570-1C12-410D-A162-857B6535EAB4}"/>
                  </a:ext>
                </a:extLst>
              </p:cNvPr>
              <p:cNvSpPr/>
              <p:nvPr/>
            </p:nvSpPr>
            <p:spPr>
              <a:xfrm>
                <a:off x="3456" y="336"/>
                <a:ext cx="624" cy="3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b="1"/>
                  <a:t>R1</a:t>
                </a:r>
                <a:endParaRPr lang="en-US" altLang="en-US"/>
              </a:p>
            </p:txBody>
          </p:sp>
          <p:sp>
            <p:nvSpPr>
              <p:cNvPr id="13" name="Text Box 22">
                <a:extLst>
                  <a:ext uri="{FF2B5EF4-FFF2-40B4-BE49-F238E27FC236}">
                    <a16:creationId xmlns:a16="http://schemas.microsoft.com/office/drawing/2014/main" id="{99E52D15-C0BF-4372-989D-E710A16A4F77}"/>
                  </a:ext>
                </a:extLst>
              </p:cNvPr>
              <p:cNvSpPr/>
              <p:nvPr/>
            </p:nvSpPr>
            <p:spPr>
              <a:xfrm>
                <a:off x="4560" y="1104"/>
                <a:ext cx="672" cy="3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b="1"/>
                  <a:t>R3</a:t>
                </a:r>
              </a:p>
            </p:txBody>
          </p:sp>
          <p:sp>
            <p:nvSpPr>
              <p:cNvPr id="14" name="Text Box 23">
                <a:extLst>
                  <a:ext uri="{FF2B5EF4-FFF2-40B4-BE49-F238E27FC236}">
                    <a16:creationId xmlns:a16="http://schemas.microsoft.com/office/drawing/2014/main" id="{972017F1-EC89-45AB-AABB-312B07744F02}"/>
                  </a:ext>
                </a:extLst>
              </p:cNvPr>
              <p:cNvSpPr/>
              <p:nvPr/>
            </p:nvSpPr>
            <p:spPr>
              <a:xfrm>
                <a:off x="4416" y="336"/>
                <a:ext cx="624" cy="3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b="1"/>
                  <a:t>R2</a:t>
                </a:r>
                <a:endParaRPr lang="en-US" altLang="en-US"/>
              </a:p>
            </p:txBody>
          </p:sp>
          <p:sp>
            <p:nvSpPr>
              <p:cNvPr id="15" name="Text Box 26">
                <a:extLst>
                  <a:ext uri="{FF2B5EF4-FFF2-40B4-BE49-F238E27FC236}">
                    <a16:creationId xmlns:a16="http://schemas.microsoft.com/office/drawing/2014/main" id="{9D5CA6A0-2117-4194-802A-86E45FFEFC5C}"/>
                  </a:ext>
                </a:extLst>
              </p:cNvPr>
              <p:cNvSpPr/>
              <p:nvPr/>
            </p:nvSpPr>
            <p:spPr>
              <a:xfrm>
                <a:off x="3039" y="408"/>
                <a:ext cx="384" cy="3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b="1"/>
                  <a:t>I1</a:t>
                </a:r>
                <a:endParaRPr lang="en-US" altLang="en-US"/>
              </a:p>
            </p:txBody>
          </p:sp>
          <p:sp>
            <p:nvSpPr>
              <p:cNvPr id="16" name="Text Box 30">
                <a:extLst>
                  <a:ext uri="{FF2B5EF4-FFF2-40B4-BE49-F238E27FC236}">
                    <a16:creationId xmlns:a16="http://schemas.microsoft.com/office/drawing/2014/main" id="{E8D4438A-9A71-482F-8875-DF241F9C8275}"/>
                  </a:ext>
                </a:extLst>
              </p:cNvPr>
              <p:cNvSpPr/>
              <p:nvPr/>
            </p:nvSpPr>
            <p:spPr>
              <a:xfrm>
                <a:off x="4224" y="1008"/>
                <a:ext cx="240" cy="3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b="1">
                    <a:solidFill>
                      <a:srgbClr val="FF0000"/>
                    </a:solidFill>
                  </a:rPr>
                  <a:t>I</a:t>
                </a:r>
                <a:endParaRPr lang="en-US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Text Box 32">
                <a:extLst>
                  <a:ext uri="{FF2B5EF4-FFF2-40B4-BE49-F238E27FC236}">
                    <a16:creationId xmlns:a16="http://schemas.microsoft.com/office/drawing/2014/main" id="{D50F9410-79E1-4A7D-9359-A054BFA78CA2}"/>
                  </a:ext>
                </a:extLst>
              </p:cNvPr>
              <p:cNvSpPr/>
              <p:nvPr/>
            </p:nvSpPr>
            <p:spPr>
              <a:xfrm>
                <a:off x="3216" y="2016"/>
                <a:ext cx="720" cy="3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b="1"/>
                  <a:t>Is</a:t>
                </a:r>
              </a:p>
            </p:txBody>
          </p:sp>
          <p:sp>
            <p:nvSpPr>
              <p:cNvPr id="18" name="Text Box 40">
                <a:extLst>
                  <a:ext uri="{FF2B5EF4-FFF2-40B4-BE49-F238E27FC236}">
                    <a16:creationId xmlns:a16="http://schemas.microsoft.com/office/drawing/2014/main" id="{6A81A9D4-C7C0-4E6E-95C9-FAD86D68996E}"/>
                  </a:ext>
                </a:extLst>
              </p:cNvPr>
              <p:cNvSpPr/>
              <p:nvPr/>
            </p:nvSpPr>
            <p:spPr>
              <a:xfrm>
                <a:off x="5088" y="384"/>
                <a:ext cx="528" cy="3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b="1"/>
                  <a:t>I2</a:t>
                </a:r>
                <a:endParaRPr lang="en-US" altLang="en-US"/>
              </a:p>
            </p:txBody>
          </p:sp>
          <p:grpSp>
            <p:nvGrpSpPr>
              <p:cNvPr id="19" name="Group 42">
                <a:extLst>
                  <a:ext uri="{FF2B5EF4-FFF2-40B4-BE49-F238E27FC236}">
                    <a16:creationId xmlns:a16="http://schemas.microsoft.com/office/drawing/2014/main" id="{1112A988-E35E-45EB-87DD-02C7FF8BD285}"/>
                  </a:ext>
                </a:extLst>
              </p:cNvPr>
              <p:cNvGrpSpPr/>
              <p:nvPr/>
            </p:nvGrpSpPr>
            <p:grpSpPr>
              <a:xfrm>
                <a:off x="3168" y="672"/>
                <a:ext cx="2304" cy="1536"/>
                <a:chOff x="3168" y="672"/>
                <a:chExt cx="2304" cy="1536"/>
              </a:xfrm>
            </p:grpSpPr>
            <p:sp>
              <p:nvSpPr>
                <p:cNvPr id="20" name="Rectangle 5">
                  <a:extLst>
                    <a:ext uri="{FF2B5EF4-FFF2-40B4-BE49-F238E27FC236}">
                      <a16:creationId xmlns:a16="http://schemas.microsoft.com/office/drawing/2014/main" id="{5E93CFC2-8741-4546-BD33-3AD66A39A71C}"/>
                    </a:ext>
                  </a:extLst>
                </p:cNvPr>
                <p:cNvSpPr/>
                <p:nvPr/>
              </p:nvSpPr>
              <p:spPr>
                <a:xfrm>
                  <a:off x="3408" y="720"/>
                  <a:ext cx="480" cy="14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  <p:txBody>
                <a:bodyPr wrap="none" lIns="90000" tIns="46800" rIns="90000" bIns="46800" anchor="ctr" anchorCtr="0">
                  <a:noAutofit/>
                </a:bodyPr>
                <a:lstStyle>
                  <a:lvl1pPr marL="342900" indent="-3429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32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1pPr>
                  <a:lvl2pPr marL="742950" indent="-28575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8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2pPr>
                  <a:lvl3pPr marL="11430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24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3pPr>
                  <a:lvl4pPr marL="16002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4pPr>
                  <a:lvl5pPr marL="20574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»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5pPr>
                </a:lstStyle>
                <a:p>
                  <a:pPr marL="0" lvl="0" indent="0">
                    <a:spcBef>
                      <a:spcPct val="0"/>
                    </a:spcBef>
                    <a:buNone/>
                  </a:pPr>
                  <a:endParaRPr lang="en-US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" name="Rectangle 6">
                  <a:extLst>
                    <a:ext uri="{FF2B5EF4-FFF2-40B4-BE49-F238E27FC236}">
                      <a16:creationId xmlns:a16="http://schemas.microsoft.com/office/drawing/2014/main" id="{38CCC4E8-7177-43E8-B20A-A0538C4F85B5}"/>
                    </a:ext>
                  </a:extLst>
                </p:cNvPr>
                <p:cNvSpPr/>
                <p:nvPr/>
              </p:nvSpPr>
              <p:spPr>
                <a:xfrm>
                  <a:off x="4512" y="720"/>
                  <a:ext cx="480" cy="14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  <p:txBody>
                <a:bodyPr wrap="none" lIns="90000" tIns="46800" rIns="90000" bIns="46800" anchor="ctr" anchorCtr="0">
                  <a:noAutofit/>
                </a:bodyPr>
                <a:lstStyle>
                  <a:lvl1pPr marL="342900" indent="-3429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32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1pPr>
                  <a:lvl2pPr marL="742950" indent="-28575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8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2pPr>
                  <a:lvl3pPr marL="11430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24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3pPr>
                  <a:lvl4pPr marL="16002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4pPr>
                  <a:lvl5pPr marL="20574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»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5pPr>
                </a:lstStyle>
                <a:p>
                  <a:pPr marL="0" lvl="0" indent="0">
                    <a:spcBef>
                      <a:spcPct val="0"/>
                    </a:spcBef>
                    <a:buNone/>
                  </a:pPr>
                  <a:endParaRPr lang="en-US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" name="Rectangle 7">
                  <a:extLst>
                    <a:ext uri="{FF2B5EF4-FFF2-40B4-BE49-F238E27FC236}">
                      <a16:creationId xmlns:a16="http://schemas.microsoft.com/office/drawing/2014/main" id="{111EF17A-F230-4E31-949D-A5EF90FC0AA9}"/>
                    </a:ext>
                  </a:extLst>
                </p:cNvPr>
                <p:cNvSpPr/>
                <p:nvPr/>
              </p:nvSpPr>
              <p:spPr>
                <a:xfrm>
                  <a:off x="3456" y="1440"/>
                  <a:ext cx="480" cy="14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  <p:txBody>
                <a:bodyPr wrap="none" lIns="90000" tIns="46800" rIns="90000" bIns="46800" anchor="ctr" anchorCtr="0">
                  <a:noAutofit/>
                </a:bodyPr>
                <a:lstStyle>
                  <a:lvl1pPr marL="342900" indent="-3429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32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1pPr>
                  <a:lvl2pPr marL="742950" indent="-28575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8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2pPr>
                  <a:lvl3pPr marL="11430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24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3pPr>
                  <a:lvl4pPr marL="16002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4pPr>
                  <a:lvl5pPr marL="20574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»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5pPr>
                </a:lstStyle>
                <a:p>
                  <a:pPr marL="0" lvl="0" indent="0">
                    <a:spcBef>
                      <a:spcPct val="0"/>
                    </a:spcBef>
                    <a:buNone/>
                  </a:pPr>
                  <a:endParaRPr lang="en-US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" name="Rectangle 8">
                  <a:extLst>
                    <a:ext uri="{FF2B5EF4-FFF2-40B4-BE49-F238E27FC236}">
                      <a16:creationId xmlns:a16="http://schemas.microsoft.com/office/drawing/2014/main" id="{0AAB2F91-5A07-4E8C-9A18-AFED65BB9D42}"/>
                    </a:ext>
                  </a:extLst>
                </p:cNvPr>
                <p:cNvSpPr/>
                <p:nvPr/>
              </p:nvSpPr>
              <p:spPr>
                <a:xfrm>
                  <a:off x="4512" y="1440"/>
                  <a:ext cx="480" cy="14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  <p:txBody>
                <a:bodyPr wrap="none" lIns="90000" tIns="46800" rIns="90000" bIns="46800" anchor="ctr" anchorCtr="0">
                  <a:noAutofit/>
                </a:bodyPr>
                <a:lstStyle>
                  <a:lvl1pPr marL="342900" indent="-3429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32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1pPr>
                  <a:lvl2pPr marL="742950" indent="-28575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8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2pPr>
                  <a:lvl3pPr marL="11430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24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3pPr>
                  <a:lvl4pPr marL="16002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4pPr>
                  <a:lvl5pPr marL="20574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»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5pPr>
                </a:lstStyle>
                <a:p>
                  <a:pPr marL="0" lvl="0" indent="0">
                    <a:spcBef>
                      <a:spcPct val="0"/>
                    </a:spcBef>
                    <a:buNone/>
                  </a:pPr>
                  <a:endParaRPr lang="en-US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Oval 9">
                  <a:extLst>
                    <a:ext uri="{FF2B5EF4-FFF2-40B4-BE49-F238E27FC236}">
                      <a16:creationId xmlns:a16="http://schemas.microsoft.com/office/drawing/2014/main" id="{9FBB4436-AA25-4315-B6FD-01562B1A596A}"/>
                    </a:ext>
                  </a:extLst>
                </p:cNvPr>
                <p:cNvSpPr/>
                <p:nvPr/>
              </p:nvSpPr>
              <p:spPr>
                <a:xfrm>
                  <a:off x="4080" y="1824"/>
                  <a:ext cx="336" cy="384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  <p:txBody>
                <a:bodyPr wrap="none" lIns="90000" tIns="46800" rIns="90000" bIns="46800" anchor="ctr" anchorCtr="0">
                  <a:noAutofit/>
                </a:bodyPr>
                <a:lstStyle>
                  <a:lvl1pPr marL="342900" indent="-3429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32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1pPr>
                  <a:lvl2pPr marL="742950" indent="-28575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8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2pPr>
                  <a:lvl3pPr marL="11430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24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3pPr>
                  <a:lvl4pPr marL="16002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4pPr>
                  <a:lvl5pPr marL="20574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»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5pPr>
                </a:lstStyle>
                <a:p>
                  <a:pPr marL="0" lvl="0" indent="0">
                    <a:spcBef>
                      <a:spcPct val="0"/>
                    </a:spcBef>
                    <a:buNone/>
                  </a:pPr>
                  <a:endParaRPr lang="en-US" altLang="en-US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25" name="Line 10">
                  <a:extLst>
                    <a:ext uri="{FF2B5EF4-FFF2-40B4-BE49-F238E27FC236}">
                      <a16:creationId xmlns:a16="http://schemas.microsoft.com/office/drawing/2014/main" id="{F84E8DA2-C485-455F-A4D2-CBC5D6F74E3E}"/>
                    </a:ext>
                  </a:extLst>
                </p:cNvPr>
                <p:cNvCxnSpPr/>
                <p:nvPr/>
              </p:nvCxnSpPr>
              <p:spPr>
                <a:xfrm>
                  <a:off x="3168" y="2016"/>
                  <a:ext cx="230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26" name="Line 11">
                  <a:extLst>
                    <a:ext uri="{FF2B5EF4-FFF2-40B4-BE49-F238E27FC236}">
                      <a16:creationId xmlns:a16="http://schemas.microsoft.com/office/drawing/2014/main" id="{35FF7F1A-0C9C-4526-96E2-F304E26C5119}"/>
                    </a:ext>
                  </a:extLst>
                </p:cNvPr>
                <p:cNvCxnSpPr/>
                <p:nvPr/>
              </p:nvCxnSpPr>
              <p:spPr>
                <a:xfrm flipH="1" flipV="1">
                  <a:off x="3168" y="768"/>
                  <a:ext cx="0" cy="124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27" name="Line 12">
                  <a:extLst>
                    <a:ext uri="{FF2B5EF4-FFF2-40B4-BE49-F238E27FC236}">
                      <a16:creationId xmlns:a16="http://schemas.microsoft.com/office/drawing/2014/main" id="{7A610454-0CAD-48EC-B0C8-3332C151FD2A}"/>
                    </a:ext>
                  </a:extLst>
                </p:cNvPr>
                <p:cNvCxnSpPr/>
                <p:nvPr/>
              </p:nvCxnSpPr>
              <p:spPr>
                <a:xfrm>
                  <a:off x="3168" y="768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28" name="Line 13">
                  <a:extLst>
                    <a:ext uri="{FF2B5EF4-FFF2-40B4-BE49-F238E27FC236}">
                      <a16:creationId xmlns:a16="http://schemas.microsoft.com/office/drawing/2014/main" id="{A293AB51-0F6C-48B0-806F-26F798EC3BF8}"/>
                    </a:ext>
                  </a:extLst>
                </p:cNvPr>
                <p:cNvCxnSpPr/>
                <p:nvPr/>
              </p:nvCxnSpPr>
              <p:spPr>
                <a:xfrm>
                  <a:off x="3888" y="768"/>
                  <a:ext cx="62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29" name="Line 14">
                  <a:extLst>
                    <a:ext uri="{FF2B5EF4-FFF2-40B4-BE49-F238E27FC236}">
                      <a16:creationId xmlns:a16="http://schemas.microsoft.com/office/drawing/2014/main" id="{EA8A9EE8-2BEA-4064-886B-1DF85F9EF346}"/>
                    </a:ext>
                  </a:extLst>
                </p:cNvPr>
                <p:cNvCxnSpPr/>
                <p:nvPr/>
              </p:nvCxnSpPr>
              <p:spPr>
                <a:xfrm>
                  <a:off x="4992" y="768"/>
                  <a:ext cx="48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30" name="Line 15">
                  <a:extLst>
                    <a:ext uri="{FF2B5EF4-FFF2-40B4-BE49-F238E27FC236}">
                      <a16:creationId xmlns:a16="http://schemas.microsoft.com/office/drawing/2014/main" id="{D184F6E4-0629-4696-A529-8CE5CDFD2FD8}"/>
                    </a:ext>
                  </a:extLst>
                </p:cNvPr>
                <p:cNvCxnSpPr/>
                <p:nvPr/>
              </p:nvCxnSpPr>
              <p:spPr>
                <a:xfrm flipH="1">
                  <a:off x="5472" y="768"/>
                  <a:ext cx="0" cy="124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31" name="Line 16">
                  <a:extLst>
                    <a:ext uri="{FF2B5EF4-FFF2-40B4-BE49-F238E27FC236}">
                      <a16:creationId xmlns:a16="http://schemas.microsoft.com/office/drawing/2014/main" id="{042A57FC-F95B-441D-A1D6-5BBC8CB8DB84}"/>
                    </a:ext>
                  </a:extLst>
                </p:cNvPr>
                <p:cNvCxnSpPr/>
                <p:nvPr/>
              </p:nvCxnSpPr>
              <p:spPr>
                <a:xfrm>
                  <a:off x="3168" y="1488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32" name="Line 17">
                  <a:extLst>
                    <a:ext uri="{FF2B5EF4-FFF2-40B4-BE49-F238E27FC236}">
                      <a16:creationId xmlns:a16="http://schemas.microsoft.com/office/drawing/2014/main" id="{4B0A78CA-902C-4609-B4C4-A63E7F3274CF}"/>
                    </a:ext>
                  </a:extLst>
                </p:cNvPr>
                <p:cNvCxnSpPr/>
                <p:nvPr/>
              </p:nvCxnSpPr>
              <p:spPr>
                <a:xfrm>
                  <a:off x="3936" y="1488"/>
                  <a:ext cx="57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33" name="Line 18">
                  <a:extLst>
                    <a:ext uri="{FF2B5EF4-FFF2-40B4-BE49-F238E27FC236}">
                      <a16:creationId xmlns:a16="http://schemas.microsoft.com/office/drawing/2014/main" id="{BC7A5EB5-CB98-4B3D-95CA-B93100DAA256}"/>
                    </a:ext>
                  </a:extLst>
                </p:cNvPr>
                <p:cNvCxnSpPr/>
                <p:nvPr/>
              </p:nvCxnSpPr>
              <p:spPr>
                <a:xfrm>
                  <a:off x="4992" y="1488"/>
                  <a:ext cx="48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34" name="Line 24">
                  <a:extLst>
                    <a:ext uri="{FF2B5EF4-FFF2-40B4-BE49-F238E27FC236}">
                      <a16:creationId xmlns:a16="http://schemas.microsoft.com/office/drawing/2014/main" id="{78BB3927-B67B-485B-B996-377D82D08AC8}"/>
                    </a:ext>
                  </a:extLst>
                </p:cNvPr>
                <p:cNvCxnSpPr/>
                <p:nvPr/>
              </p:nvCxnSpPr>
              <p:spPr>
                <a:xfrm>
                  <a:off x="3168" y="76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tailEnd type="triangle"/>
                </a:ln>
              </p:spPr>
            </p:cxnSp>
            <p:cxnSp>
              <p:nvCxnSpPr>
                <p:cNvPr id="35" name="Line 29">
                  <a:extLst>
                    <a:ext uri="{FF2B5EF4-FFF2-40B4-BE49-F238E27FC236}">
                      <a16:creationId xmlns:a16="http://schemas.microsoft.com/office/drawing/2014/main" id="{403EAFB7-4480-417B-AA91-74B4FC71DA12}"/>
                    </a:ext>
                  </a:extLst>
                </p:cNvPr>
                <p:cNvCxnSpPr>
                  <a:cxnSpLocks/>
                  <a:endCxn id="9" idx="0"/>
                </p:cNvCxnSpPr>
                <p:nvPr/>
              </p:nvCxnSpPr>
              <p:spPr>
                <a:xfrm>
                  <a:off x="4176" y="768"/>
                  <a:ext cx="2" cy="65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miter lim="800000"/>
                  <a:tailEnd type="triangle"/>
                </a:ln>
              </p:spPr>
            </p:cxnSp>
            <p:cxnSp>
              <p:nvCxnSpPr>
                <p:cNvPr id="36" name="Line 31">
                  <a:extLst>
                    <a:ext uri="{FF2B5EF4-FFF2-40B4-BE49-F238E27FC236}">
                      <a16:creationId xmlns:a16="http://schemas.microsoft.com/office/drawing/2014/main" id="{397D00CF-E7B1-4D98-BC66-0AAFF53824A8}"/>
                    </a:ext>
                  </a:extLst>
                </p:cNvPr>
                <p:cNvCxnSpPr/>
                <p:nvPr/>
              </p:nvCxnSpPr>
              <p:spPr>
                <a:xfrm flipH="1">
                  <a:off x="3360" y="2016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tailEnd type="triangle"/>
                </a:ln>
              </p:spPr>
            </p:cxnSp>
            <p:cxnSp>
              <p:nvCxnSpPr>
                <p:cNvPr id="37" name="Line 39">
                  <a:extLst>
                    <a:ext uri="{FF2B5EF4-FFF2-40B4-BE49-F238E27FC236}">
                      <a16:creationId xmlns:a16="http://schemas.microsoft.com/office/drawing/2014/main" id="{FAD2507A-2D96-48BF-B106-A4A41646E614}"/>
                    </a:ext>
                  </a:extLst>
                </p:cNvPr>
                <p:cNvCxnSpPr/>
                <p:nvPr/>
              </p:nvCxnSpPr>
              <p:spPr>
                <a:xfrm>
                  <a:off x="5088" y="768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tailEnd type="triangle"/>
                </a:ln>
              </p:spPr>
            </p:cxnSp>
            <p:sp>
              <p:nvSpPr>
                <p:cNvPr id="38" name="Oval 41">
                  <a:extLst>
                    <a:ext uri="{FF2B5EF4-FFF2-40B4-BE49-F238E27FC236}">
                      <a16:creationId xmlns:a16="http://schemas.microsoft.com/office/drawing/2014/main" id="{11204C0D-973D-4C25-A1FA-1F3577C3B3EB}"/>
                    </a:ext>
                  </a:extLst>
                </p:cNvPr>
                <p:cNvSpPr/>
                <p:nvPr/>
              </p:nvSpPr>
              <p:spPr>
                <a:xfrm>
                  <a:off x="4108" y="672"/>
                  <a:ext cx="144" cy="144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tx1"/>
                  </a:solidFill>
                  <a:miter lim="800000"/>
                </a:ln>
              </p:spPr>
              <p:txBody>
                <a:bodyPr wrap="none" lIns="90000" tIns="46800" rIns="90000" bIns="46800" anchor="ctr" anchorCtr="0">
                  <a:noAutofit/>
                </a:bodyPr>
                <a:lstStyle>
                  <a:lvl1pPr marL="342900" indent="-3429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32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1pPr>
                  <a:lvl2pPr marL="742950" indent="-28575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8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2pPr>
                  <a:lvl3pPr marL="11430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1" sz="24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3pPr>
                  <a:lvl4pPr marL="16002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4pPr>
                  <a:lvl5pPr marL="20574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»"/>
                    <a:defRPr kumimoji="1" sz="2000" b="0" i="0" u="none" smtId="4294967295">
                      <a:solidFill>
                        <a:schemeClr val="tx1"/>
                      </a:solidFill>
                      <a:latin typeface="Times New Roman" pitchFamily="18" charset="0"/>
                      <a:ea typeface="宋体" charset="-122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None/>
                  </a:pPr>
                  <a:endParaRPr lang="en-US" altLang="en-US"/>
                </a:p>
              </p:txBody>
            </p:sp>
          </p:grpSp>
        </p:grpSp>
        <p:sp>
          <p:nvSpPr>
            <p:cNvPr id="9" name="Oval 41">
              <a:extLst>
                <a:ext uri="{FF2B5EF4-FFF2-40B4-BE49-F238E27FC236}">
                  <a16:creationId xmlns:a16="http://schemas.microsoft.com/office/drawing/2014/main" id="{2EB56642-DE6F-4681-AF19-6F8BDDDEFFC6}"/>
                </a:ext>
              </a:extLst>
            </p:cNvPr>
            <p:cNvSpPr/>
            <p:nvPr/>
          </p:nvSpPr>
          <p:spPr>
            <a:xfrm>
              <a:off x="6274715" y="3712460"/>
              <a:ext cx="208189" cy="21990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</a:ln>
          </p:spPr>
          <p:txBody>
            <a:bodyPr wrap="none" lIns="90000" tIns="46800" rIns="90000" bIns="46800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20826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76E7B8D-AC22-41B8-85F0-ECCB0A260996}"/>
              </a:ext>
            </a:extLst>
          </p:cNvPr>
          <p:cNvSpPr/>
          <p:nvPr/>
        </p:nvSpPr>
        <p:spPr>
          <a:xfrm>
            <a:off x="467544" y="411510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spcBef>
                <a:spcPct val="50000"/>
              </a:spcBef>
              <a:buNone/>
            </a:pPr>
            <a:r>
              <a:rPr lang="en-US" altLang="en-US" b="1">
                <a:ea typeface="楷体_GB2312" pitchFamily="49" charset="-122"/>
              </a:rPr>
              <a:t>例3</a:t>
            </a:r>
            <a:r>
              <a:rPr lang="zh-CN" altLang="en-US" b="1">
                <a:ea typeface="楷体_GB2312" pitchFamily="49" charset="-122"/>
              </a:rPr>
              <a:t>：</a:t>
            </a:r>
            <a:r>
              <a:rPr lang="en-US" altLang="en-US" b="1">
                <a:ea typeface="楷体_GB2312" pitchFamily="49" charset="-122"/>
              </a:rPr>
              <a:t> 试求图 (a)所示电路a、b端的等效电阻R</a:t>
            </a:r>
            <a:r>
              <a:rPr lang="en-US" altLang="en-US" b="1" baseline="-25000">
                <a:ea typeface="楷体_GB2312" pitchFamily="49" charset="-122"/>
              </a:rPr>
              <a:t>ab。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9AF4E63-5DD4-49AA-A255-B00E0F3CD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59582"/>
            <a:ext cx="1812704" cy="151216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38A80A9-9E50-45FE-B672-12A44C94EE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038533"/>
            <a:ext cx="1798072" cy="153321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6FB8421-FB1E-4F7E-A77D-AC55864245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034475"/>
            <a:ext cx="2014096" cy="160503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0F5BD61-D905-469B-8E7B-DBACF15A86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54" y="2931790"/>
            <a:ext cx="1891109" cy="1512295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:a16="http://schemas.microsoft.com/office/drawing/2014/main" id="{DF720AE5-5B1C-4286-9B75-6D67B21265A7}"/>
              </a:ext>
            </a:extLst>
          </p:cNvPr>
          <p:cNvSpPr/>
          <p:nvPr/>
        </p:nvSpPr>
        <p:spPr>
          <a:xfrm>
            <a:off x="3131840" y="3460964"/>
            <a:ext cx="6445250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3600" b="1">
                <a:ea typeface="楷体_GB2312" pitchFamily="49" charset="-122"/>
              </a:rPr>
              <a:t>R</a:t>
            </a:r>
            <a:r>
              <a:rPr lang="en-US" altLang="en-US" sz="3600" b="1" baseline="-25000">
                <a:ea typeface="楷体_GB2312" pitchFamily="49" charset="-122"/>
              </a:rPr>
              <a:t>ab</a:t>
            </a:r>
            <a:r>
              <a:rPr lang="en-US" altLang="en-US" sz="3600" b="1">
                <a:ea typeface="楷体_GB2312" pitchFamily="49" charset="-122"/>
              </a:rPr>
              <a:t>=5//(2+3)=2.5 </a:t>
            </a:r>
            <a:r>
              <a:rPr lang="en-US" altLang="en-US" sz="3600" b="1">
                <a:ea typeface="楷体_GB2312" pitchFamily="49" charset="-122"/>
                <a:sym typeface="Symbol" pitchFamily="18" charset="2"/>
              </a:rPr>
              <a:t></a:t>
            </a:r>
          </a:p>
        </p:txBody>
      </p:sp>
    </p:spTree>
    <p:extLst>
      <p:ext uri="{BB962C8B-B14F-4D97-AF65-F5344CB8AC3E}">
        <p14:creationId xmlns:p14="http://schemas.microsoft.com/office/powerpoint/2010/main" val="443965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29980CD-0789-440D-8C01-B501C87815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400" y="267433"/>
            <a:ext cx="2563521" cy="25717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7B859600-62BE-4B49-BB6E-B4223B7D72FE}"/>
              </a:ext>
            </a:extLst>
          </p:cNvPr>
          <p:cNvSpPr txBox="1"/>
          <p:nvPr/>
        </p:nvSpPr>
        <p:spPr>
          <a:xfrm>
            <a:off x="683816" y="36947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</a:rPr>
              <a:t>桥式电路（电桥）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0B3DCD4-328D-4C1B-AC7C-0088D06F6DBC}"/>
              </a:ext>
            </a:extLst>
          </p:cNvPr>
          <p:cNvSpPr txBox="1"/>
          <p:nvPr/>
        </p:nvSpPr>
        <p:spPr>
          <a:xfrm>
            <a:off x="683816" y="931702"/>
            <a:ext cx="3137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平衡条件：</a:t>
            </a:r>
            <a:r>
              <a:rPr lang="en-US" altLang="zh-CN" b="1" i="1">
                <a:solidFill>
                  <a:srgbClr val="FF0000"/>
                </a:solidFill>
              </a:rPr>
              <a:t>R</a:t>
            </a:r>
            <a:r>
              <a:rPr lang="en-US" altLang="zh-CN" b="1" baseline="-25000">
                <a:solidFill>
                  <a:srgbClr val="FF0000"/>
                </a:solidFill>
              </a:rPr>
              <a:t>1</a:t>
            </a:r>
            <a:r>
              <a:rPr lang="en-US" altLang="zh-CN" b="1" i="1">
                <a:solidFill>
                  <a:srgbClr val="FF0000"/>
                </a:solidFill>
              </a:rPr>
              <a:t>R</a:t>
            </a:r>
            <a:r>
              <a:rPr lang="en-US" altLang="zh-CN" b="1" baseline="-25000">
                <a:solidFill>
                  <a:srgbClr val="FF0000"/>
                </a:solidFill>
              </a:rPr>
              <a:t>5</a:t>
            </a:r>
            <a:r>
              <a:rPr lang="en-US" altLang="zh-CN" b="1">
                <a:solidFill>
                  <a:srgbClr val="FF0000"/>
                </a:solidFill>
              </a:rPr>
              <a:t>=</a:t>
            </a:r>
            <a:r>
              <a:rPr lang="en-US" altLang="zh-CN" b="1" i="1">
                <a:solidFill>
                  <a:srgbClr val="FF0000"/>
                </a:solidFill>
              </a:rPr>
              <a:t>R</a:t>
            </a:r>
            <a:r>
              <a:rPr lang="en-US" altLang="zh-CN" b="1" baseline="-25000">
                <a:solidFill>
                  <a:srgbClr val="FF0000"/>
                </a:solidFill>
              </a:rPr>
              <a:t>2</a:t>
            </a:r>
            <a:r>
              <a:rPr lang="en-US" altLang="zh-CN" b="1" i="1">
                <a:solidFill>
                  <a:srgbClr val="FF0000"/>
                </a:solidFill>
              </a:rPr>
              <a:t>R</a:t>
            </a:r>
            <a:r>
              <a:rPr lang="en-US" altLang="zh-CN" b="1" baseline="-25000">
                <a:solidFill>
                  <a:srgbClr val="FF0000"/>
                </a:solidFill>
              </a:rPr>
              <a:t>4</a:t>
            </a:r>
            <a:endParaRPr lang="zh-CN" altLang="en-US" b="1" baseline="-25000">
              <a:solidFill>
                <a:srgbClr val="FF00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17A7AEE-5E51-4478-B070-6A9D9763CEE3}"/>
              </a:ext>
            </a:extLst>
          </p:cNvPr>
          <p:cNvSpPr txBox="1"/>
          <p:nvPr/>
        </p:nvSpPr>
        <p:spPr>
          <a:xfrm>
            <a:off x="323528" y="1657968"/>
            <a:ext cx="4995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此时，中间桥接电阻</a:t>
            </a:r>
            <a:r>
              <a:rPr lang="en-US" altLang="zh-CN" b="1"/>
              <a:t>R</a:t>
            </a:r>
            <a:r>
              <a:rPr lang="en-US" altLang="zh-CN" b="1" baseline="-25000"/>
              <a:t>3</a:t>
            </a:r>
            <a:r>
              <a:rPr lang="zh-CN" altLang="en-US" b="1"/>
              <a:t>支路可视作</a:t>
            </a:r>
            <a:r>
              <a:rPr lang="en-US" altLang="zh-CN" b="1"/>
              <a:t>: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BD944D3-ED88-4CFC-A62D-C851B62F686C}"/>
              </a:ext>
            </a:extLst>
          </p:cNvPr>
          <p:cNvSpPr/>
          <p:nvPr/>
        </p:nvSpPr>
        <p:spPr>
          <a:xfrm>
            <a:off x="1089448" y="2107326"/>
            <a:ext cx="1034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/>
              <a:t>1.</a:t>
            </a:r>
            <a:r>
              <a:rPr lang="zh-CN" altLang="en-US" b="1"/>
              <a:t>断开</a:t>
            </a: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2F353EBA-1084-417F-83C3-55628EC1BA61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2338161"/>
            <a:ext cx="1008112" cy="1756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2BB93B13-CEA3-42EB-B247-F66C6B1BB5CF}"/>
              </a:ext>
            </a:extLst>
          </p:cNvPr>
          <p:cNvSpPr txBox="1"/>
          <p:nvPr/>
        </p:nvSpPr>
        <p:spPr>
          <a:xfrm>
            <a:off x="3077036" y="2107327"/>
            <a:ext cx="63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/>
              <a:t>I</a:t>
            </a:r>
            <a:r>
              <a:rPr lang="en-US" altLang="zh-CN" b="1"/>
              <a:t>=0</a:t>
            </a:r>
            <a:endParaRPr lang="zh-CN" altLang="en-US" b="1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30190C7D-E0E2-4BA0-8E4B-3C816FE2D1E2}"/>
              </a:ext>
            </a:extLst>
          </p:cNvPr>
          <p:cNvSpPr/>
          <p:nvPr/>
        </p:nvSpPr>
        <p:spPr>
          <a:xfrm>
            <a:off x="1089448" y="2608411"/>
            <a:ext cx="1034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/>
              <a:t>2.</a:t>
            </a:r>
            <a:r>
              <a:rPr lang="zh-CN" altLang="en-US" b="1"/>
              <a:t>短路</a:t>
            </a: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C7B0966A-22C9-433F-9435-BA7A007BAC46}"/>
              </a:ext>
            </a:extLst>
          </p:cNvPr>
          <p:cNvCxnSpPr>
            <a:cxnSpLocks/>
          </p:cNvCxnSpPr>
          <p:nvPr/>
        </p:nvCxnSpPr>
        <p:spPr bwMode="auto">
          <a:xfrm flipV="1">
            <a:off x="2068924" y="2821618"/>
            <a:ext cx="1008112" cy="1756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2EB0037A-6AB3-462A-B031-83CD11F07A3B}"/>
              </a:ext>
            </a:extLst>
          </p:cNvPr>
          <p:cNvSpPr txBox="1"/>
          <p:nvPr/>
        </p:nvSpPr>
        <p:spPr>
          <a:xfrm>
            <a:off x="3042605" y="2580977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/>
              <a:t>U</a:t>
            </a:r>
            <a:r>
              <a:rPr lang="en-US" altLang="zh-CN" b="1" baseline="-25000"/>
              <a:t>AB</a:t>
            </a:r>
            <a:r>
              <a:rPr lang="en-US" altLang="zh-CN" b="1"/>
              <a:t>=0</a:t>
            </a:r>
            <a:endParaRPr lang="zh-CN" altLang="en-US" b="1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EF2D215-E225-4601-B68B-AAD9024EA24C}"/>
              </a:ext>
            </a:extLst>
          </p:cNvPr>
          <p:cNvSpPr txBox="1"/>
          <p:nvPr/>
        </p:nvSpPr>
        <p:spPr>
          <a:xfrm>
            <a:off x="517040" y="3535854"/>
            <a:ext cx="5753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并不会影响其他支路（外电路）的响应。</a:t>
            </a:r>
          </a:p>
        </p:txBody>
      </p:sp>
      <p:sp>
        <p:nvSpPr>
          <p:cNvPr id="18" name="右大括号 17">
            <a:extLst>
              <a:ext uri="{FF2B5EF4-FFF2-40B4-BE49-F238E27FC236}">
                <a16:creationId xmlns:a16="http://schemas.microsoft.com/office/drawing/2014/main" id="{2195767D-B8C3-4CE0-93B3-1AA50BFFA42C}"/>
              </a:ext>
            </a:extLst>
          </p:cNvPr>
          <p:cNvSpPr/>
          <p:nvPr/>
        </p:nvSpPr>
        <p:spPr bwMode="auto">
          <a:xfrm>
            <a:off x="5264666" y="1807096"/>
            <a:ext cx="233251" cy="1262980"/>
          </a:xfrm>
          <a:prstGeom prst="rightBrace">
            <a:avLst/>
          </a:prstGeom>
          <a:noFill/>
          <a:ln w="381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8F0BBC8-8A89-496C-8D46-18BA2223E5A8}"/>
              </a:ext>
            </a:extLst>
          </p:cNvPr>
          <p:cNvSpPr txBox="1"/>
          <p:nvPr/>
        </p:nvSpPr>
        <p:spPr>
          <a:xfrm>
            <a:off x="5416036" y="220775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</a:rPr>
              <a:t>等效变换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52EDDBC3-5DA3-45E5-9577-33DC53CB88ED}"/>
              </a:ext>
            </a:extLst>
          </p:cNvPr>
          <p:cNvGrpSpPr/>
          <p:nvPr/>
        </p:nvGrpSpPr>
        <p:grpSpPr>
          <a:xfrm>
            <a:off x="7727257" y="1494923"/>
            <a:ext cx="821335" cy="227099"/>
            <a:chOff x="7727257" y="1494923"/>
            <a:chExt cx="821335" cy="227099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088DA951-858D-48A4-A382-6772EB5A1AB9}"/>
                </a:ext>
              </a:extLst>
            </p:cNvPr>
            <p:cNvGrpSpPr/>
            <p:nvPr/>
          </p:nvGrpSpPr>
          <p:grpSpPr>
            <a:xfrm>
              <a:off x="7727257" y="1494923"/>
              <a:ext cx="229119" cy="212731"/>
              <a:chOff x="7596336" y="3253718"/>
              <a:chExt cx="254736" cy="282136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DC840EA9-604C-4799-984A-DA9B1C4B84A4}"/>
                  </a:ext>
                </a:extLst>
              </p:cNvPr>
              <p:cNvCxnSpPr/>
              <p:nvPr/>
            </p:nvCxnSpPr>
            <p:spPr bwMode="auto">
              <a:xfrm>
                <a:off x="7596336" y="3291830"/>
                <a:ext cx="169824" cy="24402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3DA5FFE7-7022-41F2-ABAE-161740B57ABD}"/>
                  </a:ext>
                </a:extLst>
              </p:cNvPr>
              <p:cNvCxnSpPr/>
              <p:nvPr/>
            </p:nvCxnSpPr>
            <p:spPr bwMode="auto">
              <a:xfrm>
                <a:off x="7681248" y="3253718"/>
                <a:ext cx="169824" cy="24402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7A4A8C7B-1B2B-4F19-A62C-4E117B9B1F9D}"/>
                </a:ext>
              </a:extLst>
            </p:cNvPr>
            <p:cNvGrpSpPr/>
            <p:nvPr/>
          </p:nvGrpSpPr>
          <p:grpSpPr>
            <a:xfrm>
              <a:off x="8319473" y="1509291"/>
              <a:ext cx="229119" cy="212731"/>
              <a:chOff x="7596336" y="3253718"/>
              <a:chExt cx="254736" cy="282136"/>
            </a:xfrm>
          </p:grpSpPr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id="{A9DCB4E1-A731-453F-8CCE-BA0AF82F4FCF}"/>
                  </a:ext>
                </a:extLst>
              </p:cNvPr>
              <p:cNvCxnSpPr/>
              <p:nvPr/>
            </p:nvCxnSpPr>
            <p:spPr bwMode="auto">
              <a:xfrm>
                <a:off x="7596336" y="3291830"/>
                <a:ext cx="169824" cy="24402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1F70CEA8-24C3-4D2C-9A83-33FF1941C1AB}"/>
                  </a:ext>
                </a:extLst>
              </p:cNvPr>
              <p:cNvCxnSpPr/>
              <p:nvPr/>
            </p:nvCxnSpPr>
            <p:spPr bwMode="auto">
              <a:xfrm>
                <a:off x="7681248" y="3253718"/>
                <a:ext cx="169824" cy="24402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DE926D11-EB51-4892-9299-FC91C356E813}"/>
              </a:ext>
            </a:extLst>
          </p:cNvPr>
          <p:cNvGrpSpPr/>
          <p:nvPr/>
        </p:nvGrpSpPr>
        <p:grpSpPr>
          <a:xfrm>
            <a:off x="7703036" y="1301968"/>
            <a:ext cx="941088" cy="627377"/>
            <a:chOff x="7685872" y="2949512"/>
            <a:chExt cx="941088" cy="627377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B166A738-ABCD-4C67-A841-D178DF3E97C6}"/>
                </a:ext>
              </a:extLst>
            </p:cNvPr>
            <p:cNvSpPr/>
            <p:nvPr/>
          </p:nvSpPr>
          <p:spPr bwMode="auto">
            <a:xfrm>
              <a:off x="7685872" y="2949512"/>
              <a:ext cx="941088" cy="62737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B8FE157A-40B1-4F66-AC53-4AEB1CABD31D}"/>
                </a:ext>
              </a:extLst>
            </p:cNvPr>
            <p:cNvCxnSpPr>
              <a:stCxn id="30" idx="1"/>
              <a:endCxn id="30" idx="3"/>
            </p:cNvCxnSpPr>
            <p:nvPr/>
          </p:nvCxnSpPr>
          <p:spPr bwMode="auto">
            <a:xfrm>
              <a:off x="7685872" y="3263201"/>
              <a:ext cx="941088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161572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2" grpId="0"/>
      <p:bldP spid="16" grpId="0"/>
      <p:bldP spid="17" grpId="0"/>
      <p:bldP spid="18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32DB462-1DB0-43F2-9BC2-DE41146FCC7E}"/>
              </a:ext>
            </a:extLst>
          </p:cNvPr>
          <p:cNvSpPr/>
          <p:nvPr/>
        </p:nvSpPr>
        <p:spPr>
          <a:xfrm>
            <a:off x="303028" y="279648"/>
            <a:ext cx="13516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例4：</a:t>
            </a:r>
            <a:r>
              <a:rPr lang="zh-CN" altLang="en-US" b="1"/>
              <a:t>求</a:t>
            </a:r>
            <a:r>
              <a:rPr lang="en-US" altLang="zh-CN" b="1" i="1"/>
              <a:t>i</a:t>
            </a:r>
            <a:endParaRPr lang="en-US" altLang="en-US" i="1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35B9692-A067-4523-80D6-28BB52073008}"/>
              </a:ext>
            </a:extLst>
          </p:cNvPr>
          <p:cNvSpPr/>
          <p:nvPr/>
        </p:nvSpPr>
        <p:spPr>
          <a:xfrm>
            <a:off x="2504461" y="309885"/>
            <a:ext cx="65558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解：3</a:t>
            </a:r>
            <a:r>
              <a:rPr lang="zh-CN" altLang="en-US" b="1"/>
              <a:t>*</a:t>
            </a:r>
            <a:r>
              <a:rPr lang="en-US" altLang="zh-CN" b="1"/>
              <a:t>30=6</a:t>
            </a:r>
            <a:r>
              <a:rPr lang="zh-CN" altLang="en-US" b="1"/>
              <a:t>*</a:t>
            </a:r>
            <a:r>
              <a:rPr lang="en-US" altLang="zh-CN" b="1"/>
              <a:t>15</a:t>
            </a:r>
            <a:endParaRPr lang="en-US" altLang="en-US" b="1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84ED415D-B2E1-4F3C-8C55-D91B42843114}"/>
              </a:ext>
            </a:extLst>
          </p:cNvPr>
          <p:cNvGrpSpPr/>
          <p:nvPr/>
        </p:nvGrpSpPr>
        <p:grpSpPr>
          <a:xfrm>
            <a:off x="182926" y="741313"/>
            <a:ext cx="1975321" cy="1923678"/>
            <a:chOff x="182926" y="741313"/>
            <a:chExt cx="1975321" cy="1923678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C9170D2B-4EA2-404A-8E29-9C94F65E7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926" y="741313"/>
              <a:ext cx="1975321" cy="1923678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8EC70F57-7860-4BF8-97D2-70F8BB6DCBE2}"/>
                </a:ext>
              </a:extLst>
            </p:cNvPr>
            <p:cNvSpPr/>
            <p:nvPr/>
          </p:nvSpPr>
          <p:spPr bwMode="auto">
            <a:xfrm>
              <a:off x="1170586" y="1247726"/>
              <a:ext cx="484094" cy="2160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F2E2531A-B4FF-4C72-99A5-9B407FE13E44}"/>
                </a:ext>
              </a:extLst>
            </p:cNvPr>
            <p:cNvSpPr txBox="1"/>
            <p:nvPr/>
          </p:nvSpPr>
          <p:spPr>
            <a:xfrm>
              <a:off x="1203307" y="1202978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/>
                <a:t>R</a:t>
              </a:r>
              <a:endParaRPr lang="zh-CN" altLang="en-US" sz="1400" b="1" i="1"/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2DEAA830-2112-4E02-9E0E-363A58D1B4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48" y="3429827"/>
            <a:ext cx="1809038" cy="171367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FE9ABBD8-7EE8-402B-8A4F-2CEC71945BF9}"/>
              </a:ext>
            </a:extLst>
          </p:cNvPr>
          <p:cNvSpPr/>
          <p:nvPr/>
        </p:nvSpPr>
        <p:spPr>
          <a:xfrm>
            <a:off x="2516389" y="708944"/>
            <a:ext cx="65320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/>
              <a:t>电桥</a:t>
            </a:r>
            <a:r>
              <a:rPr lang="en-US" altLang="en-US" b="1"/>
              <a:t>平衡，(1) R上电流为0。R可看作开路</a:t>
            </a:r>
            <a:r>
              <a:rPr lang="en-US" altLang="en-US"/>
              <a:t>。</a:t>
            </a:r>
            <a:r>
              <a:rPr lang="en-US" altLang="en-US" b="1" i="1"/>
              <a:t>i</a:t>
            </a:r>
            <a:r>
              <a:rPr lang="en-US" altLang="en-US" b="1" baseline="-25000"/>
              <a:t>cd</a:t>
            </a:r>
            <a:r>
              <a:rPr lang="en-US" altLang="en-US" b="1"/>
              <a:t>=0,</a:t>
            </a:r>
            <a:r>
              <a:rPr lang="zh-CN" altLang="en-US" b="1"/>
              <a:t>如图</a:t>
            </a:r>
            <a:r>
              <a:rPr lang="en-US" altLang="zh-CN" b="1"/>
              <a:t>b</a:t>
            </a:r>
            <a:r>
              <a:rPr lang="zh-CN" altLang="en-US" b="1"/>
              <a:t>所示。</a:t>
            </a:r>
            <a:endParaRPr lang="en-US" altLang="en-US" b="1"/>
          </a:p>
        </p:txBody>
      </p:sp>
      <p:graphicFrame>
        <p:nvGraphicFramePr>
          <p:cNvPr id="14" name="Object 35">
            <a:extLst>
              <a:ext uri="{FF2B5EF4-FFF2-40B4-BE49-F238E27FC236}">
                <a16:creationId xmlns:a16="http://schemas.microsoft.com/office/drawing/2014/main" id="{8AAC0775-F2A5-4E71-8295-8ABEA8EDEB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487414"/>
              </p:ext>
            </p:extLst>
          </p:nvPr>
        </p:nvGraphicFramePr>
        <p:xfrm>
          <a:off x="3640102" y="1599020"/>
          <a:ext cx="426075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Equation" r:id="rId5" imgW="2628720" imgH="368280" progId="Equation.DSMT4">
                  <p:embed/>
                </p:oleObj>
              </mc:Choice>
              <mc:Fallback>
                <p:oleObj name="Equation" r:id="rId5" imgW="2628720" imgH="368280" progId="Equation.DSMT4">
                  <p:embed/>
                  <p:pic>
                    <p:nvPicPr>
                      <p:cNvPr id="20493" name="Object 3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0102" y="1599020"/>
                        <a:ext cx="4260750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>
            <a:extLst>
              <a:ext uri="{FF2B5EF4-FFF2-40B4-BE49-F238E27FC236}">
                <a16:creationId xmlns:a16="http://schemas.microsoft.com/office/drawing/2014/main" id="{B406BD78-0903-4B8A-ABB3-37DCB73C790D}"/>
              </a:ext>
            </a:extLst>
          </p:cNvPr>
          <p:cNvSpPr/>
          <p:nvPr/>
        </p:nvSpPr>
        <p:spPr>
          <a:xfrm>
            <a:off x="2277373" y="2274391"/>
            <a:ext cx="6986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/>
              <a:t>2) R上电压为0。R可看作短路。</a:t>
            </a:r>
            <a:r>
              <a:rPr lang="en-US" altLang="en-US" b="1" i="1"/>
              <a:t>u</a:t>
            </a:r>
            <a:r>
              <a:rPr lang="en-US" altLang="en-US" b="1" baseline="-25000"/>
              <a:t>cd</a:t>
            </a:r>
            <a:r>
              <a:rPr lang="en-US" altLang="en-US" b="1"/>
              <a:t>=0,</a:t>
            </a:r>
            <a:r>
              <a:rPr lang="zh-CN" altLang="en-US" b="1"/>
              <a:t>如图</a:t>
            </a:r>
            <a:r>
              <a:rPr lang="en-US" altLang="zh-CN" b="1"/>
              <a:t>c</a:t>
            </a:r>
            <a:r>
              <a:rPr lang="zh-CN" altLang="en-US" b="1"/>
              <a:t>所示。</a:t>
            </a:r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C5084F98-A8F0-4BDA-B29D-5675430A39D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444221"/>
            <a:ext cx="1811790" cy="1699951"/>
          </a:xfrm>
          <a:prstGeom prst="rect">
            <a:avLst/>
          </a:prstGeom>
        </p:spPr>
      </p:pic>
      <p:graphicFrame>
        <p:nvGraphicFramePr>
          <p:cNvPr id="20" name="Object 42">
            <a:extLst>
              <a:ext uri="{FF2B5EF4-FFF2-40B4-BE49-F238E27FC236}">
                <a16:creationId xmlns:a16="http://schemas.microsoft.com/office/drawing/2014/main" id="{91BF27AB-4B28-47C4-ADE6-3A9ACE0EF2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427104"/>
              </p:ext>
            </p:extLst>
          </p:nvPr>
        </p:nvGraphicFramePr>
        <p:xfrm>
          <a:off x="3478150" y="2792962"/>
          <a:ext cx="4608512" cy="567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Equation" r:id="rId8" imgW="2654280" imgH="368280" progId="Equation.DSMT4">
                  <p:embed/>
                </p:oleObj>
              </mc:Choice>
              <mc:Fallback>
                <p:oleObj name="Equation" r:id="rId8" imgW="2654280" imgH="368280" progId="Equation.DSMT4">
                  <p:embed/>
                  <p:pic>
                    <p:nvPicPr>
                      <p:cNvPr id="20489" name="Object 4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8150" y="2792962"/>
                        <a:ext cx="4608512" cy="5672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45">
            <a:extLst>
              <a:ext uri="{FF2B5EF4-FFF2-40B4-BE49-F238E27FC236}">
                <a16:creationId xmlns:a16="http://schemas.microsoft.com/office/drawing/2014/main" id="{C13A915E-AA32-4A9B-8390-63E54B8F6A90}"/>
              </a:ext>
            </a:extLst>
          </p:cNvPr>
          <p:cNvGrpSpPr/>
          <p:nvPr/>
        </p:nvGrpSpPr>
        <p:grpSpPr>
          <a:xfrm>
            <a:off x="4732482" y="3360201"/>
            <a:ext cx="4343400" cy="1519238"/>
            <a:chOff x="384" y="3696"/>
            <a:chExt cx="2736" cy="957"/>
          </a:xfrm>
        </p:grpSpPr>
        <p:sp>
          <p:nvSpPr>
            <p:cNvPr id="22" name="Text Box 38">
              <a:extLst>
                <a:ext uri="{FF2B5EF4-FFF2-40B4-BE49-F238E27FC236}">
                  <a16:creationId xmlns:a16="http://schemas.microsoft.com/office/drawing/2014/main" id="{C3E7F00F-08A2-420F-B3CA-01653A86EEF1}"/>
                </a:ext>
              </a:extLst>
            </p:cNvPr>
            <p:cNvSpPr/>
            <p:nvPr/>
          </p:nvSpPr>
          <p:spPr>
            <a:xfrm>
              <a:off x="384" y="3696"/>
              <a:ext cx="2736" cy="29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90000" tIns="46800" rIns="90000" bIns="4680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sz="2400" b="1"/>
                <a:t>因此，两种方法都可得</a:t>
              </a:r>
              <a:endParaRPr lang="en-US" altLang="en-US" sz="2400"/>
            </a:p>
          </p:txBody>
        </p:sp>
        <p:graphicFrame>
          <p:nvGraphicFramePr>
            <p:cNvPr id="23" name="Object 39">
              <a:extLst>
                <a:ext uri="{FF2B5EF4-FFF2-40B4-BE49-F238E27FC236}">
                  <a16:creationId xmlns:a16="http://schemas.microsoft.com/office/drawing/2014/main" id="{83C8B991-5E7B-4294-96E6-72055EA41F3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57199019"/>
                </p:ext>
              </p:extLst>
            </p:nvPr>
          </p:nvGraphicFramePr>
          <p:xfrm>
            <a:off x="645" y="4003"/>
            <a:ext cx="1760" cy="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7" name="Equation" r:id="rId10" imgW="927000" imgH="393480" progId="Equation.DSMT4">
                    <p:embed/>
                  </p:oleObj>
                </mc:Choice>
                <mc:Fallback>
                  <p:oleObj name="Equation" r:id="rId10" imgW="927000" imgH="393480" progId="Equation.DSMT4">
                    <p:embed/>
                    <p:pic>
                      <p:nvPicPr>
                        <p:cNvPr id="20491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5" y="4003"/>
                          <a:ext cx="1760" cy="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54458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71475" y="600057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charset="-122"/>
              </a:rPr>
              <a:t>一、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charset="-122"/>
              </a:rPr>
              <a:t>电路特点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428992" y="285734"/>
            <a:ext cx="37147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charset="-122"/>
              </a:rPr>
              <a:t>电阻串联</a:t>
            </a:r>
            <a:endParaRPr kumimoji="1" lang="en-US" altLang="zh-CN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charset="-122"/>
            </a:endParaRPr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628775" y="947740"/>
            <a:ext cx="4702176" cy="1838325"/>
            <a:chOff x="1104" y="1104"/>
            <a:chExt cx="2962" cy="1158"/>
          </a:xfrm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 rot="5400000">
              <a:off x="1845" y="1323"/>
              <a:ext cx="120" cy="25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1416" y="197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rgbClr val="FF0000"/>
                  </a:solidFill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3827" y="1875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rgbClr val="FF0000"/>
                  </a:solidFill>
                  <a:latin typeface="Times New Roman" pitchFamily="18" charset="0"/>
                </a:rPr>
                <a:t>_</a:t>
              </a: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1728" y="110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R</a:t>
              </a:r>
              <a:r>
                <a:rPr kumimoji="1" lang="en-US" altLang="zh-CN" sz="2400" b="1" baseline="-25000">
                  <a:latin typeface="Times New Roman" pitchFamily="18" charset="0"/>
                </a:rPr>
                <a:t>1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3408" y="110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err="1">
                  <a:latin typeface="Times New Roman" pitchFamily="18" charset="0"/>
                </a:rPr>
                <a:t>R</a:t>
              </a:r>
              <a:r>
                <a:rPr kumimoji="1" lang="en-US" altLang="zh-CN" sz="2400" b="1" i="1" baseline="-25000" err="1">
                  <a:latin typeface="Times New Roman" pitchFamily="18" charset="0"/>
                </a:rPr>
                <a:t>n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2451" y="1536"/>
              <a:ext cx="600" cy="384"/>
              <a:chOff x="627" y="1152"/>
              <a:chExt cx="600" cy="384"/>
            </a:xfrm>
          </p:grpSpPr>
          <p:sp>
            <p:nvSpPr>
              <p:cNvPr id="35" name="Text Box 15"/>
              <p:cNvSpPr txBox="1">
                <a:spLocks noChangeArrowheads="1"/>
              </p:cNvSpPr>
              <p:nvPr/>
            </p:nvSpPr>
            <p:spPr bwMode="auto">
              <a:xfrm>
                <a:off x="627" y="124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+</a:t>
                </a:r>
              </a:p>
            </p:txBody>
          </p:sp>
          <p:sp>
            <p:nvSpPr>
              <p:cNvPr id="36" name="Text Box 16"/>
              <p:cNvSpPr txBox="1">
                <a:spLocks noChangeArrowheads="1"/>
              </p:cNvSpPr>
              <p:nvPr/>
            </p:nvSpPr>
            <p:spPr bwMode="auto">
              <a:xfrm>
                <a:off x="1035" y="1152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_</a:t>
                </a:r>
              </a:p>
            </p:txBody>
          </p:sp>
          <p:sp>
            <p:nvSpPr>
              <p:cNvPr id="37" name="Text Box 17"/>
              <p:cNvSpPr txBox="1">
                <a:spLocks noChangeArrowheads="1"/>
              </p:cNvSpPr>
              <p:nvPr/>
            </p:nvSpPr>
            <p:spPr bwMode="auto">
              <a:xfrm>
                <a:off x="816" y="1248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err="1">
                    <a:latin typeface="Times New Roman" pitchFamily="18" charset="0"/>
                  </a:rPr>
                  <a:t>u</a:t>
                </a:r>
                <a:r>
                  <a:rPr kumimoji="1" lang="en-US" altLang="zh-CN" sz="2400" b="1" i="1" baseline="-25000" err="1">
                    <a:latin typeface="Times New Roman" pitchFamily="18" charset="0"/>
                  </a:rPr>
                  <a:t>k</a:t>
                </a:r>
                <a:endParaRPr kumimoji="1" lang="en-US" altLang="zh-CN" sz="2400" b="1" i="1">
                  <a:latin typeface="Times New Roman" pitchFamily="18" charset="0"/>
                </a:endParaRPr>
              </a:p>
            </p:txBody>
          </p:sp>
        </p:grp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1104" y="168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err="1">
                  <a:solidFill>
                    <a:srgbClr val="FF0000"/>
                  </a:solidFill>
                  <a:latin typeface="Times New Roman" pitchFamily="18" charset="0"/>
                </a:rPr>
                <a:t>i</a:t>
              </a:r>
              <a:endParaRPr kumimoji="1" lang="en-US" altLang="zh-CN" sz="2400" b="1" i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 rot="5400000">
              <a:off x="3525" y="1323"/>
              <a:ext cx="120" cy="25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 rot="5400000">
              <a:off x="2685" y="1323"/>
              <a:ext cx="120" cy="25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>
              <a:off x="1440" y="1440"/>
              <a:ext cx="3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Line 22"/>
            <p:cNvSpPr>
              <a:spLocks noChangeShapeType="1"/>
            </p:cNvSpPr>
            <p:nvPr/>
          </p:nvSpPr>
          <p:spPr bwMode="auto">
            <a:xfrm>
              <a:off x="2036" y="1440"/>
              <a:ext cx="2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Line 23"/>
            <p:cNvSpPr>
              <a:spLocks noChangeShapeType="1"/>
            </p:cNvSpPr>
            <p:nvPr/>
          </p:nvSpPr>
          <p:spPr bwMode="auto">
            <a:xfrm>
              <a:off x="3216" y="1440"/>
              <a:ext cx="2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Line 24"/>
            <p:cNvSpPr>
              <a:spLocks noChangeShapeType="1"/>
            </p:cNvSpPr>
            <p:nvPr/>
          </p:nvSpPr>
          <p:spPr bwMode="auto">
            <a:xfrm>
              <a:off x="2256" y="1440"/>
              <a:ext cx="3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Line 25"/>
            <p:cNvSpPr>
              <a:spLocks noChangeShapeType="1"/>
            </p:cNvSpPr>
            <p:nvPr/>
          </p:nvSpPr>
          <p:spPr bwMode="auto">
            <a:xfrm>
              <a:off x="2880" y="1440"/>
              <a:ext cx="3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" name="Group 26"/>
            <p:cNvGrpSpPr>
              <a:grpSpLocks/>
            </p:cNvGrpSpPr>
            <p:nvPr/>
          </p:nvGrpSpPr>
          <p:grpSpPr bwMode="auto">
            <a:xfrm>
              <a:off x="1591" y="1536"/>
              <a:ext cx="614" cy="384"/>
              <a:chOff x="583" y="1152"/>
              <a:chExt cx="614" cy="384"/>
            </a:xfrm>
          </p:grpSpPr>
          <p:sp>
            <p:nvSpPr>
              <p:cNvPr id="32" name="Text Box 27"/>
              <p:cNvSpPr txBox="1">
                <a:spLocks noChangeArrowheads="1"/>
              </p:cNvSpPr>
              <p:nvPr/>
            </p:nvSpPr>
            <p:spPr bwMode="auto">
              <a:xfrm>
                <a:off x="583" y="124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+</a:t>
                </a:r>
              </a:p>
            </p:txBody>
          </p:sp>
          <p:sp>
            <p:nvSpPr>
              <p:cNvPr id="33" name="Text Box 28"/>
              <p:cNvSpPr txBox="1">
                <a:spLocks noChangeArrowheads="1"/>
              </p:cNvSpPr>
              <p:nvPr/>
            </p:nvSpPr>
            <p:spPr bwMode="auto">
              <a:xfrm>
                <a:off x="1005" y="1152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_</a:t>
                </a:r>
              </a:p>
            </p:txBody>
          </p:sp>
          <p:sp>
            <p:nvSpPr>
              <p:cNvPr id="34" name="Text Box 29"/>
              <p:cNvSpPr txBox="1">
                <a:spLocks noChangeArrowheads="1"/>
              </p:cNvSpPr>
              <p:nvPr/>
            </p:nvSpPr>
            <p:spPr bwMode="auto">
              <a:xfrm>
                <a:off x="782" y="1248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>
                    <a:latin typeface="Times New Roman" pitchFamily="18" charset="0"/>
                  </a:rPr>
                  <a:t>u</a:t>
                </a:r>
                <a:r>
                  <a:rPr kumimoji="1" lang="en-US" altLang="zh-CN" sz="2400" b="1" baseline="-25000">
                    <a:latin typeface="Times New Roman" pitchFamily="18" charset="0"/>
                  </a:rPr>
                  <a:t>1</a:t>
                </a:r>
                <a:endParaRPr kumimoji="1" lang="en-US" altLang="zh-CN" sz="2400" b="1">
                  <a:latin typeface="Times New Roman" pitchFamily="18" charset="0"/>
                </a:endParaRPr>
              </a:p>
            </p:txBody>
          </p:sp>
        </p:grpSp>
        <p:grpSp>
          <p:nvGrpSpPr>
            <p:cNvPr id="20" name="Group 30"/>
            <p:cNvGrpSpPr>
              <a:grpSpLocks/>
            </p:cNvGrpSpPr>
            <p:nvPr/>
          </p:nvGrpSpPr>
          <p:grpSpPr bwMode="auto">
            <a:xfrm>
              <a:off x="3271" y="1542"/>
              <a:ext cx="617" cy="378"/>
              <a:chOff x="583" y="1158"/>
              <a:chExt cx="617" cy="378"/>
            </a:xfrm>
          </p:grpSpPr>
          <p:sp>
            <p:nvSpPr>
              <p:cNvPr id="29" name="Text Box 31"/>
              <p:cNvSpPr txBox="1">
                <a:spLocks noChangeArrowheads="1"/>
              </p:cNvSpPr>
              <p:nvPr/>
            </p:nvSpPr>
            <p:spPr bwMode="auto">
              <a:xfrm>
                <a:off x="583" y="124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+</a:t>
                </a:r>
              </a:p>
            </p:txBody>
          </p:sp>
          <p:sp>
            <p:nvSpPr>
              <p:cNvPr id="30" name="Text Box 32"/>
              <p:cNvSpPr txBox="1">
                <a:spLocks noChangeArrowheads="1"/>
              </p:cNvSpPr>
              <p:nvPr/>
            </p:nvSpPr>
            <p:spPr bwMode="auto">
              <a:xfrm>
                <a:off x="1008" y="115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_</a:t>
                </a:r>
              </a:p>
            </p:txBody>
          </p:sp>
          <p:sp>
            <p:nvSpPr>
              <p:cNvPr id="31" name="Text Box 33"/>
              <p:cNvSpPr txBox="1">
                <a:spLocks noChangeArrowheads="1"/>
              </p:cNvSpPr>
              <p:nvPr/>
            </p:nvSpPr>
            <p:spPr bwMode="auto">
              <a:xfrm>
                <a:off x="802" y="1248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>
                    <a:latin typeface="Times New Roman" pitchFamily="18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pitchFamily="18" charset="0"/>
                  </a:rPr>
                  <a:t>n</a:t>
                </a:r>
                <a:endParaRPr kumimoji="1" lang="en-US" altLang="zh-CN" sz="2400" b="1" i="1">
                  <a:latin typeface="Times New Roman" pitchFamily="18" charset="0"/>
                </a:endParaRPr>
              </a:p>
            </p:txBody>
          </p:sp>
        </p:grpSp>
        <p:sp>
          <p:nvSpPr>
            <p:cNvPr id="21" name="Line 34"/>
            <p:cNvSpPr>
              <a:spLocks noChangeShapeType="1"/>
            </p:cNvSpPr>
            <p:nvPr/>
          </p:nvSpPr>
          <p:spPr bwMode="auto">
            <a:xfrm>
              <a:off x="3716" y="1440"/>
              <a:ext cx="3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Line 35"/>
            <p:cNvSpPr>
              <a:spLocks noChangeShapeType="1"/>
            </p:cNvSpPr>
            <p:nvPr/>
          </p:nvSpPr>
          <p:spPr bwMode="auto">
            <a:xfrm>
              <a:off x="4032" y="1440"/>
              <a:ext cx="0" cy="5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Line 36"/>
            <p:cNvSpPr>
              <a:spLocks noChangeShapeType="1"/>
            </p:cNvSpPr>
            <p:nvPr/>
          </p:nvSpPr>
          <p:spPr bwMode="auto">
            <a:xfrm>
              <a:off x="1440" y="1440"/>
              <a:ext cx="0" cy="5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Text Box 37"/>
            <p:cNvSpPr txBox="1">
              <a:spLocks noChangeArrowheads="1"/>
            </p:cNvSpPr>
            <p:nvPr/>
          </p:nvSpPr>
          <p:spPr bwMode="auto">
            <a:xfrm>
              <a:off x="2640" y="1947"/>
              <a:ext cx="3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solidFill>
                    <a:srgbClr val="FF0000"/>
                  </a:solidFill>
                  <a:latin typeface="Times New Roman" pitchFamily="18" charset="0"/>
                </a:rPr>
                <a:t>u</a:t>
              </a:r>
              <a:endParaRPr kumimoji="1" lang="en-US" altLang="zh-CN" sz="24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5" name="Text Box 38"/>
            <p:cNvSpPr txBox="1">
              <a:spLocks noChangeArrowheads="1"/>
            </p:cNvSpPr>
            <p:nvPr/>
          </p:nvSpPr>
          <p:spPr bwMode="auto">
            <a:xfrm>
              <a:off x="2544" y="110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err="1">
                  <a:latin typeface="Times New Roman" pitchFamily="18" charset="0"/>
                </a:rPr>
                <a:t>R</a:t>
              </a:r>
              <a:r>
                <a:rPr kumimoji="1" lang="en-US" altLang="zh-CN" sz="2400" b="1" i="1" baseline="-25000" err="1">
                  <a:latin typeface="Times New Roman" pitchFamily="18" charset="0"/>
                </a:rPr>
                <a:t>k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26" name="Line 39"/>
            <p:cNvSpPr>
              <a:spLocks noChangeShapeType="1"/>
            </p:cNvSpPr>
            <p:nvPr/>
          </p:nvSpPr>
          <p:spPr bwMode="auto">
            <a:xfrm flipV="1">
              <a:off x="1296" y="1632"/>
              <a:ext cx="0" cy="3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Oval 40"/>
            <p:cNvSpPr>
              <a:spLocks noChangeArrowheads="1"/>
            </p:cNvSpPr>
            <p:nvPr/>
          </p:nvSpPr>
          <p:spPr bwMode="auto">
            <a:xfrm>
              <a:off x="3998" y="201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Oval 41"/>
            <p:cNvSpPr>
              <a:spLocks noChangeArrowheads="1"/>
            </p:cNvSpPr>
            <p:nvPr/>
          </p:nvSpPr>
          <p:spPr bwMode="auto">
            <a:xfrm>
              <a:off x="1406" y="201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8" name="Text Box 42"/>
          <p:cNvSpPr txBox="1">
            <a:spLocks noChangeArrowheads="1"/>
          </p:cNvSpPr>
          <p:nvPr/>
        </p:nvSpPr>
        <p:spPr bwMode="auto">
          <a:xfrm>
            <a:off x="866775" y="2760644"/>
            <a:ext cx="7089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、</a:t>
            </a:r>
            <a:r>
              <a:rPr kumimoji="1" lang="zh-CN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charset="-122"/>
              </a:rPr>
              <a:t>各电阻顺序连接，流过同一电流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（</a:t>
            </a:r>
            <a:r>
              <a:rPr kumimoji="1" lang="en-US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KCL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）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charset="-122"/>
              </a:rPr>
              <a:t>；</a:t>
            </a:r>
          </a:p>
        </p:txBody>
      </p:sp>
      <p:sp>
        <p:nvSpPr>
          <p:cNvPr id="39" name="Text Box 43"/>
          <p:cNvSpPr txBox="1">
            <a:spLocks noChangeArrowheads="1"/>
          </p:cNvSpPr>
          <p:nvPr/>
        </p:nvSpPr>
        <p:spPr bwMode="auto">
          <a:xfrm>
            <a:off x="866775" y="3579440"/>
            <a:ext cx="743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、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charset="-122"/>
              </a:rPr>
              <a:t>总电压等于各串联电阻上的电压之和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（</a:t>
            </a:r>
            <a:r>
              <a:rPr kumimoji="1" lang="en-US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KVL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）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charset="-122"/>
              </a:rPr>
              <a:t>：</a:t>
            </a:r>
          </a:p>
        </p:txBody>
      </p:sp>
      <p:sp>
        <p:nvSpPr>
          <p:cNvPr id="41" name="椭圆 40"/>
          <p:cNvSpPr/>
          <p:nvPr/>
        </p:nvSpPr>
        <p:spPr bwMode="auto">
          <a:xfrm>
            <a:off x="5804094" y="2610914"/>
            <a:ext cx="1143008" cy="78581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2" name="椭圆 41"/>
          <p:cNvSpPr/>
          <p:nvPr/>
        </p:nvSpPr>
        <p:spPr bwMode="auto">
          <a:xfrm>
            <a:off x="6418630" y="3429006"/>
            <a:ext cx="1143008" cy="78581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2786050" y="4329128"/>
            <a:ext cx="3143272" cy="45720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r"/>
            <a:r>
              <a:rPr kumimoji="1" lang="en-US" altLang="zh-CN" sz="2400" b="1" i="1">
                <a:solidFill>
                  <a:schemeClr val="bg1"/>
                </a:solidFill>
                <a:latin typeface="Times New Roman" pitchFamily="18" charset="0"/>
              </a:rPr>
              <a:t>u = u</a:t>
            </a:r>
            <a:r>
              <a:rPr kumimoji="1" lang="en-US" altLang="zh-CN" sz="2400" b="1" baseline="-25000">
                <a:solidFill>
                  <a:schemeClr val="bg1"/>
                </a:solidFill>
                <a:latin typeface="Times New Roman" pitchFamily="18" charset="0"/>
              </a:rPr>
              <a:t>1</a:t>
            </a:r>
            <a:r>
              <a:rPr kumimoji="1" lang="en-US" altLang="zh-CN" sz="2400" b="1" i="1">
                <a:solidFill>
                  <a:schemeClr val="bg1"/>
                </a:solidFill>
                <a:latin typeface="Times New Roman" pitchFamily="18" charset="0"/>
              </a:rPr>
              <a:t>+ …+</a:t>
            </a:r>
            <a:r>
              <a:rPr lang="en-US" altLang="zh-CN" b="1" i="1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altLang="zh-CN" b="1" i="1" err="1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u</a:t>
            </a:r>
            <a:r>
              <a:rPr lang="en-US" altLang="zh-CN" b="1" i="1" baseline="-25000" err="1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k</a:t>
            </a:r>
            <a:r>
              <a:rPr lang="en-US" altLang="zh-CN" b="1" i="1">
                <a:solidFill>
                  <a:schemeClr val="bg1"/>
                </a:solidFill>
                <a:latin typeface="Times New Roman" pitchFamily="18" charset="0"/>
              </a:rPr>
              <a:t>+</a:t>
            </a:r>
            <a:r>
              <a:rPr lang="en-US" altLang="zh-CN" b="1" i="1" baseline="-25000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kumimoji="1" lang="en-US" altLang="zh-CN" sz="2400" b="1" i="1">
                <a:solidFill>
                  <a:schemeClr val="bg1"/>
                </a:solidFill>
                <a:latin typeface="Times New Roman" pitchFamily="18" charset="0"/>
              </a:rPr>
              <a:t>…+ u</a:t>
            </a:r>
            <a:r>
              <a:rPr kumimoji="1" lang="en-US" altLang="zh-CN" sz="2400" b="1" i="1" baseline="-25000">
                <a:solidFill>
                  <a:schemeClr val="bg1"/>
                </a:solidFill>
                <a:latin typeface="Times New Roman" pitchFamily="18" charset="0"/>
              </a:rPr>
              <a:t>n  </a:t>
            </a:r>
            <a:endParaRPr kumimoji="1" lang="en-US" altLang="zh-CN" sz="2400" b="1" i="1">
              <a:solidFill>
                <a:schemeClr val="bg1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/>
      <p:bldP spid="38" grpId="0" autoUpdateAnimBg="0"/>
      <p:bldP spid="39" grpId="0" autoUpdateAnimBg="0"/>
      <p:bldP spid="41" grpId="0" animBg="1"/>
      <p:bldP spid="42" grpId="0" animBg="1"/>
      <p:bldP spid="4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57158" y="400038"/>
            <a:ext cx="7370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二、等效电阻</a:t>
            </a:r>
            <a:endParaRPr kumimoji="1" lang="en-US" altLang="zh-CN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28" name="Group 30"/>
          <p:cNvGrpSpPr>
            <a:grpSpLocks/>
          </p:cNvGrpSpPr>
          <p:nvPr/>
        </p:nvGrpSpPr>
        <p:grpSpPr bwMode="auto">
          <a:xfrm>
            <a:off x="5786448" y="596390"/>
            <a:ext cx="2339976" cy="1946275"/>
            <a:chOff x="3924" y="360"/>
            <a:chExt cx="1474" cy="1226"/>
          </a:xfrm>
        </p:grpSpPr>
        <p:sp>
          <p:nvSpPr>
            <p:cNvPr id="29" name="Text Box 31"/>
            <p:cNvSpPr txBox="1">
              <a:spLocks noChangeArrowheads="1"/>
            </p:cNvSpPr>
            <p:nvPr/>
          </p:nvSpPr>
          <p:spPr bwMode="auto">
            <a:xfrm>
              <a:off x="4692" y="1271"/>
              <a:ext cx="240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u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30" name="Text Box 32"/>
            <p:cNvSpPr txBox="1">
              <a:spLocks noChangeArrowheads="1"/>
            </p:cNvSpPr>
            <p:nvPr/>
          </p:nvSpPr>
          <p:spPr bwMode="auto">
            <a:xfrm rot="16200000">
              <a:off x="4204" y="1322"/>
              <a:ext cx="240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31" name="Text Box 33"/>
            <p:cNvSpPr txBox="1">
              <a:spLocks noChangeArrowheads="1"/>
            </p:cNvSpPr>
            <p:nvPr/>
          </p:nvSpPr>
          <p:spPr bwMode="auto">
            <a:xfrm>
              <a:off x="5184" y="1226"/>
              <a:ext cx="192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latin typeface="Times New Roman" pitchFamily="18" charset="0"/>
                </a:rPr>
                <a:t>_</a:t>
              </a:r>
            </a:p>
          </p:txBody>
        </p:sp>
        <p:sp>
          <p:nvSpPr>
            <p:cNvPr id="32" name="Rectangle 34"/>
            <p:cNvSpPr>
              <a:spLocks noChangeArrowheads="1"/>
            </p:cNvSpPr>
            <p:nvPr/>
          </p:nvSpPr>
          <p:spPr bwMode="auto">
            <a:xfrm rot="-5400000">
              <a:off x="4731" y="662"/>
              <a:ext cx="120" cy="257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 rot="16200000">
              <a:off x="3996" y="1056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 rot="-5400000">
              <a:off x="4460" y="591"/>
              <a:ext cx="1" cy="4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 rot="5400000" flipV="1">
              <a:off x="5141" y="569"/>
              <a:ext cx="1" cy="4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Text Box 38"/>
            <p:cNvSpPr txBox="1">
              <a:spLocks noChangeArrowheads="1"/>
            </p:cNvSpPr>
            <p:nvPr/>
          </p:nvSpPr>
          <p:spPr bwMode="auto">
            <a:xfrm>
              <a:off x="4644" y="360"/>
              <a:ext cx="672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atinLnBrk="1"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R</a:t>
              </a:r>
              <a:r>
                <a:rPr kumimoji="1" lang="en-US" altLang="zh-CN" sz="2400" b="1" baseline="-25000">
                  <a:latin typeface="Times New Roman" pitchFamily="18" charset="0"/>
                </a:rPr>
                <a:t>eq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37" name="Line 39"/>
            <p:cNvSpPr>
              <a:spLocks noChangeShapeType="1"/>
            </p:cNvSpPr>
            <p:nvPr/>
          </p:nvSpPr>
          <p:spPr bwMode="auto">
            <a:xfrm rot="-5400000">
              <a:off x="3972" y="108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Text Box 40"/>
            <p:cNvSpPr txBox="1">
              <a:spLocks noChangeArrowheads="1"/>
            </p:cNvSpPr>
            <p:nvPr/>
          </p:nvSpPr>
          <p:spPr bwMode="auto">
            <a:xfrm>
              <a:off x="3924" y="984"/>
              <a:ext cx="192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39" name="Oval 41"/>
            <p:cNvSpPr>
              <a:spLocks noChangeArrowheads="1"/>
            </p:cNvSpPr>
            <p:nvPr/>
          </p:nvSpPr>
          <p:spPr bwMode="auto">
            <a:xfrm>
              <a:off x="4226" y="1320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Line 42"/>
            <p:cNvSpPr>
              <a:spLocks noChangeShapeType="1"/>
            </p:cNvSpPr>
            <p:nvPr/>
          </p:nvSpPr>
          <p:spPr bwMode="auto">
            <a:xfrm rot="16200000">
              <a:off x="5100" y="1056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Oval 43"/>
            <p:cNvSpPr>
              <a:spLocks noChangeArrowheads="1"/>
            </p:cNvSpPr>
            <p:nvPr/>
          </p:nvSpPr>
          <p:spPr bwMode="auto">
            <a:xfrm>
              <a:off x="5330" y="1320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3" name="Rectangle 45"/>
          <p:cNvSpPr>
            <a:spLocks noChangeArrowheads="1"/>
          </p:cNvSpPr>
          <p:nvPr/>
        </p:nvSpPr>
        <p:spPr bwMode="auto">
          <a:xfrm>
            <a:off x="2928926" y="2643188"/>
            <a:ext cx="3857652" cy="45720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r"/>
            <a:r>
              <a:rPr kumimoji="1" lang="en-US" altLang="zh-CN" sz="2400" b="1" i="1" err="1">
                <a:solidFill>
                  <a:schemeClr val="bg1"/>
                </a:solidFill>
                <a:latin typeface="Times New Roman" pitchFamily="18" charset="0"/>
              </a:rPr>
              <a:t>R</a:t>
            </a:r>
            <a:r>
              <a:rPr kumimoji="1" lang="en-US" altLang="zh-CN" sz="2400" b="1" baseline="-25000" err="1">
                <a:solidFill>
                  <a:schemeClr val="bg1"/>
                </a:solidFill>
                <a:latin typeface="Times New Roman" pitchFamily="18" charset="0"/>
              </a:rPr>
              <a:t>eq</a:t>
            </a:r>
            <a:r>
              <a:rPr kumimoji="1" lang="en-US" altLang="zh-CN" sz="2400" b="1" i="1">
                <a:solidFill>
                  <a:schemeClr val="bg1"/>
                </a:solidFill>
                <a:latin typeface="Times New Roman" pitchFamily="18" charset="0"/>
              </a:rPr>
              <a:t>=</a:t>
            </a:r>
            <a:r>
              <a:rPr kumimoji="1" lang="en-US" altLang="zh-CN" sz="2400" b="1">
                <a:solidFill>
                  <a:schemeClr val="bg1"/>
                </a:solidFill>
                <a:latin typeface="Times New Roman" pitchFamily="18" charset="0"/>
              </a:rPr>
              <a:t>(</a:t>
            </a:r>
            <a:r>
              <a:rPr kumimoji="1" lang="en-US" altLang="zh-CN" sz="2400" b="1" i="1" baseline="-250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kumimoji="1" lang="en-US" altLang="zh-CN" sz="2400" b="1" i="1">
                <a:solidFill>
                  <a:schemeClr val="bg1"/>
                </a:solidFill>
                <a:latin typeface="Times New Roman" pitchFamily="18" charset="0"/>
              </a:rPr>
              <a:t>R</a:t>
            </a:r>
            <a:r>
              <a:rPr kumimoji="1" lang="en-US" altLang="zh-CN" sz="2400" b="1" baseline="-25000">
                <a:solidFill>
                  <a:schemeClr val="bg1"/>
                </a:solidFill>
                <a:latin typeface="Times New Roman" pitchFamily="18" charset="0"/>
              </a:rPr>
              <a:t>1</a:t>
            </a:r>
            <a:r>
              <a:rPr kumimoji="1" lang="en-US" altLang="zh-CN" sz="2400" b="1" i="1">
                <a:solidFill>
                  <a:schemeClr val="bg1"/>
                </a:solidFill>
                <a:latin typeface="Times New Roman" pitchFamily="18" charset="0"/>
              </a:rPr>
              <a:t>+ R</a:t>
            </a:r>
            <a:r>
              <a:rPr kumimoji="1" lang="en-US" altLang="zh-CN" sz="2400" b="1" baseline="-2500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kumimoji="1" lang="en-US" altLang="zh-CN" sz="2400" b="1" i="1">
                <a:solidFill>
                  <a:schemeClr val="bg1"/>
                </a:solidFill>
                <a:latin typeface="Times New Roman" pitchFamily="18" charset="0"/>
              </a:rPr>
              <a:t> +…+</a:t>
            </a:r>
            <a:r>
              <a:rPr kumimoji="1" lang="en-US" altLang="zh-CN" sz="2400" b="1" i="1" err="1">
                <a:solidFill>
                  <a:schemeClr val="bg1"/>
                </a:solidFill>
                <a:latin typeface="Times New Roman" pitchFamily="18" charset="0"/>
              </a:rPr>
              <a:t>R</a:t>
            </a:r>
            <a:r>
              <a:rPr kumimoji="1" lang="en-US" altLang="zh-CN" sz="2400" b="1" i="1" baseline="-25000" err="1">
                <a:solidFill>
                  <a:schemeClr val="bg1"/>
                </a:solidFill>
                <a:latin typeface="Times New Roman" pitchFamily="18" charset="0"/>
              </a:rPr>
              <a:t>n</a:t>
            </a:r>
            <a:r>
              <a:rPr kumimoji="1" lang="en-US" altLang="zh-CN" sz="2400" b="1">
                <a:solidFill>
                  <a:schemeClr val="bg1"/>
                </a:solidFill>
                <a:latin typeface="Times New Roman" pitchFamily="18" charset="0"/>
              </a:rPr>
              <a:t>)</a:t>
            </a:r>
            <a:r>
              <a:rPr kumimoji="1" lang="en-US" altLang="zh-CN" sz="2400" b="1" i="1">
                <a:solidFill>
                  <a:schemeClr val="bg1"/>
                </a:solidFill>
                <a:latin typeface="Times New Roman" pitchFamily="18" charset="0"/>
              </a:rPr>
              <a:t> =</a:t>
            </a:r>
            <a:r>
              <a:rPr kumimoji="1" lang="en-US" altLang="zh-CN" sz="2400" b="1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 </a:t>
            </a:r>
            <a:r>
              <a:rPr kumimoji="1" lang="en-US" altLang="zh-CN" sz="2400" b="1" i="1" err="1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R</a:t>
            </a:r>
            <a:r>
              <a:rPr kumimoji="1" lang="en-US" altLang="zh-CN" sz="2400" b="1" i="1" baseline="-25000" err="1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k</a:t>
            </a:r>
            <a:r>
              <a:rPr kumimoji="1" lang="en-US" altLang="zh-CN" sz="2400" b="1" i="1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   </a:t>
            </a:r>
            <a:r>
              <a:rPr kumimoji="1" lang="en-US" altLang="zh-CN" sz="2400" b="1" i="1" baseline="-25000">
                <a:solidFill>
                  <a:schemeClr val="bg1"/>
                </a:solidFill>
                <a:latin typeface="Times New Roman" pitchFamily="18" charset="0"/>
                <a:sym typeface="Symbol" pitchFamily="18" charset="2"/>
              </a:rPr>
              <a:t>        </a:t>
            </a:r>
            <a:endParaRPr kumimoji="1" lang="en-US" altLang="zh-CN" sz="2400" b="1" i="1">
              <a:solidFill>
                <a:schemeClr val="bg1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>
            <a:off x="4714876" y="1614494"/>
            <a:ext cx="99060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411413" y="3644900"/>
          <a:ext cx="142240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3" imgW="647640" imgH="431640" progId="Equation.DSMT4">
                  <p:embed/>
                </p:oleObj>
              </mc:Choice>
              <mc:Fallback>
                <p:oleObj name="Equation" r:id="rId3" imgW="647640" imgH="431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644900"/>
                        <a:ext cx="1422400" cy="9477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7" name="Group 8"/>
          <p:cNvGrpSpPr>
            <a:grpSpLocks/>
          </p:cNvGrpSpPr>
          <p:nvPr/>
        </p:nvGrpSpPr>
        <p:grpSpPr bwMode="auto">
          <a:xfrm>
            <a:off x="142844" y="757394"/>
            <a:ext cx="4296458" cy="1838325"/>
            <a:chOff x="1104" y="1104"/>
            <a:chExt cx="2955" cy="1158"/>
          </a:xfrm>
        </p:grpSpPr>
        <p:sp>
          <p:nvSpPr>
            <p:cNvPr id="48" name="Rectangle 9"/>
            <p:cNvSpPr>
              <a:spLocks noChangeArrowheads="1"/>
            </p:cNvSpPr>
            <p:nvPr/>
          </p:nvSpPr>
          <p:spPr bwMode="auto">
            <a:xfrm rot="5400000">
              <a:off x="1845" y="1323"/>
              <a:ext cx="120" cy="25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9" name="Text Box 10"/>
            <p:cNvSpPr txBox="1">
              <a:spLocks noChangeArrowheads="1"/>
            </p:cNvSpPr>
            <p:nvPr/>
          </p:nvSpPr>
          <p:spPr bwMode="auto">
            <a:xfrm>
              <a:off x="1416" y="197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50" name="Text Box 11"/>
            <p:cNvSpPr txBox="1">
              <a:spLocks noChangeArrowheads="1"/>
            </p:cNvSpPr>
            <p:nvPr/>
          </p:nvSpPr>
          <p:spPr bwMode="auto">
            <a:xfrm>
              <a:off x="3827" y="1875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latin typeface="Times New Roman" pitchFamily="18" charset="0"/>
                </a:rPr>
                <a:t>_</a:t>
              </a:r>
            </a:p>
          </p:txBody>
        </p:sp>
        <p:sp>
          <p:nvSpPr>
            <p:cNvPr id="51" name="Text Box 12"/>
            <p:cNvSpPr txBox="1">
              <a:spLocks noChangeArrowheads="1"/>
            </p:cNvSpPr>
            <p:nvPr/>
          </p:nvSpPr>
          <p:spPr bwMode="auto">
            <a:xfrm>
              <a:off x="1728" y="110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R</a:t>
              </a:r>
              <a:r>
                <a:rPr kumimoji="1" lang="en-US" altLang="zh-CN" sz="2400" b="1" baseline="-25000">
                  <a:latin typeface="Times New Roman" pitchFamily="18" charset="0"/>
                </a:rPr>
                <a:t>1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52" name="Text Box 13"/>
            <p:cNvSpPr txBox="1">
              <a:spLocks noChangeArrowheads="1"/>
            </p:cNvSpPr>
            <p:nvPr/>
          </p:nvSpPr>
          <p:spPr bwMode="auto">
            <a:xfrm>
              <a:off x="3408" y="110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err="1">
                  <a:latin typeface="Times New Roman" pitchFamily="18" charset="0"/>
                </a:rPr>
                <a:t>R</a:t>
              </a:r>
              <a:r>
                <a:rPr kumimoji="1" lang="en-US" altLang="zh-CN" sz="2400" b="1" i="1" baseline="-25000" err="1">
                  <a:latin typeface="Times New Roman" pitchFamily="18" charset="0"/>
                </a:rPr>
                <a:t>n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grpSp>
          <p:nvGrpSpPr>
            <p:cNvPr id="53" name="Group 14"/>
            <p:cNvGrpSpPr>
              <a:grpSpLocks/>
            </p:cNvGrpSpPr>
            <p:nvPr/>
          </p:nvGrpSpPr>
          <p:grpSpPr bwMode="auto">
            <a:xfrm>
              <a:off x="2451" y="1536"/>
              <a:ext cx="600" cy="384"/>
              <a:chOff x="627" y="1152"/>
              <a:chExt cx="600" cy="384"/>
            </a:xfrm>
          </p:grpSpPr>
          <p:sp>
            <p:nvSpPr>
              <p:cNvPr id="78" name="Text Box 15"/>
              <p:cNvSpPr txBox="1">
                <a:spLocks noChangeArrowheads="1"/>
              </p:cNvSpPr>
              <p:nvPr/>
            </p:nvSpPr>
            <p:spPr bwMode="auto">
              <a:xfrm>
                <a:off x="627" y="124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+</a:t>
                </a:r>
              </a:p>
            </p:txBody>
          </p:sp>
          <p:sp>
            <p:nvSpPr>
              <p:cNvPr id="79" name="Text Box 16"/>
              <p:cNvSpPr txBox="1">
                <a:spLocks noChangeArrowheads="1"/>
              </p:cNvSpPr>
              <p:nvPr/>
            </p:nvSpPr>
            <p:spPr bwMode="auto">
              <a:xfrm>
                <a:off x="1035" y="1152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_</a:t>
                </a:r>
              </a:p>
            </p:txBody>
          </p:sp>
          <p:sp>
            <p:nvSpPr>
              <p:cNvPr id="80" name="Text Box 17"/>
              <p:cNvSpPr txBox="1">
                <a:spLocks noChangeArrowheads="1"/>
              </p:cNvSpPr>
              <p:nvPr/>
            </p:nvSpPr>
            <p:spPr bwMode="auto">
              <a:xfrm>
                <a:off x="816" y="1248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 err="1">
                    <a:latin typeface="Times New Roman" pitchFamily="18" charset="0"/>
                  </a:rPr>
                  <a:t>u</a:t>
                </a:r>
                <a:r>
                  <a:rPr kumimoji="1" lang="en-US" altLang="zh-CN" sz="2400" b="1" i="1" baseline="-25000" err="1">
                    <a:latin typeface="Times New Roman" pitchFamily="18" charset="0"/>
                  </a:rPr>
                  <a:t>k</a:t>
                </a:r>
                <a:endParaRPr kumimoji="1" lang="en-US" altLang="zh-CN" sz="2400" b="1" i="1">
                  <a:latin typeface="Times New Roman" pitchFamily="18" charset="0"/>
                </a:endParaRPr>
              </a:p>
            </p:txBody>
          </p:sp>
        </p:grpSp>
        <p:sp>
          <p:nvSpPr>
            <p:cNvPr id="54" name="Text Box 18"/>
            <p:cNvSpPr txBox="1">
              <a:spLocks noChangeArrowheads="1"/>
            </p:cNvSpPr>
            <p:nvPr/>
          </p:nvSpPr>
          <p:spPr bwMode="auto">
            <a:xfrm>
              <a:off x="1104" y="168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err="1">
                  <a:latin typeface="Times New Roman" pitchFamily="18" charset="0"/>
                </a:rPr>
                <a:t>i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55" name="Rectangle 19"/>
            <p:cNvSpPr>
              <a:spLocks noChangeArrowheads="1"/>
            </p:cNvSpPr>
            <p:nvPr/>
          </p:nvSpPr>
          <p:spPr bwMode="auto">
            <a:xfrm rot="5400000">
              <a:off x="3525" y="1323"/>
              <a:ext cx="120" cy="25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6" name="Rectangle 20"/>
            <p:cNvSpPr>
              <a:spLocks noChangeArrowheads="1"/>
            </p:cNvSpPr>
            <p:nvPr/>
          </p:nvSpPr>
          <p:spPr bwMode="auto">
            <a:xfrm rot="5400000">
              <a:off x="2685" y="1323"/>
              <a:ext cx="120" cy="25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7" name="Line 21"/>
            <p:cNvSpPr>
              <a:spLocks noChangeShapeType="1"/>
            </p:cNvSpPr>
            <p:nvPr/>
          </p:nvSpPr>
          <p:spPr bwMode="auto">
            <a:xfrm>
              <a:off x="1440" y="1440"/>
              <a:ext cx="3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" name="Line 22"/>
            <p:cNvSpPr>
              <a:spLocks noChangeShapeType="1"/>
            </p:cNvSpPr>
            <p:nvPr/>
          </p:nvSpPr>
          <p:spPr bwMode="auto">
            <a:xfrm>
              <a:off x="2036" y="1440"/>
              <a:ext cx="2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9" name="Line 23"/>
            <p:cNvSpPr>
              <a:spLocks noChangeShapeType="1"/>
            </p:cNvSpPr>
            <p:nvPr/>
          </p:nvSpPr>
          <p:spPr bwMode="auto">
            <a:xfrm>
              <a:off x="3216" y="1440"/>
              <a:ext cx="2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0" name="Line 24"/>
            <p:cNvSpPr>
              <a:spLocks noChangeShapeType="1"/>
            </p:cNvSpPr>
            <p:nvPr/>
          </p:nvSpPr>
          <p:spPr bwMode="auto">
            <a:xfrm>
              <a:off x="2256" y="1440"/>
              <a:ext cx="3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" name="Line 25"/>
            <p:cNvSpPr>
              <a:spLocks noChangeShapeType="1"/>
            </p:cNvSpPr>
            <p:nvPr/>
          </p:nvSpPr>
          <p:spPr bwMode="auto">
            <a:xfrm>
              <a:off x="2880" y="1440"/>
              <a:ext cx="3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2" name="Group 26"/>
            <p:cNvGrpSpPr>
              <a:grpSpLocks/>
            </p:cNvGrpSpPr>
            <p:nvPr/>
          </p:nvGrpSpPr>
          <p:grpSpPr bwMode="auto">
            <a:xfrm>
              <a:off x="1591" y="1536"/>
              <a:ext cx="614" cy="384"/>
              <a:chOff x="583" y="1152"/>
              <a:chExt cx="614" cy="384"/>
            </a:xfrm>
          </p:grpSpPr>
          <p:sp>
            <p:nvSpPr>
              <p:cNvPr id="75" name="Text Box 27"/>
              <p:cNvSpPr txBox="1">
                <a:spLocks noChangeArrowheads="1"/>
              </p:cNvSpPr>
              <p:nvPr/>
            </p:nvSpPr>
            <p:spPr bwMode="auto">
              <a:xfrm>
                <a:off x="583" y="124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+</a:t>
                </a:r>
              </a:p>
            </p:txBody>
          </p:sp>
          <p:sp>
            <p:nvSpPr>
              <p:cNvPr id="76" name="Text Box 28"/>
              <p:cNvSpPr txBox="1">
                <a:spLocks noChangeArrowheads="1"/>
              </p:cNvSpPr>
              <p:nvPr/>
            </p:nvSpPr>
            <p:spPr bwMode="auto">
              <a:xfrm>
                <a:off x="1005" y="1152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_</a:t>
                </a:r>
              </a:p>
            </p:txBody>
          </p:sp>
          <p:sp>
            <p:nvSpPr>
              <p:cNvPr id="77" name="Text Box 29"/>
              <p:cNvSpPr txBox="1">
                <a:spLocks noChangeArrowheads="1"/>
              </p:cNvSpPr>
              <p:nvPr/>
            </p:nvSpPr>
            <p:spPr bwMode="auto">
              <a:xfrm>
                <a:off x="782" y="1248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>
                    <a:latin typeface="Times New Roman" pitchFamily="18" charset="0"/>
                  </a:rPr>
                  <a:t>u</a:t>
                </a:r>
                <a:r>
                  <a:rPr kumimoji="1" lang="en-US" altLang="zh-CN" sz="2400" b="1" baseline="-25000">
                    <a:latin typeface="Times New Roman" pitchFamily="18" charset="0"/>
                  </a:rPr>
                  <a:t>1</a:t>
                </a:r>
                <a:endParaRPr kumimoji="1" lang="en-US" altLang="zh-CN" sz="2400" b="1">
                  <a:latin typeface="Times New Roman" pitchFamily="18" charset="0"/>
                </a:endParaRPr>
              </a:p>
            </p:txBody>
          </p:sp>
        </p:grpSp>
        <p:grpSp>
          <p:nvGrpSpPr>
            <p:cNvPr id="63" name="Group 30"/>
            <p:cNvGrpSpPr>
              <a:grpSpLocks/>
            </p:cNvGrpSpPr>
            <p:nvPr/>
          </p:nvGrpSpPr>
          <p:grpSpPr bwMode="auto">
            <a:xfrm>
              <a:off x="3271" y="1542"/>
              <a:ext cx="617" cy="378"/>
              <a:chOff x="583" y="1158"/>
              <a:chExt cx="617" cy="378"/>
            </a:xfrm>
          </p:grpSpPr>
          <p:sp>
            <p:nvSpPr>
              <p:cNvPr id="72" name="Text Box 31"/>
              <p:cNvSpPr txBox="1">
                <a:spLocks noChangeArrowheads="1"/>
              </p:cNvSpPr>
              <p:nvPr/>
            </p:nvSpPr>
            <p:spPr bwMode="auto">
              <a:xfrm>
                <a:off x="583" y="124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+</a:t>
                </a:r>
              </a:p>
            </p:txBody>
          </p:sp>
          <p:sp>
            <p:nvSpPr>
              <p:cNvPr id="73" name="Text Box 32"/>
              <p:cNvSpPr txBox="1">
                <a:spLocks noChangeArrowheads="1"/>
              </p:cNvSpPr>
              <p:nvPr/>
            </p:nvSpPr>
            <p:spPr bwMode="auto">
              <a:xfrm>
                <a:off x="1008" y="115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itchFamily="18" charset="0"/>
                  </a:rPr>
                  <a:t>_</a:t>
                </a:r>
              </a:p>
            </p:txBody>
          </p:sp>
          <p:sp>
            <p:nvSpPr>
              <p:cNvPr id="74" name="Text Box 33"/>
              <p:cNvSpPr txBox="1">
                <a:spLocks noChangeArrowheads="1"/>
              </p:cNvSpPr>
              <p:nvPr/>
            </p:nvSpPr>
            <p:spPr bwMode="auto">
              <a:xfrm>
                <a:off x="802" y="1248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400" b="1" i="1">
                    <a:latin typeface="Times New Roman" pitchFamily="18" charset="0"/>
                  </a:rPr>
                  <a:t>u</a:t>
                </a:r>
                <a:r>
                  <a:rPr kumimoji="1" lang="en-US" altLang="zh-CN" sz="2400" b="1" i="1" baseline="-25000">
                    <a:latin typeface="Times New Roman" pitchFamily="18" charset="0"/>
                  </a:rPr>
                  <a:t>n</a:t>
                </a:r>
                <a:endParaRPr kumimoji="1" lang="en-US" altLang="zh-CN" sz="2400" b="1" i="1">
                  <a:latin typeface="Times New Roman" pitchFamily="18" charset="0"/>
                </a:endParaRPr>
              </a:p>
            </p:txBody>
          </p:sp>
        </p:grpSp>
        <p:sp>
          <p:nvSpPr>
            <p:cNvPr id="64" name="Line 34"/>
            <p:cNvSpPr>
              <a:spLocks noChangeShapeType="1"/>
            </p:cNvSpPr>
            <p:nvPr/>
          </p:nvSpPr>
          <p:spPr bwMode="auto">
            <a:xfrm>
              <a:off x="3716" y="1440"/>
              <a:ext cx="3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" name="Line 35"/>
            <p:cNvSpPr>
              <a:spLocks noChangeShapeType="1"/>
            </p:cNvSpPr>
            <p:nvPr/>
          </p:nvSpPr>
          <p:spPr bwMode="auto">
            <a:xfrm>
              <a:off x="4025" y="1440"/>
              <a:ext cx="0" cy="5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6" name="Line 36"/>
            <p:cNvSpPr>
              <a:spLocks noChangeShapeType="1"/>
            </p:cNvSpPr>
            <p:nvPr/>
          </p:nvSpPr>
          <p:spPr bwMode="auto">
            <a:xfrm>
              <a:off x="1439" y="1440"/>
              <a:ext cx="0" cy="5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" name="Text Box 37"/>
            <p:cNvSpPr txBox="1">
              <a:spLocks noChangeArrowheads="1"/>
            </p:cNvSpPr>
            <p:nvPr/>
          </p:nvSpPr>
          <p:spPr bwMode="auto">
            <a:xfrm>
              <a:off x="2640" y="1947"/>
              <a:ext cx="3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u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68" name="Text Box 38"/>
            <p:cNvSpPr txBox="1">
              <a:spLocks noChangeArrowheads="1"/>
            </p:cNvSpPr>
            <p:nvPr/>
          </p:nvSpPr>
          <p:spPr bwMode="auto">
            <a:xfrm>
              <a:off x="2544" y="110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err="1">
                  <a:latin typeface="Times New Roman" pitchFamily="18" charset="0"/>
                </a:rPr>
                <a:t>R</a:t>
              </a:r>
              <a:r>
                <a:rPr kumimoji="1" lang="en-US" altLang="zh-CN" sz="2400" b="1" i="1" baseline="-25000" err="1">
                  <a:latin typeface="Times New Roman" pitchFamily="18" charset="0"/>
                </a:rPr>
                <a:t>k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69" name="Line 39"/>
            <p:cNvSpPr>
              <a:spLocks noChangeShapeType="1"/>
            </p:cNvSpPr>
            <p:nvPr/>
          </p:nvSpPr>
          <p:spPr bwMode="auto">
            <a:xfrm flipV="1">
              <a:off x="1296" y="1632"/>
              <a:ext cx="0" cy="3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" name="Oval 40"/>
            <p:cNvSpPr>
              <a:spLocks noChangeArrowheads="1"/>
            </p:cNvSpPr>
            <p:nvPr/>
          </p:nvSpPr>
          <p:spPr bwMode="auto">
            <a:xfrm>
              <a:off x="3991" y="201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" name="Oval 41"/>
            <p:cNvSpPr>
              <a:spLocks noChangeArrowheads="1"/>
            </p:cNvSpPr>
            <p:nvPr/>
          </p:nvSpPr>
          <p:spPr bwMode="auto">
            <a:xfrm>
              <a:off x="1405" y="201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aphicFrame>
        <p:nvGraphicFramePr>
          <p:cNvPr id="81" name="Object 2"/>
          <p:cNvGraphicFramePr>
            <a:graphicFrameLocks noChangeAspect="1"/>
          </p:cNvGraphicFramePr>
          <p:nvPr/>
        </p:nvGraphicFramePr>
        <p:xfrm>
          <a:off x="4713288" y="3429000"/>
          <a:ext cx="24812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Equation" r:id="rId5" imgW="1130040" imgH="241200" progId="Equation.DSMT4">
                  <p:embed/>
                </p:oleObj>
              </mc:Choice>
              <mc:Fallback>
                <p:oleObj name="Equation" r:id="rId5" imgW="1130040" imgH="241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3288" y="3429000"/>
                        <a:ext cx="2481262" cy="5302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2"/>
          <p:cNvGraphicFramePr>
            <a:graphicFrameLocks noChangeAspect="1"/>
          </p:cNvGraphicFramePr>
          <p:nvPr/>
        </p:nvGraphicFramePr>
        <p:xfrm>
          <a:off x="4643438" y="4214824"/>
          <a:ext cx="261937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Equation" r:id="rId7" imgW="1193760" imgH="253800" progId="Equation.DSMT4">
                  <p:embed/>
                </p:oleObj>
              </mc:Choice>
              <mc:Fallback>
                <p:oleObj name="Equation" r:id="rId7" imgW="1193760" imgH="2538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4214824"/>
                        <a:ext cx="2619375" cy="5588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43" grpId="0" animBg="1" autoUpdateAnimBg="0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428992" y="312502"/>
            <a:ext cx="1916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电阻并联</a:t>
            </a:r>
            <a:endParaRPr kumimoji="1"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082818" y="714362"/>
            <a:ext cx="5060950" cy="2187575"/>
            <a:chOff x="1072" y="576"/>
            <a:chExt cx="3188" cy="1378"/>
          </a:xfrm>
        </p:grpSpPr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3936" y="960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  <a:r>
                <a:rPr kumimoji="1" lang="en-US" altLang="zh-CN" sz="2400" b="1" i="1" baseline="-25000">
                  <a:latin typeface="Times New Roman" pitchFamily="18" charset="0"/>
                </a:rPr>
                <a:t>n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1296" y="960"/>
              <a:ext cx="11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 rot="-5400000">
              <a:off x="1354" y="1440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 rot="-5400000">
              <a:off x="1790" y="1440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296" y="1920"/>
              <a:ext cx="11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2400" y="96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2414" y="192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2798" y="96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rot="-5400000">
              <a:off x="2506" y="1440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2798" y="192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3134" y="96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3182" y="192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3518" y="960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3518" y="1920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 rot="-5400000">
              <a:off x="3374" y="1440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1476" y="1248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>
                  <a:latin typeface="Times New Roman" pitchFamily="18" charset="0"/>
                </a:rPr>
                <a:t>R</a:t>
              </a:r>
              <a:r>
                <a:rPr kumimoji="1" lang="en-US" altLang="zh-CN" sz="2400" b="1" baseline="-25000">
                  <a:latin typeface="Times New Roman" pitchFamily="18" charset="0"/>
                </a:rPr>
                <a:t>1</a:t>
              </a:r>
              <a:endParaRPr kumimoji="1" lang="en-US" altLang="zh-CN" sz="2400" b="1" i="1" baseline="-25000">
                <a:latin typeface="Times New Roman" pitchFamily="18" charset="0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1915" y="1248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>
                  <a:latin typeface="Times New Roman" pitchFamily="18" charset="0"/>
                </a:rPr>
                <a:t>R</a:t>
              </a:r>
              <a:r>
                <a:rPr kumimoji="1" lang="en-US" altLang="zh-CN" sz="2400" b="1" baseline="-25000">
                  <a:latin typeface="Times New Roman" pitchFamily="18" charset="0"/>
                </a:rPr>
                <a:t>2</a:t>
              </a:r>
              <a:endParaRPr kumimoji="1" lang="en-US" altLang="zh-CN" sz="2400" b="1" i="1" baseline="-25000">
                <a:latin typeface="Times New Roman" pitchFamily="18" charset="0"/>
              </a:endParaRP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2629" y="1247"/>
              <a:ext cx="31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 err="1">
                  <a:latin typeface="Times New Roman" pitchFamily="18" charset="0"/>
                </a:rPr>
                <a:t>R</a:t>
              </a:r>
              <a:r>
                <a:rPr kumimoji="1" lang="en-US" altLang="zh-CN" sz="2400" b="1" i="1" baseline="-25000" err="1">
                  <a:latin typeface="Times New Roman" pitchFamily="18" charset="0"/>
                </a:rPr>
                <a:t>k</a:t>
              </a:r>
              <a:endParaRPr kumimoji="1" lang="en-US" altLang="zh-CN" sz="2400" b="1" i="1" baseline="-25000">
                <a:latin typeface="Times New Roman" pitchFamily="18" charset="0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3509" y="1248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 err="1">
                  <a:latin typeface="Times New Roman" pitchFamily="18" charset="0"/>
                </a:rPr>
                <a:t>R</a:t>
              </a:r>
              <a:r>
                <a:rPr kumimoji="1" lang="en-US" altLang="zh-CN" sz="2400" b="1" i="1" baseline="-25000" err="1">
                  <a:latin typeface="Times New Roman" pitchFamily="18" charset="0"/>
                </a:rPr>
                <a:t>n</a:t>
              </a:r>
              <a:endParaRPr kumimoji="1" lang="en-US" altLang="zh-CN" sz="2400" b="1" i="1" baseline="-25000">
                <a:latin typeface="Times New Roman" pitchFamily="18" charset="0"/>
              </a:endParaRP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1296" y="878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1366" y="576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800" b="1" i="1" err="1">
                  <a:solidFill>
                    <a:srgbClr val="FF0000"/>
                  </a:solidFill>
                  <a:latin typeface="Times New Roman" pitchFamily="18" charset="0"/>
                </a:rPr>
                <a:t>i</a:t>
              </a:r>
              <a:endParaRPr kumimoji="1" lang="en-US" altLang="zh-CN" sz="2800" b="1" i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1104" y="912"/>
              <a:ext cx="2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>
                  <a:solidFill>
                    <a:srgbClr val="FF0000"/>
                  </a:solidFill>
                  <a:latin typeface="Times New Roman" pitchFamily="18" charset="0"/>
                  <a:sym typeface="CommonBullets" pitchFamily="34" charset="2"/>
                </a:rPr>
                <a:t>+</a:t>
              </a:r>
              <a:endParaRPr kumimoji="1" lang="en-US" altLang="zh-CN" sz="4400" b="1">
                <a:solidFill>
                  <a:srgbClr val="FF0000"/>
                </a:solidFill>
                <a:latin typeface="Times New Roman" pitchFamily="18" charset="0"/>
                <a:sym typeface="CommonBullets" pitchFamily="34" charset="2"/>
              </a:endParaRPr>
            </a:p>
          </p:txBody>
        </p:sp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1072" y="132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>
                  <a:solidFill>
                    <a:srgbClr val="FF0000"/>
                  </a:solidFill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27" name="Rectangle 29"/>
            <p:cNvSpPr>
              <a:spLocks noChangeArrowheads="1"/>
            </p:cNvSpPr>
            <p:nvPr/>
          </p:nvSpPr>
          <p:spPr bwMode="auto">
            <a:xfrm>
              <a:off x="2206" y="1287"/>
              <a:ext cx="120" cy="28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1778" y="1287"/>
              <a:ext cx="120" cy="28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2926" y="1287"/>
              <a:ext cx="120" cy="28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3794" y="1287"/>
              <a:ext cx="120" cy="28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1920" y="1008"/>
              <a:ext cx="0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Text Box 34"/>
            <p:cNvSpPr txBox="1">
              <a:spLocks noChangeArrowheads="1"/>
            </p:cNvSpPr>
            <p:nvPr/>
          </p:nvSpPr>
          <p:spPr bwMode="auto">
            <a:xfrm>
              <a:off x="1920" y="960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>
                  <a:latin typeface="Times New Roman" pitchFamily="18" charset="0"/>
                </a:rPr>
                <a:t>1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33" name="Text Box 35"/>
            <p:cNvSpPr txBox="1">
              <a:spLocks noChangeArrowheads="1"/>
            </p:cNvSpPr>
            <p:nvPr/>
          </p:nvSpPr>
          <p:spPr bwMode="auto">
            <a:xfrm>
              <a:off x="2352" y="960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>
                  <a:latin typeface="Times New Roman" pitchFamily="18" charset="0"/>
                </a:rPr>
                <a:t>2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34" name="Text Box 36"/>
            <p:cNvSpPr txBox="1">
              <a:spLocks noChangeArrowheads="1"/>
            </p:cNvSpPr>
            <p:nvPr/>
          </p:nvSpPr>
          <p:spPr bwMode="auto">
            <a:xfrm>
              <a:off x="3120" y="960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err="1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err="1">
                  <a:latin typeface="Times New Roman" pitchFamily="18" charset="0"/>
                </a:rPr>
                <a:t>k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35" name="Text Box 37"/>
            <p:cNvSpPr txBox="1">
              <a:spLocks noChangeArrowheads="1"/>
            </p:cNvSpPr>
            <p:nvPr/>
          </p:nvSpPr>
          <p:spPr bwMode="auto">
            <a:xfrm>
              <a:off x="1108" y="1610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rgbClr val="FF0000"/>
                  </a:solidFill>
                  <a:latin typeface="Times New Roman" pitchFamily="18" charset="0"/>
                </a:rPr>
                <a:t>_</a:t>
              </a:r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>
              <a:off x="2352" y="1008"/>
              <a:ext cx="0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Line 39"/>
            <p:cNvSpPr>
              <a:spLocks noChangeShapeType="1"/>
            </p:cNvSpPr>
            <p:nvPr/>
          </p:nvSpPr>
          <p:spPr bwMode="auto">
            <a:xfrm>
              <a:off x="3072" y="1008"/>
              <a:ext cx="0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Line 40"/>
            <p:cNvSpPr>
              <a:spLocks noChangeShapeType="1"/>
            </p:cNvSpPr>
            <p:nvPr/>
          </p:nvSpPr>
          <p:spPr bwMode="auto">
            <a:xfrm>
              <a:off x="3936" y="960"/>
              <a:ext cx="0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Oval 41"/>
            <p:cNvSpPr>
              <a:spLocks noChangeArrowheads="1"/>
            </p:cNvSpPr>
            <p:nvPr/>
          </p:nvSpPr>
          <p:spPr bwMode="auto">
            <a:xfrm>
              <a:off x="1234" y="188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Oval 42"/>
            <p:cNvSpPr>
              <a:spLocks noChangeArrowheads="1"/>
            </p:cNvSpPr>
            <p:nvPr/>
          </p:nvSpPr>
          <p:spPr bwMode="auto">
            <a:xfrm>
              <a:off x="1234" y="92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1" name="Text Box 43"/>
          <p:cNvSpPr txBox="1">
            <a:spLocks noChangeArrowheads="1"/>
          </p:cNvSpPr>
          <p:nvPr/>
        </p:nvSpPr>
        <p:spPr bwMode="auto">
          <a:xfrm>
            <a:off x="393688" y="571486"/>
            <a:ext cx="2535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charset="-122"/>
              </a:rPr>
              <a:t>一、电路特点</a:t>
            </a:r>
          </a:p>
        </p:txBody>
      </p:sp>
      <p:sp>
        <p:nvSpPr>
          <p:cNvPr id="42" name="Text Box 44"/>
          <p:cNvSpPr txBox="1">
            <a:spLocks noChangeArrowheads="1"/>
          </p:cNvSpPr>
          <p:nvPr/>
        </p:nvSpPr>
        <p:spPr bwMode="auto">
          <a:xfrm>
            <a:off x="703262" y="3143254"/>
            <a:ext cx="8440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、</a:t>
            </a:r>
            <a:r>
              <a:rPr kumimoji="1" lang="zh-CN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各电阻两端分别接在一起，端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电压</a:t>
            </a:r>
            <a:r>
              <a:rPr kumimoji="1" lang="zh-CN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为同一电压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（</a:t>
            </a:r>
            <a:r>
              <a:rPr kumimoji="1" lang="en-US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KVL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）；</a:t>
            </a:r>
          </a:p>
        </p:txBody>
      </p: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703262" y="3675594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、总电流等于流过各并联电阻的电流之和（</a:t>
            </a:r>
            <a:r>
              <a:rPr kumimoji="1" lang="en-US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KCL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）：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2628904" y="4307778"/>
            <a:ext cx="3514732" cy="45720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 i="1" err="1">
                <a:latin typeface="Times New Roman" pitchFamily="18" charset="0"/>
              </a:rPr>
              <a:t>i</a:t>
            </a:r>
            <a:r>
              <a:rPr kumimoji="1" lang="en-US" altLang="zh-CN" sz="2400" b="1" i="1">
                <a:latin typeface="Times New Roman" pitchFamily="18" charset="0"/>
              </a:rPr>
              <a:t> = i</a:t>
            </a:r>
            <a:r>
              <a:rPr kumimoji="1" lang="en-US" altLang="zh-CN" sz="2400" b="1" baseline="-25000">
                <a:latin typeface="Times New Roman" pitchFamily="18" charset="0"/>
              </a:rPr>
              <a:t>1</a:t>
            </a:r>
            <a:r>
              <a:rPr kumimoji="1" lang="en-US" altLang="zh-CN" sz="2400" b="1" i="1">
                <a:latin typeface="Times New Roman" pitchFamily="18" charset="0"/>
              </a:rPr>
              <a:t>+ i</a:t>
            </a:r>
            <a:r>
              <a:rPr kumimoji="1" lang="en-US" altLang="zh-CN" sz="2400" b="1" baseline="-25000">
                <a:latin typeface="Times New Roman" pitchFamily="18" charset="0"/>
              </a:rPr>
              <a:t>2</a:t>
            </a:r>
            <a:r>
              <a:rPr kumimoji="1" lang="en-US" altLang="zh-CN" sz="2400" b="1" i="1">
                <a:latin typeface="Times New Roman" pitchFamily="18" charset="0"/>
              </a:rPr>
              <a:t>+</a:t>
            </a:r>
            <a:r>
              <a:rPr kumimoji="1" lang="en-US" altLang="zh-CN" sz="2400" b="1" i="1">
                <a:latin typeface="Times New Roman" pitchFamily="18" charset="0"/>
                <a:sym typeface="Math4" pitchFamily="2" charset="2"/>
              </a:rPr>
              <a:t> </a:t>
            </a:r>
            <a:r>
              <a:rPr kumimoji="1" lang="en-US" altLang="zh-CN" sz="2400" b="1">
                <a:latin typeface="Times New Roman" pitchFamily="18" charset="0"/>
                <a:sym typeface="MT Extra" pitchFamily="18" charset="2"/>
              </a:rPr>
              <a:t></a:t>
            </a:r>
            <a:r>
              <a:rPr kumimoji="1" lang="en-US" altLang="zh-CN" sz="2400" b="1" i="1">
                <a:latin typeface="Times New Roman" pitchFamily="18" charset="0"/>
                <a:sym typeface="Math4" pitchFamily="2" charset="2"/>
              </a:rPr>
              <a:t> </a:t>
            </a:r>
            <a:r>
              <a:rPr kumimoji="1" lang="en-US" altLang="zh-CN" sz="2400" b="1" i="1">
                <a:latin typeface="Times New Roman" pitchFamily="18" charset="0"/>
              </a:rPr>
              <a:t>+ </a:t>
            </a:r>
            <a:r>
              <a:rPr kumimoji="1" lang="en-US" altLang="zh-CN" sz="2400" b="1" i="1" err="1">
                <a:latin typeface="Times New Roman" pitchFamily="18" charset="0"/>
              </a:rPr>
              <a:t>i</a:t>
            </a:r>
            <a:r>
              <a:rPr kumimoji="1" lang="en-US" altLang="zh-CN" sz="2400" b="1" i="1" baseline="-25000" err="1">
                <a:latin typeface="Times New Roman" pitchFamily="18" charset="0"/>
              </a:rPr>
              <a:t>k</a:t>
            </a:r>
            <a:r>
              <a:rPr kumimoji="1" lang="en-US" altLang="zh-CN" sz="2400" b="1" i="1">
                <a:latin typeface="Times New Roman" pitchFamily="18" charset="0"/>
              </a:rPr>
              <a:t>+ </a:t>
            </a:r>
            <a:r>
              <a:rPr kumimoji="1" lang="en-US" altLang="zh-CN" sz="2400" b="1">
                <a:latin typeface="Times New Roman" pitchFamily="18" charset="0"/>
                <a:sym typeface="MT Extra" pitchFamily="18" charset="2"/>
              </a:rPr>
              <a:t></a:t>
            </a:r>
            <a:r>
              <a:rPr kumimoji="1" lang="en-US" altLang="zh-CN" sz="2400" b="1" i="1">
                <a:latin typeface="Times New Roman" pitchFamily="18" charset="0"/>
              </a:rPr>
              <a:t> + i</a:t>
            </a:r>
            <a:r>
              <a:rPr kumimoji="1" lang="en-US" altLang="zh-CN" sz="2400" b="1" i="1" baseline="-25000">
                <a:latin typeface="Times New Roman" pitchFamily="18" charset="0"/>
              </a:rPr>
              <a:t>n</a:t>
            </a:r>
          </a:p>
        </p:txBody>
      </p:sp>
      <p:sp>
        <p:nvSpPr>
          <p:cNvPr id="45" name="椭圆 44"/>
          <p:cNvSpPr/>
          <p:nvPr/>
        </p:nvSpPr>
        <p:spPr bwMode="auto">
          <a:xfrm>
            <a:off x="7500958" y="2961214"/>
            <a:ext cx="1143008" cy="78581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6572264" y="3571882"/>
            <a:ext cx="1143008" cy="78581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" grpId="0" autoUpdateAnimBg="0"/>
      <p:bldP spid="42" grpId="0" autoUpdateAnimBg="0"/>
      <p:bldP spid="43" grpId="0" autoUpdateAnimBg="0"/>
      <p:bldP spid="44" grpId="0" animBg="1" autoUpdateAnimBg="0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285984" y="400038"/>
            <a:ext cx="7072362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 </a:t>
            </a:r>
            <a:r>
              <a:rPr kumimoji="1" lang="en-US" altLang="zh-CN" sz="2400" b="1" i="1">
                <a:latin typeface="Times New Roman" pitchFamily="18" charset="0"/>
              </a:rPr>
              <a:t>G</a:t>
            </a:r>
            <a:r>
              <a:rPr kumimoji="1" lang="en-US" altLang="zh-CN" sz="2400" b="1" i="1" baseline="-25000">
                <a:latin typeface="Times New Roman" pitchFamily="18" charset="0"/>
              </a:rPr>
              <a:t>k</a:t>
            </a:r>
            <a:r>
              <a:rPr kumimoji="1" lang="en-US" altLang="zh-CN" sz="2400" b="1" i="1">
                <a:latin typeface="Times New Roman" pitchFamily="18" charset="0"/>
              </a:rPr>
              <a:t> =</a:t>
            </a:r>
            <a:r>
              <a:rPr kumimoji="1" lang="en-US" altLang="zh-CN" sz="2400" b="1">
                <a:latin typeface="Times New Roman" pitchFamily="18" charset="0"/>
              </a:rPr>
              <a:t>1 </a:t>
            </a:r>
            <a:r>
              <a:rPr kumimoji="1" lang="en-US" altLang="zh-CN" sz="2400" b="1" i="1">
                <a:latin typeface="Times New Roman" pitchFamily="18" charset="0"/>
              </a:rPr>
              <a:t>/ </a:t>
            </a:r>
            <a:r>
              <a:rPr kumimoji="1" lang="en-US" altLang="zh-CN" sz="2400" b="1" i="1" err="1">
                <a:latin typeface="Times New Roman" pitchFamily="18" charset="0"/>
              </a:rPr>
              <a:t>R</a:t>
            </a:r>
            <a:r>
              <a:rPr kumimoji="1" lang="en-US" altLang="zh-CN" sz="2400" b="1" i="1" baseline="-25000" err="1">
                <a:latin typeface="Times New Roman" pitchFamily="18" charset="0"/>
              </a:rPr>
              <a:t>k</a:t>
            </a:r>
            <a:r>
              <a:rPr kumimoji="1" lang="en-US" altLang="zh-CN" sz="2400" b="1" i="1">
                <a:latin typeface="Times New Roman" pitchFamily="18" charset="0"/>
              </a:rPr>
              <a:t>  </a:t>
            </a:r>
            <a:r>
              <a:rPr lang="zh-CN" altLang="en-US" b="1"/>
              <a:t>（</a:t>
            </a:r>
            <a:r>
              <a:rPr kumimoji="1" lang="en-US" altLang="zh-CN" sz="2400" b="1" i="1">
                <a:latin typeface="Times New Roman" pitchFamily="18" charset="0"/>
              </a:rPr>
              <a:t>k </a:t>
            </a:r>
            <a:r>
              <a:rPr kumimoji="1" lang="en-US" altLang="zh-CN" sz="2400" b="1">
                <a:latin typeface="Times New Roman" pitchFamily="18" charset="0"/>
              </a:rPr>
              <a:t>= 1</a:t>
            </a:r>
            <a:r>
              <a:rPr kumimoji="1" lang="zh-CN" altLang="en-US" sz="2400" b="1">
                <a:latin typeface="Times New Roman" pitchFamily="18" charset="0"/>
              </a:rPr>
              <a:t>， </a:t>
            </a:r>
            <a:r>
              <a:rPr kumimoji="1" lang="en-US" altLang="zh-CN" sz="2400" b="1">
                <a:latin typeface="Times New Roman" pitchFamily="18" charset="0"/>
              </a:rPr>
              <a:t>2</a:t>
            </a:r>
            <a:r>
              <a:rPr kumimoji="1" lang="zh-CN" altLang="en-US" sz="2400" b="1">
                <a:latin typeface="Times New Roman" pitchFamily="18" charset="0"/>
              </a:rPr>
              <a:t>， </a:t>
            </a:r>
            <a:r>
              <a:rPr kumimoji="1" lang="en-US" altLang="zh-CN" sz="2400" b="1">
                <a:latin typeface="宋体" charset="-122"/>
                <a:sym typeface="Symbol" pitchFamily="18" charset="2"/>
              </a:rPr>
              <a:t>…</a:t>
            </a:r>
            <a:r>
              <a:rPr kumimoji="1" lang="zh-CN" altLang="en-US" sz="2400" b="1">
                <a:latin typeface="Times New Roman" pitchFamily="18" charset="0"/>
              </a:rPr>
              <a:t>，</a:t>
            </a:r>
            <a:r>
              <a:rPr kumimoji="1" lang="zh-CN" altLang="en-US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sz="2400" b="1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1" lang="zh-CN" altLang="en-US" sz="2400" b="1">
                <a:latin typeface="Times New Roman" pitchFamily="18" charset="0"/>
              </a:rPr>
              <a:t>）</a:t>
            </a:r>
            <a:r>
              <a:rPr lang="zh-CN" altLang="en-US" b="1"/>
              <a:t>单位：西门子</a:t>
            </a:r>
            <a:r>
              <a:rPr lang="en-US" altLang="zh-CN" b="1"/>
              <a:t>S</a:t>
            </a:r>
            <a:endParaRPr kumimoji="1" lang="zh-CN" altLang="en-US" sz="2400" b="1">
              <a:latin typeface="Times New Roman" pitchFamily="18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643042" y="3143254"/>
            <a:ext cx="6002334" cy="45720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r"/>
            <a:r>
              <a:rPr lang="en-US" altLang="zh-CN" b="1" i="1" err="1">
                <a:solidFill>
                  <a:schemeClr val="bg1"/>
                </a:solidFill>
                <a:ea typeface="+mn-ea"/>
              </a:rPr>
              <a:t>G</a:t>
            </a:r>
            <a:r>
              <a:rPr lang="en-US" altLang="zh-CN" b="1" baseline="-25000" err="1">
                <a:solidFill>
                  <a:schemeClr val="bg1"/>
                </a:solidFill>
              </a:rPr>
              <a:t>eq</a:t>
            </a:r>
            <a:r>
              <a:rPr lang="en-US" altLang="zh-CN" b="1" i="1">
                <a:solidFill>
                  <a:schemeClr val="bg1"/>
                </a:solidFill>
                <a:ea typeface="+mn-ea"/>
              </a:rPr>
              <a:t>=G</a:t>
            </a:r>
            <a:r>
              <a:rPr lang="en-US" altLang="zh-CN" b="1" baseline="-25000" err="1">
                <a:solidFill>
                  <a:schemeClr val="bg1"/>
                </a:solidFill>
              </a:rPr>
              <a:t>1</a:t>
            </a:r>
            <a:r>
              <a:rPr lang="en-US" altLang="zh-CN" b="1" i="1">
                <a:solidFill>
                  <a:schemeClr val="bg1"/>
                </a:solidFill>
                <a:ea typeface="+mn-ea"/>
              </a:rPr>
              <a:t>+G</a:t>
            </a:r>
            <a:r>
              <a:rPr lang="en-US" altLang="zh-CN" b="1" baseline="-25000" err="1">
                <a:solidFill>
                  <a:schemeClr val="bg1"/>
                </a:solidFill>
              </a:rPr>
              <a:t>2</a:t>
            </a:r>
            <a:r>
              <a:rPr lang="en-US" altLang="zh-CN" b="1" i="1">
                <a:solidFill>
                  <a:schemeClr val="bg1"/>
                </a:solidFill>
                <a:ea typeface="+mn-ea"/>
              </a:rPr>
              <a:t>+ </a:t>
            </a:r>
            <a:r>
              <a:rPr lang="en-US" altLang="zh-CN" b="1" i="1">
                <a:solidFill>
                  <a:schemeClr val="bg1"/>
                </a:solidFill>
                <a:ea typeface="+mn-ea"/>
                <a:sym typeface="MT Extra" pitchFamily="18" charset="2"/>
              </a:rPr>
              <a:t></a:t>
            </a:r>
            <a:r>
              <a:rPr lang="en-US" altLang="zh-CN" b="1" i="1">
                <a:solidFill>
                  <a:schemeClr val="bg1"/>
                </a:solidFill>
                <a:ea typeface="+mn-ea"/>
                <a:sym typeface="Math4" pitchFamily="2" charset="2"/>
              </a:rPr>
              <a:t> </a:t>
            </a:r>
            <a:r>
              <a:rPr lang="en-US" altLang="zh-CN" b="1" i="1">
                <a:solidFill>
                  <a:schemeClr val="bg1"/>
                </a:solidFill>
                <a:ea typeface="+mn-ea"/>
              </a:rPr>
              <a:t>+G</a:t>
            </a:r>
            <a:r>
              <a:rPr lang="en-US" altLang="zh-CN" b="1" i="1" baseline="-25000" err="1">
                <a:solidFill>
                  <a:schemeClr val="bg1"/>
                </a:solidFill>
              </a:rPr>
              <a:t>k</a:t>
            </a:r>
            <a:r>
              <a:rPr lang="en-US" altLang="zh-CN" b="1" i="1">
                <a:solidFill>
                  <a:schemeClr val="bg1"/>
                </a:solidFill>
                <a:ea typeface="+mn-ea"/>
              </a:rPr>
              <a:t>+ </a:t>
            </a:r>
            <a:r>
              <a:rPr lang="en-US" altLang="zh-CN" b="1" i="1">
                <a:solidFill>
                  <a:schemeClr val="bg1"/>
                </a:solidFill>
                <a:ea typeface="+mn-ea"/>
                <a:sym typeface="MT Extra" pitchFamily="18" charset="2"/>
              </a:rPr>
              <a:t></a:t>
            </a:r>
            <a:r>
              <a:rPr lang="en-US" altLang="zh-CN" b="1" i="1">
                <a:solidFill>
                  <a:schemeClr val="bg1"/>
                </a:solidFill>
                <a:ea typeface="+mn-ea"/>
                <a:sym typeface="Math4" pitchFamily="2" charset="2"/>
              </a:rPr>
              <a:t> </a:t>
            </a:r>
            <a:r>
              <a:rPr lang="en-US" altLang="zh-CN" b="1" i="1">
                <a:solidFill>
                  <a:schemeClr val="bg1"/>
                </a:solidFill>
                <a:ea typeface="+mn-ea"/>
              </a:rPr>
              <a:t>+</a:t>
            </a:r>
            <a:r>
              <a:rPr lang="en-US" altLang="zh-CN" b="1" i="1" err="1">
                <a:solidFill>
                  <a:schemeClr val="bg1"/>
                </a:solidFill>
                <a:ea typeface="+mn-ea"/>
              </a:rPr>
              <a:t>G</a:t>
            </a:r>
            <a:r>
              <a:rPr lang="en-US" altLang="zh-CN" b="1" i="1" baseline="-25000" err="1">
                <a:solidFill>
                  <a:schemeClr val="bg1"/>
                </a:solidFill>
              </a:rPr>
              <a:t>n</a:t>
            </a:r>
            <a:r>
              <a:rPr lang="en-US" altLang="zh-CN" b="1" i="1">
                <a:solidFill>
                  <a:schemeClr val="bg1"/>
                </a:solidFill>
                <a:ea typeface="+mn-ea"/>
              </a:rPr>
              <a:t>= </a:t>
            </a:r>
            <a:r>
              <a:rPr lang="en-US" altLang="zh-CN" b="1">
                <a:solidFill>
                  <a:schemeClr val="bg1"/>
                </a:solidFill>
                <a:ea typeface="+mn-ea"/>
                <a:sym typeface="Symbol" pitchFamily="18" charset="2"/>
              </a:rPr>
              <a:t></a:t>
            </a:r>
            <a:r>
              <a:rPr lang="en-US" altLang="zh-CN" b="1" i="1">
                <a:solidFill>
                  <a:schemeClr val="bg1"/>
                </a:solidFill>
                <a:ea typeface="+mn-ea"/>
                <a:sym typeface="Symbol" pitchFamily="18" charset="2"/>
              </a:rPr>
              <a:t> </a:t>
            </a:r>
            <a:r>
              <a:rPr lang="en-US" altLang="zh-CN" b="1" i="1">
                <a:solidFill>
                  <a:schemeClr val="bg1"/>
                </a:solidFill>
                <a:ea typeface="+mn-ea"/>
              </a:rPr>
              <a:t>G</a:t>
            </a:r>
            <a:r>
              <a:rPr lang="en-US" altLang="zh-CN" b="1" i="1" baseline="-25000">
                <a:solidFill>
                  <a:schemeClr val="bg1"/>
                </a:solidFill>
                <a:ea typeface="+mn-ea"/>
              </a:rPr>
              <a:t>k</a:t>
            </a:r>
            <a:r>
              <a:rPr lang="en-US" altLang="zh-CN" b="1" i="1">
                <a:solidFill>
                  <a:schemeClr val="bg1"/>
                </a:solidFill>
                <a:ea typeface="+mn-ea"/>
              </a:rPr>
              <a:t> =</a:t>
            </a:r>
            <a:r>
              <a:rPr lang="en-US" altLang="zh-CN" b="1">
                <a:solidFill>
                  <a:schemeClr val="bg1"/>
                </a:solidFill>
                <a:ea typeface="+mn-ea"/>
              </a:rPr>
              <a:t> </a:t>
            </a:r>
            <a:r>
              <a:rPr lang="en-US" altLang="zh-CN" b="1">
                <a:solidFill>
                  <a:schemeClr val="bg1"/>
                </a:solidFill>
                <a:ea typeface="+mn-ea"/>
                <a:sym typeface="Symbol" pitchFamily="18" charset="2"/>
              </a:rPr>
              <a:t> 1/</a:t>
            </a:r>
            <a:r>
              <a:rPr lang="en-US" altLang="zh-CN" b="1" i="1" err="1">
                <a:solidFill>
                  <a:schemeClr val="bg1"/>
                </a:solidFill>
                <a:ea typeface="+mn-ea"/>
                <a:sym typeface="Symbol" pitchFamily="18" charset="2"/>
              </a:rPr>
              <a:t>R</a:t>
            </a:r>
            <a:r>
              <a:rPr lang="en-US" altLang="zh-CN" b="1" i="1" baseline="-25000" err="1">
                <a:solidFill>
                  <a:schemeClr val="bg1"/>
                </a:solidFill>
                <a:sym typeface="Symbol" pitchFamily="18" charset="2"/>
              </a:rPr>
              <a:t>k</a:t>
            </a:r>
            <a:endParaRPr lang="en-US" altLang="zh-CN" b="1" i="1" baseline="-2500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42844" y="404813"/>
            <a:ext cx="6573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</a:t>
            </a:r>
            <a:r>
              <a:rPr kumimoji="1"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等效电导</a:t>
            </a:r>
            <a:endParaRPr kumimoji="1" lang="en-US" altLang="zh-CN" sz="2400" b="1" baseline="-25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14" name="Group 29"/>
          <p:cNvGrpSpPr>
            <a:grpSpLocks/>
          </p:cNvGrpSpPr>
          <p:nvPr/>
        </p:nvGrpSpPr>
        <p:grpSpPr bwMode="auto">
          <a:xfrm>
            <a:off x="445358" y="804850"/>
            <a:ext cx="4841022" cy="2187575"/>
            <a:chOff x="1083" y="576"/>
            <a:chExt cx="3177" cy="1378"/>
          </a:xfrm>
        </p:grpSpPr>
        <p:sp>
          <p:nvSpPr>
            <p:cNvPr id="15" name="Text Box 30"/>
            <p:cNvSpPr txBox="1">
              <a:spLocks noChangeArrowheads="1"/>
            </p:cNvSpPr>
            <p:nvPr/>
          </p:nvSpPr>
          <p:spPr bwMode="auto">
            <a:xfrm>
              <a:off x="3936" y="960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  <a:r>
                <a:rPr kumimoji="1" lang="en-US" altLang="zh-CN" sz="2400" b="1" i="1" baseline="-25000">
                  <a:latin typeface="Times New Roman" pitchFamily="18" charset="0"/>
                </a:rPr>
                <a:t>n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16" name="Line 31"/>
            <p:cNvSpPr>
              <a:spLocks noChangeShapeType="1"/>
            </p:cNvSpPr>
            <p:nvPr/>
          </p:nvSpPr>
          <p:spPr bwMode="auto">
            <a:xfrm>
              <a:off x="1296" y="960"/>
              <a:ext cx="11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Line 32"/>
            <p:cNvSpPr>
              <a:spLocks noChangeShapeType="1"/>
            </p:cNvSpPr>
            <p:nvPr/>
          </p:nvSpPr>
          <p:spPr bwMode="auto">
            <a:xfrm rot="-5400000">
              <a:off x="1354" y="1440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Line 33"/>
            <p:cNvSpPr>
              <a:spLocks noChangeShapeType="1"/>
            </p:cNvSpPr>
            <p:nvPr/>
          </p:nvSpPr>
          <p:spPr bwMode="auto">
            <a:xfrm rot="-5400000">
              <a:off x="1790" y="1440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Line 34"/>
            <p:cNvSpPr>
              <a:spLocks noChangeShapeType="1"/>
            </p:cNvSpPr>
            <p:nvPr/>
          </p:nvSpPr>
          <p:spPr bwMode="auto">
            <a:xfrm>
              <a:off x="1296" y="1920"/>
              <a:ext cx="11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Line 35"/>
            <p:cNvSpPr>
              <a:spLocks noChangeShapeType="1"/>
            </p:cNvSpPr>
            <p:nvPr/>
          </p:nvSpPr>
          <p:spPr bwMode="auto">
            <a:xfrm>
              <a:off x="2400" y="96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Line 36"/>
            <p:cNvSpPr>
              <a:spLocks noChangeShapeType="1"/>
            </p:cNvSpPr>
            <p:nvPr/>
          </p:nvSpPr>
          <p:spPr bwMode="auto">
            <a:xfrm>
              <a:off x="2414" y="192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Line 37"/>
            <p:cNvSpPr>
              <a:spLocks noChangeShapeType="1"/>
            </p:cNvSpPr>
            <p:nvPr/>
          </p:nvSpPr>
          <p:spPr bwMode="auto">
            <a:xfrm>
              <a:off x="2798" y="96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Line 38"/>
            <p:cNvSpPr>
              <a:spLocks noChangeShapeType="1"/>
            </p:cNvSpPr>
            <p:nvPr/>
          </p:nvSpPr>
          <p:spPr bwMode="auto">
            <a:xfrm rot="-5400000">
              <a:off x="2506" y="1440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Line 39"/>
            <p:cNvSpPr>
              <a:spLocks noChangeShapeType="1"/>
            </p:cNvSpPr>
            <p:nvPr/>
          </p:nvSpPr>
          <p:spPr bwMode="auto">
            <a:xfrm>
              <a:off x="2798" y="192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>
              <a:off x="3134" y="96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Line 41"/>
            <p:cNvSpPr>
              <a:spLocks noChangeShapeType="1"/>
            </p:cNvSpPr>
            <p:nvPr/>
          </p:nvSpPr>
          <p:spPr bwMode="auto">
            <a:xfrm>
              <a:off x="3182" y="1920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Line 42"/>
            <p:cNvSpPr>
              <a:spLocks noChangeShapeType="1"/>
            </p:cNvSpPr>
            <p:nvPr/>
          </p:nvSpPr>
          <p:spPr bwMode="auto">
            <a:xfrm>
              <a:off x="3518" y="960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Line 43"/>
            <p:cNvSpPr>
              <a:spLocks noChangeShapeType="1"/>
            </p:cNvSpPr>
            <p:nvPr/>
          </p:nvSpPr>
          <p:spPr bwMode="auto">
            <a:xfrm>
              <a:off x="3518" y="1920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Line 44"/>
            <p:cNvSpPr>
              <a:spLocks noChangeShapeType="1"/>
            </p:cNvSpPr>
            <p:nvPr/>
          </p:nvSpPr>
          <p:spPr bwMode="auto">
            <a:xfrm rot="-5400000">
              <a:off x="3374" y="1440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Rectangle 45"/>
            <p:cNvSpPr>
              <a:spLocks noChangeArrowheads="1"/>
            </p:cNvSpPr>
            <p:nvPr/>
          </p:nvSpPr>
          <p:spPr bwMode="auto">
            <a:xfrm>
              <a:off x="1471" y="1248"/>
              <a:ext cx="3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>
                  <a:latin typeface="Times New Roman" pitchFamily="18" charset="0"/>
                </a:rPr>
                <a:t>G</a:t>
              </a:r>
              <a:r>
                <a:rPr kumimoji="1" lang="en-US" altLang="zh-CN" sz="2400" b="1" baseline="-25000">
                  <a:latin typeface="Times New Roman" pitchFamily="18" charset="0"/>
                </a:rPr>
                <a:t>1</a:t>
              </a:r>
              <a:endParaRPr kumimoji="1" lang="en-US" altLang="zh-CN" sz="2400" b="1" i="1" baseline="-25000">
                <a:latin typeface="Times New Roman" pitchFamily="18" charset="0"/>
              </a:endParaRPr>
            </a:p>
          </p:txBody>
        </p:sp>
        <p:sp>
          <p:nvSpPr>
            <p:cNvPr id="31" name="Rectangle 46"/>
            <p:cNvSpPr>
              <a:spLocks noChangeArrowheads="1"/>
            </p:cNvSpPr>
            <p:nvPr/>
          </p:nvSpPr>
          <p:spPr bwMode="auto">
            <a:xfrm>
              <a:off x="1910" y="1248"/>
              <a:ext cx="3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>
                  <a:latin typeface="Times New Roman" pitchFamily="18" charset="0"/>
                </a:rPr>
                <a:t>G</a:t>
              </a:r>
              <a:r>
                <a:rPr kumimoji="1" lang="en-US" altLang="zh-CN" sz="2400" b="1" baseline="-25000">
                  <a:latin typeface="Times New Roman" pitchFamily="18" charset="0"/>
                </a:rPr>
                <a:t>2</a:t>
              </a:r>
              <a:endParaRPr kumimoji="1" lang="en-US" altLang="zh-CN" sz="2400" b="1" i="1" baseline="-25000">
                <a:latin typeface="Times New Roman" pitchFamily="18" charset="0"/>
              </a:endParaRPr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2617" y="1247"/>
              <a:ext cx="34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>
                  <a:latin typeface="Times New Roman" pitchFamily="18" charset="0"/>
                </a:rPr>
                <a:t>G</a:t>
              </a:r>
              <a:r>
                <a:rPr kumimoji="1" lang="en-US" altLang="zh-CN" sz="2400" b="1" i="1" baseline="-25000">
                  <a:latin typeface="Times New Roman" pitchFamily="18" charset="0"/>
                </a:rPr>
                <a:t>k</a:t>
              </a:r>
            </a:p>
          </p:txBody>
        </p:sp>
        <p:sp>
          <p:nvSpPr>
            <p:cNvPr id="33" name="Rectangle 48"/>
            <p:cNvSpPr>
              <a:spLocks noChangeArrowheads="1"/>
            </p:cNvSpPr>
            <p:nvPr/>
          </p:nvSpPr>
          <p:spPr bwMode="auto">
            <a:xfrm>
              <a:off x="3496" y="1247"/>
              <a:ext cx="34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 err="1">
                  <a:latin typeface="Times New Roman" pitchFamily="18" charset="0"/>
                </a:rPr>
                <a:t>G</a:t>
              </a:r>
              <a:r>
                <a:rPr kumimoji="1" lang="en-US" altLang="zh-CN" sz="2400" b="1" i="1" baseline="-25000" err="1">
                  <a:latin typeface="Times New Roman" pitchFamily="18" charset="0"/>
                </a:rPr>
                <a:t>n</a:t>
              </a:r>
              <a:endParaRPr kumimoji="1" lang="en-US" altLang="zh-CN" sz="2400" b="1" i="1" baseline="-25000">
                <a:latin typeface="Times New Roman" pitchFamily="18" charset="0"/>
              </a:endParaRPr>
            </a:p>
          </p:txBody>
        </p:sp>
        <p:sp>
          <p:nvSpPr>
            <p:cNvPr id="34" name="Line 49"/>
            <p:cNvSpPr>
              <a:spLocks noChangeShapeType="1"/>
            </p:cNvSpPr>
            <p:nvPr/>
          </p:nvSpPr>
          <p:spPr bwMode="auto">
            <a:xfrm>
              <a:off x="1296" y="878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Text Box 50"/>
            <p:cNvSpPr txBox="1">
              <a:spLocks noChangeArrowheads="1"/>
            </p:cNvSpPr>
            <p:nvPr/>
          </p:nvSpPr>
          <p:spPr bwMode="auto">
            <a:xfrm>
              <a:off x="1366" y="576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800" b="1" i="1"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36" name="Rectangle 51"/>
            <p:cNvSpPr>
              <a:spLocks noChangeArrowheads="1"/>
            </p:cNvSpPr>
            <p:nvPr/>
          </p:nvSpPr>
          <p:spPr bwMode="auto">
            <a:xfrm>
              <a:off x="1099" y="958"/>
              <a:ext cx="23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>
                  <a:latin typeface="Times New Roman" pitchFamily="18" charset="0"/>
                  <a:sym typeface="CommonBullets" pitchFamily="34" charset="2"/>
                </a:rPr>
                <a:t>+</a:t>
              </a:r>
              <a:endParaRPr kumimoji="1" lang="en-US" altLang="zh-CN" sz="4400" b="1">
                <a:latin typeface="Times New Roman" pitchFamily="18" charset="0"/>
                <a:sym typeface="CommonBullets" pitchFamily="34" charset="2"/>
              </a:endParaRPr>
            </a:p>
          </p:txBody>
        </p:sp>
        <p:sp>
          <p:nvSpPr>
            <p:cNvPr id="37" name="Text Box 52"/>
            <p:cNvSpPr txBox="1">
              <a:spLocks noChangeArrowheads="1"/>
            </p:cNvSpPr>
            <p:nvPr/>
          </p:nvSpPr>
          <p:spPr bwMode="auto">
            <a:xfrm>
              <a:off x="1083" y="132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sz="2400" b="1" i="1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38" name="Rectangle 53"/>
            <p:cNvSpPr>
              <a:spLocks noChangeArrowheads="1"/>
            </p:cNvSpPr>
            <p:nvPr/>
          </p:nvSpPr>
          <p:spPr bwMode="auto">
            <a:xfrm>
              <a:off x="2206" y="1287"/>
              <a:ext cx="120" cy="28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9" name="Rectangle 54"/>
            <p:cNvSpPr>
              <a:spLocks noChangeArrowheads="1"/>
            </p:cNvSpPr>
            <p:nvPr/>
          </p:nvSpPr>
          <p:spPr bwMode="auto">
            <a:xfrm>
              <a:off x="1778" y="1287"/>
              <a:ext cx="120" cy="28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0" name="Rectangle 55"/>
            <p:cNvSpPr>
              <a:spLocks noChangeArrowheads="1"/>
            </p:cNvSpPr>
            <p:nvPr/>
          </p:nvSpPr>
          <p:spPr bwMode="auto">
            <a:xfrm>
              <a:off x="2926" y="1287"/>
              <a:ext cx="120" cy="28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1" name="Rectangle 56"/>
            <p:cNvSpPr>
              <a:spLocks noChangeArrowheads="1"/>
            </p:cNvSpPr>
            <p:nvPr/>
          </p:nvSpPr>
          <p:spPr bwMode="auto">
            <a:xfrm>
              <a:off x="3794" y="1287"/>
              <a:ext cx="120" cy="28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2" name="Line 57"/>
            <p:cNvSpPr>
              <a:spLocks noChangeShapeType="1"/>
            </p:cNvSpPr>
            <p:nvPr/>
          </p:nvSpPr>
          <p:spPr bwMode="auto">
            <a:xfrm>
              <a:off x="1920" y="1008"/>
              <a:ext cx="0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" name="Text Box 58"/>
            <p:cNvSpPr txBox="1">
              <a:spLocks noChangeArrowheads="1"/>
            </p:cNvSpPr>
            <p:nvPr/>
          </p:nvSpPr>
          <p:spPr bwMode="auto">
            <a:xfrm>
              <a:off x="1920" y="960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>
                  <a:latin typeface="Times New Roman" pitchFamily="18" charset="0"/>
                </a:rPr>
                <a:t>1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44" name="Text Box 59"/>
            <p:cNvSpPr txBox="1">
              <a:spLocks noChangeArrowheads="1"/>
            </p:cNvSpPr>
            <p:nvPr/>
          </p:nvSpPr>
          <p:spPr bwMode="auto">
            <a:xfrm>
              <a:off x="2352" y="960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>
                  <a:latin typeface="Times New Roman" pitchFamily="18" charset="0"/>
                </a:rPr>
                <a:t>2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45" name="Text Box 60"/>
            <p:cNvSpPr txBox="1">
              <a:spLocks noChangeArrowheads="1"/>
            </p:cNvSpPr>
            <p:nvPr/>
          </p:nvSpPr>
          <p:spPr bwMode="auto">
            <a:xfrm>
              <a:off x="3120" y="960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err="1">
                  <a:latin typeface="Times New Roman" pitchFamily="18" charset="0"/>
                </a:rPr>
                <a:t>i</a:t>
              </a:r>
              <a:r>
                <a:rPr kumimoji="1" lang="en-US" altLang="zh-CN" sz="2400" b="1" i="1" baseline="-25000" err="1">
                  <a:latin typeface="Times New Roman" pitchFamily="18" charset="0"/>
                </a:rPr>
                <a:t>k</a:t>
              </a:r>
              <a:endParaRPr kumimoji="1"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46" name="Text Box 61"/>
            <p:cNvSpPr txBox="1">
              <a:spLocks noChangeArrowheads="1"/>
            </p:cNvSpPr>
            <p:nvPr/>
          </p:nvSpPr>
          <p:spPr bwMode="auto">
            <a:xfrm>
              <a:off x="1094" y="1577"/>
              <a:ext cx="22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latin typeface="Times New Roman" pitchFamily="18" charset="0"/>
                </a:rPr>
                <a:t>_</a:t>
              </a:r>
            </a:p>
          </p:txBody>
        </p:sp>
        <p:sp>
          <p:nvSpPr>
            <p:cNvPr id="47" name="Line 62"/>
            <p:cNvSpPr>
              <a:spLocks noChangeShapeType="1"/>
            </p:cNvSpPr>
            <p:nvPr/>
          </p:nvSpPr>
          <p:spPr bwMode="auto">
            <a:xfrm>
              <a:off x="2352" y="1008"/>
              <a:ext cx="0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" name="Line 63"/>
            <p:cNvSpPr>
              <a:spLocks noChangeShapeType="1"/>
            </p:cNvSpPr>
            <p:nvPr/>
          </p:nvSpPr>
          <p:spPr bwMode="auto">
            <a:xfrm>
              <a:off x="3072" y="1008"/>
              <a:ext cx="0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" name="Line 64"/>
            <p:cNvSpPr>
              <a:spLocks noChangeShapeType="1"/>
            </p:cNvSpPr>
            <p:nvPr/>
          </p:nvSpPr>
          <p:spPr bwMode="auto">
            <a:xfrm>
              <a:off x="3936" y="960"/>
              <a:ext cx="0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" name="Oval 65"/>
            <p:cNvSpPr>
              <a:spLocks noChangeArrowheads="1"/>
            </p:cNvSpPr>
            <p:nvPr/>
          </p:nvSpPr>
          <p:spPr bwMode="auto">
            <a:xfrm>
              <a:off x="1234" y="188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" name="Oval 66"/>
            <p:cNvSpPr>
              <a:spLocks noChangeArrowheads="1"/>
            </p:cNvSpPr>
            <p:nvPr/>
          </p:nvSpPr>
          <p:spPr bwMode="auto">
            <a:xfrm>
              <a:off x="1234" y="92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2" name="Group 15"/>
          <p:cNvGrpSpPr>
            <a:grpSpLocks/>
          </p:cNvGrpSpPr>
          <p:nvPr/>
        </p:nvGrpSpPr>
        <p:grpSpPr bwMode="auto">
          <a:xfrm>
            <a:off x="6572264" y="714362"/>
            <a:ext cx="1981200" cy="2241550"/>
            <a:chOff x="4272" y="288"/>
            <a:chExt cx="1248" cy="1412"/>
          </a:xfrm>
        </p:grpSpPr>
        <p:sp>
          <p:nvSpPr>
            <p:cNvPr id="53" name="Text Box 16"/>
            <p:cNvSpPr txBox="1">
              <a:spLocks noChangeArrowheads="1"/>
            </p:cNvSpPr>
            <p:nvPr/>
          </p:nvSpPr>
          <p:spPr bwMode="auto">
            <a:xfrm>
              <a:off x="5088" y="1008"/>
              <a:ext cx="432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G</a:t>
              </a:r>
              <a:r>
                <a:rPr kumimoji="1" lang="en-US" altLang="zh-CN" sz="2400" b="1" baseline="-25000">
                  <a:latin typeface="Times New Roman" pitchFamily="18" charset="0"/>
                </a:rPr>
                <a:t>eq</a:t>
              </a:r>
            </a:p>
          </p:txBody>
        </p:sp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4443" y="705"/>
              <a:ext cx="597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7" y="2"/>
                </a:cxn>
              </a:cxnLst>
              <a:rect l="0" t="0" r="r" b="b"/>
              <a:pathLst>
                <a:path w="597" h="2">
                  <a:moveTo>
                    <a:pt x="0" y="0"/>
                  </a:moveTo>
                  <a:lnTo>
                    <a:pt x="597" y="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" name="Freeform 18"/>
            <p:cNvSpPr>
              <a:spLocks/>
            </p:cNvSpPr>
            <p:nvPr/>
          </p:nvSpPr>
          <p:spPr bwMode="auto">
            <a:xfrm>
              <a:off x="4479" y="1667"/>
              <a:ext cx="561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561" y="0"/>
                </a:cxn>
              </a:cxnLst>
              <a:rect l="0" t="0" r="r" b="b"/>
              <a:pathLst>
                <a:path w="561" h="1">
                  <a:moveTo>
                    <a:pt x="0" y="1"/>
                  </a:moveTo>
                  <a:lnTo>
                    <a:pt x="561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auto">
            <a:xfrm>
              <a:off x="5040" y="702"/>
              <a:ext cx="3" cy="9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966"/>
                </a:cxn>
              </a:cxnLst>
              <a:rect l="0" t="0" r="r" b="b"/>
              <a:pathLst>
                <a:path w="3" h="966">
                  <a:moveTo>
                    <a:pt x="0" y="0"/>
                  </a:moveTo>
                  <a:lnTo>
                    <a:pt x="3" y="966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" name="Line 20"/>
            <p:cNvSpPr>
              <a:spLocks noChangeShapeType="1"/>
            </p:cNvSpPr>
            <p:nvPr/>
          </p:nvSpPr>
          <p:spPr bwMode="auto">
            <a:xfrm>
              <a:off x="4416" y="624"/>
              <a:ext cx="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" name="Text Box 21"/>
            <p:cNvSpPr txBox="1">
              <a:spLocks noChangeArrowheads="1"/>
            </p:cNvSpPr>
            <p:nvPr/>
          </p:nvSpPr>
          <p:spPr bwMode="auto">
            <a:xfrm>
              <a:off x="4272" y="768"/>
              <a:ext cx="240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59" name="Text Box 22"/>
            <p:cNvSpPr txBox="1">
              <a:spLocks noChangeArrowheads="1"/>
            </p:cNvSpPr>
            <p:nvPr/>
          </p:nvSpPr>
          <p:spPr bwMode="auto">
            <a:xfrm>
              <a:off x="4272" y="1056"/>
              <a:ext cx="240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u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60" name="Text Box 23"/>
            <p:cNvSpPr txBox="1">
              <a:spLocks noChangeArrowheads="1"/>
            </p:cNvSpPr>
            <p:nvPr/>
          </p:nvSpPr>
          <p:spPr bwMode="auto">
            <a:xfrm>
              <a:off x="4292" y="1296"/>
              <a:ext cx="192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latin typeface="Times New Roman" pitchFamily="18" charset="0"/>
                </a:rPr>
                <a:t>_</a:t>
              </a:r>
            </a:p>
          </p:txBody>
        </p:sp>
        <p:sp>
          <p:nvSpPr>
            <p:cNvPr id="61" name="Text Box 24"/>
            <p:cNvSpPr txBox="1">
              <a:spLocks noChangeArrowheads="1"/>
            </p:cNvSpPr>
            <p:nvPr/>
          </p:nvSpPr>
          <p:spPr bwMode="auto">
            <a:xfrm>
              <a:off x="4464" y="288"/>
              <a:ext cx="192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62" name="Rectangle 25"/>
            <p:cNvSpPr>
              <a:spLocks noChangeArrowheads="1"/>
            </p:cNvSpPr>
            <p:nvPr/>
          </p:nvSpPr>
          <p:spPr bwMode="auto">
            <a:xfrm>
              <a:off x="4980" y="1008"/>
              <a:ext cx="120" cy="288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3" name="Oval 26"/>
            <p:cNvSpPr>
              <a:spLocks noChangeArrowheads="1"/>
            </p:cNvSpPr>
            <p:nvPr/>
          </p:nvSpPr>
          <p:spPr bwMode="auto">
            <a:xfrm>
              <a:off x="4416" y="1632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" name="Oval 27"/>
            <p:cNvSpPr>
              <a:spLocks noChangeArrowheads="1"/>
            </p:cNvSpPr>
            <p:nvPr/>
          </p:nvSpPr>
          <p:spPr bwMode="auto">
            <a:xfrm>
              <a:off x="4368" y="672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5" name="AutoShape 8"/>
          <p:cNvSpPr>
            <a:spLocks noChangeArrowheads="1"/>
          </p:cNvSpPr>
          <p:nvPr/>
        </p:nvSpPr>
        <p:spPr bwMode="auto">
          <a:xfrm>
            <a:off x="5214942" y="1911336"/>
            <a:ext cx="99060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graphicFrame>
        <p:nvGraphicFramePr>
          <p:cNvPr id="66" name="Object 11"/>
          <p:cNvGraphicFramePr>
            <a:graphicFrameLocks noChangeAspect="1"/>
          </p:cNvGraphicFramePr>
          <p:nvPr/>
        </p:nvGraphicFramePr>
        <p:xfrm>
          <a:off x="2509838" y="3965575"/>
          <a:ext cx="1204912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3" imgW="583920" imgH="431640" progId="Equation.DSMT4">
                  <p:embed/>
                </p:oleObj>
              </mc:Choice>
              <mc:Fallback>
                <p:oleObj name="Equation" r:id="rId3" imgW="583920" imgH="431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838" y="3965575"/>
                        <a:ext cx="1204912" cy="8921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4638675" y="3857625"/>
          <a:ext cx="2147888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Equation" r:id="rId5" imgW="1041120" imgH="241200" progId="Equation.DSMT4">
                  <p:embed/>
                </p:oleObj>
              </mc:Choice>
              <mc:Fallback>
                <p:oleObj name="Equation" r:id="rId5" imgW="104112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675" y="3857625"/>
                        <a:ext cx="2147888" cy="4984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525963" y="4487863"/>
          <a:ext cx="2384425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Equation" r:id="rId7" imgW="1155600" imgH="253800" progId="Equation.DSMT4">
                  <p:embed/>
                </p:oleObj>
              </mc:Choice>
              <mc:Fallback>
                <p:oleObj name="Equation" r:id="rId7" imgW="1155600" imgH="2538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963" y="4487863"/>
                        <a:ext cx="2384425" cy="5254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nimBg="1" autoUpdateAnimBg="0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7">
            <a:extLst>
              <a:ext uri="{FF2B5EF4-FFF2-40B4-BE49-F238E27FC236}">
                <a16:creationId xmlns:a16="http://schemas.microsoft.com/office/drawing/2014/main" id="{DEEDDD40-F1D5-43D2-8196-BD2CA5D68F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789134"/>
              </p:ext>
            </p:extLst>
          </p:nvPr>
        </p:nvGraphicFramePr>
        <p:xfrm>
          <a:off x="622207" y="2264180"/>
          <a:ext cx="3021962" cy="971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Equation" r:id="rId3" imgW="1625400" imgH="431640" progId="Equation.DSMT4">
                  <p:embed/>
                </p:oleObj>
              </mc:Choice>
              <mc:Fallback>
                <p:oleObj name="Equation" r:id="rId3" imgW="1625400" imgH="431640" progId="Equation.DSMT4">
                  <p:embed/>
                  <p:pic>
                    <p:nvPicPr>
                      <p:cNvPr id="13314" name="Object 37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207" y="2264180"/>
                        <a:ext cx="3021962" cy="9718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38">
            <a:extLst>
              <a:ext uri="{FF2B5EF4-FFF2-40B4-BE49-F238E27FC236}">
                <a16:creationId xmlns:a16="http://schemas.microsoft.com/office/drawing/2014/main" id="{FB1D1E40-30FB-47AB-8381-765C4A5AFC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435057"/>
              </p:ext>
            </p:extLst>
          </p:nvPr>
        </p:nvGraphicFramePr>
        <p:xfrm>
          <a:off x="596833" y="1310793"/>
          <a:ext cx="3108697" cy="1009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Equation" r:id="rId5" imgW="1612800" imgH="431640" progId="Equation.DSMT4">
                  <p:embed/>
                </p:oleObj>
              </mc:Choice>
              <mc:Fallback>
                <p:oleObj name="Equation" r:id="rId5" imgW="1612800" imgH="431640" progId="Equation.DSMT4">
                  <p:embed/>
                  <p:pic>
                    <p:nvPicPr>
                      <p:cNvPr id="13315" name="Object 38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833" y="1310793"/>
                        <a:ext cx="3108697" cy="10095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40">
            <a:extLst>
              <a:ext uri="{FF2B5EF4-FFF2-40B4-BE49-F238E27FC236}">
                <a16:creationId xmlns:a16="http://schemas.microsoft.com/office/drawing/2014/main" id="{14F38292-E65D-4925-B2E9-772B34A06C52}"/>
              </a:ext>
            </a:extLst>
          </p:cNvPr>
          <p:cNvSpPr/>
          <p:nvPr/>
        </p:nvSpPr>
        <p:spPr>
          <a:xfrm>
            <a:off x="394066" y="4151748"/>
            <a:ext cx="3177771" cy="58695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b="1" err="1"/>
              <a:t>若n个R并联，则</a:t>
            </a:r>
            <a:endParaRPr lang="en-US" altLang="en-US" b="1"/>
          </a:p>
        </p:txBody>
      </p:sp>
      <p:graphicFrame>
        <p:nvGraphicFramePr>
          <p:cNvPr id="5" name="Object 41">
            <a:extLst>
              <a:ext uri="{FF2B5EF4-FFF2-40B4-BE49-F238E27FC236}">
                <a16:creationId xmlns:a16="http://schemas.microsoft.com/office/drawing/2014/main" id="{01037461-0593-4557-938B-8D63B65B88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801719"/>
              </p:ext>
            </p:extLst>
          </p:nvPr>
        </p:nvGraphicFramePr>
        <p:xfrm>
          <a:off x="629866" y="195486"/>
          <a:ext cx="2276673" cy="1302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Equation" r:id="rId7" imgW="876240" imgH="431640" progId="Equation.DSMT4">
                  <p:embed/>
                </p:oleObj>
              </mc:Choice>
              <mc:Fallback>
                <p:oleObj name="Equation" r:id="rId7" imgW="876240" imgH="431640" progId="Equation.DSMT4">
                  <p:embed/>
                  <p:pic>
                    <p:nvPicPr>
                      <p:cNvPr id="13318" name="Object 4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866" y="195486"/>
                        <a:ext cx="2276673" cy="13029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2">
            <a:extLst>
              <a:ext uri="{FF2B5EF4-FFF2-40B4-BE49-F238E27FC236}">
                <a16:creationId xmlns:a16="http://schemas.microsoft.com/office/drawing/2014/main" id="{AA93DDC9-ED1F-461B-BF09-D4F267ED0E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363146"/>
              </p:ext>
            </p:extLst>
          </p:nvPr>
        </p:nvGraphicFramePr>
        <p:xfrm>
          <a:off x="467544" y="2883757"/>
          <a:ext cx="5036741" cy="1203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Equation" r:id="rId9" imgW="2145960" imgH="393480" progId="Equation.DSMT4">
                  <p:embed/>
                </p:oleObj>
              </mc:Choice>
              <mc:Fallback>
                <p:oleObj name="Equation" r:id="rId9" imgW="2145960" imgH="393480" progId="Equation.DSMT4">
                  <p:embed/>
                  <p:pic>
                    <p:nvPicPr>
                      <p:cNvPr id="13319" name="Object 4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883757"/>
                        <a:ext cx="5036741" cy="12034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3">
            <a:extLst>
              <a:ext uri="{FF2B5EF4-FFF2-40B4-BE49-F238E27FC236}">
                <a16:creationId xmlns:a16="http://schemas.microsoft.com/office/drawing/2014/main" id="{4F90E6B7-120F-461A-9DDB-86C9463D3D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923596"/>
              </p:ext>
            </p:extLst>
          </p:nvPr>
        </p:nvGraphicFramePr>
        <p:xfrm>
          <a:off x="3703402" y="3934454"/>
          <a:ext cx="1281301" cy="1021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Equation" r:id="rId11" imgW="545760" imgH="393480" progId="Equation.DSMT4">
                  <p:embed/>
                </p:oleObj>
              </mc:Choice>
              <mc:Fallback>
                <p:oleObj name="Equation" r:id="rId11" imgW="545760" imgH="393480" progId="Equation.DSMT4">
                  <p:embed/>
                  <p:pic>
                    <p:nvPicPr>
                      <p:cNvPr id="13320" name="Object 43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3402" y="3934454"/>
                        <a:ext cx="1281301" cy="10215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4">
            <a:extLst>
              <a:ext uri="{FF2B5EF4-FFF2-40B4-BE49-F238E27FC236}">
                <a16:creationId xmlns:a16="http://schemas.microsoft.com/office/drawing/2014/main" id="{B79B22AE-B751-4E16-8E85-EDDBC49DAA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7263350"/>
              </p:ext>
            </p:extLst>
          </p:nvPr>
        </p:nvGraphicFramePr>
        <p:xfrm>
          <a:off x="5504285" y="3492371"/>
          <a:ext cx="1747321" cy="1690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Equation" r:id="rId13" imgW="419040" imgH="393480" progId="Equation.DSMT4">
                  <p:embed/>
                </p:oleObj>
              </mc:Choice>
              <mc:Fallback>
                <p:oleObj name="Equation" r:id="rId13" imgW="419040" imgH="393480" progId="Equation.DSMT4">
                  <p:embed/>
                  <p:pic>
                    <p:nvPicPr>
                      <p:cNvPr id="13321" name="Object 4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4285" y="3492371"/>
                        <a:ext cx="1747321" cy="16905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图片 27">
            <a:extLst>
              <a:ext uri="{FF2B5EF4-FFF2-40B4-BE49-F238E27FC236}">
                <a16:creationId xmlns:a16="http://schemas.microsoft.com/office/drawing/2014/main" id="{61124F93-E935-4F52-9BD7-12DA7AD861F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7764"/>
            <a:ext cx="2002808" cy="199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60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12BB4B91-D5CF-400B-B7B9-62CD9B0ADEAD}"/>
              </a:ext>
            </a:extLst>
          </p:cNvPr>
          <p:cNvSpPr/>
          <p:nvPr/>
        </p:nvSpPr>
        <p:spPr>
          <a:xfrm>
            <a:off x="308905" y="267494"/>
            <a:ext cx="7543800" cy="83317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例1:  I g = 50 u A , R g = 2 K </a:t>
            </a:r>
            <a:r>
              <a:rPr lang="en-US" altLang="zh-CN" sz="2400" b="1"/>
              <a:t>Ω</a:t>
            </a:r>
            <a:r>
              <a:rPr lang="en-US" altLang="en-US" sz="2400" b="1"/>
              <a:t>   。欲把量程扩大为 5 m A和 50 m A，求R1和R2</a:t>
            </a:r>
            <a:r>
              <a:rPr lang="zh-CN" altLang="en-US" sz="2400" b="1"/>
              <a:t>。</a:t>
            </a:r>
            <a:endParaRPr lang="en-US" altLang="en-US" sz="2400" b="1"/>
          </a:p>
        </p:txBody>
      </p:sp>
      <p:graphicFrame>
        <p:nvGraphicFramePr>
          <p:cNvPr id="10" name="Object 29">
            <a:extLst>
              <a:ext uri="{FF2B5EF4-FFF2-40B4-BE49-F238E27FC236}">
                <a16:creationId xmlns:a16="http://schemas.microsoft.com/office/drawing/2014/main" id="{784EC64E-5FDA-4ED6-96AB-B7A929388E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7731626"/>
              </p:ext>
            </p:extLst>
          </p:nvPr>
        </p:nvGraphicFramePr>
        <p:xfrm>
          <a:off x="265293" y="2089640"/>
          <a:ext cx="3300413" cy="131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Equation" r:id="rId3" imgW="1295280" imgH="431640" progId="Equation.DSMT4">
                  <p:embed/>
                </p:oleObj>
              </mc:Choice>
              <mc:Fallback>
                <p:oleObj name="Equation" r:id="rId3" imgW="1295280" imgH="431640" progId="Equation.DSMT4">
                  <p:embed/>
                  <p:pic>
                    <p:nvPicPr>
                      <p:cNvPr id="14346" name="Object 29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293" y="2089640"/>
                        <a:ext cx="3300413" cy="1312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0">
            <a:extLst>
              <a:ext uri="{FF2B5EF4-FFF2-40B4-BE49-F238E27FC236}">
                <a16:creationId xmlns:a16="http://schemas.microsoft.com/office/drawing/2014/main" id="{1987C18B-846E-415B-ABFE-E135BA885C1D}"/>
              </a:ext>
            </a:extLst>
          </p:cNvPr>
          <p:cNvSpPr/>
          <p:nvPr/>
        </p:nvSpPr>
        <p:spPr>
          <a:xfrm>
            <a:off x="408880" y="4199612"/>
            <a:ext cx="2971800" cy="463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代入参数，得</a:t>
            </a:r>
          </a:p>
        </p:txBody>
      </p:sp>
      <p:graphicFrame>
        <p:nvGraphicFramePr>
          <p:cNvPr id="12" name="Object 31">
            <a:extLst>
              <a:ext uri="{FF2B5EF4-FFF2-40B4-BE49-F238E27FC236}">
                <a16:creationId xmlns:a16="http://schemas.microsoft.com/office/drawing/2014/main" id="{70E9F7DF-6BBD-46CB-B4A2-D1A16763BD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149368"/>
              </p:ext>
            </p:extLst>
          </p:nvPr>
        </p:nvGraphicFramePr>
        <p:xfrm>
          <a:off x="3001168" y="4181435"/>
          <a:ext cx="3141663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tion" r:id="rId5" imgW="1180800" imgH="228600" progId="Equation.DSMT4">
                  <p:embed/>
                </p:oleObj>
              </mc:Choice>
              <mc:Fallback>
                <p:oleObj name="Equation" r:id="rId5" imgW="1180800" imgH="228600" progId="Equation.DSMT4">
                  <p:embed/>
                  <p:pic>
                    <p:nvPicPr>
                      <p:cNvPr id="14348" name="Object 3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1168" y="4181435"/>
                        <a:ext cx="3141663" cy="63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图片 2">
            <a:extLst>
              <a:ext uri="{FF2B5EF4-FFF2-40B4-BE49-F238E27FC236}">
                <a16:creationId xmlns:a16="http://schemas.microsoft.com/office/drawing/2014/main" id="{0463507B-0679-4B07-845A-0ED97A5ABF84}"/>
              </a:ext>
            </a:extLst>
          </p:cNvPr>
          <p:cNvPicPr/>
          <p:nvPr/>
        </p:nvPicPr>
        <p:blipFill dpi="0">
          <a:blip r:embed="rId7"/>
          <a:stretch>
            <a:fillRect/>
          </a:stretch>
        </p:blipFill>
        <p:spPr>
          <a:xfrm>
            <a:off x="5388336" y="1039927"/>
            <a:ext cx="3705225" cy="32861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4" name="矩形 4">
            <a:extLst>
              <a:ext uri="{FF2B5EF4-FFF2-40B4-BE49-F238E27FC236}">
                <a16:creationId xmlns:a16="http://schemas.microsoft.com/office/drawing/2014/main" id="{30BCDF84-58C7-4F55-A707-20B995901FCA}"/>
              </a:ext>
            </a:extLst>
          </p:cNvPr>
          <p:cNvSpPr/>
          <p:nvPr/>
        </p:nvSpPr>
        <p:spPr>
          <a:xfrm>
            <a:off x="6890111" y="3800589"/>
            <a:ext cx="1944688" cy="393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txBody>
          <a:bodyPr lIns="90000" tIns="46800" rIns="90000" bIns="4680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5" name="矩形 6">
            <a:extLst>
              <a:ext uri="{FF2B5EF4-FFF2-40B4-BE49-F238E27FC236}">
                <a16:creationId xmlns:a16="http://schemas.microsoft.com/office/drawing/2014/main" id="{A7A94BA5-5721-4590-8658-A2F589C1E719}"/>
              </a:ext>
            </a:extLst>
          </p:cNvPr>
          <p:cNvSpPr/>
          <p:nvPr/>
        </p:nvSpPr>
        <p:spPr>
          <a:xfrm>
            <a:off x="6745648" y="2802051"/>
            <a:ext cx="1008062" cy="1095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txBody>
          <a:bodyPr lIns="90000" tIns="46800" rIns="90000" bIns="4680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6" name="矩形 7">
            <a:extLst>
              <a:ext uri="{FF2B5EF4-FFF2-40B4-BE49-F238E27FC236}">
                <a16:creationId xmlns:a16="http://schemas.microsoft.com/office/drawing/2014/main" id="{C961E7A3-11B1-44FE-8E5A-F88054DD117A}"/>
              </a:ext>
            </a:extLst>
          </p:cNvPr>
          <p:cNvSpPr/>
          <p:nvPr/>
        </p:nvSpPr>
        <p:spPr>
          <a:xfrm>
            <a:off x="7969611" y="2802051"/>
            <a:ext cx="942975" cy="9985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txBody>
          <a:bodyPr lIns="90000" tIns="46800" rIns="90000" bIns="4680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8" name="Text Box 25">
            <a:extLst>
              <a:ext uri="{FF2B5EF4-FFF2-40B4-BE49-F238E27FC236}">
                <a16:creationId xmlns:a16="http://schemas.microsoft.com/office/drawing/2014/main" id="{1311B067-FC4F-409A-AD08-677034AD11ED}"/>
              </a:ext>
            </a:extLst>
          </p:cNvPr>
          <p:cNvSpPr/>
          <p:nvPr/>
        </p:nvSpPr>
        <p:spPr>
          <a:xfrm>
            <a:off x="423204" y="3439598"/>
            <a:ext cx="4292811" cy="46384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i="1"/>
              <a:t>I</a:t>
            </a:r>
            <a:r>
              <a:rPr lang="en-US" altLang="zh-CN" sz="2400" b="1" baseline="-25000"/>
              <a:t>1 </a:t>
            </a:r>
            <a:r>
              <a:rPr lang="en-US" altLang="zh-CN" sz="2400" b="1"/>
              <a:t>=</a:t>
            </a:r>
            <a:r>
              <a:rPr lang="en-US" altLang="en-US" sz="2400" b="1"/>
              <a:t>5 m A</a:t>
            </a:r>
            <a:r>
              <a:rPr lang="zh-CN" altLang="en-US" sz="2400" b="1"/>
              <a:t>，</a:t>
            </a:r>
            <a:r>
              <a:rPr lang="en-US" altLang="zh-CN" sz="2400" b="1" i="1"/>
              <a:t> I</a:t>
            </a:r>
            <a:r>
              <a:rPr lang="en-US" altLang="zh-CN" sz="2400" b="1" baseline="-25000"/>
              <a:t>2 </a:t>
            </a:r>
            <a:r>
              <a:rPr lang="en-US" altLang="zh-CN" sz="2400" b="1"/>
              <a:t>=</a:t>
            </a:r>
            <a:r>
              <a:rPr lang="en-US" altLang="en-US" sz="2400" b="1"/>
              <a:t>50 mA  </a:t>
            </a:r>
          </a:p>
        </p:txBody>
      </p:sp>
      <p:graphicFrame>
        <p:nvGraphicFramePr>
          <p:cNvPr id="19" name="Object 26">
            <a:extLst>
              <a:ext uri="{FF2B5EF4-FFF2-40B4-BE49-F238E27FC236}">
                <a16:creationId xmlns:a16="http://schemas.microsoft.com/office/drawing/2014/main" id="{3892F754-C473-4733-AF61-A7B60CEA78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643015"/>
              </p:ext>
            </p:extLst>
          </p:nvPr>
        </p:nvGraphicFramePr>
        <p:xfrm>
          <a:off x="231414" y="987574"/>
          <a:ext cx="3300413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Equation" r:id="rId8" imgW="1269720" imgH="431640" progId="Equation.DSMT4">
                  <p:embed/>
                </p:oleObj>
              </mc:Choice>
              <mc:Fallback>
                <p:oleObj name="Equation" r:id="rId8" imgW="1269720" imgH="431640" progId="Equation.DSMT4">
                  <p:embed/>
                  <p:pic>
                    <p:nvPicPr>
                      <p:cNvPr id="14350" name="Object 2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414" y="987574"/>
                        <a:ext cx="3300413" cy="133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文本框 19">
            <a:extLst>
              <a:ext uri="{FF2B5EF4-FFF2-40B4-BE49-F238E27FC236}">
                <a16:creationId xmlns:a16="http://schemas.microsoft.com/office/drawing/2014/main" id="{D0AACCD4-D8A6-42E5-8AE1-2457F1DA63F3}"/>
              </a:ext>
            </a:extLst>
          </p:cNvPr>
          <p:cNvSpPr txBox="1"/>
          <p:nvPr/>
        </p:nvSpPr>
        <p:spPr>
          <a:xfrm>
            <a:off x="3800843" y="1804299"/>
            <a:ext cx="1315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i="1">
                <a:solidFill>
                  <a:srgbClr val="FF0000"/>
                </a:solidFill>
              </a:rPr>
              <a:t>I</a:t>
            </a:r>
            <a:r>
              <a:rPr lang="en-US" altLang="zh-CN" sz="3600" b="1" baseline="-25000">
                <a:solidFill>
                  <a:srgbClr val="FF0000"/>
                </a:solidFill>
              </a:rPr>
              <a:t>1</a:t>
            </a:r>
            <a:r>
              <a:rPr lang="en-US" altLang="zh-CN" sz="3600" b="1">
                <a:solidFill>
                  <a:srgbClr val="FF0000"/>
                </a:solidFill>
              </a:rPr>
              <a:t>&lt;</a:t>
            </a:r>
            <a:r>
              <a:rPr lang="en-US" altLang="zh-CN" sz="3600" b="1" i="1">
                <a:solidFill>
                  <a:srgbClr val="FF0000"/>
                </a:solidFill>
              </a:rPr>
              <a:t> I</a:t>
            </a:r>
            <a:r>
              <a:rPr lang="en-US" altLang="zh-CN" sz="3600" b="1" baseline="-25000">
                <a:solidFill>
                  <a:srgbClr val="FF0000"/>
                </a:solidFill>
              </a:rPr>
              <a:t>2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255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base"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base"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5" grpId="0" animBg="1"/>
      <p:bldP spid="16" grpId="0" animBg="1"/>
      <p:bldP spid="18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id="{24D405F5-C5B1-4974-9BC3-4B2ABF35BFEE}"/>
              </a:ext>
            </a:extLst>
          </p:cNvPr>
          <p:cNvSpPr/>
          <p:nvPr/>
        </p:nvSpPr>
        <p:spPr>
          <a:xfrm>
            <a:off x="159706" y="210952"/>
            <a:ext cx="7772400" cy="194117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例2： R1=40 </a:t>
            </a:r>
            <a:r>
              <a:rPr lang="en-US" altLang="zh-CN" sz="2400" b="1"/>
              <a:t>Ω</a:t>
            </a:r>
            <a:r>
              <a:rPr lang="en-US" altLang="en-US" sz="2400" b="1"/>
              <a:t>   ，R2=30 </a:t>
            </a:r>
            <a:r>
              <a:rPr lang="en-US" altLang="zh-CN" sz="2400" b="1"/>
              <a:t>Ω</a:t>
            </a:r>
            <a:r>
              <a:rPr lang="en-US" altLang="en-US" sz="2400" b="1"/>
              <a:t>  ，R3=20 </a:t>
            </a:r>
            <a:r>
              <a:rPr lang="en-US" altLang="zh-CN" sz="2400" b="1"/>
              <a:t>Ω</a:t>
            </a:r>
            <a:r>
              <a:rPr lang="en-US" altLang="en-US" sz="2400" b="1"/>
              <a:t>   , R4=10 </a:t>
            </a:r>
            <a:r>
              <a:rPr lang="en-US" altLang="zh-CN" sz="2400" b="1"/>
              <a:t>Ω</a:t>
            </a:r>
            <a:r>
              <a:rPr lang="en-US" altLang="en-US" sz="2400" b="1"/>
              <a:t>   , </a:t>
            </a:r>
            <a:r>
              <a:rPr lang="en-US" altLang="en-US" sz="2400" b="1" i="1"/>
              <a:t>U</a:t>
            </a:r>
            <a:r>
              <a:rPr lang="en-US" altLang="en-US" sz="2400" b="1"/>
              <a:t> </a:t>
            </a:r>
            <a:r>
              <a:rPr lang="en-US" altLang="en-US" sz="2400" b="1" baseline="-25000"/>
              <a:t>s </a:t>
            </a:r>
            <a:r>
              <a:rPr lang="en-US" altLang="en-US" sz="2400" b="1"/>
              <a:t>= 60V </a:t>
            </a: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（1） K打开时，求开关两端电压</a:t>
            </a: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（2） K闭合时，求流经开关的电流</a:t>
            </a:r>
            <a:endParaRPr lang="en-US" altLang="en-US" sz="2400"/>
          </a:p>
        </p:txBody>
      </p:sp>
      <p:graphicFrame>
        <p:nvGraphicFramePr>
          <p:cNvPr id="5" name="Object 6">
            <a:extLst>
              <a:ext uri="{FF2B5EF4-FFF2-40B4-BE49-F238E27FC236}">
                <a16:creationId xmlns:a16="http://schemas.microsoft.com/office/drawing/2014/main" id="{4E8D5C5A-698E-432B-9E4F-7F03D40079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08850" y="1447800"/>
          <a:ext cx="387350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公式" r:id="rId3" imgW="0" imgH="0" progId="Equation.3">
                  <p:embed/>
                </p:oleObj>
              </mc:Choice>
              <mc:Fallback>
                <p:oleObj name="公式" r:id="rId3" imgW="0" imgH="0" progId="Equation.3">
                  <p:embed/>
                  <p:pic>
                    <p:nvPicPr>
                      <p:cNvPr id="15365" name="Object 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1447800"/>
                        <a:ext cx="387350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34">
            <a:extLst>
              <a:ext uri="{FF2B5EF4-FFF2-40B4-BE49-F238E27FC236}">
                <a16:creationId xmlns:a16="http://schemas.microsoft.com/office/drawing/2014/main" id="{13B43001-86D2-48CA-B515-00700B259DE3}"/>
              </a:ext>
            </a:extLst>
          </p:cNvPr>
          <p:cNvGrpSpPr/>
          <p:nvPr/>
        </p:nvGrpSpPr>
        <p:grpSpPr>
          <a:xfrm>
            <a:off x="5148064" y="1707654"/>
            <a:ext cx="3657600" cy="3178176"/>
            <a:chOff x="2928" y="2112"/>
            <a:chExt cx="2304" cy="2002"/>
          </a:xfrm>
        </p:grpSpPr>
        <p:sp>
          <p:nvSpPr>
            <p:cNvPr id="8" name="Text Box 25">
              <a:extLst>
                <a:ext uri="{FF2B5EF4-FFF2-40B4-BE49-F238E27FC236}">
                  <a16:creationId xmlns:a16="http://schemas.microsoft.com/office/drawing/2014/main" id="{E7CF568E-7E7A-4802-AD90-5556ADBC4750}"/>
                </a:ext>
              </a:extLst>
            </p:cNvPr>
            <p:cNvSpPr/>
            <p:nvPr/>
          </p:nvSpPr>
          <p:spPr>
            <a:xfrm>
              <a:off x="4272" y="2112"/>
              <a:ext cx="624" cy="37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90000" tIns="46800" rIns="90000" bIns="4680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b="1"/>
                <a:t>R2</a:t>
              </a:r>
              <a:endParaRPr lang="en-US" altLang="en-US"/>
            </a:p>
          </p:txBody>
        </p:sp>
        <p:sp>
          <p:nvSpPr>
            <p:cNvPr id="9" name="Text Box 22">
              <a:extLst>
                <a:ext uri="{FF2B5EF4-FFF2-40B4-BE49-F238E27FC236}">
                  <a16:creationId xmlns:a16="http://schemas.microsoft.com/office/drawing/2014/main" id="{7AA02D6D-7292-4E3C-A33B-81BB0D91C08F}"/>
                </a:ext>
              </a:extLst>
            </p:cNvPr>
            <p:cNvSpPr/>
            <p:nvPr/>
          </p:nvSpPr>
          <p:spPr>
            <a:xfrm>
              <a:off x="3456" y="3744"/>
              <a:ext cx="1599" cy="37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90000" tIns="46800" rIns="90000" bIns="4680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b="1"/>
                <a:t>+        </a:t>
              </a:r>
              <a:r>
                <a:rPr lang="en-US" altLang="en-US" b="1" i="1"/>
                <a:t>U</a:t>
              </a:r>
              <a:r>
                <a:rPr lang="en-US" altLang="en-US" b="1"/>
                <a:t> s    -</a:t>
              </a:r>
              <a:endParaRPr lang="en-US" altLang="en-US"/>
            </a:p>
          </p:txBody>
        </p:sp>
        <p:sp>
          <p:nvSpPr>
            <p:cNvPr id="10" name="Text Box 23">
              <a:extLst>
                <a:ext uri="{FF2B5EF4-FFF2-40B4-BE49-F238E27FC236}">
                  <a16:creationId xmlns:a16="http://schemas.microsoft.com/office/drawing/2014/main" id="{67D653E5-5C2D-4F9B-9980-79893C9F76EB}"/>
                </a:ext>
              </a:extLst>
            </p:cNvPr>
            <p:cNvSpPr/>
            <p:nvPr/>
          </p:nvSpPr>
          <p:spPr>
            <a:xfrm>
              <a:off x="3120" y="2832"/>
              <a:ext cx="624" cy="37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90000" tIns="46800" rIns="90000" bIns="4680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b="1"/>
                <a:t>R4 </a:t>
              </a:r>
              <a:r>
                <a:rPr lang="en-US" altLang="en-US"/>
                <a:t> </a:t>
              </a:r>
              <a:r>
                <a:rPr lang="en-US" altLang="en-US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Text Box 24">
              <a:extLst>
                <a:ext uri="{FF2B5EF4-FFF2-40B4-BE49-F238E27FC236}">
                  <a16:creationId xmlns:a16="http://schemas.microsoft.com/office/drawing/2014/main" id="{3BC4B2EF-9697-4E95-8D2E-594258C2399F}"/>
                </a:ext>
              </a:extLst>
            </p:cNvPr>
            <p:cNvSpPr/>
            <p:nvPr/>
          </p:nvSpPr>
          <p:spPr>
            <a:xfrm>
              <a:off x="3168" y="2112"/>
              <a:ext cx="624" cy="37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90000" tIns="46800" rIns="90000" bIns="4680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b="1"/>
                <a:t>R1</a:t>
              </a:r>
            </a:p>
          </p:txBody>
        </p:sp>
        <p:sp>
          <p:nvSpPr>
            <p:cNvPr id="12" name="Text Box 26">
              <a:extLst>
                <a:ext uri="{FF2B5EF4-FFF2-40B4-BE49-F238E27FC236}">
                  <a16:creationId xmlns:a16="http://schemas.microsoft.com/office/drawing/2014/main" id="{1D944AD5-CC62-4D04-B246-45132EF3D591}"/>
                </a:ext>
              </a:extLst>
            </p:cNvPr>
            <p:cNvSpPr/>
            <p:nvPr/>
          </p:nvSpPr>
          <p:spPr>
            <a:xfrm>
              <a:off x="4272" y="2880"/>
              <a:ext cx="624" cy="37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90000" tIns="46800" rIns="90000" bIns="4680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b="1"/>
                <a:t>R3</a:t>
              </a:r>
            </a:p>
          </p:txBody>
        </p:sp>
        <p:grpSp>
          <p:nvGrpSpPr>
            <p:cNvPr id="13" name="Group 33">
              <a:extLst>
                <a:ext uri="{FF2B5EF4-FFF2-40B4-BE49-F238E27FC236}">
                  <a16:creationId xmlns:a16="http://schemas.microsoft.com/office/drawing/2014/main" id="{F3BAD707-8FC9-4BFD-A6DC-285FDFD0E0CF}"/>
                </a:ext>
              </a:extLst>
            </p:cNvPr>
            <p:cNvGrpSpPr/>
            <p:nvPr/>
          </p:nvGrpSpPr>
          <p:grpSpPr>
            <a:xfrm>
              <a:off x="2928" y="2496"/>
              <a:ext cx="2304" cy="1488"/>
              <a:chOff x="2928" y="2496"/>
              <a:chExt cx="2304" cy="1488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1350524F-1A0A-4E64-B882-86EC091A3060}"/>
                  </a:ext>
                </a:extLst>
              </p:cNvPr>
              <p:cNvSpPr/>
              <p:nvPr/>
            </p:nvSpPr>
            <p:spPr>
              <a:xfrm>
                <a:off x="3168" y="2496"/>
                <a:ext cx="480" cy="14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  <p:txBody>
              <a:bodyPr wrap="none" lIns="90000" tIns="46800" rIns="90000" bIns="46800" anchor="ctr" anchorCtr="0">
                <a:no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endParaRPr lang="en-US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9A2A3145-7B38-471B-A4E3-480227642C23}"/>
                  </a:ext>
                </a:extLst>
              </p:cNvPr>
              <p:cNvSpPr/>
              <p:nvPr/>
            </p:nvSpPr>
            <p:spPr>
              <a:xfrm>
                <a:off x="4272" y="2496"/>
                <a:ext cx="480" cy="14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  <p:txBody>
              <a:bodyPr wrap="none" lIns="90000" tIns="46800" rIns="90000" bIns="46800" anchor="ctr" anchorCtr="0">
                <a:no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endParaRPr lang="en-US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106D52A1-2343-4FCD-A361-EFACE3C8C1E2}"/>
                  </a:ext>
                </a:extLst>
              </p:cNvPr>
              <p:cNvSpPr/>
              <p:nvPr/>
            </p:nvSpPr>
            <p:spPr>
              <a:xfrm>
                <a:off x="3216" y="3216"/>
                <a:ext cx="480" cy="14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  <p:txBody>
              <a:bodyPr wrap="none" lIns="90000" tIns="46800" rIns="90000" bIns="46800" anchor="ctr" anchorCtr="0">
                <a:no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endParaRPr lang="en-US" altLang="en-US"/>
              </a:p>
            </p:txBody>
          </p:sp>
          <p:sp>
            <p:nvSpPr>
              <p:cNvPr id="18" name="Rectangle 11">
                <a:extLst>
                  <a:ext uri="{FF2B5EF4-FFF2-40B4-BE49-F238E27FC236}">
                    <a16:creationId xmlns:a16="http://schemas.microsoft.com/office/drawing/2014/main" id="{08E06A8E-3681-4391-A525-7D545D4B812C}"/>
                  </a:ext>
                </a:extLst>
              </p:cNvPr>
              <p:cNvSpPr/>
              <p:nvPr/>
            </p:nvSpPr>
            <p:spPr>
              <a:xfrm>
                <a:off x="4272" y="3216"/>
                <a:ext cx="480" cy="14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  <p:txBody>
              <a:bodyPr wrap="none" lIns="90000" tIns="46800" rIns="90000" bIns="46800" anchor="ctr" anchorCtr="0">
                <a:no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endParaRPr lang="en-US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Oval 12">
                <a:extLst>
                  <a:ext uri="{FF2B5EF4-FFF2-40B4-BE49-F238E27FC236}">
                    <a16:creationId xmlns:a16="http://schemas.microsoft.com/office/drawing/2014/main" id="{650E4F4D-E4B6-4A14-9A3D-ECB0E790EC84}"/>
                  </a:ext>
                </a:extLst>
              </p:cNvPr>
              <p:cNvSpPr/>
              <p:nvPr/>
            </p:nvSpPr>
            <p:spPr>
              <a:xfrm>
                <a:off x="3840" y="3600"/>
                <a:ext cx="336" cy="384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  <p:txBody>
              <a:bodyPr wrap="none" lIns="90000" tIns="46800" rIns="90000" bIns="46800" anchor="ctr" anchorCtr="0">
                <a:no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endParaRPr lang="en-US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Line 13">
                <a:extLst>
                  <a:ext uri="{FF2B5EF4-FFF2-40B4-BE49-F238E27FC236}">
                    <a16:creationId xmlns:a16="http://schemas.microsoft.com/office/drawing/2014/main" id="{5730A8CB-E902-4380-875B-F9A52D59A108}"/>
                  </a:ext>
                </a:extLst>
              </p:cNvPr>
              <p:cNvCxnSpPr/>
              <p:nvPr/>
            </p:nvCxnSpPr>
            <p:spPr>
              <a:xfrm>
                <a:off x="2928" y="3792"/>
                <a:ext cx="230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1" name="Line 14">
                <a:extLst>
                  <a:ext uri="{FF2B5EF4-FFF2-40B4-BE49-F238E27FC236}">
                    <a16:creationId xmlns:a16="http://schemas.microsoft.com/office/drawing/2014/main" id="{9C4BF54E-1FD8-4CA0-B5D1-E846C1470315}"/>
                  </a:ext>
                </a:extLst>
              </p:cNvPr>
              <p:cNvCxnSpPr/>
              <p:nvPr/>
            </p:nvCxnSpPr>
            <p:spPr>
              <a:xfrm flipH="1" flipV="1">
                <a:off x="2928" y="2544"/>
                <a:ext cx="0" cy="12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2" name="Line 15">
                <a:extLst>
                  <a:ext uri="{FF2B5EF4-FFF2-40B4-BE49-F238E27FC236}">
                    <a16:creationId xmlns:a16="http://schemas.microsoft.com/office/drawing/2014/main" id="{0CDDC5F5-365B-4A95-9ADB-799036A3DEBC}"/>
                  </a:ext>
                </a:extLst>
              </p:cNvPr>
              <p:cNvCxnSpPr/>
              <p:nvPr/>
            </p:nvCxnSpPr>
            <p:spPr>
              <a:xfrm>
                <a:off x="2928" y="2544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3" name="Line 16">
                <a:extLst>
                  <a:ext uri="{FF2B5EF4-FFF2-40B4-BE49-F238E27FC236}">
                    <a16:creationId xmlns:a16="http://schemas.microsoft.com/office/drawing/2014/main" id="{D38C3D9A-2F79-4CA2-88A8-4C27EEB3635D}"/>
                  </a:ext>
                </a:extLst>
              </p:cNvPr>
              <p:cNvCxnSpPr/>
              <p:nvPr/>
            </p:nvCxnSpPr>
            <p:spPr>
              <a:xfrm>
                <a:off x="3648" y="2544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4" name="Line 17">
                <a:extLst>
                  <a:ext uri="{FF2B5EF4-FFF2-40B4-BE49-F238E27FC236}">
                    <a16:creationId xmlns:a16="http://schemas.microsoft.com/office/drawing/2014/main" id="{5E227408-3B74-49BA-A20C-8631C11F2A0C}"/>
                  </a:ext>
                </a:extLst>
              </p:cNvPr>
              <p:cNvCxnSpPr/>
              <p:nvPr/>
            </p:nvCxnSpPr>
            <p:spPr>
              <a:xfrm>
                <a:off x="4752" y="2544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5" name="Line 18">
                <a:extLst>
                  <a:ext uri="{FF2B5EF4-FFF2-40B4-BE49-F238E27FC236}">
                    <a16:creationId xmlns:a16="http://schemas.microsoft.com/office/drawing/2014/main" id="{095D7A99-193C-41E5-ACBB-80381611FA7E}"/>
                  </a:ext>
                </a:extLst>
              </p:cNvPr>
              <p:cNvCxnSpPr/>
              <p:nvPr/>
            </p:nvCxnSpPr>
            <p:spPr>
              <a:xfrm flipH="1">
                <a:off x="5232" y="2544"/>
                <a:ext cx="0" cy="12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6" name="Line 19">
                <a:extLst>
                  <a:ext uri="{FF2B5EF4-FFF2-40B4-BE49-F238E27FC236}">
                    <a16:creationId xmlns:a16="http://schemas.microsoft.com/office/drawing/2014/main" id="{07B490F4-87B5-43E8-A1DE-D944BA9B5907}"/>
                  </a:ext>
                </a:extLst>
              </p:cNvPr>
              <p:cNvCxnSpPr/>
              <p:nvPr/>
            </p:nvCxnSpPr>
            <p:spPr>
              <a:xfrm>
                <a:off x="2928" y="3264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7" name="Line 20">
                <a:extLst>
                  <a:ext uri="{FF2B5EF4-FFF2-40B4-BE49-F238E27FC236}">
                    <a16:creationId xmlns:a16="http://schemas.microsoft.com/office/drawing/2014/main" id="{53E09F08-F4B8-4011-85E9-D1B98DD328B0}"/>
                  </a:ext>
                </a:extLst>
              </p:cNvPr>
              <p:cNvCxnSpPr/>
              <p:nvPr/>
            </p:nvCxnSpPr>
            <p:spPr>
              <a:xfrm>
                <a:off x="3696" y="3264"/>
                <a:ext cx="5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8" name="Line 21">
                <a:extLst>
                  <a:ext uri="{FF2B5EF4-FFF2-40B4-BE49-F238E27FC236}">
                    <a16:creationId xmlns:a16="http://schemas.microsoft.com/office/drawing/2014/main" id="{4373F359-4E45-4E9C-86F7-E67F223DE78E}"/>
                  </a:ext>
                </a:extLst>
              </p:cNvPr>
              <p:cNvCxnSpPr/>
              <p:nvPr/>
            </p:nvCxnSpPr>
            <p:spPr>
              <a:xfrm>
                <a:off x="4752" y="3264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9" name="Line 28">
                <a:extLst>
                  <a:ext uri="{FF2B5EF4-FFF2-40B4-BE49-F238E27FC236}">
                    <a16:creationId xmlns:a16="http://schemas.microsoft.com/office/drawing/2014/main" id="{DB435556-3E65-473B-B1C1-5FB8175A23CB}"/>
                  </a:ext>
                </a:extLst>
              </p:cNvPr>
              <p:cNvCxnSpPr/>
              <p:nvPr/>
            </p:nvCxnSpPr>
            <p:spPr>
              <a:xfrm flipH="1">
                <a:off x="3984" y="2544"/>
                <a:ext cx="0" cy="2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30" name="Line 29">
                <a:extLst>
                  <a:ext uri="{FF2B5EF4-FFF2-40B4-BE49-F238E27FC236}">
                    <a16:creationId xmlns:a16="http://schemas.microsoft.com/office/drawing/2014/main" id="{AB96D60A-4FF1-4ECB-95A7-99B0F99AEC29}"/>
                  </a:ext>
                </a:extLst>
              </p:cNvPr>
              <p:cNvCxnSpPr/>
              <p:nvPr/>
            </p:nvCxnSpPr>
            <p:spPr>
              <a:xfrm flipH="1">
                <a:off x="3984" y="3120"/>
                <a:ext cx="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31" name="Line 30">
                <a:extLst>
                  <a:ext uri="{FF2B5EF4-FFF2-40B4-BE49-F238E27FC236}">
                    <a16:creationId xmlns:a16="http://schemas.microsoft.com/office/drawing/2014/main" id="{0176F2B5-BCDF-413C-8199-C3BCB58F4558}"/>
                  </a:ext>
                </a:extLst>
              </p:cNvPr>
              <p:cNvCxnSpPr/>
              <p:nvPr/>
            </p:nvCxnSpPr>
            <p:spPr>
              <a:xfrm flipH="1">
                <a:off x="3984" y="2832"/>
                <a:ext cx="192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</a:ln>
            </p:spPr>
          </p:cxnSp>
        </p:grpSp>
        <p:sp>
          <p:nvSpPr>
            <p:cNvPr id="14" name="Text Box 31">
              <a:extLst>
                <a:ext uri="{FF2B5EF4-FFF2-40B4-BE49-F238E27FC236}">
                  <a16:creationId xmlns:a16="http://schemas.microsoft.com/office/drawing/2014/main" id="{50D87770-1EFF-402E-826E-5463EC378C70}"/>
                </a:ext>
              </a:extLst>
            </p:cNvPr>
            <p:cNvSpPr/>
            <p:nvPr/>
          </p:nvSpPr>
          <p:spPr>
            <a:xfrm>
              <a:off x="3648" y="2736"/>
              <a:ext cx="288" cy="37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90000" tIns="46800" rIns="90000" bIns="4680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b="1"/>
                <a:t>K</a:t>
              </a:r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39995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6">
            <a:extLst>
              <a:ext uri="{FF2B5EF4-FFF2-40B4-BE49-F238E27FC236}">
                <a16:creationId xmlns:a16="http://schemas.microsoft.com/office/drawing/2014/main" id="{DE899A12-47DA-4FEF-982E-1460C92CE884}"/>
              </a:ext>
            </a:extLst>
          </p:cNvPr>
          <p:cNvSpPr/>
          <p:nvPr/>
        </p:nvSpPr>
        <p:spPr>
          <a:xfrm>
            <a:off x="838199" y="609600"/>
            <a:ext cx="4536501" cy="46384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解：(1)各支路电流如图，则</a:t>
            </a:r>
            <a:endParaRPr lang="en-US" altLang="en-US" sz="2400"/>
          </a:p>
        </p:txBody>
      </p:sp>
      <p:graphicFrame>
        <p:nvGraphicFramePr>
          <p:cNvPr id="3" name="Object 28">
            <a:extLst>
              <a:ext uri="{FF2B5EF4-FFF2-40B4-BE49-F238E27FC236}">
                <a16:creationId xmlns:a16="http://schemas.microsoft.com/office/drawing/2014/main" id="{A5C3F059-A90D-4078-8F1A-AD3E00152A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978044"/>
              </p:ext>
            </p:extLst>
          </p:nvPr>
        </p:nvGraphicFramePr>
        <p:xfrm>
          <a:off x="652208" y="850222"/>
          <a:ext cx="2910769" cy="2289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1180800" imgH="888840" progId="Equation.DSMT4">
                  <p:embed/>
                </p:oleObj>
              </mc:Choice>
              <mc:Fallback>
                <p:oleObj name="Equation" r:id="rId3" imgW="1180800" imgH="888840" progId="Equation.DSMT4">
                  <p:embed/>
                  <p:pic>
                    <p:nvPicPr>
                      <p:cNvPr id="16387" name="Object 28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208" y="850222"/>
                        <a:ext cx="2910769" cy="22891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30">
            <a:extLst>
              <a:ext uri="{FF2B5EF4-FFF2-40B4-BE49-F238E27FC236}">
                <a16:creationId xmlns:a16="http://schemas.microsoft.com/office/drawing/2014/main" id="{A7FF2518-583D-4532-9702-68C9A5606B4F}"/>
              </a:ext>
            </a:extLst>
          </p:cNvPr>
          <p:cNvSpPr/>
          <p:nvPr/>
        </p:nvSpPr>
        <p:spPr>
          <a:xfrm>
            <a:off x="692523" y="3181614"/>
            <a:ext cx="3048000" cy="46384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由假想回路，得</a:t>
            </a:r>
          </a:p>
        </p:txBody>
      </p:sp>
      <p:graphicFrame>
        <p:nvGraphicFramePr>
          <p:cNvPr id="5" name="Object 37">
            <a:extLst>
              <a:ext uri="{FF2B5EF4-FFF2-40B4-BE49-F238E27FC236}">
                <a16:creationId xmlns:a16="http://schemas.microsoft.com/office/drawing/2014/main" id="{14AED405-8DA0-4EFB-BB47-6309162782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755670"/>
              </p:ext>
            </p:extLst>
          </p:nvPr>
        </p:nvGraphicFramePr>
        <p:xfrm>
          <a:off x="447962" y="3791460"/>
          <a:ext cx="4536501" cy="1101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5" imgW="1600200" imgH="393480" progId="Equation.DSMT4">
                  <p:embed/>
                </p:oleObj>
              </mc:Choice>
              <mc:Fallback>
                <p:oleObj name="Equation" r:id="rId5" imgW="1600200" imgH="393480" progId="Equation.DSMT4">
                  <p:embed/>
                  <p:pic>
                    <p:nvPicPr>
                      <p:cNvPr id="16389" name="Object 37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962" y="3791460"/>
                        <a:ext cx="4536501" cy="11014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7">
            <a:extLst>
              <a:ext uri="{FF2B5EF4-FFF2-40B4-BE49-F238E27FC236}">
                <a16:creationId xmlns:a16="http://schemas.microsoft.com/office/drawing/2014/main" id="{BF421EC1-2A20-4517-BB85-17B455D82DCD}"/>
              </a:ext>
            </a:extLst>
          </p:cNvPr>
          <p:cNvSpPr/>
          <p:nvPr/>
        </p:nvSpPr>
        <p:spPr>
          <a:xfrm>
            <a:off x="5871194" y="4334703"/>
            <a:ext cx="1989138" cy="58695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+    60V   -</a:t>
            </a:r>
            <a:endParaRPr lang="en-US" altLang="en-US"/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8508CF55-7C5B-428F-9078-8C9DA3D0C739}"/>
              </a:ext>
            </a:extLst>
          </p:cNvPr>
          <p:cNvSpPr/>
          <p:nvPr/>
        </p:nvSpPr>
        <p:spPr>
          <a:xfrm>
            <a:off x="5528294" y="3358390"/>
            <a:ext cx="892175" cy="58695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R4</a:t>
            </a:r>
            <a:endParaRPr lang="en-US" altLang="en-US"/>
          </a:p>
        </p:txBody>
      </p:sp>
      <p:sp>
        <p:nvSpPr>
          <p:cNvPr id="8" name="Text Box 19">
            <a:extLst>
              <a:ext uri="{FF2B5EF4-FFF2-40B4-BE49-F238E27FC236}">
                <a16:creationId xmlns:a16="http://schemas.microsoft.com/office/drawing/2014/main" id="{E22EA823-5F40-477E-90F7-275B1558DA85}"/>
              </a:ext>
            </a:extLst>
          </p:cNvPr>
          <p:cNvSpPr/>
          <p:nvPr/>
        </p:nvSpPr>
        <p:spPr>
          <a:xfrm>
            <a:off x="5652120" y="1415290"/>
            <a:ext cx="892175" cy="58695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R1</a:t>
            </a:r>
            <a:endParaRPr lang="en-US" altLang="en-US"/>
          </a:p>
        </p:txBody>
      </p:sp>
      <p:sp>
        <p:nvSpPr>
          <p:cNvPr id="9" name="Text Box 20">
            <a:extLst>
              <a:ext uri="{FF2B5EF4-FFF2-40B4-BE49-F238E27FC236}">
                <a16:creationId xmlns:a16="http://schemas.microsoft.com/office/drawing/2014/main" id="{6A5C9DE4-2784-466D-A15E-1AF4224440BB}"/>
              </a:ext>
            </a:extLst>
          </p:cNvPr>
          <p:cNvSpPr/>
          <p:nvPr/>
        </p:nvSpPr>
        <p:spPr>
          <a:xfrm>
            <a:off x="7174532" y="3358390"/>
            <a:ext cx="892175" cy="58695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R3</a:t>
            </a:r>
            <a:endParaRPr lang="en-US" altLang="en-US"/>
          </a:p>
        </p:txBody>
      </p:sp>
      <p:sp>
        <p:nvSpPr>
          <p:cNvPr id="10" name="Text Box 21">
            <a:extLst>
              <a:ext uri="{FF2B5EF4-FFF2-40B4-BE49-F238E27FC236}">
                <a16:creationId xmlns:a16="http://schemas.microsoft.com/office/drawing/2014/main" id="{78175856-5CF9-4C39-B9CE-CA13A16753D5}"/>
              </a:ext>
            </a:extLst>
          </p:cNvPr>
          <p:cNvSpPr/>
          <p:nvPr/>
        </p:nvSpPr>
        <p:spPr>
          <a:xfrm>
            <a:off x="7242794" y="1424816"/>
            <a:ext cx="892175" cy="58695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R2</a:t>
            </a:r>
          </a:p>
        </p:txBody>
      </p:sp>
      <p:sp>
        <p:nvSpPr>
          <p:cNvPr id="11" name="Text Box 24">
            <a:extLst>
              <a:ext uri="{FF2B5EF4-FFF2-40B4-BE49-F238E27FC236}">
                <a16:creationId xmlns:a16="http://schemas.microsoft.com/office/drawing/2014/main" id="{61A8308C-B1FE-4D34-A72A-EA9B27A60857}"/>
              </a:ext>
            </a:extLst>
          </p:cNvPr>
          <p:cNvSpPr/>
          <p:nvPr/>
        </p:nvSpPr>
        <p:spPr>
          <a:xfrm>
            <a:off x="5013944" y="1529590"/>
            <a:ext cx="549275" cy="58695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I</a:t>
            </a:r>
            <a:r>
              <a:rPr lang="en-US" altLang="en-US" b="1" baseline="-25000"/>
              <a:t>1</a:t>
            </a:r>
            <a:endParaRPr lang="en-US" altLang="en-US" baseline="-25000"/>
          </a:p>
        </p:txBody>
      </p:sp>
      <p:sp>
        <p:nvSpPr>
          <p:cNvPr id="12" name="Text Box 25">
            <a:extLst>
              <a:ext uri="{FF2B5EF4-FFF2-40B4-BE49-F238E27FC236}">
                <a16:creationId xmlns:a16="http://schemas.microsoft.com/office/drawing/2014/main" id="{511FFB14-1415-45EB-8904-428BEA69EEAC}"/>
              </a:ext>
            </a:extLst>
          </p:cNvPr>
          <p:cNvSpPr/>
          <p:nvPr/>
        </p:nvSpPr>
        <p:spPr>
          <a:xfrm>
            <a:off x="5185394" y="2707516"/>
            <a:ext cx="617538" cy="58695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/>
              <a:t>I</a:t>
            </a:r>
            <a:r>
              <a:rPr lang="en-US" altLang="en-US" b="1" baseline="-25000"/>
              <a:t>4</a:t>
            </a:r>
            <a:endParaRPr lang="en-US" altLang="en-US" baseline="-2500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E3E6FB15-D8B1-4808-A22B-22EA37E135D6}"/>
              </a:ext>
            </a:extLst>
          </p:cNvPr>
          <p:cNvSpPr/>
          <p:nvPr/>
        </p:nvSpPr>
        <p:spPr>
          <a:xfrm>
            <a:off x="5596557" y="1975678"/>
            <a:ext cx="685800" cy="2444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lIns="90000" tIns="46800" rIns="90000" bIns="4680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142C0B05-7AB7-4AE3-990C-D68E634FA278}"/>
              </a:ext>
            </a:extLst>
          </p:cNvPr>
          <p:cNvSpPr/>
          <p:nvPr/>
        </p:nvSpPr>
        <p:spPr>
          <a:xfrm>
            <a:off x="7174532" y="1975678"/>
            <a:ext cx="685800" cy="2444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lIns="90000" tIns="46800" rIns="90000" bIns="4680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769D3DF3-F3BE-4DE0-9916-0CB670DCFD22}"/>
              </a:ext>
            </a:extLst>
          </p:cNvPr>
          <p:cNvSpPr/>
          <p:nvPr/>
        </p:nvSpPr>
        <p:spPr>
          <a:xfrm>
            <a:off x="5666407" y="3196466"/>
            <a:ext cx="685800" cy="2444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lIns="90000" tIns="46800" rIns="90000" bIns="4680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D0F6B93C-389B-457C-BC03-D2B9B581390D}"/>
              </a:ext>
            </a:extLst>
          </p:cNvPr>
          <p:cNvSpPr/>
          <p:nvPr/>
        </p:nvSpPr>
        <p:spPr>
          <a:xfrm>
            <a:off x="7174532" y="3196466"/>
            <a:ext cx="685800" cy="2444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lIns="90000" tIns="46800" rIns="90000" bIns="4680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7" name="Oval 7">
            <a:extLst>
              <a:ext uri="{FF2B5EF4-FFF2-40B4-BE49-F238E27FC236}">
                <a16:creationId xmlns:a16="http://schemas.microsoft.com/office/drawing/2014/main" id="{71937319-B1EB-4F98-A7CF-4F8D272A2AAA}"/>
              </a:ext>
            </a:extLst>
          </p:cNvPr>
          <p:cNvSpPr/>
          <p:nvPr/>
        </p:nvSpPr>
        <p:spPr>
          <a:xfrm>
            <a:off x="6556994" y="3847340"/>
            <a:ext cx="617538" cy="650875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none" lIns="90000" tIns="46800" rIns="90000" bIns="4680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/>
          </a:p>
        </p:txBody>
      </p:sp>
      <p:cxnSp>
        <p:nvCxnSpPr>
          <p:cNvPr id="18" name="Line 8">
            <a:extLst>
              <a:ext uri="{FF2B5EF4-FFF2-40B4-BE49-F238E27FC236}">
                <a16:creationId xmlns:a16="http://schemas.microsoft.com/office/drawing/2014/main" id="{10B7B0CE-F1FF-4351-B319-B3106B5772D6}"/>
              </a:ext>
            </a:extLst>
          </p:cNvPr>
          <p:cNvCxnSpPr/>
          <p:nvPr/>
        </p:nvCxnSpPr>
        <p:spPr>
          <a:xfrm>
            <a:off x="5253657" y="4172778"/>
            <a:ext cx="3292475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19" name="Line 9">
            <a:extLst>
              <a:ext uri="{FF2B5EF4-FFF2-40B4-BE49-F238E27FC236}">
                <a16:creationId xmlns:a16="http://schemas.microsoft.com/office/drawing/2014/main" id="{0AA24DBD-7030-4ABF-A736-9148650066D9}"/>
              </a:ext>
            </a:extLst>
          </p:cNvPr>
          <p:cNvCxnSpPr/>
          <p:nvPr/>
        </p:nvCxnSpPr>
        <p:spPr>
          <a:xfrm flipH="1" flipV="1">
            <a:off x="5253657" y="2056640"/>
            <a:ext cx="0" cy="211613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0" name="Line 10">
            <a:extLst>
              <a:ext uri="{FF2B5EF4-FFF2-40B4-BE49-F238E27FC236}">
                <a16:creationId xmlns:a16="http://schemas.microsoft.com/office/drawing/2014/main" id="{01B61E87-3839-4BB0-8B43-F8FE0B632EE9}"/>
              </a:ext>
            </a:extLst>
          </p:cNvPr>
          <p:cNvCxnSpPr/>
          <p:nvPr/>
        </p:nvCxnSpPr>
        <p:spPr>
          <a:xfrm>
            <a:off x="5253657" y="2056640"/>
            <a:ext cx="3429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1" name="Line 11">
            <a:extLst>
              <a:ext uri="{FF2B5EF4-FFF2-40B4-BE49-F238E27FC236}">
                <a16:creationId xmlns:a16="http://schemas.microsoft.com/office/drawing/2014/main" id="{D7E349CC-7D07-4918-AE88-007E163857AE}"/>
              </a:ext>
            </a:extLst>
          </p:cNvPr>
          <p:cNvCxnSpPr/>
          <p:nvPr/>
        </p:nvCxnSpPr>
        <p:spPr>
          <a:xfrm>
            <a:off x="6282357" y="2056640"/>
            <a:ext cx="892175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2" name="Line 12">
            <a:extLst>
              <a:ext uri="{FF2B5EF4-FFF2-40B4-BE49-F238E27FC236}">
                <a16:creationId xmlns:a16="http://schemas.microsoft.com/office/drawing/2014/main" id="{0C593B47-3101-40A4-8766-0CE04649F5B7}"/>
              </a:ext>
            </a:extLst>
          </p:cNvPr>
          <p:cNvCxnSpPr/>
          <p:nvPr/>
        </p:nvCxnSpPr>
        <p:spPr>
          <a:xfrm>
            <a:off x="7860332" y="205664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3" name="Line 13">
            <a:extLst>
              <a:ext uri="{FF2B5EF4-FFF2-40B4-BE49-F238E27FC236}">
                <a16:creationId xmlns:a16="http://schemas.microsoft.com/office/drawing/2014/main" id="{75D4C679-E9CA-4330-AD63-4EC833BBD035}"/>
              </a:ext>
            </a:extLst>
          </p:cNvPr>
          <p:cNvCxnSpPr/>
          <p:nvPr/>
        </p:nvCxnSpPr>
        <p:spPr>
          <a:xfrm flipH="1">
            <a:off x="8546132" y="2056640"/>
            <a:ext cx="0" cy="211613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4" name="Line 14">
            <a:extLst>
              <a:ext uri="{FF2B5EF4-FFF2-40B4-BE49-F238E27FC236}">
                <a16:creationId xmlns:a16="http://schemas.microsoft.com/office/drawing/2014/main" id="{13B2352D-B0FB-40AF-B417-629DB0208ADE}"/>
              </a:ext>
            </a:extLst>
          </p:cNvPr>
          <p:cNvCxnSpPr/>
          <p:nvPr/>
        </p:nvCxnSpPr>
        <p:spPr>
          <a:xfrm>
            <a:off x="5253657" y="3277428"/>
            <a:ext cx="41275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5" name="Line 15">
            <a:extLst>
              <a:ext uri="{FF2B5EF4-FFF2-40B4-BE49-F238E27FC236}">
                <a16:creationId xmlns:a16="http://schemas.microsoft.com/office/drawing/2014/main" id="{94AD891F-E8E8-4312-B17D-1758B9BE5B59}"/>
              </a:ext>
            </a:extLst>
          </p:cNvPr>
          <p:cNvCxnSpPr/>
          <p:nvPr/>
        </p:nvCxnSpPr>
        <p:spPr>
          <a:xfrm>
            <a:off x="6352207" y="3277428"/>
            <a:ext cx="822325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6" name="Line 16">
            <a:extLst>
              <a:ext uri="{FF2B5EF4-FFF2-40B4-BE49-F238E27FC236}">
                <a16:creationId xmlns:a16="http://schemas.microsoft.com/office/drawing/2014/main" id="{24423C0F-3C6B-4111-BA5E-E21BAA3D9C0A}"/>
              </a:ext>
            </a:extLst>
          </p:cNvPr>
          <p:cNvCxnSpPr/>
          <p:nvPr/>
        </p:nvCxnSpPr>
        <p:spPr>
          <a:xfrm>
            <a:off x="7860332" y="3277428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</a:ln>
        </p:spPr>
      </p:cxnSp>
      <p:cxnSp>
        <p:nvCxnSpPr>
          <p:cNvPr id="27" name="Line 22">
            <a:extLst>
              <a:ext uri="{FF2B5EF4-FFF2-40B4-BE49-F238E27FC236}">
                <a16:creationId xmlns:a16="http://schemas.microsoft.com/office/drawing/2014/main" id="{9FCE7C0B-4CD1-498F-A69C-AB235068A3AE}"/>
              </a:ext>
            </a:extLst>
          </p:cNvPr>
          <p:cNvCxnSpPr/>
          <p:nvPr/>
        </p:nvCxnSpPr>
        <p:spPr>
          <a:xfrm>
            <a:off x="5253657" y="2056640"/>
            <a:ext cx="274638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28" name="Line 23">
            <a:extLst>
              <a:ext uri="{FF2B5EF4-FFF2-40B4-BE49-F238E27FC236}">
                <a16:creationId xmlns:a16="http://schemas.microsoft.com/office/drawing/2014/main" id="{ED47AE13-1DCE-4CEE-AED8-C2112D16F8D2}"/>
              </a:ext>
            </a:extLst>
          </p:cNvPr>
          <p:cNvCxnSpPr/>
          <p:nvPr/>
        </p:nvCxnSpPr>
        <p:spPr>
          <a:xfrm>
            <a:off x="5253657" y="3277428"/>
            <a:ext cx="274638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tailEnd type="triangle"/>
          </a:ln>
        </p:spPr>
      </p:cxnSp>
      <p:sp>
        <p:nvSpPr>
          <p:cNvPr id="29" name="Oval 31">
            <a:extLst>
              <a:ext uri="{FF2B5EF4-FFF2-40B4-BE49-F238E27FC236}">
                <a16:creationId xmlns:a16="http://schemas.microsoft.com/office/drawing/2014/main" id="{6CA68C71-B49A-4E29-A012-0EE11C58991A}"/>
              </a:ext>
            </a:extLst>
          </p:cNvPr>
          <p:cNvSpPr/>
          <p:nvPr/>
        </p:nvSpPr>
        <p:spPr>
          <a:xfrm>
            <a:off x="7106270" y="2301116"/>
            <a:ext cx="1028700" cy="73183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miter lim="800000"/>
          </a:ln>
        </p:spPr>
        <p:txBody>
          <a:bodyPr wrap="none" lIns="90000" tIns="46800" rIns="90000" bIns="4680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/>
          </a:p>
        </p:txBody>
      </p:sp>
      <p:sp>
        <p:nvSpPr>
          <p:cNvPr id="30" name="Oval 41">
            <a:extLst>
              <a:ext uri="{FF2B5EF4-FFF2-40B4-BE49-F238E27FC236}">
                <a16:creationId xmlns:a16="http://schemas.microsoft.com/office/drawing/2014/main" id="{D80C97AB-628C-461C-BF3E-6AFA67762953}"/>
              </a:ext>
            </a:extLst>
          </p:cNvPr>
          <p:cNvSpPr/>
          <p:nvPr/>
        </p:nvSpPr>
        <p:spPr>
          <a:xfrm>
            <a:off x="6642720" y="2007428"/>
            <a:ext cx="103188" cy="10953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</a:ln>
        </p:spPr>
        <p:txBody>
          <a:bodyPr wrap="none" lIns="90000" tIns="46800" rIns="90000" bIns="4680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en-US"/>
          </a:p>
        </p:txBody>
      </p:sp>
      <p:sp>
        <p:nvSpPr>
          <p:cNvPr id="31" name="Oval 41">
            <a:extLst>
              <a:ext uri="{FF2B5EF4-FFF2-40B4-BE49-F238E27FC236}">
                <a16:creationId xmlns:a16="http://schemas.microsoft.com/office/drawing/2014/main" id="{89B64677-EDD1-4C0E-8556-0CF92DA8D4D8}"/>
              </a:ext>
            </a:extLst>
          </p:cNvPr>
          <p:cNvSpPr/>
          <p:nvPr/>
        </p:nvSpPr>
        <p:spPr>
          <a:xfrm>
            <a:off x="6669707" y="3196466"/>
            <a:ext cx="127000" cy="13493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</a:ln>
        </p:spPr>
        <p:txBody>
          <a:bodyPr wrap="none" lIns="90000" tIns="46800" rIns="90000" bIns="4680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en-US"/>
          </a:p>
        </p:txBody>
      </p:sp>
      <p:sp>
        <p:nvSpPr>
          <p:cNvPr id="32" name="文本框 1">
            <a:extLst>
              <a:ext uri="{FF2B5EF4-FFF2-40B4-BE49-F238E27FC236}">
                <a16:creationId xmlns:a16="http://schemas.microsoft.com/office/drawing/2014/main" id="{0188ADDC-9890-4DD5-AE8A-559DB7F5CBC5}"/>
              </a:ext>
            </a:extLst>
          </p:cNvPr>
          <p:cNvSpPr/>
          <p:nvPr/>
        </p:nvSpPr>
        <p:spPr>
          <a:xfrm>
            <a:off x="6185340" y="1961390"/>
            <a:ext cx="3905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b="1"/>
              <a:t>a</a:t>
            </a:r>
          </a:p>
        </p:txBody>
      </p:sp>
      <p:sp>
        <p:nvSpPr>
          <p:cNvPr id="33" name="文本框 35">
            <a:extLst>
              <a:ext uri="{FF2B5EF4-FFF2-40B4-BE49-F238E27FC236}">
                <a16:creationId xmlns:a16="http://schemas.microsoft.com/office/drawing/2014/main" id="{4E716F74-6BC8-4A1B-9D17-8286EB857A9D}"/>
              </a:ext>
            </a:extLst>
          </p:cNvPr>
          <p:cNvSpPr/>
          <p:nvPr/>
        </p:nvSpPr>
        <p:spPr>
          <a:xfrm>
            <a:off x="6349032" y="2759903"/>
            <a:ext cx="41275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b="1"/>
              <a:t>b</a:t>
            </a:r>
          </a:p>
        </p:txBody>
      </p:sp>
      <p:grpSp>
        <p:nvGrpSpPr>
          <p:cNvPr id="34" name="组合 5">
            <a:extLst>
              <a:ext uri="{FF2B5EF4-FFF2-40B4-BE49-F238E27FC236}">
                <a16:creationId xmlns:a16="http://schemas.microsoft.com/office/drawing/2014/main" id="{B0869C51-9750-424B-870B-78C895E29C27}"/>
              </a:ext>
            </a:extLst>
          </p:cNvPr>
          <p:cNvGrpSpPr/>
          <p:nvPr/>
        </p:nvGrpSpPr>
        <p:grpSpPr>
          <a:xfrm>
            <a:off x="6521275" y="2021716"/>
            <a:ext cx="415925" cy="1241425"/>
            <a:chOff x="8532440" y="836712"/>
            <a:chExt cx="415498" cy="1241941"/>
          </a:xfrm>
        </p:grpSpPr>
        <p:sp>
          <p:nvSpPr>
            <p:cNvPr id="35" name="文本框 2">
              <a:extLst>
                <a:ext uri="{FF2B5EF4-FFF2-40B4-BE49-F238E27FC236}">
                  <a16:creationId xmlns:a16="http://schemas.microsoft.com/office/drawing/2014/main" id="{09E69C72-9FEA-420F-8D75-24CE1212F3C3}"/>
                </a:ext>
              </a:extLst>
            </p:cNvPr>
            <p:cNvSpPr/>
            <p:nvPr/>
          </p:nvSpPr>
          <p:spPr>
            <a:xfrm>
              <a:off x="8532440" y="836712"/>
              <a:ext cx="415498" cy="5847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b="1"/>
                <a:t>+</a:t>
              </a:r>
            </a:p>
          </p:txBody>
        </p:sp>
        <p:sp>
          <p:nvSpPr>
            <p:cNvPr id="36" name="文本框 3">
              <a:extLst>
                <a:ext uri="{FF2B5EF4-FFF2-40B4-BE49-F238E27FC236}">
                  <a16:creationId xmlns:a16="http://schemas.microsoft.com/office/drawing/2014/main" id="{C9D81A9C-9A74-4DC2-B787-1106C5768074}"/>
                </a:ext>
              </a:extLst>
            </p:cNvPr>
            <p:cNvSpPr/>
            <p:nvPr/>
          </p:nvSpPr>
          <p:spPr>
            <a:xfrm>
              <a:off x="8579728" y="1493878"/>
              <a:ext cx="320922" cy="5847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b="1"/>
                <a:t>-</a:t>
              </a:r>
            </a:p>
          </p:txBody>
        </p:sp>
        <p:sp>
          <p:nvSpPr>
            <p:cNvPr id="37" name="文本框 4">
              <a:extLst>
                <a:ext uri="{FF2B5EF4-FFF2-40B4-BE49-F238E27FC236}">
                  <a16:creationId xmlns:a16="http://schemas.microsoft.com/office/drawing/2014/main" id="{40B94BA9-28D8-4962-BF15-A091DE2E39AD}"/>
                </a:ext>
              </a:extLst>
            </p:cNvPr>
            <p:cNvSpPr/>
            <p:nvPr/>
          </p:nvSpPr>
          <p:spPr>
            <a:xfrm>
              <a:off x="8558088" y="1183386"/>
              <a:ext cx="389850" cy="5847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i="1"/>
                <a:t>u</a:t>
              </a:r>
            </a:p>
          </p:txBody>
        </p:sp>
      </p:grpSp>
      <p:sp>
        <p:nvSpPr>
          <p:cNvPr id="38" name="矩形 8">
            <a:extLst>
              <a:ext uri="{FF2B5EF4-FFF2-40B4-BE49-F238E27FC236}">
                <a16:creationId xmlns:a16="http://schemas.microsoft.com/office/drawing/2014/main" id="{D693FFC9-4C3E-46AB-B0C7-1160317C7C7C}"/>
              </a:ext>
            </a:extLst>
          </p:cNvPr>
          <p:cNvSpPr/>
          <p:nvPr/>
        </p:nvSpPr>
        <p:spPr>
          <a:xfrm>
            <a:off x="395536" y="250547"/>
            <a:ext cx="9001125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sz="2400" b="1"/>
              <a:t>R1=40    ，R2=30     ，R3=20    , R4=10     , </a:t>
            </a:r>
            <a:r>
              <a:rPr lang="en-US" altLang="zh-CN" sz="2400" b="1" i="1"/>
              <a:t>U</a:t>
            </a:r>
            <a:r>
              <a:rPr lang="en-US" altLang="en-US" sz="2400" b="1"/>
              <a:t> </a:t>
            </a:r>
            <a:r>
              <a:rPr lang="en-US" altLang="en-US" sz="2400" b="1" baseline="-25000"/>
              <a:t>s </a:t>
            </a:r>
            <a:r>
              <a:rPr lang="en-US" altLang="en-US" sz="2400" b="1"/>
              <a:t>= 60V </a:t>
            </a: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0129075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9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11728</TotalTime>
  <Words>517</Words>
  <Application>Microsoft Office PowerPoint</Application>
  <PresentationFormat>全屏显示(16:9)</PresentationFormat>
  <Paragraphs>142</Paragraphs>
  <Slides>14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楷体</vt:lpstr>
      <vt:lpstr>楷体_GB2312</vt:lpstr>
      <vt:lpstr>宋体</vt:lpstr>
      <vt:lpstr>Calibri</vt:lpstr>
      <vt:lpstr>Times New Roman</vt:lpstr>
      <vt:lpstr>Wingdings</vt:lpstr>
      <vt:lpstr>默认设计模板</vt:lpstr>
      <vt:lpstr>Equation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1149</cp:revision>
  <dcterms:created xsi:type="dcterms:W3CDTF">2004-09-16T03:31:17Z</dcterms:created>
  <dcterms:modified xsi:type="dcterms:W3CDTF">2020-02-26T10:22:57Z</dcterms:modified>
</cp:coreProperties>
</file>