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9" r:id="rId2"/>
    <p:sldId id="442" r:id="rId3"/>
    <p:sldId id="443" r:id="rId4"/>
    <p:sldId id="444" r:id="rId5"/>
    <p:sldId id="452" r:id="rId6"/>
    <p:sldId id="445" r:id="rId7"/>
    <p:sldId id="446" r:id="rId8"/>
    <p:sldId id="449" r:id="rId9"/>
    <p:sldId id="450" r:id="rId10"/>
    <p:sldId id="451" r:id="rId11"/>
    <p:sldId id="453" r:id="rId12"/>
    <p:sldId id="448" r:id="rId13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1D1D"/>
    <a:srgbClr val="3333FF"/>
    <a:srgbClr val="823E78"/>
    <a:srgbClr val="A85D24"/>
    <a:srgbClr val="00FF00"/>
    <a:srgbClr val="FF9900"/>
    <a:srgbClr val="0066CC"/>
    <a:srgbClr val="FFCC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8" autoAdjust="0"/>
    <p:restoredTop sz="94625" autoAdjust="0"/>
  </p:normalViewPr>
  <p:slideViewPr>
    <p:cSldViewPr>
      <p:cViewPr varScale="1">
        <p:scale>
          <a:sx n="132" d="100"/>
          <a:sy n="132" d="100"/>
        </p:scale>
        <p:origin x="468" y="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95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10" Type="http://schemas.openxmlformats.org/officeDocument/2006/relationships/image" Target="../media/image23.wmf"/><Relationship Id="rId4" Type="http://schemas.openxmlformats.org/officeDocument/2006/relationships/image" Target="../media/image17.wmf"/><Relationship Id="rId9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26.wmf"/><Relationship Id="rId7" Type="http://schemas.openxmlformats.org/officeDocument/2006/relationships/image" Target="../media/image30.emf"/><Relationship Id="rId2" Type="http://schemas.openxmlformats.org/officeDocument/2006/relationships/image" Target="../media/image25.wmf"/><Relationship Id="rId1" Type="http://schemas.openxmlformats.org/officeDocument/2006/relationships/image" Target="../media/image24.emf"/><Relationship Id="rId6" Type="http://schemas.openxmlformats.org/officeDocument/2006/relationships/image" Target="../media/image29.wmf"/><Relationship Id="rId11" Type="http://schemas.openxmlformats.org/officeDocument/2006/relationships/image" Target="../media/image34.wmf"/><Relationship Id="rId5" Type="http://schemas.openxmlformats.org/officeDocument/2006/relationships/image" Target="../media/image28.wmf"/><Relationship Id="rId10" Type="http://schemas.openxmlformats.org/officeDocument/2006/relationships/image" Target="../media/image33.wmf"/><Relationship Id="rId4" Type="http://schemas.openxmlformats.org/officeDocument/2006/relationships/image" Target="../media/image27.wmf"/><Relationship Id="rId9" Type="http://schemas.openxmlformats.org/officeDocument/2006/relationships/image" Target="../media/image32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image" Target="../media/image37.wmf"/><Relationship Id="rId7" Type="http://schemas.openxmlformats.org/officeDocument/2006/relationships/image" Target="../media/image41.emf"/><Relationship Id="rId2" Type="http://schemas.openxmlformats.org/officeDocument/2006/relationships/image" Target="../media/image36.wmf"/><Relationship Id="rId1" Type="http://schemas.openxmlformats.org/officeDocument/2006/relationships/image" Target="../media/image35.emf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10" Type="http://schemas.openxmlformats.org/officeDocument/2006/relationships/image" Target="../media/image44.wmf"/><Relationship Id="rId4" Type="http://schemas.openxmlformats.org/officeDocument/2006/relationships/image" Target="../media/image38.wmf"/><Relationship Id="rId9" Type="http://schemas.openxmlformats.org/officeDocument/2006/relationships/image" Target="../media/image43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47.wmf"/><Relationship Id="rId7" Type="http://schemas.openxmlformats.org/officeDocument/2006/relationships/image" Target="../media/image51.wmf"/><Relationship Id="rId2" Type="http://schemas.openxmlformats.org/officeDocument/2006/relationships/image" Target="../media/image46.wmf"/><Relationship Id="rId1" Type="http://schemas.openxmlformats.org/officeDocument/2006/relationships/image" Target="../media/image45.emf"/><Relationship Id="rId6" Type="http://schemas.openxmlformats.org/officeDocument/2006/relationships/image" Target="../media/image50.emf"/><Relationship Id="rId5" Type="http://schemas.openxmlformats.org/officeDocument/2006/relationships/image" Target="../media/image49.wmf"/><Relationship Id="rId4" Type="http://schemas.openxmlformats.org/officeDocument/2006/relationships/image" Target="../media/image48.wmf"/><Relationship Id="rId9" Type="http://schemas.openxmlformats.org/officeDocument/2006/relationships/image" Target="../media/image5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12E60-DBA5-48D2-8CD6-0F8E74A9F3A7}" type="datetimeFigureOut">
              <a:rPr lang="zh-CN" altLang="en-US" smtClean="0"/>
              <a:pPr/>
              <a:t>2020/3/4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7411E-AC91-4B30-A8B5-F402FC3AA0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304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3CB0F7E-A207-480D-A004-ED3BD7E24DDB}" type="datetimeFigureOut">
              <a:rPr lang="zh-CN" altLang="en-US"/>
              <a:pPr>
                <a:defRPr/>
              </a:pPr>
              <a:t>2020/3/4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2E2B0D-1C2D-49BE-833E-C0ABE6BA22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032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708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E876-995B-47D2-A20E-F4EC0A1BD3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9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0" y="160700"/>
            <a:ext cx="642940" cy="64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33323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C0D54-2B3F-4D24-83A2-4C1F1C4202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7098E-0ECE-42D0-A0D3-25B821494F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363AD-6C55-4086-943F-BFFC5A267A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12E31-4A5F-46A8-9C48-3F63E95F83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866501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baseline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节点电位法</a:t>
            </a:r>
            <a:endParaRPr lang="zh-CN" altLang="en-US" sz="1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555A-D2FD-46C3-A8F4-28B1ACFD2D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D3AA-1737-4EFB-9F89-6A2C291E90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231B-5FE9-47B8-A853-419A17E384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1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ABF0-412F-4A99-996E-EDFE832F81C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8A33-497B-42D1-BA57-E69A746CA1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496" y="-40776"/>
            <a:ext cx="2821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r>
              <a:rPr kumimoji="1" lang="zh-CN" altLang="en-US" sz="1200" b="1" kern="1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含独立源网络的等效变换</a:t>
            </a:r>
            <a:endParaRPr kumimoji="1" lang="en-US" altLang="zh-CN" sz="1200" b="1" kern="1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endParaRPr lang="zh-CN" altLang="en-US" sz="1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DE046-DD5A-40D9-A263-F9C0535729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205C7-11CD-41E6-86EB-786D665384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6" name="TextBox 15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1378BEA-C741-46D1-BF3D-CF27B0C09E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3" r="58095"/>
          <a:stretch>
            <a:fillRect/>
          </a:stretch>
        </p:blipFill>
        <p:spPr bwMode="auto">
          <a:xfrm>
            <a:off x="7775575" y="4754561"/>
            <a:ext cx="1368425" cy="38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  <p:sldLayoutId id="214748438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13" Type="http://schemas.openxmlformats.org/officeDocument/2006/relationships/oleObject" Target="../embeddings/oleObject39.bin"/><Relationship Id="rId18" Type="http://schemas.openxmlformats.org/officeDocument/2006/relationships/image" Target="../media/image52.w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49.wmf"/><Relationship Id="rId17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1.wmf"/><Relationship Id="rId20" Type="http://schemas.openxmlformats.org/officeDocument/2006/relationships/image" Target="../media/image53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46.w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5.bin"/><Relationship Id="rId15" Type="http://schemas.openxmlformats.org/officeDocument/2006/relationships/oleObject" Target="../embeddings/oleObject40.bin"/><Relationship Id="rId10" Type="http://schemas.openxmlformats.org/officeDocument/2006/relationships/image" Target="../media/image48.wmf"/><Relationship Id="rId19" Type="http://schemas.openxmlformats.org/officeDocument/2006/relationships/oleObject" Target="../embeddings/oleObject42.bin"/><Relationship Id="rId4" Type="http://schemas.openxmlformats.org/officeDocument/2006/relationships/image" Target="../media/image45.emf"/><Relationship Id="rId9" Type="http://schemas.openxmlformats.org/officeDocument/2006/relationships/oleObject" Target="../embeddings/oleObject37.bin"/><Relationship Id="rId14" Type="http://schemas.openxmlformats.org/officeDocument/2006/relationships/image" Target="../media/image50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21.wmf"/><Relationship Id="rId3" Type="http://schemas.openxmlformats.org/officeDocument/2006/relationships/oleObject" Target="../embeddings/oleObject3.bin"/><Relationship Id="rId21" Type="http://schemas.openxmlformats.org/officeDocument/2006/relationships/oleObject" Target="../embeddings/oleObject12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8.wmf"/><Relationship Id="rId1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0.wmf"/><Relationship Id="rId20" Type="http://schemas.openxmlformats.org/officeDocument/2006/relationships/image" Target="../media/image22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17.wmf"/><Relationship Id="rId19" Type="http://schemas.openxmlformats.org/officeDocument/2006/relationships/oleObject" Target="../embeddings/oleObject11.bin"/><Relationship Id="rId4" Type="http://schemas.openxmlformats.org/officeDocument/2006/relationships/image" Target="../media/image14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9.wmf"/><Relationship Id="rId22" Type="http://schemas.openxmlformats.org/officeDocument/2006/relationships/image" Target="../media/image2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oleObject" Target="../embeddings/oleObject18.bin"/><Relationship Id="rId18" Type="http://schemas.openxmlformats.org/officeDocument/2006/relationships/image" Target="../media/image31.wmf"/><Relationship Id="rId3" Type="http://schemas.openxmlformats.org/officeDocument/2006/relationships/oleObject" Target="../embeddings/oleObject13.bin"/><Relationship Id="rId21" Type="http://schemas.openxmlformats.org/officeDocument/2006/relationships/oleObject" Target="../embeddings/oleObject22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28.wmf"/><Relationship Id="rId1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0.emf"/><Relationship Id="rId20" Type="http://schemas.openxmlformats.org/officeDocument/2006/relationships/image" Target="../media/image32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wmf"/><Relationship Id="rId11" Type="http://schemas.openxmlformats.org/officeDocument/2006/relationships/oleObject" Target="../embeddings/oleObject17.bin"/><Relationship Id="rId24" Type="http://schemas.openxmlformats.org/officeDocument/2006/relationships/image" Target="../media/image34.wmf"/><Relationship Id="rId5" Type="http://schemas.openxmlformats.org/officeDocument/2006/relationships/oleObject" Target="../embeddings/oleObject14.bin"/><Relationship Id="rId15" Type="http://schemas.openxmlformats.org/officeDocument/2006/relationships/oleObject" Target="../embeddings/oleObject19.bin"/><Relationship Id="rId23" Type="http://schemas.openxmlformats.org/officeDocument/2006/relationships/oleObject" Target="../embeddings/oleObject23.bin"/><Relationship Id="rId10" Type="http://schemas.openxmlformats.org/officeDocument/2006/relationships/image" Target="../media/image27.wmf"/><Relationship Id="rId19" Type="http://schemas.openxmlformats.org/officeDocument/2006/relationships/oleObject" Target="../embeddings/oleObject21.bin"/><Relationship Id="rId4" Type="http://schemas.openxmlformats.org/officeDocument/2006/relationships/image" Target="../media/image24.e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29.wmf"/><Relationship Id="rId22" Type="http://schemas.openxmlformats.org/officeDocument/2006/relationships/image" Target="../media/image33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oleObject" Target="../embeddings/oleObject29.bin"/><Relationship Id="rId18" Type="http://schemas.openxmlformats.org/officeDocument/2006/relationships/image" Target="../media/image42.wmf"/><Relationship Id="rId3" Type="http://schemas.openxmlformats.org/officeDocument/2006/relationships/oleObject" Target="../embeddings/oleObject24.bin"/><Relationship Id="rId21" Type="http://schemas.openxmlformats.org/officeDocument/2006/relationships/oleObject" Target="../embeddings/oleObject33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39.wmf"/><Relationship Id="rId17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1.emf"/><Relationship Id="rId20" Type="http://schemas.openxmlformats.org/officeDocument/2006/relationships/image" Target="../media/image43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36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0.bin"/><Relationship Id="rId10" Type="http://schemas.openxmlformats.org/officeDocument/2006/relationships/image" Target="../media/image38.wmf"/><Relationship Id="rId19" Type="http://schemas.openxmlformats.org/officeDocument/2006/relationships/oleObject" Target="../embeddings/oleObject32.bin"/><Relationship Id="rId4" Type="http://schemas.openxmlformats.org/officeDocument/2006/relationships/image" Target="../media/image35.e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40.wmf"/><Relationship Id="rId22" Type="http://schemas.openxmlformats.org/officeDocument/2006/relationships/image" Target="../media/image4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071670" y="2000246"/>
            <a:ext cx="52806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含独立源网络的等效变换</a:t>
            </a:r>
            <a:endParaRPr lang="en-US" altLang="zh-CN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6"/>
          <p:cNvGrpSpPr>
            <a:grpSpLocks/>
          </p:cNvGrpSpPr>
          <p:nvPr/>
        </p:nvGrpSpPr>
        <p:grpSpPr bwMode="auto">
          <a:xfrm>
            <a:off x="252413" y="406755"/>
            <a:ext cx="8677305" cy="1150937"/>
            <a:chOff x="252413" y="563563"/>
            <a:chExt cx="7939866" cy="1150937"/>
          </a:xfrm>
        </p:grpSpPr>
        <p:sp>
          <p:nvSpPr>
            <p:cNvPr id="3" name="AutoShape 93"/>
            <p:cNvSpPr>
              <a:spLocks noChangeArrowheads="1"/>
            </p:cNvSpPr>
            <p:nvPr/>
          </p:nvSpPr>
          <p:spPr bwMode="auto">
            <a:xfrm>
              <a:off x="252413" y="563563"/>
              <a:ext cx="7939866" cy="1150937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sym typeface="Times New Roman" pitchFamily="18" charset="0"/>
              </a:endParaRPr>
            </a:p>
          </p:txBody>
        </p:sp>
        <p:sp>
          <p:nvSpPr>
            <p:cNvPr id="4" name="Text Box 2"/>
            <p:cNvSpPr>
              <a:spLocks noChangeArrowheads="1"/>
            </p:cNvSpPr>
            <p:nvPr/>
          </p:nvSpPr>
          <p:spPr bwMode="auto">
            <a:xfrm>
              <a:off x="348600" y="691611"/>
              <a:ext cx="763587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b="1" dirty="0">
                  <a:latin typeface="宋体" pitchFamily="2" charset="-122"/>
                  <a:sym typeface="宋体" pitchFamily="2" charset="-122"/>
                </a:rPr>
                <a:t>【例】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（</a:t>
              </a: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P35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例</a:t>
              </a: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2-7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）将下图等效简化为一个电压源或者电流源。</a:t>
              </a:r>
              <a:endParaRPr lang="zh-CN" altLang="en-US" sz="2800" b="1" i="1" dirty="0"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5" name="组合 53"/>
          <p:cNvGrpSpPr/>
          <p:nvPr/>
        </p:nvGrpSpPr>
        <p:grpSpPr>
          <a:xfrm>
            <a:off x="429757" y="1679575"/>
            <a:ext cx="2642045" cy="3267075"/>
            <a:chOff x="429757" y="1679575"/>
            <a:chExt cx="2642045" cy="3267075"/>
          </a:xfrm>
        </p:grpSpPr>
        <p:grpSp>
          <p:nvGrpSpPr>
            <p:cNvPr id="6" name="组合 50"/>
            <p:cNvGrpSpPr/>
            <p:nvPr/>
          </p:nvGrpSpPr>
          <p:grpSpPr>
            <a:xfrm>
              <a:off x="429757" y="1679575"/>
              <a:ext cx="2642045" cy="3267075"/>
              <a:chOff x="285720" y="1822457"/>
              <a:chExt cx="2642045" cy="3267075"/>
            </a:xfrm>
          </p:grpSpPr>
          <p:grpSp>
            <p:nvGrpSpPr>
              <p:cNvPr id="13" name="Group 50"/>
              <p:cNvGrpSpPr>
                <a:grpSpLocks/>
              </p:cNvGrpSpPr>
              <p:nvPr/>
            </p:nvGrpSpPr>
            <p:grpSpPr bwMode="auto">
              <a:xfrm>
                <a:off x="285720" y="2139152"/>
                <a:ext cx="2642045" cy="2915266"/>
                <a:chOff x="547" y="1351"/>
                <a:chExt cx="2568" cy="2389"/>
              </a:xfrm>
            </p:grpSpPr>
            <p:sp>
              <p:nvSpPr>
                <p:cNvPr id="7" name="Oval 3"/>
                <p:cNvSpPr>
                  <a:spLocks noChangeArrowheads="1"/>
                </p:cNvSpPr>
                <p:nvPr/>
              </p:nvSpPr>
              <p:spPr bwMode="auto">
                <a:xfrm>
                  <a:off x="1239" y="3104"/>
                  <a:ext cx="427" cy="379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8" name="Line 4"/>
                <p:cNvSpPr>
                  <a:spLocks noChangeShapeType="1"/>
                </p:cNvSpPr>
                <p:nvPr/>
              </p:nvSpPr>
              <p:spPr bwMode="auto">
                <a:xfrm>
                  <a:off x="1453" y="3104"/>
                  <a:ext cx="0" cy="379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9" name="Line 5"/>
                <p:cNvSpPr>
                  <a:spLocks noChangeShapeType="1"/>
                </p:cNvSpPr>
                <p:nvPr/>
              </p:nvSpPr>
              <p:spPr bwMode="auto">
                <a:xfrm flipH="1">
                  <a:off x="973" y="3294"/>
                  <a:ext cx="266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" name="Line 6"/>
                <p:cNvSpPr>
                  <a:spLocks noChangeShapeType="1"/>
                </p:cNvSpPr>
                <p:nvPr/>
              </p:nvSpPr>
              <p:spPr bwMode="auto">
                <a:xfrm flipH="1">
                  <a:off x="551" y="3294"/>
                  <a:ext cx="475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1" name="Line 7"/>
                <p:cNvSpPr>
                  <a:spLocks noChangeShapeType="1"/>
                </p:cNvSpPr>
                <p:nvPr/>
              </p:nvSpPr>
              <p:spPr bwMode="auto">
                <a:xfrm>
                  <a:off x="551" y="3294"/>
                  <a:ext cx="0" cy="379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2" name="Line 8"/>
                <p:cNvSpPr>
                  <a:spLocks noChangeShapeType="1"/>
                </p:cNvSpPr>
                <p:nvPr/>
              </p:nvSpPr>
              <p:spPr bwMode="auto">
                <a:xfrm>
                  <a:off x="2678" y="3294"/>
                  <a:ext cx="426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4" name="Oval 10"/>
                <p:cNvSpPr>
                  <a:spLocks noChangeArrowheads="1"/>
                </p:cNvSpPr>
                <p:nvPr/>
              </p:nvSpPr>
              <p:spPr bwMode="auto">
                <a:xfrm>
                  <a:off x="1031" y="2535"/>
                  <a:ext cx="426" cy="380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5" name="Line 11"/>
                <p:cNvSpPr>
                  <a:spLocks noChangeShapeType="1"/>
                </p:cNvSpPr>
                <p:nvPr/>
              </p:nvSpPr>
              <p:spPr bwMode="auto">
                <a:xfrm>
                  <a:off x="1244" y="2535"/>
                  <a:ext cx="0" cy="38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6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551" y="2725"/>
                  <a:ext cx="48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7" name="Line 13"/>
                <p:cNvSpPr>
                  <a:spLocks noChangeShapeType="1"/>
                </p:cNvSpPr>
                <p:nvPr/>
              </p:nvSpPr>
              <p:spPr bwMode="auto">
                <a:xfrm>
                  <a:off x="551" y="2725"/>
                  <a:ext cx="0" cy="569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8" name="Line 14"/>
                <p:cNvSpPr>
                  <a:spLocks noChangeShapeType="1"/>
                </p:cNvSpPr>
                <p:nvPr/>
              </p:nvSpPr>
              <p:spPr bwMode="auto">
                <a:xfrm>
                  <a:off x="1457" y="2725"/>
                  <a:ext cx="1594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9" name="Line 15"/>
                <p:cNvSpPr>
                  <a:spLocks noChangeShapeType="1"/>
                </p:cNvSpPr>
                <p:nvPr/>
              </p:nvSpPr>
              <p:spPr bwMode="auto">
                <a:xfrm>
                  <a:off x="1457" y="2725"/>
                  <a:ext cx="21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2" name="Oval 18"/>
                <p:cNvSpPr>
                  <a:spLocks noChangeArrowheads="1"/>
                </p:cNvSpPr>
                <p:nvPr/>
              </p:nvSpPr>
              <p:spPr bwMode="auto">
                <a:xfrm>
                  <a:off x="2252" y="2535"/>
                  <a:ext cx="426" cy="380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graphicFrame>
              <p:nvGraphicFramePr>
                <p:cNvPr id="23" name="Object 19"/>
                <p:cNvGraphicFramePr>
                  <a:graphicFrameLocks noChangeAspect="1"/>
                </p:cNvGraphicFramePr>
                <p:nvPr/>
              </p:nvGraphicFramePr>
              <p:xfrm>
                <a:off x="2140" y="2245"/>
                <a:ext cx="673" cy="29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558" name="Equation" r:id="rId3" imgW="469800" imgH="228600" progId="Equation.DSMT4">
                        <p:embed/>
                      </p:oleObj>
                    </mc:Choice>
                    <mc:Fallback>
                      <p:oleObj name="Equation" r:id="rId3" imgW="469800" imgH="228600" progId="Equation.DSMT4">
                        <p:embed/>
                        <p:pic>
                          <p:nvPicPr>
                            <p:cNvPr id="0" name="Object 19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lum bright="-100000"/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140" y="2245"/>
                              <a:ext cx="673" cy="29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4" name="Line 20"/>
                <p:cNvSpPr>
                  <a:spLocks noChangeShapeType="1"/>
                </p:cNvSpPr>
                <p:nvPr/>
              </p:nvSpPr>
              <p:spPr bwMode="auto">
                <a:xfrm>
                  <a:off x="3104" y="2725"/>
                  <a:ext cx="0" cy="99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5" name="Rectangle 21"/>
                <p:cNvSpPr>
                  <a:spLocks noChangeArrowheads="1"/>
                </p:cNvSpPr>
                <p:nvPr/>
              </p:nvSpPr>
              <p:spPr bwMode="auto">
                <a:xfrm>
                  <a:off x="2145" y="3220"/>
                  <a:ext cx="533" cy="142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6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1666" y="3294"/>
                  <a:ext cx="479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7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879" y="1541"/>
                  <a:ext cx="0" cy="118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oval" w="med" len="med"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8" name="Rectangle 24"/>
                <p:cNvSpPr>
                  <a:spLocks noChangeArrowheads="1"/>
                </p:cNvSpPr>
                <p:nvPr/>
              </p:nvSpPr>
              <p:spPr bwMode="auto">
                <a:xfrm>
                  <a:off x="2252" y="2014"/>
                  <a:ext cx="533" cy="142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9" name="Line 25"/>
                <p:cNvSpPr>
                  <a:spLocks noChangeShapeType="1"/>
                </p:cNvSpPr>
                <p:nvPr/>
              </p:nvSpPr>
              <p:spPr bwMode="auto">
                <a:xfrm>
                  <a:off x="1879" y="2062"/>
                  <a:ext cx="37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oval" w="med" len="med"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0" name="Oval 26"/>
                <p:cNvSpPr>
                  <a:spLocks noChangeArrowheads="1"/>
                </p:cNvSpPr>
                <p:nvPr/>
              </p:nvSpPr>
              <p:spPr bwMode="auto">
                <a:xfrm>
                  <a:off x="2358" y="1351"/>
                  <a:ext cx="427" cy="379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1" name="Line 27"/>
                <p:cNvSpPr>
                  <a:spLocks noChangeShapeType="1"/>
                </p:cNvSpPr>
                <p:nvPr/>
              </p:nvSpPr>
              <p:spPr bwMode="auto">
                <a:xfrm>
                  <a:off x="2571" y="1351"/>
                  <a:ext cx="0" cy="379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2" name="Line 28"/>
                <p:cNvSpPr>
                  <a:spLocks noChangeShapeType="1"/>
                </p:cNvSpPr>
                <p:nvPr/>
              </p:nvSpPr>
              <p:spPr bwMode="auto">
                <a:xfrm flipH="1">
                  <a:off x="1879" y="1541"/>
                  <a:ext cx="479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3" name="Line 29"/>
                <p:cNvSpPr>
                  <a:spLocks noChangeShapeType="1"/>
                </p:cNvSpPr>
                <p:nvPr/>
              </p:nvSpPr>
              <p:spPr bwMode="auto">
                <a:xfrm>
                  <a:off x="2785" y="1541"/>
                  <a:ext cx="21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5" name="Line 31"/>
                <p:cNvSpPr>
                  <a:spLocks noChangeShapeType="1"/>
                </p:cNvSpPr>
                <p:nvPr/>
              </p:nvSpPr>
              <p:spPr bwMode="auto">
                <a:xfrm>
                  <a:off x="2785" y="2062"/>
                  <a:ext cx="319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6" name="Line 32"/>
                <p:cNvSpPr>
                  <a:spLocks noChangeShapeType="1"/>
                </p:cNvSpPr>
                <p:nvPr/>
              </p:nvSpPr>
              <p:spPr bwMode="auto">
                <a:xfrm>
                  <a:off x="2944" y="1541"/>
                  <a:ext cx="16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7" name="Line 33"/>
                <p:cNvSpPr>
                  <a:spLocks noChangeShapeType="1"/>
                </p:cNvSpPr>
                <p:nvPr/>
              </p:nvSpPr>
              <p:spPr bwMode="auto">
                <a:xfrm>
                  <a:off x="3104" y="1541"/>
                  <a:ext cx="0" cy="118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8" name="Oval 34"/>
                <p:cNvSpPr>
                  <a:spLocks noChangeArrowheads="1"/>
                </p:cNvSpPr>
                <p:nvPr/>
              </p:nvSpPr>
              <p:spPr bwMode="auto">
                <a:xfrm>
                  <a:off x="1026" y="1351"/>
                  <a:ext cx="427" cy="379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9" name="Line 35"/>
                <p:cNvSpPr>
                  <a:spLocks noChangeShapeType="1"/>
                </p:cNvSpPr>
                <p:nvPr/>
              </p:nvSpPr>
              <p:spPr bwMode="auto">
                <a:xfrm>
                  <a:off x="1239" y="1351"/>
                  <a:ext cx="0" cy="379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0" name="Line 36"/>
                <p:cNvSpPr>
                  <a:spLocks noChangeShapeType="1"/>
                </p:cNvSpPr>
                <p:nvPr/>
              </p:nvSpPr>
              <p:spPr bwMode="auto">
                <a:xfrm flipH="1" flipV="1">
                  <a:off x="760" y="1541"/>
                  <a:ext cx="266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2" name="Line 38"/>
                <p:cNvSpPr>
                  <a:spLocks noChangeShapeType="1"/>
                </p:cNvSpPr>
                <p:nvPr/>
              </p:nvSpPr>
              <p:spPr bwMode="auto">
                <a:xfrm flipH="1">
                  <a:off x="1453" y="1541"/>
                  <a:ext cx="479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3" name="Line 39"/>
                <p:cNvSpPr>
                  <a:spLocks noChangeShapeType="1"/>
                </p:cNvSpPr>
                <p:nvPr/>
              </p:nvSpPr>
              <p:spPr bwMode="auto">
                <a:xfrm>
                  <a:off x="547" y="1541"/>
                  <a:ext cx="0" cy="118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4" name="Line 40"/>
                <p:cNvSpPr>
                  <a:spLocks noChangeShapeType="1"/>
                </p:cNvSpPr>
                <p:nvPr/>
              </p:nvSpPr>
              <p:spPr bwMode="auto">
                <a:xfrm>
                  <a:off x="547" y="1541"/>
                  <a:ext cx="3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5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2422" y="1706"/>
                  <a:ext cx="693" cy="328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altLang="zh-CN" sz="2000" i="1" dirty="0"/>
                    <a:t>R</a:t>
                  </a:r>
                  <a:r>
                    <a:rPr lang="en-US" altLang="zh-CN" sz="2000" baseline="-25000" dirty="0"/>
                    <a:t>1</a:t>
                  </a:r>
                  <a:endParaRPr lang="en-US" altLang="zh-CN" sz="2000" dirty="0"/>
                </a:p>
              </p:txBody>
            </p:sp>
            <p:sp>
              <p:nvSpPr>
                <p:cNvPr id="46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2278" y="3412"/>
                  <a:ext cx="693" cy="328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altLang="zh-CN" sz="2000" i="1" dirty="0"/>
                    <a:t>R</a:t>
                  </a:r>
                  <a:r>
                    <a:rPr lang="en-US" altLang="zh-CN" sz="2000" baseline="-25000" dirty="0"/>
                    <a:t>2</a:t>
                  </a:r>
                  <a:endParaRPr lang="en-US" altLang="zh-CN" sz="2000" dirty="0"/>
                </a:p>
              </p:txBody>
            </p:sp>
          </p:grpSp>
          <p:graphicFrame>
            <p:nvGraphicFramePr>
              <p:cNvPr id="19463" name="Object 7"/>
              <p:cNvGraphicFramePr>
                <a:graphicFrameLocks noChangeAspect="1"/>
              </p:cNvGraphicFramePr>
              <p:nvPr/>
            </p:nvGraphicFramePr>
            <p:xfrm>
              <a:off x="1990725" y="1832838"/>
              <a:ext cx="877888" cy="366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559" name="Equation" r:id="rId5" imgW="545760" imgH="228600" progId="Equation.DSMT4">
                      <p:embed/>
                    </p:oleObj>
                  </mc:Choice>
                  <mc:Fallback>
                    <p:oleObj name="Equation" r:id="rId5" imgW="545760" imgH="228600" progId="Equation.DSMT4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90725" y="1832838"/>
                            <a:ext cx="877888" cy="366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464" name="Object 8"/>
              <p:cNvGraphicFramePr>
                <a:graphicFrameLocks noChangeAspect="1"/>
              </p:cNvGraphicFramePr>
              <p:nvPr/>
            </p:nvGraphicFramePr>
            <p:xfrm>
              <a:off x="643363" y="1822457"/>
              <a:ext cx="747713" cy="3286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560" name="Equation" r:id="rId7" imgW="520560" imgH="228600" progId="Equation.DSMT4">
                      <p:embed/>
                    </p:oleObj>
                  </mc:Choice>
                  <mc:Fallback>
                    <p:oleObj name="Equation" r:id="rId7" imgW="520560" imgH="228600" progId="Equation.DSMT4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43363" y="1822457"/>
                            <a:ext cx="747713" cy="3286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465" name="Object 9"/>
              <p:cNvGraphicFramePr>
                <a:graphicFrameLocks noChangeAspect="1"/>
              </p:cNvGraphicFramePr>
              <p:nvPr/>
            </p:nvGraphicFramePr>
            <p:xfrm>
              <a:off x="644951" y="3214695"/>
              <a:ext cx="765175" cy="3286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561" name="Equation" r:id="rId9" imgW="533160" imgH="228600" progId="Equation.DSMT4">
                      <p:embed/>
                    </p:oleObj>
                  </mc:Choice>
                  <mc:Fallback>
                    <p:oleObj name="Equation" r:id="rId9" imgW="533160" imgH="228600" progId="Equation.DSMT4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44951" y="3214695"/>
                            <a:ext cx="765175" cy="3286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466" name="Object 10"/>
              <p:cNvGraphicFramePr>
                <a:graphicFrameLocks noChangeAspect="1"/>
              </p:cNvGraphicFramePr>
              <p:nvPr/>
            </p:nvGraphicFramePr>
            <p:xfrm>
              <a:off x="686226" y="4760920"/>
              <a:ext cx="785812" cy="3286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562" name="Equation" r:id="rId11" imgW="545760" imgH="228600" progId="Equation.DSMT4">
                      <p:embed/>
                    </p:oleObj>
                  </mc:Choice>
                  <mc:Fallback>
                    <p:oleObj name="Equation" r:id="rId11" imgW="545760" imgH="228600" progId="Equation.DSMT4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86226" y="4760920"/>
                            <a:ext cx="785812" cy="3286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52" name="Text Box 20"/>
            <p:cNvSpPr txBox="1">
              <a:spLocks noChangeArrowheads="1"/>
            </p:cNvSpPr>
            <p:nvPr/>
          </p:nvSpPr>
          <p:spPr bwMode="auto">
            <a:xfrm>
              <a:off x="1885762" y="3356722"/>
              <a:ext cx="319342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+</a:t>
              </a:r>
            </a:p>
          </p:txBody>
        </p:sp>
        <p:sp>
          <p:nvSpPr>
            <p:cNvPr id="53" name="Text Box 21"/>
            <p:cNvSpPr txBox="1">
              <a:spLocks noChangeArrowheads="1"/>
            </p:cNvSpPr>
            <p:nvPr/>
          </p:nvSpPr>
          <p:spPr bwMode="auto">
            <a:xfrm>
              <a:off x="2565586" y="3182418"/>
              <a:ext cx="363340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_</a:t>
              </a:r>
            </a:p>
          </p:txBody>
        </p:sp>
      </p:grpSp>
      <p:sp>
        <p:nvSpPr>
          <p:cNvPr id="140" name="AutoShape 8"/>
          <p:cNvSpPr>
            <a:spLocks noChangeArrowheads="1"/>
          </p:cNvSpPr>
          <p:nvPr/>
        </p:nvSpPr>
        <p:spPr bwMode="auto">
          <a:xfrm>
            <a:off x="3428992" y="3429006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grpSp>
        <p:nvGrpSpPr>
          <p:cNvPr id="88" name="组合 87"/>
          <p:cNvGrpSpPr/>
          <p:nvPr/>
        </p:nvGrpSpPr>
        <p:grpSpPr>
          <a:xfrm>
            <a:off x="5885129" y="3059113"/>
            <a:ext cx="1043164" cy="816438"/>
            <a:chOff x="5885129" y="3059113"/>
            <a:chExt cx="1043164" cy="816438"/>
          </a:xfrm>
        </p:grpSpPr>
        <p:sp>
          <p:nvSpPr>
            <p:cNvPr id="117" name="Oval 18"/>
            <p:cNvSpPr>
              <a:spLocks noChangeArrowheads="1"/>
            </p:cNvSpPr>
            <p:nvPr/>
          </p:nvSpPr>
          <p:spPr bwMode="auto">
            <a:xfrm>
              <a:off x="6183286" y="3411841"/>
              <a:ext cx="438283" cy="463710"/>
            </a:xfrm>
            <a:prstGeom prst="ellipse">
              <a:avLst/>
            </a:prstGeom>
            <a:solidFill>
              <a:srgbClr val="00B0F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aphicFrame>
          <p:nvGraphicFramePr>
            <p:cNvPr id="118" name="Object 19"/>
            <p:cNvGraphicFramePr>
              <a:graphicFrameLocks noChangeAspect="1"/>
            </p:cNvGraphicFramePr>
            <p:nvPr/>
          </p:nvGraphicFramePr>
          <p:xfrm>
            <a:off x="6067425" y="3059113"/>
            <a:ext cx="692150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63" name="Equation" r:id="rId13" imgW="469800" imgH="228600" progId="Equation.DSMT4">
                    <p:embed/>
                  </p:oleObj>
                </mc:Choice>
                <mc:Fallback>
                  <p:oleObj name="Equation" r:id="rId13" imgW="469800" imgH="228600" progId="Equation.DSMT4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lum bright="-10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67425" y="3059113"/>
                          <a:ext cx="692150" cy="361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8" name="Text Box 20"/>
            <p:cNvSpPr txBox="1">
              <a:spLocks noChangeArrowheads="1"/>
            </p:cNvSpPr>
            <p:nvPr/>
          </p:nvSpPr>
          <p:spPr bwMode="auto">
            <a:xfrm>
              <a:off x="5885129" y="3327470"/>
              <a:ext cx="319342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+</a:t>
              </a:r>
            </a:p>
          </p:txBody>
        </p:sp>
        <p:sp>
          <p:nvSpPr>
            <p:cNvPr id="99" name="Text Box 21"/>
            <p:cNvSpPr txBox="1">
              <a:spLocks noChangeArrowheads="1"/>
            </p:cNvSpPr>
            <p:nvPr/>
          </p:nvSpPr>
          <p:spPr bwMode="auto">
            <a:xfrm>
              <a:off x="6564953" y="3153166"/>
              <a:ext cx="363340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_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4433240" y="2996322"/>
            <a:ext cx="2636633" cy="1921753"/>
            <a:chOff x="4433240" y="2996322"/>
            <a:chExt cx="2636633" cy="1921753"/>
          </a:xfrm>
        </p:grpSpPr>
        <p:sp>
          <p:nvSpPr>
            <p:cNvPr id="105" name="Oval 3"/>
            <p:cNvSpPr>
              <a:spLocks noChangeArrowheads="1"/>
            </p:cNvSpPr>
            <p:nvPr/>
          </p:nvSpPr>
          <p:spPr bwMode="auto">
            <a:xfrm>
              <a:off x="5141078" y="4106186"/>
              <a:ext cx="439312" cy="462489"/>
            </a:xfrm>
            <a:prstGeom prst="ellipse">
              <a:avLst/>
            </a:prstGeom>
            <a:solidFill>
              <a:srgbClr val="FF3399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" name="Line 4"/>
            <p:cNvSpPr>
              <a:spLocks noChangeShapeType="1"/>
            </p:cNvSpPr>
            <p:nvPr/>
          </p:nvSpPr>
          <p:spPr bwMode="auto">
            <a:xfrm>
              <a:off x="5361248" y="4106186"/>
              <a:ext cx="0" cy="4624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" name="Line 5"/>
            <p:cNvSpPr>
              <a:spLocks noChangeShapeType="1"/>
            </p:cNvSpPr>
            <p:nvPr/>
          </p:nvSpPr>
          <p:spPr bwMode="auto">
            <a:xfrm flipH="1">
              <a:off x="4867408" y="4338040"/>
              <a:ext cx="2736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8" name="Line 6"/>
            <p:cNvSpPr>
              <a:spLocks noChangeShapeType="1"/>
            </p:cNvSpPr>
            <p:nvPr/>
          </p:nvSpPr>
          <p:spPr bwMode="auto">
            <a:xfrm flipH="1">
              <a:off x="4433240" y="4338040"/>
              <a:ext cx="4886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9" name="Line 7"/>
            <p:cNvSpPr>
              <a:spLocks noChangeShapeType="1"/>
            </p:cNvSpPr>
            <p:nvPr/>
          </p:nvSpPr>
          <p:spPr bwMode="auto">
            <a:xfrm>
              <a:off x="4433240" y="4338040"/>
              <a:ext cx="0" cy="4624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0" name="Line 8"/>
            <p:cNvSpPr>
              <a:spLocks noChangeShapeType="1"/>
            </p:cNvSpPr>
            <p:nvPr/>
          </p:nvSpPr>
          <p:spPr bwMode="auto">
            <a:xfrm>
              <a:off x="6621570" y="4338040"/>
              <a:ext cx="43828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1" name="Oval 10"/>
            <p:cNvSpPr>
              <a:spLocks noChangeArrowheads="1"/>
            </p:cNvSpPr>
            <p:nvPr/>
          </p:nvSpPr>
          <p:spPr bwMode="auto">
            <a:xfrm>
              <a:off x="4927081" y="3411841"/>
              <a:ext cx="438283" cy="46371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2" name="Line 11"/>
            <p:cNvSpPr>
              <a:spLocks noChangeShapeType="1"/>
            </p:cNvSpPr>
            <p:nvPr/>
          </p:nvSpPr>
          <p:spPr bwMode="auto">
            <a:xfrm>
              <a:off x="5146222" y="3411841"/>
              <a:ext cx="0" cy="46371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3" name="Line 12"/>
            <p:cNvSpPr>
              <a:spLocks noChangeShapeType="1"/>
            </p:cNvSpPr>
            <p:nvPr/>
          </p:nvSpPr>
          <p:spPr bwMode="auto">
            <a:xfrm flipH="1">
              <a:off x="4433240" y="3643696"/>
              <a:ext cx="4938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4" name="Line 13"/>
            <p:cNvSpPr>
              <a:spLocks noChangeShapeType="1"/>
            </p:cNvSpPr>
            <p:nvPr/>
          </p:nvSpPr>
          <p:spPr bwMode="auto">
            <a:xfrm>
              <a:off x="4433240" y="3643696"/>
              <a:ext cx="0" cy="6943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5" name="Line 14"/>
            <p:cNvSpPr>
              <a:spLocks noChangeShapeType="1"/>
            </p:cNvSpPr>
            <p:nvPr/>
          </p:nvSpPr>
          <p:spPr bwMode="auto">
            <a:xfrm>
              <a:off x="5429912" y="3643696"/>
              <a:ext cx="163996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6" name="Line 15"/>
            <p:cNvSpPr>
              <a:spLocks noChangeShapeType="1"/>
            </p:cNvSpPr>
            <p:nvPr/>
          </p:nvSpPr>
          <p:spPr bwMode="auto">
            <a:xfrm>
              <a:off x="5365364" y="3643696"/>
              <a:ext cx="21914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9" name="Line 20"/>
            <p:cNvSpPr>
              <a:spLocks noChangeShapeType="1"/>
            </p:cNvSpPr>
            <p:nvPr/>
          </p:nvSpPr>
          <p:spPr bwMode="auto">
            <a:xfrm>
              <a:off x="7059853" y="3643696"/>
              <a:ext cx="0" cy="12141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1" name="Line 22"/>
            <p:cNvSpPr>
              <a:spLocks noChangeShapeType="1"/>
            </p:cNvSpPr>
            <p:nvPr/>
          </p:nvSpPr>
          <p:spPr bwMode="auto">
            <a:xfrm flipH="1">
              <a:off x="5591147" y="4338040"/>
              <a:ext cx="1080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aphicFrame>
          <p:nvGraphicFramePr>
            <p:cNvPr id="103" name="Object 9"/>
            <p:cNvGraphicFramePr>
              <a:graphicFrameLocks noChangeAspect="1"/>
            </p:cNvGraphicFramePr>
            <p:nvPr/>
          </p:nvGraphicFramePr>
          <p:xfrm>
            <a:off x="4778404" y="3042554"/>
            <a:ext cx="784225" cy="328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64" name="Equation" r:id="rId15" imgW="545760" imgH="228600" progId="Equation.DSMT4">
                    <p:embed/>
                  </p:oleObj>
                </mc:Choice>
                <mc:Fallback>
                  <p:oleObj name="Equation" r:id="rId15" imgW="545760" imgH="228600" progId="Equation.DSMT4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78404" y="3042554"/>
                          <a:ext cx="784225" cy="3286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4" name="Object 10"/>
            <p:cNvGraphicFramePr>
              <a:graphicFrameLocks noChangeAspect="1"/>
            </p:cNvGraphicFramePr>
            <p:nvPr/>
          </p:nvGraphicFramePr>
          <p:xfrm>
            <a:off x="4832350" y="4589463"/>
            <a:ext cx="784225" cy="328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65" name="Equation" r:id="rId17" imgW="545760" imgH="228600" progId="Equation.DSMT4">
                    <p:embed/>
                  </p:oleObj>
                </mc:Choice>
                <mc:Fallback>
                  <p:oleObj name="Equation" r:id="rId17" imgW="545760" imgH="228600" progId="Equation.DSMT4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32350" y="4589463"/>
                          <a:ext cx="784225" cy="3286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7" name="Object 9"/>
            <p:cNvGraphicFramePr>
              <a:graphicFrameLocks noChangeAspect="1"/>
            </p:cNvGraphicFramePr>
            <p:nvPr/>
          </p:nvGraphicFramePr>
          <p:xfrm>
            <a:off x="4785080" y="2996322"/>
            <a:ext cx="779462" cy="360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66" name="Equation" r:id="rId19" imgW="495000" imgH="228600" progId="Equation.DSMT4">
                    <p:embed/>
                  </p:oleObj>
                </mc:Choice>
                <mc:Fallback>
                  <p:oleObj name="Equation" r:id="rId19" imgW="495000" imgH="228600" progId="Equation.DSMT4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5080" y="2996322"/>
                          <a:ext cx="779462" cy="360362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0" name="组合 89"/>
          <p:cNvGrpSpPr/>
          <p:nvPr/>
        </p:nvGrpSpPr>
        <p:grpSpPr>
          <a:xfrm>
            <a:off x="6072198" y="4253988"/>
            <a:ext cx="849817" cy="634550"/>
            <a:chOff x="6073201" y="4247739"/>
            <a:chExt cx="849817" cy="634550"/>
          </a:xfrm>
        </p:grpSpPr>
        <p:sp>
          <p:nvSpPr>
            <p:cNvPr id="120" name="Rectangle 21"/>
            <p:cNvSpPr>
              <a:spLocks noChangeArrowheads="1"/>
            </p:cNvSpPr>
            <p:nvPr/>
          </p:nvSpPr>
          <p:spPr bwMode="auto">
            <a:xfrm>
              <a:off x="6073201" y="4247739"/>
              <a:ext cx="548368" cy="173281"/>
            </a:xfrm>
            <a:prstGeom prst="rect">
              <a:avLst/>
            </a:prstGeom>
            <a:solidFill>
              <a:srgbClr val="FF3399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9" name="Text Box 42"/>
            <p:cNvSpPr txBox="1">
              <a:spLocks noChangeArrowheads="1"/>
            </p:cNvSpPr>
            <p:nvPr/>
          </p:nvSpPr>
          <p:spPr bwMode="auto">
            <a:xfrm>
              <a:off x="6210036" y="4482034"/>
              <a:ext cx="712982" cy="40025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2000" i="1" dirty="0"/>
                <a:t>R</a:t>
              </a:r>
              <a:r>
                <a:rPr lang="en-US" altLang="zh-CN" sz="2000" baseline="-25000" dirty="0"/>
                <a:t>2</a:t>
              </a:r>
              <a:endParaRPr lang="en-US" altLang="zh-CN" sz="2000" dirty="0"/>
            </a:p>
          </p:txBody>
        </p:sp>
      </p:grpSp>
      <p:grpSp>
        <p:nvGrpSpPr>
          <p:cNvPr id="91" name="组合 90"/>
          <p:cNvGrpSpPr/>
          <p:nvPr/>
        </p:nvGrpSpPr>
        <p:grpSpPr>
          <a:xfrm rot="5400000">
            <a:off x="4801568" y="2913686"/>
            <a:ext cx="1005418" cy="1464554"/>
            <a:chOff x="3643306" y="3250336"/>
            <a:chExt cx="1005418" cy="1535992"/>
          </a:xfrm>
        </p:grpSpPr>
        <p:sp>
          <p:nvSpPr>
            <p:cNvPr id="92" name="Line 38"/>
            <p:cNvSpPr>
              <a:spLocks noChangeShapeType="1"/>
            </p:cNvSpPr>
            <p:nvPr/>
          </p:nvSpPr>
          <p:spPr bwMode="auto">
            <a:xfrm>
              <a:off x="3861712" y="3272924"/>
              <a:ext cx="0" cy="149745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3" name="Line 39"/>
            <p:cNvSpPr>
              <a:spLocks noChangeShapeType="1"/>
            </p:cNvSpPr>
            <p:nvPr/>
          </p:nvSpPr>
          <p:spPr bwMode="auto">
            <a:xfrm>
              <a:off x="3857620" y="3278239"/>
              <a:ext cx="72017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" name="Oval 41"/>
            <p:cNvSpPr>
              <a:spLocks noChangeArrowheads="1"/>
            </p:cNvSpPr>
            <p:nvPr/>
          </p:nvSpPr>
          <p:spPr bwMode="auto">
            <a:xfrm>
              <a:off x="4581889" y="3250336"/>
              <a:ext cx="65471" cy="6245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5" name="Oval 42"/>
            <p:cNvSpPr>
              <a:spLocks noChangeArrowheads="1"/>
            </p:cNvSpPr>
            <p:nvPr/>
          </p:nvSpPr>
          <p:spPr bwMode="auto">
            <a:xfrm>
              <a:off x="4583253" y="4723878"/>
              <a:ext cx="65471" cy="6245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6" name="Line 39"/>
            <p:cNvSpPr>
              <a:spLocks noChangeShapeType="1"/>
            </p:cNvSpPr>
            <p:nvPr/>
          </p:nvSpPr>
          <p:spPr bwMode="auto">
            <a:xfrm>
              <a:off x="3857620" y="4763740"/>
              <a:ext cx="72017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00" name="组合 87"/>
            <p:cNvGrpSpPr/>
            <p:nvPr/>
          </p:nvGrpSpPr>
          <p:grpSpPr>
            <a:xfrm>
              <a:off x="3643306" y="3806848"/>
              <a:ext cx="439386" cy="654754"/>
              <a:chOff x="3000364" y="3688451"/>
              <a:chExt cx="439386" cy="654754"/>
            </a:xfrm>
          </p:grpSpPr>
          <p:sp>
            <p:nvSpPr>
              <p:cNvPr id="132" name="Oval 15"/>
              <p:cNvSpPr>
                <a:spLocks noChangeArrowheads="1"/>
              </p:cNvSpPr>
              <p:nvPr/>
            </p:nvSpPr>
            <p:spPr bwMode="auto">
              <a:xfrm>
                <a:off x="3000364" y="3688451"/>
                <a:ext cx="428628" cy="435459"/>
              </a:xfrm>
              <a:prstGeom prst="ellipse">
                <a:avLst/>
              </a:prstGeom>
              <a:solidFill>
                <a:srgbClr val="00B0F0"/>
              </a:solidFill>
              <a:ln w="31750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33" name="Line 17"/>
              <p:cNvSpPr>
                <a:spLocks noChangeShapeType="1"/>
              </p:cNvSpPr>
              <p:nvPr/>
            </p:nvSpPr>
            <p:spPr bwMode="auto">
              <a:xfrm rot="10800000" flipH="1" flipV="1">
                <a:off x="3223275" y="4137572"/>
                <a:ext cx="0" cy="20563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" name="Line 16"/>
              <p:cNvSpPr>
                <a:spLocks noChangeShapeType="1"/>
              </p:cNvSpPr>
              <p:nvPr/>
            </p:nvSpPr>
            <p:spPr bwMode="auto">
              <a:xfrm>
                <a:off x="3011122" y="3911198"/>
                <a:ext cx="428628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02" name="Text Box 56"/>
            <p:cNvSpPr txBox="1">
              <a:spLocks noChangeArrowheads="1"/>
            </p:cNvSpPr>
            <p:nvPr/>
          </p:nvSpPr>
          <p:spPr bwMode="auto">
            <a:xfrm rot="16200000">
              <a:off x="4008396" y="3786196"/>
              <a:ext cx="714494" cy="4616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dirty="0">
                  <a:latin typeface="Times New Roman" pitchFamily="18" charset="0"/>
                </a:rPr>
                <a:t>4A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BF146AFE-7776-4E87-BD01-6D1AE527BFBA}"/>
              </a:ext>
            </a:extLst>
          </p:cNvPr>
          <p:cNvSpPr txBox="1"/>
          <p:nvPr/>
        </p:nvSpPr>
        <p:spPr>
          <a:xfrm>
            <a:off x="827584" y="1635646"/>
            <a:ext cx="66030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电压源串联等效为各个电压源的</a:t>
            </a:r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代数和。</a:t>
            </a:r>
            <a:endParaRPr lang="en-US" altLang="zh-CN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电流源并联等效为各个电流源的</a:t>
            </a:r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代数和。</a:t>
            </a:r>
            <a:endParaRPr lang="en-US" altLang="zh-CN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电压源与任何二端网络并联等效为此</a:t>
            </a:r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电压源。</a:t>
            </a:r>
            <a:endParaRPr lang="en-US" altLang="zh-CN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电流源与任何二端网络串联等效为此</a:t>
            </a:r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电流源。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CFA42DA-939E-4853-8A28-BFE34DEA61FB}"/>
              </a:ext>
            </a:extLst>
          </p:cNvPr>
          <p:cNvSpPr txBox="1"/>
          <p:nvPr/>
        </p:nvSpPr>
        <p:spPr>
          <a:xfrm>
            <a:off x="971600" y="987574"/>
            <a:ext cx="1184941" cy="461665"/>
          </a:xfrm>
          <a:prstGeom prst="rect">
            <a:avLst/>
          </a:prstGeom>
          <a:solidFill>
            <a:srgbClr val="3333FF"/>
          </a:solidFill>
          <a:ln w="285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rtlCol="0"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 </a:t>
            </a:r>
            <a:r>
              <a:rPr lang="zh-CN" alt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总结：</a:t>
            </a:r>
          </a:p>
        </p:txBody>
      </p:sp>
    </p:spTree>
    <p:extLst>
      <p:ext uri="{BB962C8B-B14F-4D97-AF65-F5344CB8AC3E}">
        <p14:creationId xmlns:p14="http://schemas.microsoft.com/office/powerpoint/2010/main" val="1995003052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1000100" y="357172"/>
            <a:ext cx="6286519" cy="4643452"/>
            <a:chOff x="1000100" y="357172"/>
            <a:chExt cx="6286519" cy="4643452"/>
          </a:xfrm>
        </p:grpSpPr>
        <p:pic>
          <p:nvPicPr>
            <p:cNvPr id="3" name="Picture 2" descr="BJ_0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矩形 3"/>
            <p:cNvSpPr/>
            <p:nvPr/>
          </p:nvSpPr>
          <p:spPr>
            <a:xfrm>
              <a:off x="2122756" y="1785932"/>
              <a:ext cx="4544835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72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THE  END</a:t>
              </a:r>
              <a:endParaRPr lang="zh-CN" altLang="en-US" sz="7200" b="1" cap="none" spc="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14678" y="428610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电压源的串并联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14282" y="571486"/>
            <a:ext cx="857256" cy="461665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latin typeface="Times New Roman" pitchFamily="18" charset="0"/>
              </a:rPr>
              <a:t>串联</a:t>
            </a:r>
            <a:endParaRPr kumimoji="1" lang="zh-CN" altLang="en-US" sz="2400" b="1" i="1" dirty="0">
              <a:latin typeface="Times New Roman" pitchFamily="18" charset="0"/>
            </a:endParaRPr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/>
        </p:nvGraphicFramePr>
        <p:xfrm>
          <a:off x="6379123" y="1500180"/>
          <a:ext cx="2479157" cy="638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3" imgW="888840" imgH="228600" progId="Equation.DSMT4">
                  <p:embed/>
                </p:oleObj>
              </mc:Choice>
              <mc:Fallback>
                <p:oleObj name="Equation" r:id="rId3" imgW="888840" imgH="2286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9123" y="1500180"/>
                        <a:ext cx="2479157" cy="638104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" name="Group 33"/>
          <p:cNvGrpSpPr>
            <a:grpSpLocks/>
          </p:cNvGrpSpPr>
          <p:nvPr/>
        </p:nvGrpSpPr>
        <p:grpSpPr bwMode="auto">
          <a:xfrm>
            <a:off x="3903683" y="1152078"/>
            <a:ext cx="1499005" cy="1535992"/>
            <a:chOff x="1938" y="930"/>
            <a:chExt cx="1099" cy="1156"/>
          </a:xfrm>
        </p:grpSpPr>
        <p:sp>
          <p:nvSpPr>
            <p:cNvPr id="32" name="Oval 34"/>
            <p:cNvSpPr>
              <a:spLocks noChangeArrowheads="1"/>
            </p:cNvSpPr>
            <p:nvPr/>
          </p:nvSpPr>
          <p:spPr bwMode="auto">
            <a:xfrm>
              <a:off x="2313" y="1330"/>
              <a:ext cx="288" cy="270"/>
            </a:xfrm>
            <a:prstGeom prst="ellipse">
              <a:avLst/>
            </a:prstGeom>
            <a:solidFill>
              <a:srgbClr val="00B0F0"/>
            </a:solidFill>
            <a:ln w="317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3" name="Text Box 35"/>
            <p:cNvSpPr txBox="1">
              <a:spLocks noChangeArrowheads="1"/>
            </p:cNvSpPr>
            <p:nvPr/>
          </p:nvSpPr>
          <p:spPr bwMode="auto">
            <a:xfrm>
              <a:off x="2184" y="1104"/>
              <a:ext cx="225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+</a:t>
              </a:r>
            </a:p>
          </p:txBody>
        </p:sp>
        <p:sp>
          <p:nvSpPr>
            <p:cNvPr id="34" name="Text Box 36"/>
            <p:cNvSpPr txBox="1">
              <a:spLocks noChangeArrowheads="1"/>
            </p:cNvSpPr>
            <p:nvPr/>
          </p:nvSpPr>
          <p:spPr bwMode="auto">
            <a:xfrm>
              <a:off x="2197" y="1411"/>
              <a:ext cx="212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_</a:t>
              </a:r>
            </a:p>
          </p:txBody>
        </p:sp>
        <p:sp>
          <p:nvSpPr>
            <p:cNvPr id="35" name="Text Box 37"/>
            <p:cNvSpPr txBox="1">
              <a:spLocks noChangeArrowheads="1"/>
            </p:cNvSpPr>
            <p:nvPr/>
          </p:nvSpPr>
          <p:spPr bwMode="auto">
            <a:xfrm>
              <a:off x="1938" y="1270"/>
              <a:ext cx="348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 err="1">
                  <a:latin typeface="Times New Roman" pitchFamily="18" charset="0"/>
                </a:rPr>
                <a:t>u</a:t>
              </a:r>
              <a:r>
                <a:rPr kumimoji="1" lang="en-US" altLang="zh-CN" sz="2400" b="1" baseline="-25000" dirty="0" err="1">
                  <a:latin typeface="Times New Roman" pitchFamily="18" charset="0"/>
                </a:rPr>
                <a:t>S</a:t>
              </a:r>
              <a:endParaRPr kumimoji="1" lang="en-US" altLang="zh-CN" sz="2400" b="1" dirty="0">
                <a:latin typeface="Times New Roman" pitchFamily="18" charset="0"/>
              </a:endParaRPr>
            </a:p>
          </p:txBody>
        </p:sp>
        <p:sp>
          <p:nvSpPr>
            <p:cNvPr id="36" name="Line 38"/>
            <p:cNvSpPr>
              <a:spLocks noChangeShapeType="1"/>
            </p:cNvSpPr>
            <p:nvPr/>
          </p:nvSpPr>
          <p:spPr bwMode="auto">
            <a:xfrm>
              <a:off x="2460" y="947"/>
              <a:ext cx="0" cy="11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" name="Line 39"/>
            <p:cNvSpPr>
              <a:spLocks noChangeShapeType="1"/>
            </p:cNvSpPr>
            <p:nvPr/>
          </p:nvSpPr>
          <p:spPr bwMode="auto">
            <a:xfrm>
              <a:off x="2457" y="951"/>
              <a:ext cx="52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" name="Oval 41"/>
            <p:cNvSpPr>
              <a:spLocks noChangeArrowheads="1"/>
            </p:cNvSpPr>
            <p:nvPr/>
          </p:nvSpPr>
          <p:spPr bwMode="auto">
            <a:xfrm>
              <a:off x="2988" y="930"/>
              <a:ext cx="48" cy="4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" name="Oval 42"/>
            <p:cNvSpPr>
              <a:spLocks noChangeArrowheads="1"/>
            </p:cNvSpPr>
            <p:nvPr/>
          </p:nvSpPr>
          <p:spPr bwMode="auto">
            <a:xfrm>
              <a:off x="2989" y="2039"/>
              <a:ext cx="48" cy="4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" name="Line 39"/>
            <p:cNvSpPr>
              <a:spLocks noChangeShapeType="1"/>
            </p:cNvSpPr>
            <p:nvPr/>
          </p:nvSpPr>
          <p:spPr bwMode="auto">
            <a:xfrm>
              <a:off x="2457" y="2069"/>
              <a:ext cx="52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1" name="Group 43"/>
          <p:cNvGrpSpPr>
            <a:grpSpLocks/>
          </p:cNvGrpSpPr>
          <p:nvPr/>
        </p:nvGrpSpPr>
        <p:grpSpPr bwMode="auto">
          <a:xfrm>
            <a:off x="4009689" y="3113887"/>
            <a:ext cx="1562444" cy="1824322"/>
            <a:chOff x="2316" y="2288"/>
            <a:chExt cx="1091" cy="1373"/>
          </a:xfrm>
        </p:grpSpPr>
        <p:sp>
          <p:nvSpPr>
            <p:cNvPr id="42" name="Oval 44"/>
            <p:cNvSpPr>
              <a:spLocks noChangeArrowheads="1"/>
            </p:cNvSpPr>
            <p:nvPr/>
          </p:nvSpPr>
          <p:spPr bwMode="auto">
            <a:xfrm>
              <a:off x="2637" y="2968"/>
              <a:ext cx="288" cy="288"/>
            </a:xfrm>
            <a:prstGeom prst="ellipse">
              <a:avLst/>
            </a:prstGeom>
            <a:solidFill>
              <a:srgbClr val="00B0F0"/>
            </a:solidFill>
            <a:ln w="317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3" name="Text Box 45"/>
            <p:cNvSpPr txBox="1">
              <a:spLocks noChangeArrowheads="1"/>
            </p:cNvSpPr>
            <p:nvPr/>
          </p:nvSpPr>
          <p:spPr bwMode="auto">
            <a:xfrm>
              <a:off x="2496" y="2736"/>
              <a:ext cx="225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+</a:t>
              </a:r>
            </a:p>
          </p:txBody>
        </p:sp>
        <p:sp>
          <p:nvSpPr>
            <p:cNvPr id="44" name="Text Box 46"/>
            <p:cNvSpPr txBox="1">
              <a:spLocks noChangeArrowheads="1"/>
            </p:cNvSpPr>
            <p:nvPr/>
          </p:nvSpPr>
          <p:spPr bwMode="auto">
            <a:xfrm>
              <a:off x="2509" y="3064"/>
              <a:ext cx="212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_</a:t>
              </a:r>
            </a:p>
          </p:txBody>
        </p:sp>
        <p:sp>
          <p:nvSpPr>
            <p:cNvPr id="45" name="Text Box 47"/>
            <p:cNvSpPr txBox="1">
              <a:spLocks noChangeArrowheads="1"/>
            </p:cNvSpPr>
            <p:nvPr/>
          </p:nvSpPr>
          <p:spPr bwMode="auto">
            <a:xfrm>
              <a:off x="2316" y="2968"/>
              <a:ext cx="480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>
                  <a:latin typeface="Times New Roman" pitchFamily="18" charset="0"/>
                </a:rPr>
                <a:t>5V</a:t>
              </a:r>
            </a:p>
          </p:txBody>
        </p:sp>
        <p:sp>
          <p:nvSpPr>
            <p:cNvPr id="46" name="Line 48"/>
            <p:cNvSpPr>
              <a:spLocks noChangeShapeType="1"/>
            </p:cNvSpPr>
            <p:nvPr/>
          </p:nvSpPr>
          <p:spPr bwMode="auto">
            <a:xfrm>
              <a:off x="2784" y="2640"/>
              <a:ext cx="0" cy="100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7" name="Line 49"/>
            <p:cNvSpPr>
              <a:spLocks noChangeShapeType="1"/>
            </p:cNvSpPr>
            <p:nvPr/>
          </p:nvSpPr>
          <p:spPr bwMode="auto">
            <a:xfrm>
              <a:off x="2781" y="2644"/>
              <a:ext cx="5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" name="Line 51"/>
            <p:cNvSpPr>
              <a:spLocks noChangeShapeType="1"/>
            </p:cNvSpPr>
            <p:nvPr/>
          </p:nvSpPr>
          <p:spPr bwMode="auto">
            <a:xfrm>
              <a:off x="2808" y="2580"/>
              <a:ext cx="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0" name="Text Box 52"/>
            <p:cNvSpPr txBox="1">
              <a:spLocks noChangeArrowheads="1"/>
            </p:cNvSpPr>
            <p:nvPr/>
          </p:nvSpPr>
          <p:spPr bwMode="auto">
            <a:xfrm>
              <a:off x="2832" y="2288"/>
              <a:ext cx="240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I</a:t>
              </a:r>
              <a:endParaRPr kumimoji="1" lang="en-US" altLang="zh-CN" sz="2400" b="1" dirty="0">
                <a:latin typeface="Times New Roman" pitchFamily="18" charset="0"/>
              </a:endParaRPr>
            </a:p>
          </p:txBody>
        </p:sp>
        <p:sp>
          <p:nvSpPr>
            <p:cNvPr id="51" name="Oval 53"/>
            <p:cNvSpPr>
              <a:spLocks noChangeArrowheads="1"/>
            </p:cNvSpPr>
            <p:nvPr/>
          </p:nvSpPr>
          <p:spPr bwMode="auto">
            <a:xfrm>
              <a:off x="3359" y="3614"/>
              <a:ext cx="48" cy="4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" name="Oval 54"/>
            <p:cNvSpPr>
              <a:spLocks noChangeArrowheads="1"/>
            </p:cNvSpPr>
            <p:nvPr/>
          </p:nvSpPr>
          <p:spPr bwMode="auto">
            <a:xfrm>
              <a:off x="3354" y="2616"/>
              <a:ext cx="48" cy="4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3" name="Line 49"/>
            <p:cNvSpPr>
              <a:spLocks noChangeShapeType="1"/>
            </p:cNvSpPr>
            <p:nvPr/>
          </p:nvSpPr>
          <p:spPr bwMode="auto">
            <a:xfrm>
              <a:off x="2784" y="3643"/>
              <a:ext cx="5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4" name="AutoShape 8"/>
          <p:cNvSpPr>
            <a:spLocks noChangeArrowheads="1"/>
          </p:cNvSpPr>
          <p:nvPr/>
        </p:nvSpPr>
        <p:spPr bwMode="auto">
          <a:xfrm>
            <a:off x="3235851" y="1714494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sp>
        <p:nvSpPr>
          <p:cNvPr id="75" name="AutoShape 8"/>
          <p:cNvSpPr>
            <a:spLocks noChangeArrowheads="1"/>
          </p:cNvSpPr>
          <p:nvPr/>
        </p:nvSpPr>
        <p:spPr bwMode="auto">
          <a:xfrm>
            <a:off x="3214679" y="3977775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785787" y="3091597"/>
            <a:ext cx="2571768" cy="1837607"/>
            <a:chOff x="-32" y="2828580"/>
            <a:chExt cx="2571768" cy="1837607"/>
          </a:xfrm>
        </p:grpSpPr>
        <p:grpSp>
          <p:nvGrpSpPr>
            <p:cNvPr id="53" name="Group 55"/>
            <p:cNvGrpSpPr>
              <a:grpSpLocks/>
            </p:cNvGrpSpPr>
            <p:nvPr/>
          </p:nvGrpSpPr>
          <p:grpSpPr bwMode="auto">
            <a:xfrm>
              <a:off x="-32" y="2828580"/>
              <a:ext cx="2571768" cy="1837607"/>
              <a:chOff x="72" y="2282"/>
              <a:chExt cx="1812" cy="1383"/>
            </a:xfrm>
          </p:grpSpPr>
          <p:sp>
            <p:nvSpPr>
              <p:cNvPr id="54" name="Text Box 56"/>
              <p:cNvSpPr txBox="1">
                <a:spLocks noChangeArrowheads="1"/>
              </p:cNvSpPr>
              <p:nvPr/>
            </p:nvSpPr>
            <p:spPr bwMode="auto">
              <a:xfrm>
                <a:off x="72" y="2968"/>
                <a:ext cx="480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 dirty="0">
                    <a:latin typeface="Times New Roman" pitchFamily="18" charset="0"/>
                  </a:rPr>
                  <a:t>5V</a:t>
                </a:r>
              </a:p>
            </p:txBody>
          </p:sp>
          <p:sp>
            <p:nvSpPr>
              <p:cNvPr id="55" name="Oval 57"/>
              <p:cNvSpPr>
                <a:spLocks noChangeArrowheads="1"/>
              </p:cNvSpPr>
              <p:nvPr/>
            </p:nvSpPr>
            <p:spPr bwMode="auto">
              <a:xfrm>
                <a:off x="453" y="2968"/>
                <a:ext cx="288" cy="288"/>
              </a:xfrm>
              <a:prstGeom prst="ellipse">
                <a:avLst/>
              </a:prstGeom>
              <a:solidFill>
                <a:srgbClr val="00B0F0"/>
              </a:solidFill>
              <a:ln w="31750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56" name="Text Box 58"/>
              <p:cNvSpPr txBox="1">
                <a:spLocks noChangeArrowheads="1"/>
              </p:cNvSpPr>
              <p:nvPr/>
            </p:nvSpPr>
            <p:spPr bwMode="auto">
              <a:xfrm>
                <a:off x="312" y="2736"/>
                <a:ext cx="225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+</a:t>
                </a:r>
              </a:p>
            </p:txBody>
          </p:sp>
          <p:sp>
            <p:nvSpPr>
              <p:cNvPr id="57" name="Text Box 59"/>
              <p:cNvSpPr txBox="1">
                <a:spLocks noChangeArrowheads="1"/>
              </p:cNvSpPr>
              <p:nvPr/>
            </p:nvSpPr>
            <p:spPr bwMode="auto">
              <a:xfrm>
                <a:off x="325" y="3064"/>
                <a:ext cx="212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_</a:t>
                </a:r>
              </a:p>
            </p:txBody>
          </p:sp>
          <p:sp>
            <p:nvSpPr>
              <p:cNvPr id="58" name="Oval 60"/>
              <p:cNvSpPr>
                <a:spLocks noChangeArrowheads="1"/>
              </p:cNvSpPr>
              <p:nvPr/>
            </p:nvSpPr>
            <p:spPr bwMode="auto">
              <a:xfrm>
                <a:off x="1161" y="2968"/>
                <a:ext cx="288" cy="288"/>
              </a:xfrm>
              <a:prstGeom prst="ellipse">
                <a:avLst/>
              </a:prstGeom>
              <a:solidFill>
                <a:srgbClr val="00B0F0"/>
              </a:solidFill>
              <a:ln w="31750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59" name="Text Box 61"/>
              <p:cNvSpPr txBox="1">
                <a:spLocks noChangeArrowheads="1"/>
              </p:cNvSpPr>
              <p:nvPr/>
            </p:nvSpPr>
            <p:spPr bwMode="auto">
              <a:xfrm>
                <a:off x="1032" y="2736"/>
                <a:ext cx="225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+</a:t>
                </a:r>
              </a:p>
            </p:txBody>
          </p:sp>
          <p:sp>
            <p:nvSpPr>
              <p:cNvPr id="60" name="Text Box 62"/>
              <p:cNvSpPr txBox="1">
                <a:spLocks noChangeArrowheads="1"/>
              </p:cNvSpPr>
              <p:nvPr/>
            </p:nvSpPr>
            <p:spPr bwMode="auto">
              <a:xfrm>
                <a:off x="1045" y="3064"/>
                <a:ext cx="212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_</a:t>
                </a:r>
              </a:p>
            </p:txBody>
          </p:sp>
          <p:sp>
            <p:nvSpPr>
              <p:cNvPr id="61" name="Text Box 63"/>
              <p:cNvSpPr txBox="1">
                <a:spLocks noChangeArrowheads="1"/>
              </p:cNvSpPr>
              <p:nvPr/>
            </p:nvSpPr>
            <p:spPr bwMode="auto">
              <a:xfrm>
                <a:off x="792" y="2968"/>
                <a:ext cx="480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>
                    <a:latin typeface="Times New Roman" pitchFamily="18" charset="0"/>
                  </a:rPr>
                  <a:t>5V</a:t>
                </a:r>
              </a:p>
            </p:txBody>
          </p:sp>
          <p:sp>
            <p:nvSpPr>
              <p:cNvPr id="62" name="Line 64"/>
              <p:cNvSpPr>
                <a:spLocks noChangeShapeType="1"/>
              </p:cNvSpPr>
              <p:nvPr/>
            </p:nvSpPr>
            <p:spPr bwMode="auto">
              <a:xfrm>
                <a:off x="600" y="2640"/>
                <a:ext cx="0" cy="100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" name="Line 65"/>
              <p:cNvSpPr>
                <a:spLocks noChangeShapeType="1"/>
              </p:cNvSpPr>
              <p:nvPr/>
            </p:nvSpPr>
            <p:spPr bwMode="auto">
              <a:xfrm>
                <a:off x="1320" y="2640"/>
                <a:ext cx="0" cy="100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oval" w="med" len="med"/>
                <a:tailEnd type="oval" w="med" len="med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4" name="Line 66"/>
              <p:cNvSpPr>
                <a:spLocks noChangeShapeType="1"/>
              </p:cNvSpPr>
              <p:nvPr/>
            </p:nvSpPr>
            <p:spPr bwMode="auto">
              <a:xfrm>
                <a:off x="597" y="2644"/>
                <a:ext cx="124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none" w="sm" len="lg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5" name="Line 67"/>
              <p:cNvSpPr>
                <a:spLocks noChangeShapeType="1"/>
              </p:cNvSpPr>
              <p:nvPr/>
            </p:nvSpPr>
            <p:spPr bwMode="auto">
              <a:xfrm>
                <a:off x="597" y="3641"/>
                <a:ext cx="124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6" name="Text Box 68"/>
              <p:cNvSpPr txBox="1">
                <a:spLocks noChangeArrowheads="1"/>
              </p:cNvSpPr>
              <p:nvPr/>
            </p:nvSpPr>
            <p:spPr bwMode="auto">
              <a:xfrm>
                <a:off x="1416" y="2282"/>
                <a:ext cx="240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 i="1" dirty="0">
                    <a:latin typeface="Times New Roman" pitchFamily="18" charset="0"/>
                  </a:rPr>
                  <a:t>I</a:t>
                </a:r>
              </a:p>
            </p:txBody>
          </p:sp>
          <p:sp>
            <p:nvSpPr>
              <p:cNvPr id="68" name="Oval 70"/>
              <p:cNvSpPr>
                <a:spLocks noChangeArrowheads="1"/>
              </p:cNvSpPr>
              <p:nvPr/>
            </p:nvSpPr>
            <p:spPr bwMode="auto">
              <a:xfrm>
                <a:off x="1836" y="2617"/>
                <a:ext cx="48" cy="4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9" name="Oval 71"/>
              <p:cNvSpPr>
                <a:spLocks noChangeArrowheads="1"/>
              </p:cNvSpPr>
              <p:nvPr/>
            </p:nvSpPr>
            <p:spPr bwMode="auto">
              <a:xfrm>
                <a:off x="1836" y="3618"/>
                <a:ext cx="48" cy="4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76" name="Line 51"/>
            <p:cNvSpPr>
              <a:spLocks noChangeShapeType="1"/>
            </p:cNvSpPr>
            <p:nvPr/>
          </p:nvSpPr>
          <p:spPr bwMode="auto">
            <a:xfrm>
              <a:off x="1857356" y="3225450"/>
              <a:ext cx="5499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9" name="Text Box 6"/>
          <p:cNvSpPr txBox="1">
            <a:spLocks noChangeArrowheads="1"/>
          </p:cNvSpPr>
          <p:nvPr/>
        </p:nvSpPr>
        <p:spPr bwMode="auto">
          <a:xfrm>
            <a:off x="214282" y="3000378"/>
            <a:ext cx="857256" cy="461665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latin typeface="Times New Roman" pitchFamily="18" charset="0"/>
              </a:rPr>
              <a:t>并联</a:t>
            </a:r>
            <a:endParaRPr kumimoji="1" lang="zh-CN" altLang="en-US" sz="2400" b="1" i="1" dirty="0">
              <a:latin typeface="Times New Roman" pitchFamily="18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5857885" y="2728406"/>
            <a:ext cx="3143271" cy="1986484"/>
            <a:chOff x="3214679" y="1013894"/>
            <a:chExt cx="3143271" cy="1986484"/>
          </a:xfrm>
        </p:grpSpPr>
        <p:grpSp>
          <p:nvGrpSpPr>
            <p:cNvPr id="78" name="组合 1"/>
            <p:cNvGrpSpPr/>
            <p:nvPr/>
          </p:nvGrpSpPr>
          <p:grpSpPr>
            <a:xfrm>
              <a:off x="3214679" y="1013894"/>
              <a:ext cx="3143271" cy="1986484"/>
              <a:chOff x="3253529" y="915803"/>
              <a:chExt cx="3046547" cy="1999019"/>
            </a:xfrm>
          </p:grpSpPr>
          <p:sp>
            <p:nvSpPr>
              <p:cNvPr id="81" name="Text Box 32"/>
              <p:cNvSpPr txBox="1">
                <a:spLocks noChangeArrowheads="1"/>
              </p:cNvSpPr>
              <p:nvPr/>
            </p:nvSpPr>
            <p:spPr bwMode="auto">
              <a:xfrm>
                <a:off x="3605240" y="1189491"/>
                <a:ext cx="2694836" cy="1725331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>
                <a:lvl1pPr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1pPr>
                <a:lvl2pPr marL="742950" indent="-28575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2pPr>
                <a:lvl3pPr marL="1143000" indent="-22860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3pPr>
                <a:lvl4pPr marL="1600200" indent="-22860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4pPr>
                <a:lvl5pPr marL="2057400" indent="-22860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9pPr>
              </a:lstStyle>
              <a:p>
                <a:pPr indent="457200" algn="just">
                  <a:lnSpc>
                    <a:spcPct val="120000"/>
                  </a:lnSpc>
                  <a:spcBef>
                    <a:spcPct val="50000"/>
                  </a:spcBef>
                </a:pPr>
                <a:endParaRPr kumimoji="1" lang="zh-CN" altLang="en-US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endParaRPr>
              </a:p>
            </p:txBody>
          </p:sp>
          <p:sp>
            <p:nvSpPr>
              <p:cNvPr id="82" name="Text Box 44"/>
              <p:cNvSpPr txBox="1">
                <a:spLocks noChangeArrowheads="1"/>
              </p:cNvSpPr>
              <p:nvPr/>
            </p:nvSpPr>
            <p:spPr bwMode="auto">
              <a:xfrm>
                <a:off x="3253529" y="915803"/>
                <a:ext cx="900115" cy="461665"/>
              </a:xfrm>
              <a:prstGeom prst="rect">
                <a:avLst/>
              </a:prstGeom>
              <a:solidFill>
                <a:srgbClr val="FF1D1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>
                <a:lvl1pPr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1pPr>
                <a:lvl2pPr marL="742950" indent="-28575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2pPr>
                <a:lvl3pPr marL="1143000" indent="-22860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3pPr>
                <a:lvl4pPr marL="1600200" indent="-22860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4pPr>
                <a:lvl5pPr marL="2057400" indent="-22860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9pPr>
              </a:lstStyle>
              <a:p>
                <a:pPr algn="ctr"/>
                <a:r>
                  <a:rPr lang="zh-CN" altLang="en-US" sz="2400" dirty="0">
                    <a:solidFill>
                      <a:srgbClr val="FFFF00"/>
                    </a:solidFill>
                    <a:latin typeface="+mn-ea"/>
                    <a:ea typeface="+mn-ea"/>
                  </a:rPr>
                  <a:t>注意</a:t>
                </a:r>
                <a:endParaRPr kumimoji="1" lang="zh-CN" altLang="en-US" sz="2400" dirty="0">
                  <a:solidFill>
                    <a:srgbClr val="FFFF00"/>
                  </a:solidFill>
                  <a:latin typeface="+mn-ea"/>
                  <a:ea typeface="+mn-ea"/>
                </a:endParaRPr>
              </a:p>
            </p:txBody>
          </p:sp>
        </p:grpSp>
        <p:sp>
          <p:nvSpPr>
            <p:cNvPr id="80" name="矩形 79"/>
            <p:cNvSpPr/>
            <p:nvPr/>
          </p:nvSpPr>
          <p:spPr>
            <a:xfrm>
              <a:off x="3786182" y="1419960"/>
              <a:ext cx="235745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电压相同的电压源才能并联，且每个电源的电流不确定。</a:t>
              </a: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1092711" y="1000114"/>
            <a:ext cx="1952955" cy="1707395"/>
            <a:chOff x="1092711" y="1000114"/>
            <a:chExt cx="1952955" cy="1707395"/>
          </a:xfrm>
        </p:grpSpPr>
        <p:grpSp>
          <p:nvGrpSpPr>
            <p:cNvPr id="15" name="Group 17"/>
            <p:cNvGrpSpPr>
              <a:grpSpLocks/>
            </p:cNvGrpSpPr>
            <p:nvPr/>
          </p:nvGrpSpPr>
          <p:grpSpPr bwMode="auto">
            <a:xfrm>
              <a:off x="1092711" y="1000114"/>
              <a:ext cx="1952955" cy="1707395"/>
              <a:chOff x="173" y="832"/>
              <a:chExt cx="1376" cy="1285"/>
            </a:xfrm>
          </p:grpSpPr>
          <p:sp>
            <p:nvSpPr>
              <p:cNvPr id="70" name="Oval 19"/>
              <p:cNvSpPr>
                <a:spLocks noChangeArrowheads="1"/>
              </p:cNvSpPr>
              <p:nvPr/>
            </p:nvSpPr>
            <p:spPr bwMode="auto">
              <a:xfrm>
                <a:off x="579" y="1663"/>
                <a:ext cx="276" cy="269"/>
              </a:xfrm>
              <a:prstGeom prst="ellipse">
                <a:avLst/>
              </a:prstGeom>
              <a:solidFill>
                <a:srgbClr val="00B0F0"/>
              </a:solidFill>
              <a:ln w="31750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6" name="Text Box 18"/>
              <p:cNvSpPr txBox="1">
                <a:spLocks noChangeArrowheads="1"/>
              </p:cNvSpPr>
              <p:nvPr/>
            </p:nvSpPr>
            <p:spPr bwMode="auto">
              <a:xfrm>
                <a:off x="173" y="1616"/>
                <a:ext cx="413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 i="1" dirty="0">
                    <a:latin typeface="Times New Roman" pitchFamily="18" charset="0"/>
                  </a:rPr>
                  <a:t>u</a:t>
                </a:r>
                <a:r>
                  <a:rPr kumimoji="1" lang="en-US" altLang="zh-CN" sz="2400" b="1" baseline="-25000" dirty="0">
                    <a:latin typeface="Times New Roman" pitchFamily="18" charset="0"/>
                  </a:rPr>
                  <a:t>S2</a:t>
                </a:r>
                <a:endParaRPr kumimoji="1" lang="en-US" altLang="zh-CN" sz="2400" b="1" dirty="0">
                  <a:latin typeface="Times New Roman" pitchFamily="18" charset="0"/>
                </a:endParaRPr>
              </a:p>
            </p:txBody>
          </p:sp>
          <p:sp>
            <p:nvSpPr>
              <p:cNvPr id="17" name="Oval 19"/>
              <p:cNvSpPr>
                <a:spLocks noChangeArrowheads="1"/>
              </p:cNvSpPr>
              <p:nvPr/>
            </p:nvSpPr>
            <p:spPr bwMode="auto">
              <a:xfrm>
                <a:off x="573" y="1073"/>
                <a:ext cx="276" cy="269"/>
              </a:xfrm>
              <a:prstGeom prst="ellipse">
                <a:avLst/>
              </a:prstGeom>
              <a:solidFill>
                <a:srgbClr val="00B0F0"/>
              </a:solidFill>
              <a:ln w="31750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8" name="Text Box 20"/>
              <p:cNvSpPr txBox="1">
                <a:spLocks noChangeArrowheads="1"/>
              </p:cNvSpPr>
              <p:nvPr/>
            </p:nvSpPr>
            <p:spPr bwMode="auto">
              <a:xfrm>
                <a:off x="420" y="832"/>
                <a:ext cx="225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 dirty="0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+</a:t>
                </a:r>
              </a:p>
            </p:txBody>
          </p:sp>
          <p:sp>
            <p:nvSpPr>
              <p:cNvPr id="19" name="Text Box 21"/>
              <p:cNvSpPr txBox="1">
                <a:spLocks noChangeArrowheads="1"/>
              </p:cNvSpPr>
              <p:nvPr/>
            </p:nvSpPr>
            <p:spPr bwMode="auto">
              <a:xfrm>
                <a:off x="413" y="1151"/>
                <a:ext cx="256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_</a:t>
                </a:r>
              </a:p>
            </p:txBody>
          </p:sp>
          <p:sp>
            <p:nvSpPr>
              <p:cNvPr id="21" name="Text Box 23"/>
              <p:cNvSpPr txBox="1">
                <a:spLocks noChangeArrowheads="1"/>
              </p:cNvSpPr>
              <p:nvPr/>
            </p:nvSpPr>
            <p:spPr bwMode="auto">
              <a:xfrm>
                <a:off x="420" y="1439"/>
                <a:ext cx="225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+</a:t>
                </a:r>
              </a:p>
            </p:txBody>
          </p:sp>
          <p:sp>
            <p:nvSpPr>
              <p:cNvPr id="22" name="Text Box 24"/>
              <p:cNvSpPr txBox="1">
                <a:spLocks noChangeArrowheads="1"/>
              </p:cNvSpPr>
              <p:nvPr/>
            </p:nvSpPr>
            <p:spPr bwMode="auto">
              <a:xfrm>
                <a:off x="413" y="1758"/>
                <a:ext cx="256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_</a:t>
                </a:r>
              </a:p>
            </p:txBody>
          </p:sp>
          <p:sp>
            <p:nvSpPr>
              <p:cNvPr id="23" name="Line 25"/>
              <p:cNvSpPr>
                <a:spLocks noChangeShapeType="1"/>
              </p:cNvSpPr>
              <p:nvPr/>
            </p:nvSpPr>
            <p:spPr bwMode="auto">
              <a:xfrm>
                <a:off x="720" y="929"/>
                <a:ext cx="1" cy="4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" name="Line 27"/>
              <p:cNvSpPr>
                <a:spLocks noChangeShapeType="1"/>
              </p:cNvSpPr>
              <p:nvPr/>
            </p:nvSpPr>
            <p:spPr bwMode="auto">
              <a:xfrm>
                <a:off x="715" y="2089"/>
                <a:ext cx="782" cy="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" name="Text Box 28"/>
              <p:cNvSpPr txBox="1">
                <a:spLocks noChangeArrowheads="1"/>
              </p:cNvSpPr>
              <p:nvPr/>
            </p:nvSpPr>
            <p:spPr bwMode="auto">
              <a:xfrm>
                <a:off x="173" y="1013"/>
                <a:ext cx="447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 i="1" dirty="0">
                    <a:latin typeface="Times New Roman" pitchFamily="18" charset="0"/>
                  </a:rPr>
                  <a:t>u</a:t>
                </a:r>
                <a:r>
                  <a:rPr kumimoji="1" lang="en-US" altLang="zh-CN" sz="2400" b="1" baseline="-25000" dirty="0">
                    <a:latin typeface="Times New Roman" pitchFamily="18" charset="0"/>
                  </a:rPr>
                  <a:t>S1</a:t>
                </a:r>
                <a:endParaRPr kumimoji="1" lang="en-US" altLang="zh-CN" sz="2400" b="1" dirty="0">
                  <a:latin typeface="Times New Roman" pitchFamily="18" charset="0"/>
                </a:endParaRPr>
              </a:p>
            </p:txBody>
          </p:sp>
          <p:sp>
            <p:nvSpPr>
              <p:cNvPr id="27" name="Line 29"/>
              <p:cNvSpPr>
                <a:spLocks noChangeShapeType="1"/>
              </p:cNvSpPr>
              <p:nvPr/>
            </p:nvSpPr>
            <p:spPr bwMode="auto">
              <a:xfrm flipV="1">
                <a:off x="720" y="1669"/>
                <a:ext cx="1" cy="42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8" name="Line 30"/>
              <p:cNvSpPr>
                <a:spLocks noChangeShapeType="1"/>
              </p:cNvSpPr>
              <p:nvPr/>
            </p:nvSpPr>
            <p:spPr bwMode="auto">
              <a:xfrm flipV="1">
                <a:off x="720" y="1342"/>
                <a:ext cx="1" cy="32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" name="Oval 32"/>
              <p:cNvSpPr>
                <a:spLocks noChangeArrowheads="1"/>
              </p:cNvSpPr>
              <p:nvPr/>
            </p:nvSpPr>
            <p:spPr bwMode="auto">
              <a:xfrm>
                <a:off x="1501" y="2070"/>
                <a:ext cx="48" cy="4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" name="Line 27"/>
              <p:cNvSpPr>
                <a:spLocks noChangeShapeType="1"/>
              </p:cNvSpPr>
              <p:nvPr/>
            </p:nvSpPr>
            <p:spPr bwMode="auto">
              <a:xfrm>
                <a:off x="727" y="935"/>
                <a:ext cx="782" cy="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84" name="Oval 42"/>
            <p:cNvSpPr>
              <a:spLocks noChangeArrowheads="1"/>
            </p:cNvSpPr>
            <p:nvPr/>
          </p:nvSpPr>
          <p:spPr bwMode="auto">
            <a:xfrm>
              <a:off x="2976549" y="1104893"/>
              <a:ext cx="65471" cy="6245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 autoUpdateAnimBg="0"/>
      <p:bldP spid="74" grpId="1" animBg="1"/>
      <p:bldP spid="75" grpId="0" animBg="1"/>
      <p:bldP spid="7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214678" y="428610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电流源的串并联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274740" y="1428746"/>
            <a:ext cx="3276622" cy="1357315"/>
            <a:chOff x="1274740" y="1428746"/>
            <a:chExt cx="3276622" cy="1357315"/>
          </a:xfrm>
        </p:grpSpPr>
        <p:sp>
          <p:nvSpPr>
            <p:cNvPr id="49" name="Line 3"/>
            <p:cNvSpPr>
              <a:spLocks noChangeShapeType="1"/>
            </p:cNvSpPr>
            <p:nvPr/>
          </p:nvSpPr>
          <p:spPr bwMode="auto">
            <a:xfrm>
              <a:off x="3717211" y="1469312"/>
              <a:ext cx="0" cy="1278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5" name="Line 3"/>
            <p:cNvSpPr>
              <a:spLocks noChangeShapeType="1"/>
            </p:cNvSpPr>
            <p:nvPr/>
          </p:nvSpPr>
          <p:spPr bwMode="auto">
            <a:xfrm>
              <a:off x="2521814" y="1469310"/>
              <a:ext cx="0" cy="1278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 wrap="none" anchor="ctr"/>
            <a:lstStyle/>
            <a:p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9" name="Group 11"/>
            <p:cNvGrpSpPr>
              <a:grpSpLocks/>
            </p:cNvGrpSpPr>
            <p:nvPr/>
          </p:nvGrpSpPr>
          <p:grpSpPr bwMode="auto">
            <a:xfrm>
              <a:off x="1274740" y="1428746"/>
              <a:ext cx="3276622" cy="1357315"/>
              <a:chOff x="617" y="1326"/>
              <a:chExt cx="2064" cy="855"/>
            </a:xfrm>
          </p:grpSpPr>
          <p:sp>
            <p:nvSpPr>
              <p:cNvPr id="50" name="Oval 19"/>
              <p:cNvSpPr>
                <a:spLocks noChangeArrowheads="1"/>
              </p:cNvSpPr>
              <p:nvPr/>
            </p:nvSpPr>
            <p:spPr bwMode="auto">
              <a:xfrm>
                <a:off x="2001" y="1623"/>
                <a:ext cx="288" cy="288"/>
              </a:xfrm>
              <a:prstGeom prst="ellipse">
                <a:avLst/>
              </a:prstGeom>
              <a:solidFill>
                <a:srgbClr val="00B0F0"/>
              </a:solidFill>
              <a:ln w="31750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2" name="Line 14"/>
              <p:cNvSpPr>
                <a:spLocks noChangeShapeType="1"/>
              </p:cNvSpPr>
              <p:nvPr/>
            </p:nvSpPr>
            <p:spPr bwMode="auto">
              <a:xfrm>
                <a:off x="768" y="1350"/>
                <a:ext cx="0" cy="81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" name="Oval 15"/>
              <p:cNvSpPr>
                <a:spLocks noChangeArrowheads="1"/>
              </p:cNvSpPr>
              <p:nvPr/>
            </p:nvSpPr>
            <p:spPr bwMode="auto">
              <a:xfrm>
                <a:off x="617" y="1623"/>
                <a:ext cx="288" cy="288"/>
              </a:xfrm>
              <a:prstGeom prst="ellipse">
                <a:avLst/>
              </a:prstGeom>
              <a:solidFill>
                <a:srgbClr val="00B0F0"/>
              </a:solidFill>
              <a:ln w="31750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4" name="Line 16"/>
              <p:cNvSpPr>
                <a:spLocks noChangeShapeType="1"/>
              </p:cNvSpPr>
              <p:nvPr/>
            </p:nvSpPr>
            <p:spPr bwMode="auto">
              <a:xfrm>
                <a:off x="617" y="1776"/>
                <a:ext cx="288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" name="Line 17"/>
              <p:cNvSpPr>
                <a:spLocks noChangeShapeType="1"/>
              </p:cNvSpPr>
              <p:nvPr/>
            </p:nvSpPr>
            <p:spPr bwMode="auto">
              <a:xfrm flipV="1">
                <a:off x="767" y="1486"/>
                <a:ext cx="0" cy="13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" name="Text Box 18"/>
              <p:cNvSpPr txBox="1">
                <a:spLocks noChangeArrowheads="1"/>
              </p:cNvSpPr>
              <p:nvPr/>
            </p:nvSpPr>
            <p:spPr bwMode="auto">
              <a:xfrm>
                <a:off x="882" y="1380"/>
                <a:ext cx="384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 i="1" dirty="0">
                    <a:latin typeface="Times New Roman" pitchFamily="18" charset="0"/>
                  </a:rPr>
                  <a:t>i</a:t>
                </a:r>
                <a:r>
                  <a:rPr kumimoji="1" lang="en-US" altLang="zh-CN" sz="2400" b="1" baseline="-25000" dirty="0">
                    <a:latin typeface="Times New Roman" pitchFamily="18" charset="0"/>
                  </a:rPr>
                  <a:t>S1</a:t>
                </a:r>
              </a:p>
            </p:txBody>
          </p:sp>
          <p:sp>
            <p:nvSpPr>
              <p:cNvPr id="17" name="Oval 19"/>
              <p:cNvSpPr>
                <a:spLocks noChangeArrowheads="1"/>
              </p:cNvSpPr>
              <p:nvPr/>
            </p:nvSpPr>
            <p:spPr bwMode="auto">
              <a:xfrm>
                <a:off x="1248" y="1623"/>
                <a:ext cx="288" cy="288"/>
              </a:xfrm>
              <a:prstGeom prst="ellipse">
                <a:avLst/>
              </a:prstGeom>
              <a:solidFill>
                <a:srgbClr val="00B0F0"/>
              </a:solidFill>
              <a:ln w="31750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8" name="Line 20"/>
              <p:cNvSpPr>
                <a:spLocks noChangeShapeType="1"/>
              </p:cNvSpPr>
              <p:nvPr/>
            </p:nvSpPr>
            <p:spPr bwMode="auto">
              <a:xfrm>
                <a:off x="1248" y="1767"/>
                <a:ext cx="288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" name="Text Box 22"/>
              <p:cNvSpPr txBox="1">
                <a:spLocks noChangeArrowheads="1"/>
              </p:cNvSpPr>
              <p:nvPr/>
            </p:nvSpPr>
            <p:spPr bwMode="auto">
              <a:xfrm>
                <a:off x="1488" y="1380"/>
                <a:ext cx="420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 i="1" dirty="0">
                    <a:latin typeface="Times New Roman" pitchFamily="18" charset="0"/>
                  </a:rPr>
                  <a:t>i</a:t>
                </a:r>
                <a:r>
                  <a:rPr kumimoji="1" lang="en-US" altLang="zh-CN" sz="2400" b="1" baseline="-25000" dirty="0">
                    <a:latin typeface="Times New Roman" pitchFamily="18" charset="0"/>
                  </a:rPr>
                  <a:t>S2</a:t>
                </a:r>
                <a:endParaRPr kumimoji="1" lang="en-US" altLang="zh-CN" sz="2400" b="1" dirty="0">
                  <a:latin typeface="Times New Roman" pitchFamily="18" charset="0"/>
                </a:endParaRPr>
              </a:p>
            </p:txBody>
          </p:sp>
          <p:sp>
            <p:nvSpPr>
              <p:cNvPr id="24" name="Text Box 26"/>
              <p:cNvSpPr txBox="1">
                <a:spLocks noChangeArrowheads="1"/>
              </p:cNvSpPr>
              <p:nvPr/>
            </p:nvSpPr>
            <p:spPr bwMode="auto">
              <a:xfrm>
                <a:off x="2238" y="1380"/>
                <a:ext cx="432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 i="1" dirty="0" err="1">
                    <a:latin typeface="Times New Roman" pitchFamily="18" charset="0"/>
                  </a:rPr>
                  <a:t>i</a:t>
                </a:r>
                <a:r>
                  <a:rPr kumimoji="1" lang="en-US" altLang="zh-CN" sz="2400" b="1" baseline="-25000" dirty="0" err="1">
                    <a:latin typeface="Times New Roman" pitchFamily="18" charset="0"/>
                  </a:rPr>
                  <a:t>S</a:t>
                </a:r>
                <a:r>
                  <a:rPr kumimoji="1" lang="en-US" altLang="zh-CN" sz="2400" b="1" i="1" baseline="-25000" dirty="0" err="1">
                    <a:latin typeface="Times New Roman" pitchFamily="18" charset="0"/>
                  </a:rPr>
                  <a:t>k</a:t>
                </a:r>
                <a:endParaRPr kumimoji="1" lang="en-US" altLang="zh-CN" sz="2400" b="1" i="1" dirty="0">
                  <a:latin typeface="Times New Roman" pitchFamily="18" charset="0"/>
                </a:endParaRPr>
              </a:p>
            </p:txBody>
          </p:sp>
          <p:sp>
            <p:nvSpPr>
              <p:cNvPr id="25" name="Line 27"/>
              <p:cNvSpPr>
                <a:spLocks noChangeShapeType="1"/>
              </p:cNvSpPr>
              <p:nvPr/>
            </p:nvSpPr>
            <p:spPr bwMode="auto">
              <a:xfrm>
                <a:off x="765" y="2154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" name="Line 28"/>
              <p:cNvSpPr>
                <a:spLocks noChangeShapeType="1"/>
              </p:cNvSpPr>
              <p:nvPr/>
            </p:nvSpPr>
            <p:spPr bwMode="auto">
              <a:xfrm>
                <a:off x="1392" y="2154"/>
                <a:ext cx="76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" name="Line 29"/>
              <p:cNvSpPr>
                <a:spLocks noChangeShapeType="1"/>
              </p:cNvSpPr>
              <p:nvPr/>
            </p:nvSpPr>
            <p:spPr bwMode="auto">
              <a:xfrm>
                <a:off x="762" y="1350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8" name="Line 30"/>
              <p:cNvSpPr>
                <a:spLocks noChangeShapeType="1"/>
              </p:cNvSpPr>
              <p:nvPr/>
            </p:nvSpPr>
            <p:spPr bwMode="auto">
              <a:xfrm>
                <a:off x="2148" y="2160"/>
                <a:ext cx="49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" name="Line 31"/>
              <p:cNvSpPr>
                <a:spLocks noChangeShapeType="1"/>
              </p:cNvSpPr>
              <p:nvPr/>
            </p:nvSpPr>
            <p:spPr bwMode="auto">
              <a:xfrm>
                <a:off x="1392" y="1350"/>
                <a:ext cx="756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" name="Line 32"/>
              <p:cNvSpPr>
                <a:spLocks noChangeShapeType="1"/>
              </p:cNvSpPr>
              <p:nvPr/>
            </p:nvSpPr>
            <p:spPr bwMode="auto">
              <a:xfrm>
                <a:off x="2148" y="1350"/>
                <a:ext cx="49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" name="Oval 33"/>
              <p:cNvSpPr>
                <a:spLocks noChangeArrowheads="1"/>
              </p:cNvSpPr>
              <p:nvPr/>
            </p:nvSpPr>
            <p:spPr bwMode="auto">
              <a:xfrm>
                <a:off x="2634" y="2133"/>
                <a:ext cx="47" cy="4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2" name="Oval 34"/>
              <p:cNvSpPr>
                <a:spLocks noChangeArrowheads="1"/>
              </p:cNvSpPr>
              <p:nvPr/>
            </p:nvSpPr>
            <p:spPr bwMode="auto">
              <a:xfrm>
                <a:off x="2634" y="1326"/>
                <a:ext cx="47" cy="4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6" name="Line 17"/>
              <p:cNvSpPr>
                <a:spLocks noChangeShapeType="1"/>
              </p:cNvSpPr>
              <p:nvPr/>
            </p:nvSpPr>
            <p:spPr bwMode="auto">
              <a:xfrm flipV="1">
                <a:off x="1397" y="1488"/>
                <a:ext cx="0" cy="13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" name="Line 20"/>
              <p:cNvSpPr>
                <a:spLocks noChangeShapeType="1"/>
              </p:cNvSpPr>
              <p:nvPr/>
            </p:nvSpPr>
            <p:spPr bwMode="auto">
              <a:xfrm>
                <a:off x="2001" y="1767"/>
                <a:ext cx="288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2" name="Line 17"/>
              <p:cNvSpPr>
                <a:spLocks noChangeShapeType="1"/>
              </p:cNvSpPr>
              <p:nvPr/>
            </p:nvSpPr>
            <p:spPr bwMode="auto">
              <a:xfrm flipV="1">
                <a:off x="2157" y="1488"/>
                <a:ext cx="0" cy="13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44" name="Text Box 6"/>
          <p:cNvSpPr txBox="1">
            <a:spLocks noChangeArrowheads="1"/>
          </p:cNvSpPr>
          <p:nvPr/>
        </p:nvSpPr>
        <p:spPr bwMode="auto">
          <a:xfrm>
            <a:off x="214282" y="967077"/>
            <a:ext cx="857256" cy="461665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latin typeface="Times New Roman" pitchFamily="18" charset="0"/>
              </a:rPr>
              <a:t>并</a:t>
            </a:r>
            <a:r>
              <a:rPr kumimoji="1" lang="zh-CN" altLang="en-US" sz="2400" b="1" dirty="0">
                <a:latin typeface="Times New Roman" pitchFamily="18" charset="0"/>
              </a:rPr>
              <a:t>联</a:t>
            </a:r>
            <a:endParaRPr kumimoji="1" lang="zh-CN" altLang="en-US" sz="2400" b="1" i="1" dirty="0">
              <a:latin typeface="Times New Roman" pitchFamily="18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5572132" y="1395415"/>
            <a:ext cx="1520825" cy="1379538"/>
            <a:chOff x="5897580" y="1252539"/>
            <a:chExt cx="1520825" cy="1379538"/>
          </a:xfrm>
        </p:grpSpPr>
        <p:grpSp>
          <p:nvGrpSpPr>
            <p:cNvPr id="33" name="Group 35"/>
            <p:cNvGrpSpPr>
              <a:grpSpLocks/>
            </p:cNvGrpSpPr>
            <p:nvPr/>
          </p:nvGrpSpPr>
          <p:grpSpPr bwMode="auto">
            <a:xfrm>
              <a:off x="5897580" y="1252539"/>
              <a:ext cx="1520825" cy="1379538"/>
              <a:chOff x="3600" y="1278"/>
              <a:chExt cx="958" cy="869"/>
            </a:xfrm>
          </p:grpSpPr>
          <p:sp>
            <p:nvSpPr>
              <p:cNvPr id="34" name="Line 36"/>
              <p:cNvSpPr>
                <a:spLocks noChangeShapeType="1"/>
              </p:cNvSpPr>
              <p:nvPr/>
            </p:nvSpPr>
            <p:spPr bwMode="auto">
              <a:xfrm>
                <a:off x="3744" y="1296"/>
                <a:ext cx="0" cy="8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35" name="Group 37"/>
              <p:cNvGrpSpPr>
                <a:grpSpLocks/>
              </p:cNvGrpSpPr>
              <p:nvPr/>
            </p:nvGrpSpPr>
            <p:grpSpPr bwMode="auto">
              <a:xfrm>
                <a:off x="3600" y="1575"/>
                <a:ext cx="288" cy="288"/>
                <a:chOff x="2304" y="2379"/>
                <a:chExt cx="288" cy="288"/>
              </a:xfrm>
            </p:grpSpPr>
            <p:sp>
              <p:nvSpPr>
                <p:cNvPr id="42" name="Oval 38"/>
                <p:cNvSpPr>
                  <a:spLocks noChangeArrowheads="1"/>
                </p:cNvSpPr>
                <p:nvPr/>
              </p:nvSpPr>
              <p:spPr bwMode="auto">
                <a:xfrm>
                  <a:off x="2304" y="2379"/>
                  <a:ext cx="288" cy="288"/>
                </a:xfrm>
                <a:prstGeom prst="ellipse">
                  <a:avLst/>
                </a:prstGeom>
                <a:solidFill>
                  <a:srgbClr val="00B0F0"/>
                </a:solidFill>
                <a:ln w="3175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3" name="Line 39"/>
                <p:cNvSpPr>
                  <a:spLocks noChangeShapeType="1"/>
                </p:cNvSpPr>
                <p:nvPr/>
              </p:nvSpPr>
              <p:spPr bwMode="auto">
                <a:xfrm>
                  <a:off x="2304" y="2523"/>
                  <a:ext cx="288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37" name="Text Box 41"/>
              <p:cNvSpPr txBox="1">
                <a:spLocks noChangeArrowheads="1"/>
              </p:cNvSpPr>
              <p:nvPr/>
            </p:nvSpPr>
            <p:spPr bwMode="auto">
              <a:xfrm>
                <a:off x="3888" y="1392"/>
                <a:ext cx="336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 i="1" dirty="0" err="1">
                    <a:latin typeface="Times New Roman" pitchFamily="18" charset="0"/>
                  </a:rPr>
                  <a:t>i</a:t>
                </a:r>
                <a:r>
                  <a:rPr kumimoji="1" lang="en-US" altLang="zh-CN" sz="2400" b="1" baseline="-25000" dirty="0" err="1">
                    <a:latin typeface="Times New Roman" pitchFamily="18" charset="0"/>
                  </a:rPr>
                  <a:t>S</a:t>
                </a:r>
                <a:endParaRPr kumimoji="1" lang="en-US" altLang="zh-CN" sz="2400" b="1" dirty="0">
                  <a:latin typeface="Times New Roman" pitchFamily="18" charset="0"/>
                </a:endParaRPr>
              </a:p>
            </p:txBody>
          </p:sp>
          <p:sp>
            <p:nvSpPr>
              <p:cNvPr id="38" name="Line 42"/>
              <p:cNvSpPr>
                <a:spLocks noChangeShapeType="1"/>
              </p:cNvSpPr>
              <p:nvPr/>
            </p:nvSpPr>
            <p:spPr bwMode="auto">
              <a:xfrm>
                <a:off x="3737" y="2117"/>
                <a:ext cx="76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" name="Line 43"/>
              <p:cNvSpPr>
                <a:spLocks noChangeShapeType="1"/>
              </p:cNvSpPr>
              <p:nvPr/>
            </p:nvSpPr>
            <p:spPr bwMode="auto">
              <a:xfrm>
                <a:off x="3744" y="1301"/>
                <a:ext cx="76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" name="Oval 44"/>
              <p:cNvSpPr>
                <a:spLocks noChangeArrowheads="1"/>
              </p:cNvSpPr>
              <p:nvPr/>
            </p:nvSpPr>
            <p:spPr bwMode="auto">
              <a:xfrm>
                <a:off x="4506" y="1278"/>
                <a:ext cx="47" cy="4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1" name="Oval 45"/>
              <p:cNvSpPr>
                <a:spLocks noChangeArrowheads="1"/>
              </p:cNvSpPr>
              <p:nvPr/>
            </p:nvSpPr>
            <p:spPr bwMode="auto">
              <a:xfrm>
                <a:off x="4511" y="2099"/>
                <a:ext cx="47" cy="4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53" name="Line 17"/>
            <p:cNvSpPr>
              <a:spLocks noChangeShapeType="1"/>
            </p:cNvSpPr>
            <p:nvPr/>
          </p:nvSpPr>
          <p:spPr bwMode="auto">
            <a:xfrm flipV="1">
              <a:off x="6122120" y="1500180"/>
              <a:ext cx="0" cy="2159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4" name="AutoShape 8"/>
          <p:cNvSpPr>
            <a:spLocks noChangeArrowheads="1"/>
          </p:cNvSpPr>
          <p:nvPr/>
        </p:nvSpPr>
        <p:spPr bwMode="auto">
          <a:xfrm>
            <a:off x="4643438" y="1928808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sp>
        <p:nvSpPr>
          <p:cNvPr id="56" name="Text Box 6"/>
          <p:cNvSpPr txBox="1">
            <a:spLocks noChangeArrowheads="1"/>
          </p:cNvSpPr>
          <p:nvPr/>
        </p:nvSpPr>
        <p:spPr bwMode="auto">
          <a:xfrm>
            <a:off x="214282" y="2714626"/>
            <a:ext cx="857256" cy="461665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latin typeface="Times New Roman" pitchFamily="18" charset="0"/>
              </a:rPr>
              <a:t>串联</a:t>
            </a:r>
            <a:endParaRPr kumimoji="1" lang="zh-CN" altLang="en-US" sz="2400" b="1" i="1" dirty="0">
              <a:latin typeface="Times New Roman" pitchFamily="18" charset="0"/>
            </a:endParaRPr>
          </a:p>
        </p:txBody>
      </p:sp>
      <p:sp>
        <p:nvSpPr>
          <p:cNvPr id="89" name="AutoShape 8"/>
          <p:cNvSpPr>
            <a:spLocks noChangeArrowheads="1"/>
          </p:cNvSpPr>
          <p:nvPr/>
        </p:nvSpPr>
        <p:spPr bwMode="auto">
          <a:xfrm>
            <a:off x="2428860" y="3905262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grpSp>
        <p:nvGrpSpPr>
          <p:cNvPr id="100" name="组合 99"/>
          <p:cNvGrpSpPr/>
          <p:nvPr/>
        </p:nvGrpSpPr>
        <p:grpSpPr>
          <a:xfrm>
            <a:off x="1285852" y="3107460"/>
            <a:ext cx="1109891" cy="1821744"/>
            <a:chOff x="1285852" y="3107460"/>
            <a:chExt cx="1109891" cy="1893182"/>
          </a:xfrm>
        </p:grpSpPr>
        <p:grpSp>
          <p:nvGrpSpPr>
            <p:cNvPr id="79" name="组合 78"/>
            <p:cNvGrpSpPr/>
            <p:nvPr/>
          </p:nvGrpSpPr>
          <p:grpSpPr>
            <a:xfrm>
              <a:off x="1285852" y="3107460"/>
              <a:ext cx="1005838" cy="1893182"/>
              <a:chOff x="4396850" y="3107460"/>
              <a:chExt cx="1005838" cy="1893182"/>
            </a:xfrm>
          </p:grpSpPr>
          <p:grpSp>
            <p:nvGrpSpPr>
              <p:cNvPr id="74" name="组合 73"/>
              <p:cNvGrpSpPr/>
              <p:nvPr/>
            </p:nvGrpSpPr>
            <p:grpSpPr>
              <a:xfrm>
                <a:off x="4611584" y="3107460"/>
                <a:ext cx="791104" cy="1893182"/>
                <a:chOff x="4611584" y="3107460"/>
                <a:chExt cx="791104" cy="1535992"/>
              </a:xfrm>
            </p:grpSpPr>
            <p:sp>
              <p:nvSpPr>
                <p:cNvPr id="69" name="Line 38"/>
                <p:cNvSpPr>
                  <a:spLocks noChangeShapeType="1"/>
                </p:cNvSpPr>
                <p:nvPr/>
              </p:nvSpPr>
              <p:spPr bwMode="auto">
                <a:xfrm>
                  <a:off x="4615676" y="3130048"/>
                  <a:ext cx="0" cy="149745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" name="Line 39"/>
                <p:cNvSpPr>
                  <a:spLocks noChangeShapeType="1"/>
                </p:cNvSpPr>
                <p:nvPr/>
              </p:nvSpPr>
              <p:spPr bwMode="auto">
                <a:xfrm>
                  <a:off x="4611584" y="3135363"/>
                  <a:ext cx="72017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1" name="Oval 41"/>
                <p:cNvSpPr>
                  <a:spLocks noChangeArrowheads="1"/>
                </p:cNvSpPr>
                <p:nvPr/>
              </p:nvSpPr>
              <p:spPr bwMode="auto">
                <a:xfrm>
                  <a:off x="5335853" y="3107460"/>
                  <a:ext cx="65471" cy="6245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2" name="Oval 42"/>
                <p:cNvSpPr>
                  <a:spLocks noChangeArrowheads="1"/>
                </p:cNvSpPr>
                <p:nvPr/>
              </p:nvSpPr>
              <p:spPr bwMode="auto">
                <a:xfrm>
                  <a:off x="5337217" y="4581002"/>
                  <a:ext cx="65471" cy="6245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3" name="Line 39"/>
                <p:cNvSpPr>
                  <a:spLocks noChangeShapeType="1"/>
                </p:cNvSpPr>
                <p:nvPr/>
              </p:nvSpPr>
              <p:spPr bwMode="auto">
                <a:xfrm>
                  <a:off x="4611584" y="4620864"/>
                  <a:ext cx="72017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0" name="组合 59"/>
              <p:cNvGrpSpPr/>
              <p:nvPr/>
            </p:nvGrpSpPr>
            <p:grpSpPr>
              <a:xfrm>
                <a:off x="4396851" y="3286130"/>
                <a:ext cx="428628" cy="642942"/>
                <a:chOff x="1543029" y="3182592"/>
                <a:chExt cx="457203" cy="675042"/>
              </a:xfrm>
            </p:grpSpPr>
            <p:sp>
              <p:nvSpPr>
                <p:cNvPr id="57" name="Oval 15"/>
                <p:cNvSpPr>
                  <a:spLocks noChangeArrowheads="1"/>
                </p:cNvSpPr>
                <p:nvPr/>
              </p:nvSpPr>
              <p:spPr bwMode="auto">
                <a:xfrm>
                  <a:off x="1543029" y="3400434"/>
                  <a:ext cx="457203" cy="457200"/>
                </a:xfrm>
                <a:prstGeom prst="ellipse">
                  <a:avLst/>
                </a:prstGeom>
                <a:solidFill>
                  <a:srgbClr val="00B0F0"/>
                </a:solidFill>
                <a:ln w="3175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" name="Line 16"/>
                <p:cNvSpPr>
                  <a:spLocks noChangeShapeType="1"/>
                </p:cNvSpPr>
                <p:nvPr/>
              </p:nvSpPr>
              <p:spPr bwMode="auto">
                <a:xfrm>
                  <a:off x="1543029" y="3643321"/>
                  <a:ext cx="457203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9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780801" y="3182592"/>
                  <a:ext cx="0" cy="2159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5" name="组合 74"/>
              <p:cNvGrpSpPr/>
              <p:nvPr/>
            </p:nvGrpSpPr>
            <p:grpSpPr>
              <a:xfrm>
                <a:off x="4396850" y="4143386"/>
                <a:ext cx="428628" cy="642942"/>
                <a:chOff x="1543029" y="3182592"/>
                <a:chExt cx="457203" cy="675042"/>
              </a:xfrm>
            </p:grpSpPr>
            <p:sp>
              <p:nvSpPr>
                <p:cNvPr id="76" name="Oval 15"/>
                <p:cNvSpPr>
                  <a:spLocks noChangeArrowheads="1"/>
                </p:cNvSpPr>
                <p:nvPr/>
              </p:nvSpPr>
              <p:spPr bwMode="auto">
                <a:xfrm>
                  <a:off x="1543029" y="3400434"/>
                  <a:ext cx="457203" cy="457200"/>
                </a:xfrm>
                <a:prstGeom prst="ellipse">
                  <a:avLst/>
                </a:prstGeom>
                <a:solidFill>
                  <a:srgbClr val="00B0F0"/>
                </a:solidFill>
                <a:ln w="3175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" name="Line 16"/>
                <p:cNvSpPr>
                  <a:spLocks noChangeShapeType="1"/>
                </p:cNvSpPr>
                <p:nvPr/>
              </p:nvSpPr>
              <p:spPr bwMode="auto">
                <a:xfrm>
                  <a:off x="1543029" y="3643321"/>
                  <a:ext cx="457203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8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780801" y="3182592"/>
                  <a:ext cx="0" cy="2159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90" name="Text Box 56"/>
            <p:cNvSpPr txBox="1">
              <a:spLocks noChangeArrowheads="1"/>
            </p:cNvSpPr>
            <p:nvPr/>
          </p:nvSpPr>
          <p:spPr bwMode="auto">
            <a:xfrm>
              <a:off x="1714480" y="3429006"/>
              <a:ext cx="681263" cy="4616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dirty="0">
                  <a:latin typeface="Times New Roman" pitchFamily="18" charset="0"/>
                </a:rPr>
                <a:t>5A</a:t>
              </a:r>
            </a:p>
          </p:txBody>
        </p:sp>
        <p:sp>
          <p:nvSpPr>
            <p:cNvPr id="91" name="Text Box 56"/>
            <p:cNvSpPr txBox="1">
              <a:spLocks noChangeArrowheads="1"/>
            </p:cNvSpPr>
            <p:nvPr/>
          </p:nvSpPr>
          <p:spPr bwMode="auto">
            <a:xfrm>
              <a:off x="1714480" y="4357700"/>
              <a:ext cx="681263" cy="4616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dirty="0">
                  <a:latin typeface="Times New Roman" pitchFamily="18" charset="0"/>
                </a:rPr>
                <a:t>5A</a:t>
              </a: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3357554" y="3261094"/>
            <a:ext cx="1181329" cy="1464554"/>
            <a:chOff x="3643306" y="3250336"/>
            <a:chExt cx="1181329" cy="1535992"/>
          </a:xfrm>
        </p:grpSpPr>
        <p:sp>
          <p:nvSpPr>
            <p:cNvPr id="80" name="Line 38"/>
            <p:cNvSpPr>
              <a:spLocks noChangeShapeType="1"/>
            </p:cNvSpPr>
            <p:nvPr/>
          </p:nvSpPr>
          <p:spPr bwMode="auto">
            <a:xfrm>
              <a:off x="3861712" y="3272924"/>
              <a:ext cx="0" cy="149745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" name="Line 39"/>
            <p:cNvSpPr>
              <a:spLocks noChangeShapeType="1"/>
            </p:cNvSpPr>
            <p:nvPr/>
          </p:nvSpPr>
          <p:spPr bwMode="auto">
            <a:xfrm>
              <a:off x="3857620" y="3278239"/>
              <a:ext cx="72017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" name="Oval 41"/>
            <p:cNvSpPr>
              <a:spLocks noChangeArrowheads="1"/>
            </p:cNvSpPr>
            <p:nvPr/>
          </p:nvSpPr>
          <p:spPr bwMode="auto">
            <a:xfrm>
              <a:off x="4581889" y="3250336"/>
              <a:ext cx="65471" cy="6245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3" name="Oval 42"/>
            <p:cNvSpPr>
              <a:spLocks noChangeArrowheads="1"/>
            </p:cNvSpPr>
            <p:nvPr/>
          </p:nvSpPr>
          <p:spPr bwMode="auto">
            <a:xfrm>
              <a:off x="4583253" y="4723878"/>
              <a:ext cx="65471" cy="6245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4" name="Line 39"/>
            <p:cNvSpPr>
              <a:spLocks noChangeShapeType="1"/>
            </p:cNvSpPr>
            <p:nvPr/>
          </p:nvSpPr>
          <p:spPr bwMode="auto">
            <a:xfrm>
              <a:off x="3857620" y="4763740"/>
              <a:ext cx="72017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3643306" y="3588083"/>
              <a:ext cx="439386" cy="654224"/>
              <a:chOff x="3000364" y="3469686"/>
              <a:chExt cx="439386" cy="654224"/>
            </a:xfrm>
          </p:grpSpPr>
          <p:sp>
            <p:nvSpPr>
              <p:cNvPr id="85" name="Oval 15"/>
              <p:cNvSpPr>
                <a:spLocks noChangeArrowheads="1"/>
              </p:cNvSpPr>
              <p:nvPr/>
            </p:nvSpPr>
            <p:spPr bwMode="auto">
              <a:xfrm>
                <a:off x="3000364" y="3688451"/>
                <a:ext cx="428628" cy="435459"/>
              </a:xfrm>
              <a:prstGeom prst="ellipse">
                <a:avLst/>
              </a:prstGeom>
              <a:solidFill>
                <a:srgbClr val="00B0F0"/>
              </a:solidFill>
              <a:ln w="31750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86" name="Line 17"/>
              <p:cNvSpPr>
                <a:spLocks noChangeShapeType="1"/>
              </p:cNvSpPr>
              <p:nvPr/>
            </p:nvSpPr>
            <p:spPr bwMode="auto">
              <a:xfrm flipV="1">
                <a:off x="3223275" y="3469686"/>
                <a:ext cx="0" cy="20563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" name="Line 16"/>
              <p:cNvSpPr>
                <a:spLocks noChangeShapeType="1"/>
              </p:cNvSpPr>
              <p:nvPr/>
            </p:nvSpPr>
            <p:spPr bwMode="auto">
              <a:xfrm>
                <a:off x="3011122" y="3911198"/>
                <a:ext cx="428628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92" name="Text Box 56"/>
            <p:cNvSpPr txBox="1">
              <a:spLocks noChangeArrowheads="1"/>
            </p:cNvSpPr>
            <p:nvPr/>
          </p:nvSpPr>
          <p:spPr bwMode="auto">
            <a:xfrm>
              <a:off x="4143372" y="3786196"/>
              <a:ext cx="681263" cy="4616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dirty="0">
                  <a:latin typeface="Times New Roman" pitchFamily="18" charset="0"/>
                </a:rPr>
                <a:t>5A</a:t>
              </a:r>
            </a:p>
          </p:txBody>
        </p:sp>
      </p:grp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7394575" y="1714500"/>
          <a:ext cx="1355725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" name="Equation" r:id="rId3" imgW="622080" imgH="253800" progId="Equation.DSMT4">
                  <p:embed/>
                </p:oleObj>
              </mc:Choice>
              <mc:Fallback>
                <p:oleObj name="Equation" r:id="rId3" imgW="622080" imgH="2538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4575" y="1714500"/>
                        <a:ext cx="1355725" cy="59213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4" name="组合 93"/>
          <p:cNvGrpSpPr/>
          <p:nvPr/>
        </p:nvGrpSpPr>
        <p:grpSpPr>
          <a:xfrm>
            <a:off x="5072066" y="2799844"/>
            <a:ext cx="3143271" cy="1986484"/>
            <a:chOff x="3214679" y="1013894"/>
            <a:chExt cx="3143271" cy="1986484"/>
          </a:xfrm>
        </p:grpSpPr>
        <p:grpSp>
          <p:nvGrpSpPr>
            <p:cNvPr id="95" name="组合 1"/>
            <p:cNvGrpSpPr/>
            <p:nvPr/>
          </p:nvGrpSpPr>
          <p:grpSpPr>
            <a:xfrm>
              <a:off x="3214679" y="1013894"/>
              <a:ext cx="3143271" cy="1986484"/>
              <a:chOff x="3253529" y="915803"/>
              <a:chExt cx="3046547" cy="1999019"/>
            </a:xfrm>
          </p:grpSpPr>
          <p:sp>
            <p:nvSpPr>
              <p:cNvPr id="97" name="Text Box 32"/>
              <p:cNvSpPr txBox="1">
                <a:spLocks noChangeArrowheads="1"/>
              </p:cNvSpPr>
              <p:nvPr/>
            </p:nvSpPr>
            <p:spPr bwMode="auto">
              <a:xfrm>
                <a:off x="3605240" y="1189491"/>
                <a:ext cx="2694836" cy="1725331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>
                <a:lvl1pPr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1pPr>
                <a:lvl2pPr marL="742950" indent="-28575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2pPr>
                <a:lvl3pPr marL="1143000" indent="-22860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3pPr>
                <a:lvl4pPr marL="1600200" indent="-22860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4pPr>
                <a:lvl5pPr marL="2057400" indent="-22860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9pPr>
              </a:lstStyle>
              <a:p>
                <a:pPr indent="457200" algn="just">
                  <a:lnSpc>
                    <a:spcPct val="120000"/>
                  </a:lnSpc>
                  <a:spcBef>
                    <a:spcPct val="50000"/>
                  </a:spcBef>
                </a:pPr>
                <a:endParaRPr kumimoji="1" lang="zh-CN" altLang="en-US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endParaRPr>
              </a:p>
            </p:txBody>
          </p:sp>
          <p:sp>
            <p:nvSpPr>
              <p:cNvPr id="98" name="Text Box 44"/>
              <p:cNvSpPr txBox="1">
                <a:spLocks noChangeArrowheads="1"/>
              </p:cNvSpPr>
              <p:nvPr/>
            </p:nvSpPr>
            <p:spPr bwMode="auto">
              <a:xfrm>
                <a:off x="3253529" y="915803"/>
                <a:ext cx="900115" cy="461665"/>
              </a:xfrm>
              <a:prstGeom prst="rect">
                <a:avLst/>
              </a:prstGeom>
              <a:solidFill>
                <a:srgbClr val="FF1D1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>
                <a:lvl1pPr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1pPr>
                <a:lvl2pPr marL="742950" indent="-28575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2pPr>
                <a:lvl3pPr marL="1143000" indent="-22860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3pPr>
                <a:lvl4pPr marL="1600200" indent="-22860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4pPr>
                <a:lvl5pPr marL="2057400" indent="-22860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defRPr>
                </a:lvl9pPr>
              </a:lstStyle>
              <a:p>
                <a:pPr algn="ctr"/>
                <a:r>
                  <a:rPr lang="zh-CN" altLang="en-US" sz="2400" dirty="0">
                    <a:solidFill>
                      <a:srgbClr val="FFFF00"/>
                    </a:solidFill>
                    <a:latin typeface="+mn-ea"/>
                    <a:ea typeface="+mn-ea"/>
                  </a:rPr>
                  <a:t>注意</a:t>
                </a:r>
                <a:endParaRPr kumimoji="1" lang="zh-CN" altLang="en-US" sz="2400" dirty="0">
                  <a:solidFill>
                    <a:srgbClr val="FFFF00"/>
                  </a:solidFill>
                  <a:latin typeface="+mn-ea"/>
                  <a:ea typeface="+mn-ea"/>
                </a:endParaRPr>
              </a:p>
            </p:txBody>
          </p:sp>
        </p:grpSp>
        <p:sp>
          <p:nvSpPr>
            <p:cNvPr id="96" name="矩形 95"/>
            <p:cNvSpPr/>
            <p:nvPr/>
          </p:nvSpPr>
          <p:spPr>
            <a:xfrm>
              <a:off x="3786182" y="1419960"/>
              <a:ext cx="235745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电流相同的电流源才能串联，且每个电源上的电压不确定。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3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4" grpId="0" animBg="1" autoUpdateAnimBg="0"/>
      <p:bldP spid="54" grpId="0" animBg="1"/>
      <p:bldP spid="56" grpId="0" animBg="1"/>
      <p:bldP spid="8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1928794" y="928676"/>
            <a:ext cx="1823921" cy="1535992"/>
            <a:chOff x="1032374" y="928676"/>
            <a:chExt cx="1823921" cy="1535992"/>
          </a:xfrm>
        </p:grpSpPr>
        <p:grpSp>
          <p:nvGrpSpPr>
            <p:cNvPr id="3" name="Group 33"/>
            <p:cNvGrpSpPr>
              <a:grpSpLocks/>
            </p:cNvGrpSpPr>
            <p:nvPr/>
          </p:nvGrpSpPr>
          <p:grpSpPr bwMode="auto">
            <a:xfrm>
              <a:off x="1357290" y="928676"/>
              <a:ext cx="1499005" cy="1535992"/>
              <a:chOff x="1938" y="930"/>
              <a:chExt cx="1099" cy="1156"/>
            </a:xfrm>
          </p:grpSpPr>
          <p:sp>
            <p:nvSpPr>
              <p:cNvPr id="4" name="Oval 34"/>
              <p:cNvSpPr>
                <a:spLocks noChangeArrowheads="1"/>
              </p:cNvSpPr>
              <p:nvPr/>
            </p:nvSpPr>
            <p:spPr bwMode="auto">
              <a:xfrm>
                <a:off x="2313" y="1330"/>
                <a:ext cx="288" cy="270"/>
              </a:xfrm>
              <a:prstGeom prst="ellipse">
                <a:avLst/>
              </a:prstGeom>
              <a:solidFill>
                <a:srgbClr val="00B0F0"/>
              </a:solidFill>
              <a:ln w="31750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5" name="Text Box 35"/>
              <p:cNvSpPr txBox="1">
                <a:spLocks noChangeArrowheads="1"/>
              </p:cNvSpPr>
              <p:nvPr/>
            </p:nvSpPr>
            <p:spPr bwMode="auto">
              <a:xfrm>
                <a:off x="2462" y="1091"/>
                <a:ext cx="225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 dirty="0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+</a:t>
                </a:r>
              </a:p>
            </p:txBody>
          </p:sp>
          <p:sp>
            <p:nvSpPr>
              <p:cNvPr id="6" name="Text Box 36"/>
              <p:cNvSpPr txBox="1">
                <a:spLocks noChangeArrowheads="1"/>
              </p:cNvSpPr>
              <p:nvPr/>
            </p:nvSpPr>
            <p:spPr bwMode="auto">
              <a:xfrm>
                <a:off x="2462" y="1468"/>
                <a:ext cx="212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 dirty="0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_</a:t>
                </a:r>
              </a:p>
            </p:txBody>
          </p:sp>
          <p:sp>
            <p:nvSpPr>
              <p:cNvPr id="7" name="Text Box 37"/>
              <p:cNvSpPr txBox="1">
                <a:spLocks noChangeArrowheads="1"/>
              </p:cNvSpPr>
              <p:nvPr/>
            </p:nvSpPr>
            <p:spPr bwMode="auto">
              <a:xfrm>
                <a:off x="2619" y="1360"/>
                <a:ext cx="348" cy="28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 i="1" dirty="0" err="1">
                    <a:latin typeface="Times New Roman" pitchFamily="18" charset="0"/>
                  </a:rPr>
                  <a:t>u</a:t>
                </a:r>
                <a:r>
                  <a:rPr kumimoji="1" lang="en-US" altLang="zh-CN" sz="2400" b="1" baseline="-25000" dirty="0" err="1">
                    <a:latin typeface="Times New Roman" pitchFamily="18" charset="0"/>
                  </a:rPr>
                  <a:t>S</a:t>
                </a:r>
                <a:endParaRPr kumimoji="1" lang="en-US" altLang="zh-CN" sz="2400" b="1" dirty="0">
                  <a:latin typeface="Times New Roman" pitchFamily="18" charset="0"/>
                </a:endParaRPr>
              </a:p>
            </p:txBody>
          </p:sp>
          <p:sp>
            <p:nvSpPr>
              <p:cNvPr id="8" name="Line 38"/>
              <p:cNvSpPr>
                <a:spLocks noChangeShapeType="1"/>
              </p:cNvSpPr>
              <p:nvPr/>
            </p:nvSpPr>
            <p:spPr bwMode="auto">
              <a:xfrm>
                <a:off x="2460" y="947"/>
                <a:ext cx="0" cy="112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" name="Line 39"/>
              <p:cNvSpPr>
                <a:spLocks noChangeShapeType="1"/>
              </p:cNvSpPr>
              <p:nvPr/>
            </p:nvSpPr>
            <p:spPr bwMode="auto">
              <a:xfrm>
                <a:off x="2457" y="951"/>
                <a:ext cx="5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" name="Oval 41"/>
              <p:cNvSpPr>
                <a:spLocks noChangeArrowheads="1"/>
              </p:cNvSpPr>
              <p:nvPr/>
            </p:nvSpPr>
            <p:spPr bwMode="auto">
              <a:xfrm>
                <a:off x="2988" y="930"/>
                <a:ext cx="48" cy="4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" name="Oval 42"/>
              <p:cNvSpPr>
                <a:spLocks noChangeArrowheads="1"/>
              </p:cNvSpPr>
              <p:nvPr/>
            </p:nvSpPr>
            <p:spPr bwMode="auto">
              <a:xfrm>
                <a:off x="2989" y="2039"/>
                <a:ext cx="48" cy="4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" name="Line 39"/>
              <p:cNvSpPr>
                <a:spLocks noChangeShapeType="1"/>
              </p:cNvSpPr>
              <p:nvPr/>
            </p:nvSpPr>
            <p:spPr bwMode="auto">
              <a:xfrm>
                <a:off x="2457" y="2069"/>
                <a:ext cx="5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4" name="Line 39"/>
              <p:cNvSpPr>
                <a:spLocks noChangeShapeType="1"/>
              </p:cNvSpPr>
              <p:nvPr/>
            </p:nvSpPr>
            <p:spPr bwMode="auto">
              <a:xfrm>
                <a:off x="1938" y="952"/>
                <a:ext cx="5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" name="Line 39"/>
              <p:cNvSpPr>
                <a:spLocks noChangeShapeType="1"/>
              </p:cNvSpPr>
              <p:nvPr/>
            </p:nvSpPr>
            <p:spPr bwMode="auto">
              <a:xfrm>
                <a:off x="1938" y="2067"/>
                <a:ext cx="5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3" name="Line 20"/>
            <p:cNvSpPr>
              <a:spLocks noChangeShapeType="1"/>
            </p:cNvSpPr>
            <p:nvPr/>
          </p:nvSpPr>
          <p:spPr bwMode="auto">
            <a:xfrm>
              <a:off x="1357290" y="960950"/>
              <a:ext cx="0" cy="1486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 bwMode="auto">
            <a:xfrm>
              <a:off x="1032374" y="1385710"/>
              <a:ext cx="642942" cy="642942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16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宋体" pitchFamily="2" charset="-122"/>
                </a:rPr>
                <a:t>任意</a:t>
              </a:r>
              <a:endParaRPr lang="en-US" altLang="zh-CN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宋体" pitchFamily="2" charset="-122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16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宋体" pitchFamily="2" charset="-122"/>
                </a:rPr>
                <a:t>元件</a:t>
              </a:r>
              <a:endParaRPr kumimoji="1" lang="zh-CN" altLang="en-US" sz="1600" b="1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7" name="AutoShape 8"/>
          <p:cNvSpPr>
            <a:spLocks noChangeArrowheads="1"/>
          </p:cNvSpPr>
          <p:nvPr/>
        </p:nvSpPr>
        <p:spPr bwMode="auto">
          <a:xfrm>
            <a:off x="4039660" y="1500180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2067802" y="3107460"/>
            <a:ext cx="1120308" cy="1821744"/>
            <a:chOff x="1171382" y="3107460"/>
            <a:chExt cx="1120308" cy="1821744"/>
          </a:xfrm>
        </p:grpSpPr>
        <p:grpSp>
          <p:nvGrpSpPr>
            <p:cNvPr id="19" name="组合 78"/>
            <p:cNvGrpSpPr/>
            <p:nvPr/>
          </p:nvGrpSpPr>
          <p:grpSpPr>
            <a:xfrm>
              <a:off x="1285852" y="3107460"/>
              <a:ext cx="1005838" cy="1821744"/>
              <a:chOff x="4396850" y="3107460"/>
              <a:chExt cx="1005838" cy="1893182"/>
            </a:xfrm>
          </p:grpSpPr>
          <p:grpSp>
            <p:nvGrpSpPr>
              <p:cNvPr id="22" name="组合 73"/>
              <p:cNvGrpSpPr/>
              <p:nvPr/>
            </p:nvGrpSpPr>
            <p:grpSpPr>
              <a:xfrm>
                <a:off x="4611584" y="3107460"/>
                <a:ext cx="791104" cy="1893182"/>
                <a:chOff x="4611584" y="3107460"/>
                <a:chExt cx="791104" cy="1535992"/>
              </a:xfrm>
            </p:grpSpPr>
            <p:sp>
              <p:nvSpPr>
                <p:cNvPr id="31" name="Line 38"/>
                <p:cNvSpPr>
                  <a:spLocks noChangeShapeType="1"/>
                </p:cNvSpPr>
                <p:nvPr/>
              </p:nvSpPr>
              <p:spPr bwMode="auto">
                <a:xfrm>
                  <a:off x="4615676" y="3130048"/>
                  <a:ext cx="0" cy="149745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2" name="Line 39"/>
                <p:cNvSpPr>
                  <a:spLocks noChangeShapeType="1"/>
                </p:cNvSpPr>
                <p:nvPr/>
              </p:nvSpPr>
              <p:spPr bwMode="auto">
                <a:xfrm>
                  <a:off x="4611584" y="3135363"/>
                  <a:ext cx="72017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3" name="Oval 41"/>
                <p:cNvSpPr>
                  <a:spLocks noChangeArrowheads="1"/>
                </p:cNvSpPr>
                <p:nvPr/>
              </p:nvSpPr>
              <p:spPr bwMode="auto">
                <a:xfrm>
                  <a:off x="5335853" y="3107460"/>
                  <a:ext cx="65471" cy="6245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4" name="Oval 42"/>
                <p:cNvSpPr>
                  <a:spLocks noChangeArrowheads="1"/>
                </p:cNvSpPr>
                <p:nvPr/>
              </p:nvSpPr>
              <p:spPr bwMode="auto">
                <a:xfrm>
                  <a:off x="5337217" y="4581002"/>
                  <a:ext cx="65471" cy="6245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5" name="Line 39"/>
                <p:cNvSpPr>
                  <a:spLocks noChangeShapeType="1"/>
                </p:cNvSpPr>
                <p:nvPr/>
              </p:nvSpPr>
              <p:spPr bwMode="auto">
                <a:xfrm>
                  <a:off x="4611584" y="4620864"/>
                  <a:ext cx="72017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4" name="组合 74"/>
              <p:cNvGrpSpPr/>
              <p:nvPr/>
            </p:nvGrpSpPr>
            <p:grpSpPr>
              <a:xfrm>
                <a:off x="4396850" y="4143386"/>
                <a:ext cx="428628" cy="642942"/>
                <a:chOff x="1543029" y="3182592"/>
                <a:chExt cx="457203" cy="675042"/>
              </a:xfrm>
            </p:grpSpPr>
            <p:sp>
              <p:nvSpPr>
                <p:cNvPr id="25" name="Oval 15"/>
                <p:cNvSpPr>
                  <a:spLocks noChangeArrowheads="1"/>
                </p:cNvSpPr>
                <p:nvPr/>
              </p:nvSpPr>
              <p:spPr bwMode="auto">
                <a:xfrm>
                  <a:off x="1543029" y="3400434"/>
                  <a:ext cx="457203" cy="457200"/>
                </a:xfrm>
                <a:prstGeom prst="ellipse">
                  <a:avLst/>
                </a:prstGeom>
                <a:solidFill>
                  <a:srgbClr val="00B0F0"/>
                </a:solidFill>
                <a:ln w="3175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" name="Line 16"/>
                <p:cNvSpPr>
                  <a:spLocks noChangeShapeType="1"/>
                </p:cNvSpPr>
                <p:nvPr/>
              </p:nvSpPr>
              <p:spPr bwMode="auto">
                <a:xfrm>
                  <a:off x="1543029" y="3643321"/>
                  <a:ext cx="457203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7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780801" y="3182592"/>
                  <a:ext cx="0" cy="2159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6" name="矩形 35"/>
            <p:cNvSpPr/>
            <p:nvPr/>
          </p:nvSpPr>
          <p:spPr bwMode="auto">
            <a:xfrm>
              <a:off x="1171382" y="3357568"/>
              <a:ext cx="642942" cy="642942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16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宋体" pitchFamily="2" charset="-122"/>
                </a:rPr>
                <a:t>任意</a:t>
              </a:r>
              <a:endParaRPr lang="en-US" altLang="zh-CN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宋体" pitchFamily="2" charset="-122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16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宋体" pitchFamily="2" charset="-122"/>
                </a:rPr>
                <a:t>元件</a:t>
              </a:r>
              <a:endParaRPr kumimoji="1" lang="zh-CN" altLang="en-US" sz="1600" b="1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8" name="Text Box 41"/>
            <p:cNvSpPr txBox="1">
              <a:spLocks noChangeArrowheads="1"/>
            </p:cNvSpPr>
            <p:nvPr/>
          </p:nvSpPr>
          <p:spPr bwMode="auto">
            <a:xfrm>
              <a:off x="1714480" y="4214824"/>
              <a:ext cx="533400" cy="4572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 err="1">
                  <a:latin typeface="Times New Roman" pitchFamily="18" charset="0"/>
                </a:rPr>
                <a:t>i</a:t>
              </a:r>
              <a:r>
                <a:rPr kumimoji="1" lang="en-US" altLang="zh-CN" sz="2400" b="1" baseline="-25000" dirty="0" err="1">
                  <a:latin typeface="Times New Roman" pitchFamily="18" charset="0"/>
                </a:rPr>
                <a:t>S</a:t>
              </a:r>
              <a:endParaRPr kumimoji="1" lang="en-US" altLang="zh-CN" sz="2400" b="1" dirty="0">
                <a:latin typeface="Times New Roman" pitchFamily="18" charset="0"/>
              </a:endParaRPr>
            </a:p>
          </p:txBody>
        </p:sp>
      </p:grpSp>
      <p:sp>
        <p:nvSpPr>
          <p:cNvPr id="40" name="AutoShape 8"/>
          <p:cNvSpPr>
            <a:spLocks noChangeArrowheads="1"/>
          </p:cNvSpPr>
          <p:nvPr/>
        </p:nvSpPr>
        <p:spPr bwMode="auto">
          <a:xfrm>
            <a:off x="4038434" y="3857634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pic>
        <p:nvPicPr>
          <p:cNvPr id="41" name="Picture 4" descr="c:\users\roadwinds\appdata\roaming\360se6\User Data\temp\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26567">
            <a:off x="4730214" y="873656"/>
            <a:ext cx="1682273" cy="1542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4" descr="c:\users\roadwinds\appdata\roaming\360se6\User Data\temp\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26567">
            <a:off x="4876766" y="3165800"/>
            <a:ext cx="1648024" cy="151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矩形 43"/>
          <p:cNvSpPr/>
          <p:nvPr/>
        </p:nvSpPr>
        <p:spPr>
          <a:xfrm>
            <a:off x="4000496" y="357172"/>
            <a:ext cx="10871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推 广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5" name="Group 33"/>
          <p:cNvGrpSpPr>
            <a:grpSpLocks/>
          </p:cNvGrpSpPr>
          <p:nvPr/>
        </p:nvGrpSpPr>
        <p:grpSpPr bwMode="auto">
          <a:xfrm>
            <a:off x="4800103" y="942804"/>
            <a:ext cx="1499005" cy="1535992"/>
            <a:chOff x="1938" y="930"/>
            <a:chExt cx="1099" cy="1156"/>
          </a:xfrm>
        </p:grpSpPr>
        <p:sp>
          <p:nvSpPr>
            <p:cNvPr id="46" name="Oval 34"/>
            <p:cNvSpPr>
              <a:spLocks noChangeArrowheads="1"/>
            </p:cNvSpPr>
            <p:nvPr/>
          </p:nvSpPr>
          <p:spPr bwMode="auto">
            <a:xfrm>
              <a:off x="2313" y="1330"/>
              <a:ext cx="288" cy="270"/>
            </a:xfrm>
            <a:prstGeom prst="ellipse">
              <a:avLst/>
            </a:prstGeom>
            <a:solidFill>
              <a:srgbClr val="00B0F0"/>
            </a:solidFill>
            <a:ln w="317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7" name="Text Box 35"/>
            <p:cNvSpPr txBox="1">
              <a:spLocks noChangeArrowheads="1"/>
            </p:cNvSpPr>
            <p:nvPr/>
          </p:nvSpPr>
          <p:spPr bwMode="auto">
            <a:xfrm>
              <a:off x="2184" y="1104"/>
              <a:ext cx="225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+</a:t>
              </a:r>
            </a:p>
          </p:txBody>
        </p:sp>
        <p:sp>
          <p:nvSpPr>
            <p:cNvPr id="48" name="Text Box 36"/>
            <p:cNvSpPr txBox="1">
              <a:spLocks noChangeArrowheads="1"/>
            </p:cNvSpPr>
            <p:nvPr/>
          </p:nvSpPr>
          <p:spPr bwMode="auto">
            <a:xfrm>
              <a:off x="2197" y="1411"/>
              <a:ext cx="212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_</a:t>
              </a:r>
            </a:p>
          </p:txBody>
        </p:sp>
        <p:sp>
          <p:nvSpPr>
            <p:cNvPr id="49" name="Text Box 37"/>
            <p:cNvSpPr txBox="1">
              <a:spLocks noChangeArrowheads="1"/>
            </p:cNvSpPr>
            <p:nvPr/>
          </p:nvSpPr>
          <p:spPr bwMode="auto">
            <a:xfrm>
              <a:off x="1938" y="1270"/>
              <a:ext cx="348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 err="1">
                  <a:latin typeface="Times New Roman" pitchFamily="18" charset="0"/>
                </a:rPr>
                <a:t>u</a:t>
              </a:r>
              <a:r>
                <a:rPr kumimoji="1" lang="en-US" altLang="zh-CN" sz="2400" b="1" baseline="-25000" dirty="0" err="1">
                  <a:latin typeface="Times New Roman" pitchFamily="18" charset="0"/>
                </a:rPr>
                <a:t>S</a:t>
              </a:r>
              <a:endParaRPr kumimoji="1" lang="en-US" altLang="zh-CN" sz="2400" b="1" dirty="0">
                <a:latin typeface="Times New Roman" pitchFamily="18" charset="0"/>
              </a:endParaRPr>
            </a:p>
          </p:txBody>
        </p:sp>
        <p:sp>
          <p:nvSpPr>
            <p:cNvPr id="50" name="Line 38"/>
            <p:cNvSpPr>
              <a:spLocks noChangeShapeType="1"/>
            </p:cNvSpPr>
            <p:nvPr/>
          </p:nvSpPr>
          <p:spPr bwMode="auto">
            <a:xfrm>
              <a:off x="2460" y="947"/>
              <a:ext cx="0" cy="11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" name="Line 39"/>
            <p:cNvSpPr>
              <a:spLocks noChangeShapeType="1"/>
            </p:cNvSpPr>
            <p:nvPr/>
          </p:nvSpPr>
          <p:spPr bwMode="auto">
            <a:xfrm>
              <a:off x="2457" y="951"/>
              <a:ext cx="52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" name="Oval 41"/>
            <p:cNvSpPr>
              <a:spLocks noChangeArrowheads="1"/>
            </p:cNvSpPr>
            <p:nvPr/>
          </p:nvSpPr>
          <p:spPr bwMode="auto">
            <a:xfrm>
              <a:off x="2988" y="930"/>
              <a:ext cx="48" cy="4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" name="Oval 42"/>
            <p:cNvSpPr>
              <a:spLocks noChangeArrowheads="1"/>
            </p:cNvSpPr>
            <p:nvPr/>
          </p:nvSpPr>
          <p:spPr bwMode="auto">
            <a:xfrm>
              <a:off x="2989" y="2039"/>
              <a:ext cx="48" cy="4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" name="Line 39"/>
            <p:cNvSpPr>
              <a:spLocks noChangeShapeType="1"/>
            </p:cNvSpPr>
            <p:nvPr/>
          </p:nvSpPr>
          <p:spPr bwMode="auto">
            <a:xfrm>
              <a:off x="2457" y="2069"/>
              <a:ext cx="52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5302190" y="3071812"/>
            <a:ext cx="1005838" cy="1821742"/>
            <a:chOff x="1285852" y="3107456"/>
            <a:chExt cx="1005838" cy="1821742"/>
          </a:xfrm>
        </p:grpSpPr>
        <p:grpSp>
          <p:nvGrpSpPr>
            <p:cNvPr id="126" name="组合 78"/>
            <p:cNvGrpSpPr/>
            <p:nvPr/>
          </p:nvGrpSpPr>
          <p:grpSpPr>
            <a:xfrm>
              <a:off x="1285852" y="3107456"/>
              <a:ext cx="1005838" cy="1821742"/>
              <a:chOff x="4396850" y="3107460"/>
              <a:chExt cx="1005838" cy="1893182"/>
            </a:xfrm>
          </p:grpSpPr>
          <p:grpSp>
            <p:nvGrpSpPr>
              <p:cNvPr id="129" name="组合 73"/>
              <p:cNvGrpSpPr/>
              <p:nvPr/>
            </p:nvGrpSpPr>
            <p:grpSpPr>
              <a:xfrm>
                <a:off x="4611584" y="3107460"/>
                <a:ext cx="791104" cy="1893182"/>
                <a:chOff x="4611584" y="3107460"/>
                <a:chExt cx="791104" cy="1535992"/>
              </a:xfrm>
            </p:grpSpPr>
            <p:sp>
              <p:nvSpPr>
                <p:cNvPr id="134" name="Line 38"/>
                <p:cNvSpPr>
                  <a:spLocks noChangeShapeType="1"/>
                </p:cNvSpPr>
                <p:nvPr/>
              </p:nvSpPr>
              <p:spPr bwMode="auto">
                <a:xfrm>
                  <a:off x="4615676" y="3130048"/>
                  <a:ext cx="0" cy="149745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5" name="Line 39"/>
                <p:cNvSpPr>
                  <a:spLocks noChangeShapeType="1"/>
                </p:cNvSpPr>
                <p:nvPr/>
              </p:nvSpPr>
              <p:spPr bwMode="auto">
                <a:xfrm>
                  <a:off x="4611584" y="3135363"/>
                  <a:ext cx="72017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6" name="Oval 41"/>
                <p:cNvSpPr>
                  <a:spLocks noChangeArrowheads="1"/>
                </p:cNvSpPr>
                <p:nvPr/>
              </p:nvSpPr>
              <p:spPr bwMode="auto">
                <a:xfrm>
                  <a:off x="5335853" y="3107460"/>
                  <a:ext cx="65471" cy="6245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7" name="Oval 42"/>
                <p:cNvSpPr>
                  <a:spLocks noChangeArrowheads="1"/>
                </p:cNvSpPr>
                <p:nvPr/>
              </p:nvSpPr>
              <p:spPr bwMode="auto">
                <a:xfrm>
                  <a:off x="5337217" y="4581002"/>
                  <a:ext cx="65471" cy="6245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8" name="Line 39"/>
                <p:cNvSpPr>
                  <a:spLocks noChangeShapeType="1"/>
                </p:cNvSpPr>
                <p:nvPr/>
              </p:nvSpPr>
              <p:spPr bwMode="auto">
                <a:xfrm>
                  <a:off x="4611584" y="4620864"/>
                  <a:ext cx="72017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30" name="组合 74"/>
              <p:cNvGrpSpPr/>
              <p:nvPr/>
            </p:nvGrpSpPr>
            <p:grpSpPr>
              <a:xfrm>
                <a:off x="4396850" y="3705403"/>
                <a:ext cx="428628" cy="642944"/>
                <a:chOff x="1543029" y="2722739"/>
                <a:chExt cx="457203" cy="675043"/>
              </a:xfrm>
            </p:grpSpPr>
            <p:sp>
              <p:nvSpPr>
                <p:cNvPr id="131" name="Oval 15"/>
                <p:cNvSpPr>
                  <a:spLocks noChangeArrowheads="1"/>
                </p:cNvSpPr>
                <p:nvPr/>
              </p:nvSpPr>
              <p:spPr bwMode="auto">
                <a:xfrm>
                  <a:off x="1543029" y="2940582"/>
                  <a:ext cx="457203" cy="457200"/>
                </a:xfrm>
                <a:prstGeom prst="ellipse">
                  <a:avLst/>
                </a:prstGeom>
                <a:solidFill>
                  <a:srgbClr val="00B0F0"/>
                </a:solidFill>
                <a:ln w="3175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2" name="Line 16"/>
                <p:cNvSpPr>
                  <a:spLocks noChangeShapeType="1"/>
                </p:cNvSpPr>
                <p:nvPr/>
              </p:nvSpPr>
              <p:spPr bwMode="auto">
                <a:xfrm>
                  <a:off x="1543029" y="3178672"/>
                  <a:ext cx="457203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3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780801" y="2722739"/>
                  <a:ext cx="0" cy="2159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28" name="Text Box 41"/>
            <p:cNvSpPr txBox="1">
              <a:spLocks noChangeArrowheads="1"/>
            </p:cNvSpPr>
            <p:nvPr/>
          </p:nvSpPr>
          <p:spPr bwMode="auto">
            <a:xfrm>
              <a:off x="1714480" y="3793365"/>
              <a:ext cx="533400" cy="4572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 err="1">
                  <a:latin typeface="Times New Roman" pitchFamily="18" charset="0"/>
                </a:rPr>
                <a:t>i</a:t>
              </a:r>
              <a:r>
                <a:rPr kumimoji="1" lang="en-US" altLang="zh-CN" sz="2400" b="1" baseline="-25000" dirty="0" err="1">
                  <a:latin typeface="Times New Roman" pitchFamily="18" charset="0"/>
                </a:rPr>
                <a:t>S</a:t>
              </a:r>
              <a:endParaRPr kumimoji="1" lang="en-US" altLang="zh-CN" sz="2400" b="1" dirty="0">
                <a:latin typeface="Times New Roman" pitchFamily="18" charset="0"/>
              </a:endParaRPr>
            </a:p>
          </p:txBody>
        </p:sp>
      </p:grpSp>
      <p:pic>
        <p:nvPicPr>
          <p:cNvPr id="140" name="Picture 5" descr="C:\Users\Administrator\Desktop\gif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" name="组合 27">
            <a:extLst>
              <a:ext uri="{FF2B5EF4-FFF2-40B4-BE49-F238E27FC236}">
                <a16:creationId xmlns:a16="http://schemas.microsoft.com/office/drawing/2014/main" id="{488B3564-4077-45D8-BC20-AD576B9E204E}"/>
              </a:ext>
            </a:extLst>
          </p:cNvPr>
          <p:cNvGrpSpPr/>
          <p:nvPr/>
        </p:nvGrpSpPr>
        <p:grpSpPr>
          <a:xfrm>
            <a:off x="3257593" y="574609"/>
            <a:ext cx="556982" cy="1862004"/>
            <a:chOff x="3257593" y="574609"/>
            <a:chExt cx="556982" cy="1862004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DE2B40F1-BDC0-4165-ABE2-CEA527331525}"/>
                </a:ext>
              </a:extLst>
            </p:cNvPr>
            <p:cNvGrpSpPr/>
            <p:nvPr/>
          </p:nvGrpSpPr>
          <p:grpSpPr>
            <a:xfrm>
              <a:off x="3257593" y="574609"/>
              <a:ext cx="306295" cy="461665"/>
              <a:chOff x="3257593" y="574609"/>
              <a:chExt cx="306295" cy="461665"/>
            </a:xfrm>
          </p:grpSpPr>
          <p:cxnSp>
            <p:nvCxnSpPr>
              <p:cNvPr id="18" name="直接箭头连接符 17">
                <a:extLst>
                  <a:ext uri="{FF2B5EF4-FFF2-40B4-BE49-F238E27FC236}">
                    <a16:creationId xmlns:a16="http://schemas.microsoft.com/office/drawing/2014/main" id="{45185EF3-E996-4ACC-BBD2-95327809172F}"/>
                  </a:ext>
                </a:extLst>
              </p:cNvPr>
              <p:cNvCxnSpPr/>
              <p:nvPr/>
            </p:nvCxnSpPr>
            <p:spPr bwMode="auto">
              <a:xfrm>
                <a:off x="3257593" y="951264"/>
                <a:ext cx="306295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D4BC774A-8CF6-4EF6-86E9-B2A9C339DD03}"/>
                  </a:ext>
                </a:extLst>
              </p:cNvPr>
              <p:cNvSpPr txBox="1"/>
              <p:nvPr/>
            </p:nvSpPr>
            <p:spPr>
              <a:xfrm>
                <a:off x="3267101" y="574609"/>
                <a:ext cx="26962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i="1"/>
                  <a:t>i</a:t>
                </a:r>
                <a:endParaRPr lang="zh-CN" altLang="en-US" i="1"/>
              </a:p>
            </p:txBody>
          </p:sp>
        </p:grp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D927D991-6E1E-4D64-A5D2-15BDBA939489}"/>
                </a:ext>
              </a:extLst>
            </p:cNvPr>
            <p:cNvSpPr txBox="1"/>
            <p:nvPr/>
          </p:nvSpPr>
          <p:spPr>
            <a:xfrm>
              <a:off x="3742567" y="866953"/>
              <a:ext cx="720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/>
                <a:t>+</a:t>
              </a:r>
            </a:p>
            <a:p>
              <a:endParaRPr lang="en-US" altLang="zh-CN" b="1"/>
            </a:p>
            <a:p>
              <a:r>
                <a:rPr lang="en-US" altLang="zh-CN" b="1" i="1"/>
                <a:t>u</a:t>
              </a:r>
            </a:p>
            <a:p>
              <a:r>
                <a:rPr lang="en-US" altLang="zh-CN" b="1"/>
                <a:t>_</a:t>
              </a:r>
              <a:endParaRPr lang="zh-CN" altLang="en-US" b="1"/>
            </a:p>
          </p:txBody>
        </p:sp>
      </p:grpSp>
      <p:grpSp>
        <p:nvGrpSpPr>
          <p:cNvPr id="66" name="组合 65">
            <a:extLst>
              <a:ext uri="{FF2B5EF4-FFF2-40B4-BE49-F238E27FC236}">
                <a16:creationId xmlns:a16="http://schemas.microsoft.com/office/drawing/2014/main" id="{7136E419-F737-44D6-8C04-96874049B1AF}"/>
              </a:ext>
            </a:extLst>
          </p:cNvPr>
          <p:cNvGrpSpPr/>
          <p:nvPr/>
        </p:nvGrpSpPr>
        <p:grpSpPr>
          <a:xfrm>
            <a:off x="5904920" y="594204"/>
            <a:ext cx="556982" cy="1862004"/>
            <a:chOff x="3257593" y="574609"/>
            <a:chExt cx="556982" cy="1862004"/>
          </a:xfrm>
        </p:grpSpPr>
        <p:grpSp>
          <p:nvGrpSpPr>
            <p:cNvPr id="67" name="组合 66">
              <a:extLst>
                <a:ext uri="{FF2B5EF4-FFF2-40B4-BE49-F238E27FC236}">
                  <a16:creationId xmlns:a16="http://schemas.microsoft.com/office/drawing/2014/main" id="{E745DBA4-6BEB-4B5B-B09C-89611E2C0210}"/>
                </a:ext>
              </a:extLst>
            </p:cNvPr>
            <p:cNvGrpSpPr/>
            <p:nvPr/>
          </p:nvGrpSpPr>
          <p:grpSpPr>
            <a:xfrm>
              <a:off x="3257593" y="574609"/>
              <a:ext cx="306295" cy="461665"/>
              <a:chOff x="3257593" y="574609"/>
              <a:chExt cx="306295" cy="461665"/>
            </a:xfrm>
          </p:grpSpPr>
          <p:cxnSp>
            <p:nvCxnSpPr>
              <p:cNvPr id="69" name="直接箭头连接符 68">
                <a:extLst>
                  <a:ext uri="{FF2B5EF4-FFF2-40B4-BE49-F238E27FC236}">
                    <a16:creationId xmlns:a16="http://schemas.microsoft.com/office/drawing/2014/main" id="{C5FCF20B-A7C7-4D5C-85D5-EFCEC56E765C}"/>
                  </a:ext>
                </a:extLst>
              </p:cNvPr>
              <p:cNvCxnSpPr/>
              <p:nvPr/>
            </p:nvCxnSpPr>
            <p:spPr bwMode="auto">
              <a:xfrm>
                <a:off x="3257593" y="951264"/>
                <a:ext cx="306295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70" name="文本框 69">
                <a:extLst>
                  <a:ext uri="{FF2B5EF4-FFF2-40B4-BE49-F238E27FC236}">
                    <a16:creationId xmlns:a16="http://schemas.microsoft.com/office/drawing/2014/main" id="{02CBED97-A90E-4DD1-98AD-C44F1D3CEC74}"/>
                  </a:ext>
                </a:extLst>
              </p:cNvPr>
              <p:cNvSpPr txBox="1"/>
              <p:nvPr/>
            </p:nvSpPr>
            <p:spPr>
              <a:xfrm>
                <a:off x="3267101" y="574609"/>
                <a:ext cx="26962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i="1"/>
                  <a:t>i</a:t>
                </a:r>
                <a:endParaRPr lang="zh-CN" altLang="en-US" i="1"/>
              </a:p>
            </p:txBody>
          </p:sp>
        </p:grp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45A30AC5-ADFA-45CE-AA88-2DBCA74E3E02}"/>
                </a:ext>
              </a:extLst>
            </p:cNvPr>
            <p:cNvSpPr txBox="1"/>
            <p:nvPr/>
          </p:nvSpPr>
          <p:spPr>
            <a:xfrm>
              <a:off x="3742567" y="866953"/>
              <a:ext cx="720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/>
                <a:t>+</a:t>
              </a:r>
            </a:p>
            <a:p>
              <a:endParaRPr lang="en-US" altLang="zh-CN" b="1"/>
            </a:p>
            <a:p>
              <a:r>
                <a:rPr lang="en-US" altLang="zh-CN" b="1" i="1"/>
                <a:t>u</a:t>
              </a:r>
            </a:p>
            <a:p>
              <a:r>
                <a:rPr lang="en-US" altLang="zh-CN" b="1"/>
                <a:t>_</a:t>
              </a:r>
              <a:endParaRPr lang="zh-CN" altLang="en-US" b="1"/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7E96DFE1-4243-4300-A91D-EE3879FAEE5B}"/>
              </a:ext>
            </a:extLst>
          </p:cNvPr>
          <p:cNvGrpSpPr/>
          <p:nvPr/>
        </p:nvGrpSpPr>
        <p:grpSpPr>
          <a:xfrm>
            <a:off x="2757094" y="2768798"/>
            <a:ext cx="556982" cy="1862004"/>
            <a:chOff x="3257593" y="574609"/>
            <a:chExt cx="556982" cy="1862004"/>
          </a:xfrm>
        </p:grpSpPr>
        <p:grpSp>
          <p:nvGrpSpPr>
            <p:cNvPr id="72" name="组合 71">
              <a:extLst>
                <a:ext uri="{FF2B5EF4-FFF2-40B4-BE49-F238E27FC236}">
                  <a16:creationId xmlns:a16="http://schemas.microsoft.com/office/drawing/2014/main" id="{55F5A554-4A9A-4A43-BD2A-73A17AE80DF9}"/>
                </a:ext>
              </a:extLst>
            </p:cNvPr>
            <p:cNvGrpSpPr/>
            <p:nvPr/>
          </p:nvGrpSpPr>
          <p:grpSpPr>
            <a:xfrm>
              <a:off x="3257593" y="574609"/>
              <a:ext cx="306295" cy="461665"/>
              <a:chOff x="3257593" y="574609"/>
              <a:chExt cx="306295" cy="461665"/>
            </a:xfrm>
          </p:grpSpPr>
          <p:cxnSp>
            <p:nvCxnSpPr>
              <p:cNvPr id="74" name="直接箭头连接符 73">
                <a:extLst>
                  <a:ext uri="{FF2B5EF4-FFF2-40B4-BE49-F238E27FC236}">
                    <a16:creationId xmlns:a16="http://schemas.microsoft.com/office/drawing/2014/main" id="{6701A09F-B821-49C0-98B7-FA6C464B036B}"/>
                  </a:ext>
                </a:extLst>
              </p:cNvPr>
              <p:cNvCxnSpPr/>
              <p:nvPr/>
            </p:nvCxnSpPr>
            <p:spPr bwMode="auto">
              <a:xfrm>
                <a:off x="3257593" y="951264"/>
                <a:ext cx="306295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75" name="文本框 74">
                <a:extLst>
                  <a:ext uri="{FF2B5EF4-FFF2-40B4-BE49-F238E27FC236}">
                    <a16:creationId xmlns:a16="http://schemas.microsoft.com/office/drawing/2014/main" id="{16B28FF9-122D-4007-81CC-90E95E2B9563}"/>
                  </a:ext>
                </a:extLst>
              </p:cNvPr>
              <p:cNvSpPr txBox="1"/>
              <p:nvPr/>
            </p:nvSpPr>
            <p:spPr>
              <a:xfrm>
                <a:off x="3267101" y="574609"/>
                <a:ext cx="26962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i="1"/>
                  <a:t>i</a:t>
                </a:r>
                <a:endParaRPr lang="zh-CN" altLang="en-US" i="1"/>
              </a:p>
            </p:txBody>
          </p:sp>
        </p:grpSp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id="{7AA91A84-B374-47C6-9938-0FE6BDF0092B}"/>
                </a:ext>
              </a:extLst>
            </p:cNvPr>
            <p:cNvSpPr txBox="1"/>
            <p:nvPr/>
          </p:nvSpPr>
          <p:spPr>
            <a:xfrm>
              <a:off x="3742567" y="866953"/>
              <a:ext cx="720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/>
                <a:t>+</a:t>
              </a:r>
            </a:p>
            <a:p>
              <a:endParaRPr lang="en-US" altLang="zh-CN" b="1"/>
            </a:p>
            <a:p>
              <a:r>
                <a:rPr lang="en-US" altLang="zh-CN" b="1" i="1"/>
                <a:t>u</a:t>
              </a:r>
            </a:p>
            <a:p>
              <a:r>
                <a:rPr lang="en-US" altLang="zh-CN" b="1"/>
                <a:t>_</a:t>
              </a:r>
              <a:endParaRPr lang="zh-CN" altLang="en-US" b="1"/>
            </a:p>
          </p:txBody>
        </p:sp>
      </p:grpSp>
      <p:grpSp>
        <p:nvGrpSpPr>
          <p:cNvPr id="76" name="组合 75">
            <a:extLst>
              <a:ext uri="{FF2B5EF4-FFF2-40B4-BE49-F238E27FC236}">
                <a16:creationId xmlns:a16="http://schemas.microsoft.com/office/drawing/2014/main" id="{2198CDD5-C108-414B-A2FD-599BCA5B70ED}"/>
              </a:ext>
            </a:extLst>
          </p:cNvPr>
          <p:cNvGrpSpPr/>
          <p:nvPr/>
        </p:nvGrpSpPr>
        <p:grpSpPr>
          <a:xfrm>
            <a:off x="5840458" y="2729475"/>
            <a:ext cx="556982" cy="1862004"/>
            <a:chOff x="3257593" y="574609"/>
            <a:chExt cx="556982" cy="1862004"/>
          </a:xfrm>
        </p:grpSpPr>
        <p:grpSp>
          <p:nvGrpSpPr>
            <p:cNvPr id="77" name="组合 76">
              <a:extLst>
                <a:ext uri="{FF2B5EF4-FFF2-40B4-BE49-F238E27FC236}">
                  <a16:creationId xmlns:a16="http://schemas.microsoft.com/office/drawing/2014/main" id="{B2DBCD1C-7F79-4F6A-B491-70562D02B0BA}"/>
                </a:ext>
              </a:extLst>
            </p:cNvPr>
            <p:cNvGrpSpPr/>
            <p:nvPr/>
          </p:nvGrpSpPr>
          <p:grpSpPr>
            <a:xfrm>
              <a:off x="3257593" y="574609"/>
              <a:ext cx="306295" cy="461665"/>
              <a:chOff x="3257593" y="574609"/>
              <a:chExt cx="306295" cy="461665"/>
            </a:xfrm>
          </p:grpSpPr>
          <p:cxnSp>
            <p:nvCxnSpPr>
              <p:cNvPr id="79" name="直接箭头连接符 78">
                <a:extLst>
                  <a:ext uri="{FF2B5EF4-FFF2-40B4-BE49-F238E27FC236}">
                    <a16:creationId xmlns:a16="http://schemas.microsoft.com/office/drawing/2014/main" id="{04B3EC7F-B1CB-4B3A-86DC-CFFD092FB8EB}"/>
                  </a:ext>
                </a:extLst>
              </p:cNvPr>
              <p:cNvCxnSpPr/>
              <p:nvPr/>
            </p:nvCxnSpPr>
            <p:spPr bwMode="auto">
              <a:xfrm>
                <a:off x="3257593" y="951264"/>
                <a:ext cx="306295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80" name="文本框 79">
                <a:extLst>
                  <a:ext uri="{FF2B5EF4-FFF2-40B4-BE49-F238E27FC236}">
                    <a16:creationId xmlns:a16="http://schemas.microsoft.com/office/drawing/2014/main" id="{3C7AFC77-F8A2-454E-ADCB-6838FFB68741}"/>
                  </a:ext>
                </a:extLst>
              </p:cNvPr>
              <p:cNvSpPr txBox="1"/>
              <p:nvPr/>
            </p:nvSpPr>
            <p:spPr>
              <a:xfrm>
                <a:off x="3267101" y="574609"/>
                <a:ext cx="26962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i="1"/>
                  <a:t>i</a:t>
                </a:r>
                <a:endParaRPr lang="zh-CN" altLang="en-US" i="1"/>
              </a:p>
            </p:txBody>
          </p:sp>
        </p:grp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015D2088-AA0C-4185-ABAF-96CDAFB336A6}"/>
                </a:ext>
              </a:extLst>
            </p:cNvPr>
            <p:cNvSpPr txBox="1"/>
            <p:nvPr/>
          </p:nvSpPr>
          <p:spPr>
            <a:xfrm>
              <a:off x="3742567" y="866953"/>
              <a:ext cx="720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/>
                <a:t>+</a:t>
              </a:r>
            </a:p>
            <a:p>
              <a:endParaRPr lang="en-US" altLang="zh-CN" b="1"/>
            </a:p>
            <a:p>
              <a:r>
                <a:rPr lang="en-US" altLang="zh-CN" b="1" i="1"/>
                <a:t>u</a:t>
              </a:r>
            </a:p>
            <a:p>
              <a:r>
                <a:rPr lang="en-US" altLang="zh-CN" b="1"/>
                <a:t>_</a:t>
              </a:r>
              <a:endParaRPr lang="zh-CN" altLang="en-US" b="1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0" grpId="0" animBg="1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195E299D-4874-4E00-870D-766968D16C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09" y="340851"/>
            <a:ext cx="2959284" cy="172365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BEF377C-0A30-4E95-9F33-495D49F8E2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981" y="195482"/>
            <a:ext cx="1942038" cy="201438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322ABB67-A2B6-4858-8EC3-5177D2A045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427734"/>
            <a:ext cx="1797337" cy="242413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A9A1B646-FCE4-4B33-9000-F73C44030D4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334" y="2328397"/>
            <a:ext cx="1808044" cy="2646946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id="{820F7BAB-2104-4B93-9F44-2C48D5CDF432}"/>
              </a:ext>
            </a:extLst>
          </p:cNvPr>
          <p:cNvGrpSpPr/>
          <p:nvPr/>
        </p:nvGrpSpPr>
        <p:grpSpPr>
          <a:xfrm>
            <a:off x="2195736" y="1224793"/>
            <a:ext cx="372218" cy="461665"/>
            <a:chOff x="2195736" y="1224793"/>
            <a:chExt cx="372218" cy="461665"/>
          </a:xfrm>
        </p:grpSpPr>
        <p:cxnSp>
          <p:nvCxnSpPr>
            <p:cNvPr id="11" name="直接箭头连接符 10">
              <a:extLst>
                <a:ext uri="{FF2B5EF4-FFF2-40B4-BE49-F238E27FC236}">
                  <a16:creationId xmlns:a16="http://schemas.microsoft.com/office/drawing/2014/main" id="{16E222BD-1244-464D-BD02-10C7549664A3}"/>
                </a:ext>
              </a:extLst>
            </p:cNvPr>
            <p:cNvCxnSpPr/>
            <p:nvPr/>
          </p:nvCxnSpPr>
          <p:spPr bwMode="auto">
            <a:xfrm flipV="1">
              <a:off x="2195736" y="1347614"/>
              <a:ext cx="0" cy="21602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E4E7ACF8-3D6E-42A5-BC63-1410D657E377}"/>
                </a:ext>
              </a:extLst>
            </p:cNvPr>
            <p:cNvSpPr txBox="1"/>
            <p:nvPr/>
          </p:nvSpPr>
          <p:spPr>
            <a:xfrm>
              <a:off x="2195736" y="1224793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i="1">
                  <a:solidFill>
                    <a:srgbClr val="FF0000"/>
                  </a:solidFill>
                </a:rPr>
                <a:t>i</a:t>
              </a:r>
              <a:r>
                <a:rPr lang="en-US" altLang="zh-CN" b="1" baseline="-25000">
                  <a:solidFill>
                    <a:srgbClr val="FF0000"/>
                  </a:solidFill>
                </a:rPr>
                <a:t>1</a:t>
              </a:r>
              <a:endParaRPr lang="zh-CN" altLang="en-US" b="1" baseline="-25000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03F47C56-DC94-4FC9-AAC0-09C7DA447688}"/>
              </a:ext>
            </a:extLst>
          </p:cNvPr>
          <p:cNvGrpSpPr/>
          <p:nvPr/>
        </p:nvGrpSpPr>
        <p:grpSpPr>
          <a:xfrm>
            <a:off x="1633595" y="3219822"/>
            <a:ext cx="458780" cy="1200329"/>
            <a:chOff x="3902208" y="3363838"/>
            <a:chExt cx="458780" cy="1200329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9C9D36C0-09EC-46E5-8470-9B9895483BED}"/>
                </a:ext>
              </a:extLst>
            </p:cNvPr>
            <p:cNvSpPr txBox="1"/>
            <p:nvPr/>
          </p:nvSpPr>
          <p:spPr>
            <a:xfrm>
              <a:off x="3902208" y="3795886"/>
              <a:ext cx="4587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i="1">
                  <a:solidFill>
                    <a:srgbClr val="FF0000"/>
                  </a:solidFill>
                </a:rPr>
                <a:t>u</a:t>
              </a:r>
              <a:r>
                <a:rPr lang="en-US" altLang="zh-CN" b="1" baseline="-25000">
                  <a:solidFill>
                    <a:srgbClr val="FF0000"/>
                  </a:solidFill>
                </a:rPr>
                <a:t>1</a:t>
              </a:r>
              <a:endParaRPr lang="zh-CN" altLang="en-US" b="1" baseline="-25000">
                <a:solidFill>
                  <a:srgbClr val="FF0000"/>
                </a:solidFill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CE0B5D7D-542E-4714-9E79-B83840627809}"/>
                </a:ext>
              </a:extLst>
            </p:cNvPr>
            <p:cNvSpPr txBox="1"/>
            <p:nvPr/>
          </p:nvSpPr>
          <p:spPr>
            <a:xfrm>
              <a:off x="3995936" y="3363838"/>
              <a:ext cx="4571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>
                  <a:solidFill>
                    <a:srgbClr val="FF0000"/>
                  </a:solidFill>
                </a:rPr>
                <a:t>+</a:t>
              </a:r>
            </a:p>
            <a:p>
              <a:endParaRPr lang="en-US" altLang="zh-CN" b="1">
                <a:solidFill>
                  <a:srgbClr val="FF0000"/>
                </a:solidFill>
              </a:endParaRPr>
            </a:p>
            <a:p>
              <a:r>
                <a:rPr lang="en-US" altLang="zh-CN" b="1">
                  <a:solidFill>
                    <a:srgbClr val="FF0000"/>
                  </a:solidFill>
                </a:rPr>
                <a:t>_</a:t>
              </a:r>
              <a:endParaRPr lang="zh-CN" altLang="en-US" b="1">
                <a:solidFill>
                  <a:srgbClr val="FF0000"/>
                </a:solidFill>
              </a:endParaRP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id="{374C7D42-23BC-4217-A81B-05164D0E6CE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427734"/>
            <a:ext cx="2031888" cy="2283718"/>
          </a:xfrm>
          <a:prstGeom prst="rect">
            <a:avLst/>
          </a:prstGeom>
        </p:spPr>
      </p:pic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D83D34E6-6E1B-4E84-97C6-319801B5E666}"/>
              </a:ext>
            </a:extLst>
          </p:cNvPr>
          <p:cNvCxnSpPr/>
          <p:nvPr/>
        </p:nvCxnSpPr>
        <p:spPr bwMode="auto">
          <a:xfrm>
            <a:off x="5868144" y="51470"/>
            <a:ext cx="0" cy="504056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22" name="图片 21">
            <a:extLst>
              <a:ext uri="{FF2B5EF4-FFF2-40B4-BE49-F238E27FC236}">
                <a16:creationId xmlns:a16="http://schemas.microsoft.com/office/drawing/2014/main" id="{5C12DF6B-71FE-497F-B787-ED3737C5BDA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36735"/>
            <a:ext cx="2081979" cy="228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3823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55575" y="428610"/>
            <a:ext cx="2459037" cy="596887"/>
            <a:chOff x="285720" y="500048"/>
            <a:chExt cx="2459037" cy="596887"/>
          </a:xfrm>
        </p:grpSpPr>
        <p:pic>
          <p:nvPicPr>
            <p:cNvPr id="2" name="Picture 5" descr="MARK831">
              <a:hlinkClick r:id="rId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285720" y="500048"/>
              <a:ext cx="2459037" cy="596887"/>
            </a:xfrm>
            <a:prstGeom prst="rect">
              <a:avLst/>
            </a:prstGeom>
          </p:spPr>
        </p:pic>
        <p:sp>
          <p:nvSpPr>
            <p:cNvPr id="3" name="标题 1"/>
            <p:cNvSpPr txBox="1">
              <a:spLocks/>
            </p:cNvSpPr>
            <p:nvPr/>
          </p:nvSpPr>
          <p:spPr>
            <a:xfrm>
              <a:off x="858963" y="510806"/>
              <a:ext cx="1457166" cy="500066"/>
            </a:xfrm>
            <a:prstGeom prst="rect">
              <a:avLst/>
            </a:prstGeom>
            <a:solidFill>
              <a:schemeClr val="bg1"/>
            </a:solidFill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+mj-lt"/>
                  <a:ea typeface="宋体" pitchFamily="2" charset="-122"/>
                  <a:cs typeface="+mj-cs"/>
                </a:rPr>
                <a:t>注意</a:t>
              </a:r>
            </a:p>
          </p:txBody>
        </p:sp>
      </p:grpSp>
      <p:sp>
        <p:nvSpPr>
          <p:cNvPr id="5" name="矩形 7"/>
          <p:cNvSpPr>
            <a:spLocks noChangeArrowheads="1"/>
          </p:cNvSpPr>
          <p:nvPr/>
        </p:nvSpPr>
        <p:spPr bwMode="auto">
          <a:xfrm>
            <a:off x="357158" y="1214428"/>
            <a:ext cx="7816862" cy="3298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  <a:buFont typeface="Wingdings" pitchFamily="2" charset="2"/>
              <a:buChar char="Ø"/>
            </a:pPr>
            <a:r>
              <a:rPr lang="zh-CN" altLang="en-US" sz="2800" dirty="0"/>
              <a:t> 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对外等效</a:t>
            </a:r>
            <a:endParaRPr lang="en-US" altLang="zh-CN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5000"/>
              </a:lnSpc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电路的等效变换只</a:t>
            </a:r>
            <a:r>
              <a:rPr lang="zh-CN" altLang="en-US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改变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电路的</a:t>
            </a:r>
            <a:r>
              <a:rPr lang="zh-CN" altLang="en-US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内部结构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，但保持其</a:t>
            </a:r>
            <a:r>
              <a:rPr lang="zh-CN" alt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端口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上的</a:t>
            </a:r>
            <a:r>
              <a:rPr lang="zh-CN" altLang="en-US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电压和电流的关系（</a:t>
            </a:r>
            <a:r>
              <a:rPr lang="en-US" altLang="zh-CN" b="1" i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VCR</a:t>
            </a:r>
            <a:r>
              <a:rPr lang="zh-CN" altLang="en-US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）不变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；</a:t>
            </a:r>
          </a:p>
          <a:p>
            <a:pPr>
              <a:lnSpc>
                <a:spcPts val="5000"/>
              </a:lnSpc>
              <a:buFont typeface="Wingdings" pitchFamily="2" charset="2"/>
              <a:buChar char="Ø"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对内不等效</a:t>
            </a:r>
            <a:endParaRPr lang="en-US" altLang="zh-CN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5000"/>
              </a:lnSpc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对被变换的电路部分而言，与原电路的工作状态不同。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1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1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1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1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6"/>
          <p:cNvGrpSpPr>
            <a:grpSpLocks/>
          </p:cNvGrpSpPr>
          <p:nvPr/>
        </p:nvGrpSpPr>
        <p:grpSpPr bwMode="auto">
          <a:xfrm>
            <a:off x="252413" y="406755"/>
            <a:ext cx="8677305" cy="1150937"/>
            <a:chOff x="252413" y="563563"/>
            <a:chExt cx="7939866" cy="1150937"/>
          </a:xfrm>
        </p:grpSpPr>
        <p:sp>
          <p:nvSpPr>
            <p:cNvPr id="3" name="AutoShape 93"/>
            <p:cNvSpPr>
              <a:spLocks noChangeArrowheads="1"/>
            </p:cNvSpPr>
            <p:nvPr/>
          </p:nvSpPr>
          <p:spPr bwMode="auto">
            <a:xfrm>
              <a:off x="252413" y="563563"/>
              <a:ext cx="7939866" cy="1150937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sym typeface="Times New Roman" pitchFamily="18" charset="0"/>
              </a:endParaRPr>
            </a:p>
          </p:txBody>
        </p:sp>
        <p:sp>
          <p:nvSpPr>
            <p:cNvPr id="4" name="Text Box 2"/>
            <p:cNvSpPr>
              <a:spLocks noChangeArrowheads="1"/>
            </p:cNvSpPr>
            <p:nvPr/>
          </p:nvSpPr>
          <p:spPr bwMode="auto">
            <a:xfrm>
              <a:off x="348600" y="691611"/>
              <a:ext cx="763587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b="1" dirty="0">
                  <a:latin typeface="宋体" pitchFamily="2" charset="-122"/>
                  <a:sym typeface="宋体" pitchFamily="2" charset="-122"/>
                </a:rPr>
                <a:t>【例】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（</a:t>
              </a: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P35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例</a:t>
              </a: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2-7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）将下图等效简化为一个电压源或者电流源。</a:t>
              </a:r>
              <a:endParaRPr lang="zh-CN" altLang="en-US" sz="2800" b="1" i="1" dirty="0"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40" name="AutoShape 8"/>
          <p:cNvSpPr>
            <a:spLocks noChangeArrowheads="1"/>
          </p:cNvSpPr>
          <p:nvPr/>
        </p:nvSpPr>
        <p:spPr bwMode="auto">
          <a:xfrm>
            <a:off x="3428992" y="3429006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grpSp>
        <p:nvGrpSpPr>
          <p:cNvPr id="95" name="组合 94"/>
          <p:cNvGrpSpPr/>
          <p:nvPr/>
        </p:nvGrpSpPr>
        <p:grpSpPr>
          <a:xfrm>
            <a:off x="429757" y="1679575"/>
            <a:ext cx="2642045" cy="3267075"/>
            <a:chOff x="429757" y="1679575"/>
            <a:chExt cx="2642045" cy="3267075"/>
          </a:xfrm>
        </p:grpSpPr>
        <p:grpSp>
          <p:nvGrpSpPr>
            <p:cNvPr id="54" name="组合 53"/>
            <p:cNvGrpSpPr/>
            <p:nvPr/>
          </p:nvGrpSpPr>
          <p:grpSpPr>
            <a:xfrm>
              <a:off x="429757" y="1679575"/>
              <a:ext cx="2642045" cy="3267075"/>
              <a:chOff x="429757" y="1679575"/>
              <a:chExt cx="2642045" cy="3267075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429757" y="1679575"/>
                <a:ext cx="2642045" cy="3267075"/>
                <a:chOff x="285720" y="1822457"/>
                <a:chExt cx="2642045" cy="3267075"/>
              </a:xfrm>
            </p:grpSpPr>
            <p:grpSp>
              <p:nvGrpSpPr>
                <p:cNvPr id="6" name="Group 50"/>
                <p:cNvGrpSpPr>
                  <a:grpSpLocks/>
                </p:cNvGrpSpPr>
                <p:nvPr/>
              </p:nvGrpSpPr>
              <p:grpSpPr bwMode="auto">
                <a:xfrm>
                  <a:off x="285720" y="2139152"/>
                  <a:ext cx="2642045" cy="2915266"/>
                  <a:chOff x="547" y="1351"/>
                  <a:chExt cx="2568" cy="2389"/>
                </a:xfrm>
              </p:grpSpPr>
              <p:sp>
                <p:nvSpPr>
                  <p:cNvPr id="7" name="Oval 3"/>
                  <p:cNvSpPr>
                    <a:spLocks noChangeArrowheads="1"/>
                  </p:cNvSpPr>
                  <p:nvPr/>
                </p:nvSpPr>
                <p:spPr bwMode="auto">
                  <a:xfrm>
                    <a:off x="1239" y="3104"/>
                    <a:ext cx="427" cy="379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8" name="Line 4"/>
                  <p:cNvSpPr>
                    <a:spLocks noChangeShapeType="1"/>
                  </p:cNvSpPr>
                  <p:nvPr/>
                </p:nvSpPr>
                <p:spPr bwMode="auto">
                  <a:xfrm>
                    <a:off x="1453" y="3104"/>
                    <a:ext cx="0" cy="379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9" name="Line 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73" y="3294"/>
                    <a:ext cx="266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0" name="Line 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1" y="3294"/>
                    <a:ext cx="475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1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551" y="3294"/>
                    <a:ext cx="0" cy="379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oval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2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2678" y="3294"/>
                    <a:ext cx="426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oval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4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1031" y="2535"/>
                    <a:ext cx="426" cy="38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5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244" y="2535"/>
                    <a:ext cx="0" cy="38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6" name="Line 1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1" y="2725"/>
                    <a:ext cx="48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7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551" y="2725"/>
                    <a:ext cx="0" cy="569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oval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8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457" y="2725"/>
                    <a:ext cx="1594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457" y="2725"/>
                    <a:ext cx="213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2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2252" y="2535"/>
                    <a:ext cx="426" cy="38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4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3104" y="2725"/>
                    <a:ext cx="0" cy="995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oval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5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145" y="3220"/>
                    <a:ext cx="533" cy="142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6" name="Line 2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666" y="3294"/>
                    <a:ext cx="479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7" name="Line 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79" y="1541"/>
                    <a:ext cx="0" cy="1184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 type="oval" w="med" len="med"/>
                    <a:tailEnd type="oval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8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2252" y="2014"/>
                    <a:ext cx="533" cy="142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9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879" y="2062"/>
                    <a:ext cx="373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 type="oval" w="med" len="med"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0" name="Oval 26"/>
                  <p:cNvSpPr>
                    <a:spLocks noChangeArrowheads="1"/>
                  </p:cNvSpPr>
                  <p:nvPr/>
                </p:nvSpPr>
                <p:spPr bwMode="auto">
                  <a:xfrm>
                    <a:off x="2358" y="1351"/>
                    <a:ext cx="427" cy="379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1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2571" y="1351"/>
                    <a:ext cx="0" cy="379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2" name="Line 2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879" y="1541"/>
                    <a:ext cx="479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3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2785" y="1541"/>
                    <a:ext cx="213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5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2785" y="2062"/>
                    <a:ext cx="319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oval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6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2944" y="1541"/>
                    <a:ext cx="16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oval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7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3104" y="1541"/>
                    <a:ext cx="0" cy="1184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oval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8" name="Oval 34"/>
                  <p:cNvSpPr>
                    <a:spLocks noChangeArrowheads="1"/>
                  </p:cNvSpPr>
                  <p:nvPr/>
                </p:nvSpPr>
                <p:spPr bwMode="auto">
                  <a:xfrm>
                    <a:off x="1026" y="1351"/>
                    <a:ext cx="427" cy="379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9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239" y="1351"/>
                    <a:ext cx="0" cy="379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0" name="Line 3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60" y="1541"/>
                    <a:ext cx="266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2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453" y="1541"/>
                    <a:ext cx="479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3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547" y="1541"/>
                    <a:ext cx="0" cy="1184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oval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4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547" y="1541"/>
                    <a:ext cx="32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5" name="Text Box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22" y="1706"/>
                    <a:ext cx="693" cy="328"/>
                  </a:xfrm>
                  <a:prstGeom prst="rect">
                    <a:avLst/>
                  </a:prstGeom>
                  <a:noFill/>
                  <a:ln w="2540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sz="2000" i="1" dirty="0"/>
                      <a:t>R</a:t>
                    </a:r>
                    <a:r>
                      <a:rPr lang="en-US" altLang="zh-CN" sz="2000" baseline="-25000" dirty="0"/>
                      <a:t>1</a:t>
                    </a:r>
                    <a:endParaRPr lang="en-US" altLang="zh-CN" sz="2000" dirty="0"/>
                  </a:p>
                </p:txBody>
              </p:sp>
              <p:sp>
                <p:nvSpPr>
                  <p:cNvPr id="46" name="Text Box 4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78" y="3412"/>
                    <a:ext cx="693" cy="328"/>
                  </a:xfrm>
                  <a:prstGeom prst="rect">
                    <a:avLst/>
                  </a:prstGeom>
                  <a:noFill/>
                  <a:ln w="2540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sz="2000" i="1" dirty="0"/>
                      <a:t>R</a:t>
                    </a:r>
                    <a:r>
                      <a:rPr lang="en-US" altLang="zh-CN" sz="2000" baseline="-25000" dirty="0"/>
                      <a:t>2</a:t>
                    </a:r>
                    <a:endParaRPr lang="en-US" altLang="zh-CN" sz="2000" dirty="0"/>
                  </a:p>
                </p:txBody>
              </p:sp>
            </p:grpSp>
            <p:graphicFrame>
              <p:nvGraphicFramePr>
                <p:cNvPr id="19463" name="Object 7"/>
                <p:cNvGraphicFramePr>
                  <a:graphicFrameLocks noChangeAspect="1"/>
                </p:cNvGraphicFramePr>
                <p:nvPr/>
              </p:nvGraphicFramePr>
              <p:xfrm>
                <a:off x="2000676" y="1833570"/>
                <a:ext cx="857250" cy="3667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9499" name="Equation" r:id="rId3" imgW="533160" imgH="228600" progId="Equation.DSMT4">
                        <p:embed/>
                      </p:oleObj>
                    </mc:Choice>
                    <mc:Fallback>
                      <p:oleObj name="Equation" r:id="rId3" imgW="533160" imgH="228600" progId="Equation.DSMT4">
                        <p:embed/>
                        <p:pic>
                          <p:nvPicPr>
                            <p:cNvPr id="0" name="Picture 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000676" y="1833570"/>
                              <a:ext cx="857250" cy="36671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9464" name="Object 8"/>
                <p:cNvGraphicFramePr>
                  <a:graphicFrameLocks noChangeAspect="1"/>
                </p:cNvGraphicFramePr>
                <p:nvPr/>
              </p:nvGraphicFramePr>
              <p:xfrm>
                <a:off x="643363" y="1822457"/>
                <a:ext cx="747713" cy="3286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9500" name="Equation" r:id="rId5" imgW="520560" imgH="228600" progId="Equation.DSMT4">
                        <p:embed/>
                      </p:oleObj>
                    </mc:Choice>
                    <mc:Fallback>
                      <p:oleObj name="Equation" r:id="rId5" imgW="520560" imgH="228600" progId="Equation.DSMT4">
                        <p:embed/>
                        <p:pic>
                          <p:nvPicPr>
                            <p:cNvPr id="0" name="Picture 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43363" y="1822457"/>
                              <a:ext cx="747713" cy="32861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9465" name="Object 9"/>
                <p:cNvGraphicFramePr>
                  <a:graphicFrameLocks noChangeAspect="1"/>
                </p:cNvGraphicFramePr>
                <p:nvPr/>
              </p:nvGraphicFramePr>
              <p:xfrm>
                <a:off x="644951" y="3214695"/>
                <a:ext cx="765175" cy="3286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9501" name="Equation" r:id="rId7" imgW="533160" imgH="228600" progId="Equation.DSMT4">
                        <p:embed/>
                      </p:oleObj>
                    </mc:Choice>
                    <mc:Fallback>
                      <p:oleObj name="Equation" r:id="rId7" imgW="533160" imgH="228600" progId="Equation.DSMT4">
                        <p:embed/>
                        <p:pic>
                          <p:nvPicPr>
                            <p:cNvPr id="0" name="Picture 9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44951" y="3214695"/>
                              <a:ext cx="765175" cy="32861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9466" name="Object 10"/>
                <p:cNvGraphicFramePr>
                  <a:graphicFrameLocks noChangeAspect="1"/>
                </p:cNvGraphicFramePr>
                <p:nvPr/>
              </p:nvGraphicFramePr>
              <p:xfrm>
                <a:off x="686226" y="4760920"/>
                <a:ext cx="785812" cy="3286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9502" name="Equation" r:id="rId9" imgW="545760" imgH="228600" progId="Equation.DSMT4">
                        <p:embed/>
                      </p:oleObj>
                    </mc:Choice>
                    <mc:Fallback>
                      <p:oleObj name="Equation" r:id="rId9" imgW="545760" imgH="228600" progId="Equation.DSMT4">
                        <p:embed/>
                        <p:pic>
                          <p:nvPicPr>
                            <p:cNvPr id="0" name="Picture 1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86226" y="4760920"/>
                              <a:ext cx="785812" cy="32861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52" name="Text Box 20"/>
              <p:cNvSpPr txBox="1">
                <a:spLocks noChangeArrowheads="1"/>
              </p:cNvSpPr>
              <p:nvPr/>
            </p:nvSpPr>
            <p:spPr bwMode="auto">
              <a:xfrm>
                <a:off x="1885762" y="3356722"/>
                <a:ext cx="319342" cy="38266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 dirty="0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+</a:t>
                </a:r>
              </a:p>
            </p:txBody>
          </p:sp>
          <p:sp>
            <p:nvSpPr>
              <p:cNvPr id="53" name="Text Box 21"/>
              <p:cNvSpPr txBox="1">
                <a:spLocks noChangeArrowheads="1"/>
              </p:cNvSpPr>
              <p:nvPr/>
            </p:nvSpPr>
            <p:spPr bwMode="auto">
              <a:xfrm>
                <a:off x="2565586" y="3182418"/>
                <a:ext cx="363340" cy="38266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 dirty="0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_</a:t>
                </a:r>
              </a:p>
            </p:txBody>
          </p:sp>
        </p:grpSp>
        <p:graphicFrame>
          <p:nvGraphicFramePr>
            <p:cNvPr id="19477" name="Object 21"/>
            <p:cNvGraphicFramePr>
              <a:graphicFrameLocks noChangeAspect="1"/>
            </p:cNvGraphicFramePr>
            <p:nvPr/>
          </p:nvGraphicFramePr>
          <p:xfrm>
            <a:off x="2071670" y="3093332"/>
            <a:ext cx="822329" cy="357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03" name="Equation" r:id="rId11" imgW="469800" imgH="228600" progId="Equation.DSMT4">
                    <p:embed/>
                  </p:oleObj>
                </mc:Choice>
                <mc:Fallback>
                  <p:oleObj name="Equation" r:id="rId11" imgW="469800" imgH="228600" progId="Equation.DSMT4">
                    <p:embed/>
                    <p:pic>
                      <p:nvPicPr>
                        <p:cNvPr id="0" name="Picture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71670" y="3093332"/>
                          <a:ext cx="822329" cy="3571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1" name="组合 140"/>
          <p:cNvGrpSpPr/>
          <p:nvPr/>
        </p:nvGrpSpPr>
        <p:grpSpPr>
          <a:xfrm>
            <a:off x="4429125" y="1649413"/>
            <a:ext cx="2642045" cy="3268662"/>
            <a:chOff x="4429125" y="1649413"/>
            <a:chExt cx="2642045" cy="3268662"/>
          </a:xfrm>
        </p:grpSpPr>
        <p:grpSp>
          <p:nvGrpSpPr>
            <p:cNvPr id="96" name="组合 95"/>
            <p:cNvGrpSpPr/>
            <p:nvPr/>
          </p:nvGrpSpPr>
          <p:grpSpPr>
            <a:xfrm>
              <a:off x="4429125" y="1649413"/>
              <a:ext cx="2642045" cy="3268662"/>
              <a:chOff x="429758" y="1678665"/>
              <a:chExt cx="2642045" cy="3268662"/>
            </a:xfrm>
          </p:grpSpPr>
          <p:grpSp>
            <p:nvGrpSpPr>
              <p:cNvPr id="97" name="组合 96"/>
              <p:cNvGrpSpPr/>
              <p:nvPr/>
            </p:nvGrpSpPr>
            <p:grpSpPr>
              <a:xfrm>
                <a:off x="429758" y="1678665"/>
                <a:ext cx="2642045" cy="3268662"/>
                <a:chOff x="285721" y="1821547"/>
                <a:chExt cx="2642045" cy="3268662"/>
              </a:xfrm>
            </p:grpSpPr>
            <p:grpSp>
              <p:nvGrpSpPr>
                <p:cNvPr id="100" name="Group 50"/>
                <p:cNvGrpSpPr>
                  <a:grpSpLocks/>
                </p:cNvGrpSpPr>
                <p:nvPr/>
              </p:nvGrpSpPr>
              <p:grpSpPr bwMode="auto">
                <a:xfrm>
                  <a:off x="285721" y="2139154"/>
                  <a:ext cx="2642045" cy="2915269"/>
                  <a:chOff x="547" y="1351"/>
                  <a:chExt cx="2568" cy="2389"/>
                </a:xfrm>
              </p:grpSpPr>
              <p:sp>
                <p:nvSpPr>
                  <p:cNvPr id="105" name="Oval 3"/>
                  <p:cNvSpPr>
                    <a:spLocks noChangeArrowheads="1"/>
                  </p:cNvSpPr>
                  <p:nvPr/>
                </p:nvSpPr>
                <p:spPr bwMode="auto">
                  <a:xfrm>
                    <a:off x="1239" y="3104"/>
                    <a:ext cx="427" cy="379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06" name="Line 4"/>
                  <p:cNvSpPr>
                    <a:spLocks noChangeShapeType="1"/>
                  </p:cNvSpPr>
                  <p:nvPr/>
                </p:nvSpPr>
                <p:spPr bwMode="auto">
                  <a:xfrm>
                    <a:off x="1453" y="3104"/>
                    <a:ext cx="0" cy="379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07" name="Line 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73" y="3294"/>
                    <a:ext cx="266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08" name="Line 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1" y="3294"/>
                    <a:ext cx="475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09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551" y="3294"/>
                    <a:ext cx="0" cy="379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oval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10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2678" y="3294"/>
                    <a:ext cx="426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oval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11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1031" y="2535"/>
                    <a:ext cx="426" cy="38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12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244" y="2535"/>
                    <a:ext cx="0" cy="38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13" name="Line 1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1" y="2725"/>
                    <a:ext cx="48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14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551" y="2725"/>
                    <a:ext cx="0" cy="569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oval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15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457" y="2725"/>
                    <a:ext cx="1594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16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457" y="2725"/>
                    <a:ext cx="213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17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2252" y="2535"/>
                    <a:ext cx="426" cy="38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19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3104" y="2725"/>
                    <a:ext cx="0" cy="995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oval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20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145" y="3220"/>
                    <a:ext cx="533" cy="142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21" name="Line 2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666" y="3294"/>
                    <a:ext cx="479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22" name="Line 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79" y="1541"/>
                    <a:ext cx="0" cy="1184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 type="oval" w="med" len="med"/>
                    <a:tailEnd type="oval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23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2252" y="2014"/>
                    <a:ext cx="533" cy="142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24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879" y="2062"/>
                    <a:ext cx="373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 type="oval" w="med" len="med"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25" name="Oval 26"/>
                  <p:cNvSpPr>
                    <a:spLocks noChangeArrowheads="1"/>
                  </p:cNvSpPr>
                  <p:nvPr/>
                </p:nvSpPr>
                <p:spPr bwMode="auto">
                  <a:xfrm>
                    <a:off x="2358" y="1351"/>
                    <a:ext cx="427" cy="379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26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2571" y="1351"/>
                    <a:ext cx="0" cy="379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27" name="Line 2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879" y="1541"/>
                    <a:ext cx="479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28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2785" y="1541"/>
                    <a:ext cx="213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29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2785" y="2062"/>
                    <a:ext cx="319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oval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30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2944" y="1541"/>
                    <a:ext cx="16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oval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31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3104" y="1541"/>
                    <a:ext cx="0" cy="1184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oval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32" name="Oval 34"/>
                  <p:cNvSpPr>
                    <a:spLocks noChangeArrowheads="1"/>
                  </p:cNvSpPr>
                  <p:nvPr/>
                </p:nvSpPr>
                <p:spPr bwMode="auto">
                  <a:xfrm>
                    <a:off x="1026" y="1351"/>
                    <a:ext cx="427" cy="37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33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239" y="1351"/>
                    <a:ext cx="0" cy="379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34" name="Line 3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60" y="1541"/>
                    <a:ext cx="26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35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453" y="1541"/>
                    <a:ext cx="479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36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547" y="1541"/>
                    <a:ext cx="0" cy="1184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oval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37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547" y="1541"/>
                    <a:ext cx="32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sz="32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38" name="Text Box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22" y="1706"/>
                    <a:ext cx="693" cy="328"/>
                  </a:xfrm>
                  <a:prstGeom prst="rect">
                    <a:avLst/>
                  </a:prstGeom>
                  <a:noFill/>
                  <a:ln w="2540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sz="2000" i="1" dirty="0"/>
                      <a:t>R</a:t>
                    </a:r>
                    <a:r>
                      <a:rPr lang="en-US" altLang="zh-CN" sz="2000" baseline="-25000" dirty="0"/>
                      <a:t>1</a:t>
                    </a:r>
                    <a:endParaRPr lang="en-US" altLang="zh-CN" sz="2000" dirty="0"/>
                  </a:p>
                </p:txBody>
              </p:sp>
              <p:sp>
                <p:nvSpPr>
                  <p:cNvPr id="139" name="Text Box 4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78" y="3412"/>
                    <a:ext cx="693" cy="328"/>
                  </a:xfrm>
                  <a:prstGeom prst="rect">
                    <a:avLst/>
                  </a:prstGeom>
                  <a:noFill/>
                  <a:ln w="2540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  <a:defRPr/>
                    </a:pPr>
                    <a:r>
                      <a:rPr lang="en-US" altLang="zh-CN" sz="2000" i="1" dirty="0"/>
                      <a:t>R</a:t>
                    </a:r>
                    <a:r>
                      <a:rPr lang="en-US" altLang="zh-CN" sz="2000" baseline="-25000" dirty="0"/>
                      <a:t>2</a:t>
                    </a:r>
                    <a:endParaRPr lang="en-US" altLang="zh-CN" sz="2000" dirty="0"/>
                  </a:p>
                </p:txBody>
              </p:sp>
            </p:grpSp>
            <p:graphicFrame>
              <p:nvGraphicFramePr>
                <p:cNvPr id="101" name="Object 7"/>
                <p:cNvGraphicFramePr>
                  <a:graphicFrameLocks noChangeAspect="1"/>
                </p:cNvGraphicFramePr>
                <p:nvPr/>
              </p:nvGraphicFramePr>
              <p:xfrm>
                <a:off x="2000221" y="1832659"/>
                <a:ext cx="857250" cy="3667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9504" name="Equation" r:id="rId13" imgW="533160" imgH="228600" progId="Equation.DSMT4">
                        <p:embed/>
                      </p:oleObj>
                    </mc:Choice>
                    <mc:Fallback>
                      <p:oleObj name="Equation" r:id="rId13" imgW="533160" imgH="228600" progId="Equation.DSMT4">
                        <p:embed/>
                        <p:pic>
                          <p:nvPicPr>
                            <p:cNvPr id="0" name="Object 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000221" y="1832659"/>
                              <a:ext cx="857250" cy="36671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2" name="Object 8"/>
                <p:cNvGraphicFramePr>
                  <a:graphicFrameLocks noChangeAspect="1"/>
                </p:cNvGraphicFramePr>
                <p:nvPr/>
              </p:nvGraphicFramePr>
              <p:xfrm>
                <a:off x="642909" y="1821547"/>
                <a:ext cx="747712" cy="3286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9505" name="Equation" r:id="rId15" imgW="520560" imgH="228600" progId="Equation.DSMT4">
                        <p:embed/>
                      </p:oleObj>
                    </mc:Choice>
                    <mc:Fallback>
                      <p:oleObj name="Equation" r:id="rId15" imgW="520560" imgH="228600" progId="Equation.DSMT4">
                        <p:embed/>
                        <p:pic>
                          <p:nvPicPr>
                            <p:cNvPr id="0" name="Object 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42909" y="1821547"/>
                              <a:ext cx="747712" cy="32861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3" name="Object 9"/>
                <p:cNvGraphicFramePr>
                  <a:graphicFrameLocks noChangeAspect="1"/>
                </p:cNvGraphicFramePr>
                <p:nvPr/>
              </p:nvGraphicFramePr>
              <p:xfrm>
                <a:off x="642909" y="3215372"/>
                <a:ext cx="766762" cy="3286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9506" name="Equation" r:id="rId17" imgW="533160" imgH="228600" progId="Equation.DSMT4">
                        <p:embed/>
                      </p:oleObj>
                    </mc:Choice>
                    <mc:Fallback>
                      <p:oleObj name="Equation" r:id="rId17" imgW="533160" imgH="228600" progId="Equation.DSMT4">
                        <p:embed/>
                        <p:pic>
                          <p:nvPicPr>
                            <p:cNvPr id="0" name="Object 9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42909" y="3215372"/>
                              <a:ext cx="766762" cy="32861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4" name="Object 10"/>
                <p:cNvGraphicFramePr>
                  <a:graphicFrameLocks noChangeAspect="1"/>
                </p:cNvGraphicFramePr>
                <p:nvPr/>
              </p:nvGraphicFramePr>
              <p:xfrm>
                <a:off x="688946" y="4761597"/>
                <a:ext cx="784225" cy="3286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9507" name="Equation" r:id="rId19" imgW="545760" imgH="228600" progId="Equation.DSMT4">
                        <p:embed/>
                      </p:oleObj>
                    </mc:Choice>
                    <mc:Fallback>
                      <p:oleObj name="Equation" r:id="rId19" imgW="545760" imgH="228600" progId="Equation.DSMT4">
                        <p:embed/>
                        <p:pic>
                          <p:nvPicPr>
                            <p:cNvPr id="0" name="Object 1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88946" y="4761597"/>
                              <a:ext cx="784225" cy="32861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98" name="Text Box 20"/>
              <p:cNvSpPr txBox="1">
                <a:spLocks noChangeArrowheads="1"/>
              </p:cNvSpPr>
              <p:nvPr/>
            </p:nvSpPr>
            <p:spPr bwMode="auto">
              <a:xfrm>
                <a:off x="1885762" y="3356722"/>
                <a:ext cx="319342" cy="38266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 dirty="0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+</a:t>
                </a:r>
              </a:p>
            </p:txBody>
          </p:sp>
          <p:sp>
            <p:nvSpPr>
              <p:cNvPr id="99" name="Text Box 21"/>
              <p:cNvSpPr txBox="1">
                <a:spLocks noChangeArrowheads="1"/>
              </p:cNvSpPr>
              <p:nvPr/>
            </p:nvSpPr>
            <p:spPr bwMode="auto">
              <a:xfrm>
                <a:off x="2565586" y="3182418"/>
                <a:ext cx="363340" cy="38266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kumimoji="1" lang="en-US" altLang="zh-CN" sz="2400" b="1" dirty="0">
                    <a:solidFill>
                      <a:schemeClr val="tx2"/>
                    </a:solidFill>
                    <a:latin typeface="Times New Roman" pitchFamily="18" charset="0"/>
                    <a:sym typeface="Symbol" pitchFamily="18" charset="2"/>
                  </a:rPr>
                  <a:t>_</a:t>
                </a:r>
              </a:p>
            </p:txBody>
          </p:sp>
        </p:grpSp>
        <p:graphicFrame>
          <p:nvGraphicFramePr>
            <p:cNvPr id="19478" name="Object 22"/>
            <p:cNvGraphicFramePr>
              <a:graphicFrameLocks noChangeAspect="1"/>
            </p:cNvGraphicFramePr>
            <p:nvPr/>
          </p:nvGraphicFramePr>
          <p:xfrm>
            <a:off x="6065308" y="3075684"/>
            <a:ext cx="735017" cy="357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08" name="Equation" r:id="rId21" imgW="469800" imgH="228600" progId="Equation.DSMT4">
                    <p:embed/>
                  </p:oleObj>
                </mc:Choice>
                <mc:Fallback>
                  <p:oleObj name="Equation" r:id="rId21" imgW="469800" imgH="228600" progId="Equation.DSMT4">
                    <p:embed/>
                    <p:pic>
                      <p:nvPicPr>
                        <p:cNvPr id="0" name="Picture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65308" y="3075684"/>
                          <a:ext cx="735017" cy="3575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6"/>
          <p:cNvGrpSpPr>
            <a:grpSpLocks/>
          </p:cNvGrpSpPr>
          <p:nvPr/>
        </p:nvGrpSpPr>
        <p:grpSpPr bwMode="auto">
          <a:xfrm>
            <a:off x="252413" y="406755"/>
            <a:ext cx="8677305" cy="1150937"/>
            <a:chOff x="252413" y="563563"/>
            <a:chExt cx="7939866" cy="1150937"/>
          </a:xfrm>
        </p:grpSpPr>
        <p:sp>
          <p:nvSpPr>
            <p:cNvPr id="3" name="AutoShape 93"/>
            <p:cNvSpPr>
              <a:spLocks noChangeArrowheads="1"/>
            </p:cNvSpPr>
            <p:nvPr/>
          </p:nvSpPr>
          <p:spPr bwMode="auto">
            <a:xfrm>
              <a:off x="252413" y="563563"/>
              <a:ext cx="7939866" cy="1150937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sym typeface="Times New Roman" pitchFamily="18" charset="0"/>
              </a:endParaRPr>
            </a:p>
          </p:txBody>
        </p:sp>
        <p:sp>
          <p:nvSpPr>
            <p:cNvPr id="4" name="Text Box 2"/>
            <p:cNvSpPr>
              <a:spLocks noChangeArrowheads="1"/>
            </p:cNvSpPr>
            <p:nvPr/>
          </p:nvSpPr>
          <p:spPr bwMode="auto">
            <a:xfrm>
              <a:off x="348600" y="691611"/>
              <a:ext cx="763587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b="1" dirty="0">
                  <a:latin typeface="宋体" pitchFamily="2" charset="-122"/>
                  <a:sym typeface="宋体" pitchFamily="2" charset="-122"/>
                </a:rPr>
                <a:t>【例】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（</a:t>
              </a: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P35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例</a:t>
              </a: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2-7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）将下图等效简化为一个电压源或者电流源。</a:t>
              </a:r>
              <a:endParaRPr lang="zh-CN" altLang="en-US" sz="2800" b="1" i="1" dirty="0"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5" name="组合 53"/>
          <p:cNvGrpSpPr/>
          <p:nvPr/>
        </p:nvGrpSpPr>
        <p:grpSpPr>
          <a:xfrm>
            <a:off x="429757" y="1679575"/>
            <a:ext cx="2642045" cy="3267075"/>
            <a:chOff x="429757" y="1679575"/>
            <a:chExt cx="2642045" cy="3267075"/>
          </a:xfrm>
        </p:grpSpPr>
        <p:grpSp>
          <p:nvGrpSpPr>
            <p:cNvPr id="6" name="组合 50"/>
            <p:cNvGrpSpPr/>
            <p:nvPr/>
          </p:nvGrpSpPr>
          <p:grpSpPr>
            <a:xfrm>
              <a:off x="429757" y="1679575"/>
              <a:ext cx="2642045" cy="3267075"/>
              <a:chOff x="285720" y="1822457"/>
              <a:chExt cx="2642045" cy="3267075"/>
            </a:xfrm>
          </p:grpSpPr>
          <p:grpSp>
            <p:nvGrpSpPr>
              <p:cNvPr id="13" name="Group 50"/>
              <p:cNvGrpSpPr>
                <a:grpSpLocks/>
              </p:cNvGrpSpPr>
              <p:nvPr/>
            </p:nvGrpSpPr>
            <p:grpSpPr bwMode="auto">
              <a:xfrm>
                <a:off x="285720" y="2139152"/>
                <a:ext cx="2642045" cy="2915266"/>
                <a:chOff x="547" y="1351"/>
                <a:chExt cx="2568" cy="2389"/>
              </a:xfrm>
            </p:grpSpPr>
            <p:sp>
              <p:nvSpPr>
                <p:cNvPr id="7" name="Oval 3"/>
                <p:cNvSpPr>
                  <a:spLocks noChangeArrowheads="1"/>
                </p:cNvSpPr>
                <p:nvPr/>
              </p:nvSpPr>
              <p:spPr bwMode="auto">
                <a:xfrm>
                  <a:off x="1239" y="3104"/>
                  <a:ext cx="427" cy="379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8" name="Line 4"/>
                <p:cNvSpPr>
                  <a:spLocks noChangeShapeType="1"/>
                </p:cNvSpPr>
                <p:nvPr/>
              </p:nvSpPr>
              <p:spPr bwMode="auto">
                <a:xfrm>
                  <a:off x="1453" y="3104"/>
                  <a:ext cx="0" cy="379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9" name="Line 5"/>
                <p:cNvSpPr>
                  <a:spLocks noChangeShapeType="1"/>
                </p:cNvSpPr>
                <p:nvPr/>
              </p:nvSpPr>
              <p:spPr bwMode="auto">
                <a:xfrm flipH="1">
                  <a:off x="973" y="3294"/>
                  <a:ext cx="266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" name="Line 6"/>
                <p:cNvSpPr>
                  <a:spLocks noChangeShapeType="1"/>
                </p:cNvSpPr>
                <p:nvPr/>
              </p:nvSpPr>
              <p:spPr bwMode="auto">
                <a:xfrm flipH="1">
                  <a:off x="551" y="3294"/>
                  <a:ext cx="475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1" name="Line 7"/>
                <p:cNvSpPr>
                  <a:spLocks noChangeShapeType="1"/>
                </p:cNvSpPr>
                <p:nvPr/>
              </p:nvSpPr>
              <p:spPr bwMode="auto">
                <a:xfrm>
                  <a:off x="551" y="3294"/>
                  <a:ext cx="0" cy="379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2" name="Line 8"/>
                <p:cNvSpPr>
                  <a:spLocks noChangeShapeType="1"/>
                </p:cNvSpPr>
                <p:nvPr/>
              </p:nvSpPr>
              <p:spPr bwMode="auto">
                <a:xfrm>
                  <a:off x="2678" y="3294"/>
                  <a:ext cx="426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4" name="Oval 10"/>
                <p:cNvSpPr>
                  <a:spLocks noChangeArrowheads="1"/>
                </p:cNvSpPr>
                <p:nvPr/>
              </p:nvSpPr>
              <p:spPr bwMode="auto">
                <a:xfrm>
                  <a:off x="1031" y="2535"/>
                  <a:ext cx="426" cy="380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5" name="Line 11"/>
                <p:cNvSpPr>
                  <a:spLocks noChangeShapeType="1"/>
                </p:cNvSpPr>
                <p:nvPr/>
              </p:nvSpPr>
              <p:spPr bwMode="auto">
                <a:xfrm>
                  <a:off x="1244" y="2535"/>
                  <a:ext cx="0" cy="38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6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551" y="2725"/>
                  <a:ext cx="48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7" name="Line 13"/>
                <p:cNvSpPr>
                  <a:spLocks noChangeShapeType="1"/>
                </p:cNvSpPr>
                <p:nvPr/>
              </p:nvSpPr>
              <p:spPr bwMode="auto">
                <a:xfrm>
                  <a:off x="551" y="2725"/>
                  <a:ext cx="0" cy="569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8" name="Line 14"/>
                <p:cNvSpPr>
                  <a:spLocks noChangeShapeType="1"/>
                </p:cNvSpPr>
                <p:nvPr/>
              </p:nvSpPr>
              <p:spPr bwMode="auto">
                <a:xfrm>
                  <a:off x="1457" y="2725"/>
                  <a:ext cx="1594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9" name="Line 15"/>
                <p:cNvSpPr>
                  <a:spLocks noChangeShapeType="1"/>
                </p:cNvSpPr>
                <p:nvPr/>
              </p:nvSpPr>
              <p:spPr bwMode="auto">
                <a:xfrm>
                  <a:off x="1457" y="2725"/>
                  <a:ext cx="21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2" name="Oval 18"/>
                <p:cNvSpPr>
                  <a:spLocks noChangeArrowheads="1"/>
                </p:cNvSpPr>
                <p:nvPr/>
              </p:nvSpPr>
              <p:spPr bwMode="auto">
                <a:xfrm>
                  <a:off x="2252" y="2535"/>
                  <a:ext cx="426" cy="380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graphicFrame>
              <p:nvGraphicFramePr>
                <p:cNvPr id="23" name="Object 19"/>
                <p:cNvGraphicFramePr>
                  <a:graphicFrameLocks noChangeAspect="1"/>
                </p:cNvGraphicFramePr>
                <p:nvPr/>
              </p:nvGraphicFramePr>
              <p:xfrm>
                <a:off x="2140" y="2245"/>
                <a:ext cx="673" cy="29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515" name="Equation" r:id="rId3" imgW="469800" imgH="228600" progId="Equation.DSMT4">
                        <p:embed/>
                      </p:oleObj>
                    </mc:Choice>
                    <mc:Fallback>
                      <p:oleObj name="Equation" r:id="rId3" imgW="469800" imgH="228600" progId="Equation.DSMT4">
                        <p:embed/>
                        <p:pic>
                          <p:nvPicPr>
                            <p:cNvPr id="0" name="Object 19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lum bright="-100000"/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140" y="2245"/>
                              <a:ext cx="673" cy="29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4" name="Line 20"/>
                <p:cNvSpPr>
                  <a:spLocks noChangeShapeType="1"/>
                </p:cNvSpPr>
                <p:nvPr/>
              </p:nvSpPr>
              <p:spPr bwMode="auto">
                <a:xfrm>
                  <a:off x="3104" y="2725"/>
                  <a:ext cx="0" cy="99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5" name="Rectangle 21"/>
                <p:cNvSpPr>
                  <a:spLocks noChangeArrowheads="1"/>
                </p:cNvSpPr>
                <p:nvPr/>
              </p:nvSpPr>
              <p:spPr bwMode="auto">
                <a:xfrm>
                  <a:off x="2145" y="3220"/>
                  <a:ext cx="533" cy="142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6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1666" y="3294"/>
                  <a:ext cx="479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7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879" y="1541"/>
                  <a:ext cx="0" cy="118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oval" w="med" len="med"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8" name="Rectangle 24"/>
                <p:cNvSpPr>
                  <a:spLocks noChangeArrowheads="1"/>
                </p:cNvSpPr>
                <p:nvPr/>
              </p:nvSpPr>
              <p:spPr bwMode="auto">
                <a:xfrm>
                  <a:off x="2252" y="2014"/>
                  <a:ext cx="533" cy="142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9" name="Line 25"/>
                <p:cNvSpPr>
                  <a:spLocks noChangeShapeType="1"/>
                </p:cNvSpPr>
                <p:nvPr/>
              </p:nvSpPr>
              <p:spPr bwMode="auto">
                <a:xfrm>
                  <a:off x="1879" y="2062"/>
                  <a:ext cx="37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oval" w="med" len="med"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0" name="Oval 26"/>
                <p:cNvSpPr>
                  <a:spLocks noChangeArrowheads="1"/>
                </p:cNvSpPr>
                <p:nvPr/>
              </p:nvSpPr>
              <p:spPr bwMode="auto">
                <a:xfrm>
                  <a:off x="2358" y="1351"/>
                  <a:ext cx="427" cy="379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1" name="Line 27"/>
                <p:cNvSpPr>
                  <a:spLocks noChangeShapeType="1"/>
                </p:cNvSpPr>
                <p:nvPr/>
              </p:nvSpPr>
              <p:spPr bwMode="auto">
                <a:xfrm>
                  <a:off x="2571" y="1351"/>
                  <a:ext cx="0" cy="379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2" name="Line 28"/>
                <p:cNvSpPr>
                  <a:spLocks noChangeShapeType="1"/>
                </p:cNvSpPr>
                <p:nvPr/>
              </p:nvSpPr>
              <p:spPr bwMode="auto">
                <a:xfrm flipH="1">
                  <a:off x="1879" y="1541"/>
                  <a:ext cx="479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3" name="Line 29"/>
                <p:cNvSpPr>
                  <a:spLocks noChangeShapeType="1"/>
                </p:cNvSpPr>
                <p:nvPr/>
              </p:nvSpPr>
              <p:spPr bwMode="auto">
                <a:xfrm>
                  <a:off x="2785" y="1541"/>
                  <a:ext cx="21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5" name="Line 31"/>
                <p:cNvSpPr>
                  <a:spLocks noChangeShapeType="1"/>
                </p:cNvSpPr>
                <p:nvPr/>
              </p:nvSpPr>
              <p:spPr bwMode="auto">
                <a:xfrm>
                  <a:off x="2785" y="2062"/>
                  <a:ext cx="319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6" name="Line 32"/>
                <p:cNvSpPr>
                  <a:spLocks noChangeShapeType="1"/>
                </p:cNvSpPr>
                <p:nvPr/>
              </p:nvSpPr>
              <p:spPr bwMode="auto">
                <a:xfrm>
                  <a:off x="2944" y="1541"/>
                  <a:ext cx="16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7" name="Line 33"/>
                <p:cNvSpPr>
                  <a:spLocks noChangeShapeType="1"/>
                </p:cNvSpPr>
                <p:nvPr/>
              </p:nvSpPr>
              <p:spPr bwMode="auto">
                <a:xfrm>
                  <a:off x="3104" y="1541"/>
                  <a:ext cx="0" cy="118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8" name="Oval 34"/>
                <p:cNvSpPr>
                  <a:spLocks noChangeArrowheads="1"/>
                </p:cNvSpPr>
                <p:nvPr/>
              </p:nvSpPr>
              <p:spPr bwMode="auto">
                <a:xfrm>
                  <a:off x="1026" y="1351"/>
                  <a:ext cx="427" cy="379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9" name="Line 35"/>
                <p:cNvSpPr>
                  <a:spLocks noChangeShapeType="1"/>
                </p:cNvSpPr>
                <p:nvPr/>
              </p:nvSpPr>
              <p:spPr bwMode="auto">
                <a:xfrm>
                  <a:off x="1239" y="1351"/>
                  <a:ext cx="0" cy="379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0" name="Line 36"/>
                <p:cNvSpPr>
                  <a:spLocks noChangeShapeType="1"/>
                </p:cNvSpPr>
                <p:nvPr/>
              </p:nvSpPr>
              <p:spPr bwMode="auto">
                <a:xfrm flipH="1" flipV="1">
                  <a:off x="760" y="1541"/>
                  <a:ext cx="266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2" name="Line 38"/>
                <p:cNvSpPr>
                  <a:spLocks noChangeShapeType="1"/>
                </p:cNvSpPr>
                <p:nvPr/>
              </p:nvSpPr>
              <p:spPr bwMode="auto">
                <a:xfrm flipH="1">
                  <a:off x="1453" y="1541"/>
                  <a:ext cx="479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3" name="Line 39"/>
                <p:cNvSpPr>
                  <a:spLocks noChangeShapeType="1"/>
                </p:cNvSpPr>
                <p:nvPr/>
              </p:nvSpPr>
              <p:spPr bwMode="auto">
                <a:xfrm>
                  <a:off x="547" y="1541"/>
                  <a:ext cx="0" cy="118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4" name="Line 40"/>
                <p:cNvSpPr>
                  <a:spLocks noChangeShapeType="1"/>
                </p:cNvSpPr>
                <p:nvPr/>
              </p:nvSpPr>
              <p:spPr bwMode="auto">
                <a:xfrm>
                  <a:off x="547" y="1541"/>
                  <a:ext cx="3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5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2422" y="1706"/>
                  <a:ext cx="693" cy="328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altLang="zh-CN" sz="2000" i="1" dirty="0"/>
                    <a:t>R</a:t>
                  </a:r>
                  <a:r>
                    <a:rPr lang="en-US" altLang="zh-CN" sz="2000" baseline="-25000" dirty="0"/>
                    <a:t>1</a:t>
                  </a:r>
                  <a:endParaRPr lang="en-US" altLang="zh-CN" sz="2000" dirty="0"/>
                </a:p>
              </p:txBody>
            </p:sp>
            <p:sp>
              <p:nvSpPr>
                <p:cNvPr id="46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2278" y="3412"/>
                  <a:ext cx="693" cy="328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altLang="zh-CN" sz="2000" i="1" dirty="0"/>
                    <a:t>R</a:t>
                  </a:r>
                  <a:r>
                    <a:rPr lang="en-US" altLang="zh-CN" sz="2000" baseline="-25000" dirty="0"/>
                    <a:t>2</a:t>
                  </a:r>
                  <a:endParaRPr lang="en-US" altLang="zh-CN" sz="2000" dirty="0"/>
                </a:p>
              </p:txBody>
            </p:sp>
          </p:grpSp>
          <p:graphicFrame>
            <p:nvGraphicFramePr>
              <p:cNvPr id="19463" name="Object 7"/>
              <p:cNvGraphicFramePr>
                <a:graphicFrameLocks noChangeAspect="1"/>
              </p:cNvGraphicFramePr>
              <p:nvPr/>
            </p:nvGraphicFramePr>
            <p:xfrm>
              <a:off x="1990725" y="1832838"/>
              <a:ext cx="877888" cy="366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16" name="Equation" r:id="rId5" imgW="545760" imgH="228600" progId="Equation.DSMT4">
                      <p:embed/>
                    </p:oleObj>
                  </mc:Choice>
                  <mc:Fallback>
                    <p:oleObj name="Equation" r:id="rId5" imgW="545760" imgH="228600" progId="Equation.DSMT4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90725" y="1832838"/>
                            <a:ext cx="877888" cy="366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464" name="Object 8"/>
              <p:cNvGraphicFramePr>
                <a:graphicFrameLocks noChangeAspect="1"/>
              </p:cNvGraphicFramePr>
              <p:nvPr/>
            </p:nvGraphicFramePr>
            <p:xfrm>
              <a:off x="643363" y="1822457"/>
              <a:ext cx="747713" cy="3286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17" name="Equation" r:id="rId7" imgW="520560" imgH="228600" progId="Equation.DSMT4">
                      <p:embed/>
                    </p:oleObj>
                  </mc:Choice>
                  <mc:Fallback>
                    <p:oleObj name="Equation" r:id="rId7" imgW="520560" imgH="228600" progId="Equation.DSMT4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43363" y="1822457"/>
                            <a:ext cx="747713" cy="3286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465" name="Object 9"/>
              <p:cNvGraphicFramePr>
                <a:graphicFrameLocks noChangeAspect="1"/>
              </p:cNvGraphicFramePr>
              <p:nvPr/>
            </p:nvGraphicFramePr>
            <p:xfrm>
              <a:off x="644951" y="3214695"/>
              <a:ext cx="765175" cy="3286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18" name="Equation" r:id="rId9" imgW="533160" imgH="228600" progId="Equation.DSMT4">
                      <p:embed/>
                    </p:oleObj>
                  </mc:Choice>
                  <mc:Fallback>
                    <p:oleObj name="Equation" r:id="rId9" imgW="533160" imgH="228600" progId="Equation.DSMT4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44951" y="3214695"/>
                            <a:ext cx="765175" cy="3286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466" name="Object 10"/>
              <p:cNvGraphicFramePr>
                <a:graphicFrameLocks noChangeAspect="1"/>
              </p:cNvGraphicFramePr>
              <p:nvPr/>
            </p:nvGraphicFramePr>
            <p:xfrm>
              <a:off x="686226" y="4760920"/>
              <a:ext cx="785812" cy="3286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19" name="Equation" r:id="rId11" imgW="545760" imgH="228600" progId="Equation.DSMT4">
                      <p:embed/>
                    </p:oleObj>
                  </mc:Choice>
                  <mc:Fallback>
                    <p:oleObj name="Equation" r:id="rId11" imgW="545760" imgH="228600" progId="Equation.DSMT4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86226" y="4760920"/>
                            <a:ext cx="785812" cy="3286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52" name="Text Box 20"/>
            <p:cNvSpPr txBox="1">
              <a:spLocks noChangeArrowheads="1"/>
            </p:cNvSpPr>
            <p:nvPr/>
          </p:nvSpPr>
          <p:spPr bwMode="auto">
            <a:xfrm>
              <a:off x="1885762" y="3356722"/>
              <a:ext cx="319342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+</a:t>
              </a:r>
            </a:p>
          </p:txBody>
        </p:sp>
        <p:sp>
          <p:nvSpPr>
            <p:cNvPr id="53" name="Text Box 21"/>
            <p:cNvSpPr txBox="1">
              <a:spLocks noChangeArrowheads="1"/>
            </p:cNvSpPr>
            <p:nvPr/>
          </p:nvSpPr>
          <p:spPr bwMode="auto">
            <a:xfrm>
              <a:off x="2565586" y="3182418"/>
              <a:ext cx="363340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_</a:t>
              </a:r>
            </a:p>
          </p:txBody>
        </p:sp>
      </p:grpSp>
      <p:sp>
        <p:nvSpPr>
          <p:cNvPr id="136" name="Line 39"/>
          <p:cNvSpPr>
            <a:spLocks noChangeShapeType="1"/>
          </p:cNvSpPr>
          <p:nvPr/>
        </p:nvSpPr>
        <p:spPr bwMode="auto">
          <a:xfrm>
            <a:off x="4429125" y="2198875"/>
            <a:ext cx="0" cy="144482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oval" w="med" len="med"/>
          </a:ln>
        </p:spPr>
        <p:txBody>
          <a:bodyPr wrap="none" anchor="ctr"/>
          <a:lstStyle/>
          <a:p>
            <a:pPr>
              <a:defRPr/>
            </a:pPr>
            <a:endParaRPr lang="zh-CN" altLang="en-US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4429125" y="1967020"/>
            <a:ext cx="1424934" cy="462489"/>
            <a:chOff x="4429125" y="1967020"/>
            <a:chExt cx="1424934" cy="462489"/>
          </a:xfrm>
        </p:grpSpPr>
        <p:sp>
          <p:nvSpPr>
            <p:cNvPr id="132" name="Oval 34"/>
            <p:cNvSpPr>
              <a:spLocks noChangeArrowheads="1"/>
            </p:cNvSpPr>
            <p:nvPr/>
          </p:nvSpPr>
          <p:spPr bwMode="auto">
            <a:xfrm>
              <a:off x="4921936" y="1967020"/>
              <a:ext cx="439312" cy="462489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3" name="Line 35"/>
            <p:cNvSpPr>
              <a:spLocks noChangeShapeType="1"/>
            </p:cNvSpPr>
            <p:nvPr/>
          </p:nvSpPr>
          <p:spPr bwMode="auto">
            <a:xfrm>
              <a:off x="5141078" y="1967020"/>
              <a:ext cx="0" cy="4624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4" name="Line 36"/>
            <p:cNvSpPr>
              <a:spLocks noChangeShapeType="1"/>
            </p:cNvSpPr>
            <p:nvPr/>
          </p:nvSpPr>
          <p:spPr bwMode="auto">
            <a:xfrm flipH="1" flipV="1">
              <a:off x="4648267" y="2198875"/>
              <a:ext cx="2736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5" name="Line 38"/>
            <p:cNvSpPr>
              <a:spLocks noChangeShapeType="1"/>
            </p:cNvSpPr>
            <p:nvPr/>
          </p:nvSpPr>
          <p:spPr bwMode="auto">
            <a:xfrm flipH="1">
              <a:off x="5361248" y="2198875"/>
              <a:ext cx="49281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7" name="Line 40"/>
            <p:cNvSpPr>
              <a:spLocks noChangeShapeType="1"/>
            </p:cNvSpPr>
            <p:nvPr/>
          </p:nvSpPr>
          <p:spPr bwMode="auto">
            <a:xfrm>
              <a:off x="4429125" y="2198875"/>
              <a:ext cx="32922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102" name="Object 8"/>
          <p:cNvGraphicFramePr>
            <a:graphicFrameLocks noChangeAspect="1"/>
          </p:cNvGraphicFramePr>
          <p:nvPr/>
        </p:nvGraphicFramePr>
        <p:xfrm>
          <a:off x="4786313" y="1649413"/>
          <a:ext cx="747712" cy="32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0" name="Equation" r:id="rId13" imgW="520560" imgH="228600" progId="Equation.DSMT4">
                  <p:embed/>
                </p:oleObj>
              </mc:Choice>
              <mc:Fallback>
                <p:oleObj name="Equation" r:id="rId13" imgW="520560" imgH="2286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6313" y="1649413"/>
                        <a:ext cx="747712" cy="32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4" name="组合 93"/>
          <p:cNvGrpSpPr/>
          <p:nvPr/>
        </p:nvGrpSpPr>
        <p:grpSpPr>
          <a:xfrm>
            <a:off x="4433240" y="1660525"/>
            <a:ext cx="2637930" cy="3257550"/>
            <a:chOff x="4433240" y="1660525"/>
            <a:chExt cx="2637930" cy="3257550"/>
          </a:xfrm>
        </p:grpSpPr>
        <p:sp>
          <p:nvSpPr>
            <p:cNvPr id="105" name="Oval 3"/>
            <p:cNvSpPr>
              <a:spLocks noChangeArrowheads="1"/>
            </p:cNvSpPr>
            <p:nvPr/>
          </p:nvSpPr>
          <p:spPr bwMode="auto">
            <a:xfrm>
              <a:off x="5141078" y="4106186"/>
              <a:ext cx="439312" cy="462489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" name="Line 4"/>
            <p:cNvSpPr>
              <a:spLocks noChangeShapeType="1"/>
            </p:cNvSpPr>
            <p:nvPr/>
          </p:nvSpPr>
          <p:spPr bwMode="auto">
            <a:xfrm>
              <a:off x="5361248" y="4106186"/>
              <a:ext cx="0" cy="4624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" name="Line 5"/>
            <p:cNvSpPr>
              <a:spLocks noChangeShapeType="1"/>
            </p:cNvSpPr>
            <p:nvPr/>
          </p:nvSpPr>
          <p:spPr bwMode="auto">
            <a:xfrm flipH="1">
              <a:off x="4867408" y="4338040"/>
              <a:ext cx="27367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8" name="Line 6"/>
            <p:cNvSpPr>
              <a:spLocks noChangeShapeType="1"/>
            </p:cNvSpPr>
            <p:nvPr/>
          </p:nvSpPr>
          <p:spPr bwMode="auto">
            <a:xfrm flipH="1">
              <a:off x="4433240" y="4338040"/>
              <a:ext cx="4886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9" name="Line 7"/>
            <p:cNvSpPr>
              <a:spLocks noChangeShapeType="1"/>
            </p:cNvSpPr>
            <p:nvPr/>
          </p:nvSpPr>
          <p:spPr bwMode="auto">
            <a:xfrm>
              <a:off x="4433240" y="4338040"/>
              <a:ext cx="0" cy="4624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0" name="Line 8"/>
            <p:cNvSpPr>
              <a:spLocks noChangeShapeType="1"/>
            </p:cNvSpPr>
            <p:nvPr/>
          </p:nvSpPr>
          <p:spPr bwMode="auto">
            <a:xfrm>
              <a:off x="6621570" y="4338040"/>
              <a:ext cx="43828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1" name="Oval 10"/>
            <p:cNvSpPr>
              <a:spLocks noChangeArrowheads="1"/>
            </p:cNvSpPr>
            <p:nvPr/>
          </p:nvSpPr>
          <p:spPr bwMode="auto">
            <a:xfrm>
              <a:off x="4927081" y="3411841"/>
              <a:ext cx="438283" cy="46371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2" name="Line 11"/>
            <p:cNvSpPr>
              <a:spLocks noChangeShapeType="1"/>
            </p:cNvSpPr>
            <p:nvPr/>
          </p:nvSpPr>
          <p:spPr bwMode="auto">
            <a:xfrm>
              <a:off x="5146222" y="3411841"/>
              <a:ext cx="0" cy="46371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3" name="Line 12"/>
            <p:cNvSpPr>
              <a:spLocks noChangeShapeType="1"/>
            </p:cNvSpPr>
            <p:nvPr/>
          </p:nvSpPr>
          <p:spPr bwMode="auto">
            <a:xfrm flipH="1">
              <a:off x="4433240" y="3643696"/>
              <a:ext cx="4938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4" name="Line 13"/>
            <p:cNvSpPr>
              <a:spLocks noChangeShapeType="1"/>
            </p:cNvSpPr>
            <p:nvPr/>
          </p:nvSpPr>
          <p:spPr bwMode="auto">
            <a:xfrm>
              <a:off x="4433240" y="3643696"/>
              <a:ext cx="0" cy="6943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5" name="Line 14"/>
            <p:cNvSpPr>
              <a:spLocks noChangeShapeType="1"/>
            </p:cNvSpPr>
            <p:nvPr/>
          </p:nvSpPr>
          <p:spPr bwMode="auto">
            <a:xfrm>
              <a:off x="5365364" y="3643696"/>
              <a:ext cx="163996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6" name="Line 15"/>
            <p:cNvSpPr>
              <a:spLocks noChangeShapeType="1"/>
            </p:cNvSpPr>
            <p:nvPr/>
          </p:nvSpPr>
          <p:spPr bwMode="auto">
            <a:xfrm>
              <a:off x="5365364" y="3643696"/>
              <a:ext cx="21914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7" name="Oval 18"/>
            <p:cNvSpPr>
              <a:spLocks noChangeArrowheads="1"/>
            </p:cNvSpPr>
            <p:nvPr/>
          </p:nvSpPr>
          <p:spPr bwMode="auto">
            <a:xfrm>
              <a:off x="6183286" y="3411841"/>
              <a:ext cx="438283" cy="46371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aphicFrame>
          <p:nvGraphicFramePr>
            <p:cNvPr id="118" name="Object 19"/>
            <p:cNvGraphicFramePr>
              <a:graphicFrameLocks noChangeAspect="1"/>
            </p:cNvGraphicFramePr>
            <p:nvPr/>
          </p:nvGraphicFramePr>
          <p:xfrm>
            <a:off x="6067425" y="3059113"/>
            <a:ext cx="692150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1" name="Equation" r:id="rId15" imgW="469800" imgH="228600" progId="Equation.DSMT4">
                    <p:embed/>
                  </p:oleObj>
                </mc:Choice>
                <mc:Fallback>
                  <p:oleObj name="Equation" r:id="rId15" imgW="469800" imgH="228600" progId="Equation.DSMT4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lum bright="-10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67425" y="3059113"/>
                          <a:ext cx="692150" cy="361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9" name="Line 20"/>
            <p:cNvSpPr>
              <a:spLocks noChangeShapeType="1"/>
            </p:cNvSpPr>
            <p:nvPr/>
          </p:nvSpPr>
          <p:spPr bwMode="auto">
            <a:xfrm>
              <a:off x="7059853" y="3643696"/>
              <a:ext cx="0" cy="12141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0" name="Rectangle 21"/>
            <p:cNvSpPr>
              <a:spLocks noChangeArrowheads="1"/>
            </p:cNvSpPr>
            <p:nvPr/>
          </p:nvSpPr>
          <p:spPr bwMode="auto">
            <a:xfrm>
              <a:off x="6073201" y="4247739"/>
              <a:ext cx="548368" cy="17328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1" name="Line 22"/>
            <p:cNvSpPr>
              <a:spLocks noChangeShapeType="1"/>
            </p:cNvSpPr>
            <p:nvPr/>
          </p:nvSpPr>
          <p:spPr bwMode="auto">
            <a:xfrm flipH="1">
              <a:off x="5580390" y="4338040"/>
              <a:ext cx="49281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2" name="Line 23"/>
            <p:cNvSpPr>
              <a:spLocks noChangeShapeType="1"/>
            </p:cNvSpPr>
            <p:nvPr/>
          </p:nvSpPr>
          <p:spPr bwMode="auto">
            <a:xfrm flipV="1">
              <a:off x="5799532" y="2198875"/>
              <a:ext cx="0" cy="144482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3" name="Rectangle 24"/>
            <p:cNvSpPr>
              <a:spLocks noChangeArrowheads="1"/>
            </p:cNvSpPr>
            <p:nvPr/>
          </p:nvSpPr>
          <p:spPr bwMode="auto">
            <a:xfrm>
              <a:off x="6183286" y="2776071"/>
              <a:ext cx="548368" cy="17328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4" name="Line 25"/>
            <p:cNvSpPr>
              <a:spLocks noChangeShapeType="1"/>
            </p:cNvSpPr>
            <p:nvPr/>
          </p:nvSpPr>
          <p:spPr bwMode="auto">
            <a:xfrm>
              <a:off x="5799532" y="2834645"/>
              <a:ext cx="38375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5" name="Oval 26"/>
            <p:cNvSpPr>
              <a:spLocks noChangeArrowheads="1"/>
            </p:cNvSpPr>
            <p:nvPr/>
          </p:nvSpPr>
          <p:spPr bwMode="auto">
            <a:xfrm>
              <a:off x="6292343" y="1967020"/>
              <a:ext cx="439312" cy="462489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6" name="Line 27"/>
            <p:cNvSpPr>
              <a:spLocks noChangeShapeType="1"/>
            </p:cNvSpPr>
            <p:nvPr/>
          </p:nvSpPr>
          <p:spPr bwMode="auto">
            <a:xfrm>
              <a:off x="6511484" y="1967020"/>
              <a:ext cx="0" cy="4624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7" name="Line 28"/>
            <p:cNvSpPr>
              <a:spLocks noChangeShapeType="1"/>
            </p:cNvSpPr>
            <p:nvPr/>
          </p:nvSpPr>
          <p:spPr bwMode="auto">
            <a:xfrm flipH="1">
              <a:off x="5799532" y="2198875"/>
              <a:ext cx="49281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8" name="Line 29"/>
            <p:cNvSpPr>
              <a:spLocks noChangeShapeType="1"/>
            </p:cNvSpPr>
            <p:nvPr/>
          </p:nvSpPr>
          <p:spPr bwMode="auto">
            <a:xfrm>
              <a:off x="6731655" y="2198875"/>
              <a:ext cx="21914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9" name="Line 31"/>
            <p:cNvSpPr>
              <a:spLocks noChangeShapeType="1"/>
            </p:cNvSpPr>
            <p:nvPr/>
          </p:nvSpPr>
          <p:spPr bwMode="auto">
            <a:xfrm>
              <a:off x="6731655" y="2834645"/>
              <a:ext cx="32819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0" name="Line 32"/>
            <p:cNvSpPr>
              <a:spLocks noChangeShapeType="1"/>
            </p:cNvSpPr>
            <p:nvPr/>
          </p:nvSpPr>
          <p:spPr bwMode="auto">
            <a:xfrm>
              <a:off x="6895239" y="2198875"/>
              <a:ext cx="16461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1" name="Line 33"/>
            <p:cNvSpPr>
              <a:spLocks noChangeShapeType="1"/>
            </p:cNvSpPr>
            <p:nvPr/>
          </p:nvSpPr>
          <p:spPr bwMode="auto">
            <a:xfrm>
              <a:off x="7059853" y="2198875"/>
              <a:ext cx="0" cy="144482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8" name="Text Box 41"/>
            <p:cNvSpPr txBox="1">
              <a:spLocks noChangeArrowheads="1"/>
            </p:cNvSpPr>
            <p:nvPr/>
          </p:nvSpPr>
          <p:spPr bwMode="auto">
            <a:xfrm>
              <a:off x="6358188" y="2400222"/>
              <a:ext cx="712982" cy="40011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2000" i="1" dirty="0"/>
                <a:t>R</a:t>
              </a:r>
              <a:r>
                <a:rPr lang="en-US" altLang="zh-CN" sz="2000" baseline="-25000" dirty="0"/>
                <a:t>1</a:t>
              </a:r>
              <a:endParaRPr lang="en-US" altLang="zh-CN" sz="2000" dirty="0"/>
            </a:p>
          </p:txBody>
        </p:sp>
        <p:sp>
          <p:nvSpPr>
            <p:cNvPr id="139" name="Text Box 42"/>
            <p:cNvSpPr txBox="1">
              <a:spLocks noChangeArrowheads="1"/>
            </p:cNvSpPr>
            <p:nvPr/>
          </p:nvSpPr>
          <p:spPr bwMode="auto">
            <a:xfrm>
              <a:off x="6210036" y="4482034"/>
              <a:ext cx="712982" cy="40025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2000" i="1" dirty="0"/>
                <a:t>R</a:t>
              </a:r>
              <a:r>
                <a:rPr lang="en-US" altLang="zh-CN" sz="2000" baseline="-25000" dirty="0"/>
                <a:t>2</a:t>
              </a:r>
              <a:endParaRPr lang="en-US" altLang="zh-CN" sz="2000" dirty="0"/>
            </a:p>
          </p:txBody>
        </p:sp>
        <p:graphicFrame>
          <p:nvGraphicFramePr>
            <p:cNvPr id="101" name="Object 7"/>
            <p:cNvGraphicFramePr>
              <a:graphicFrameLocks noChangeAspect="1"/>
            </p:cNvGraphicFramePr>
            <p:nvPr/>
          </p:nvGraphicFramePr>
          <p:xfrm>
            <a:off x="6143625" y="1660525"/>
            <a:ext cx="857250" cy="366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2" name="Equation" r:id="rId17" imgW="533160" imgH="228600" progId="Equation.DSMT4">
                    <p:embed/>
                  </p:oleObj>
                </mc:Choice>
                <mc:Fallback>
                  <p:oleObj name="Equation" r:id="rId17" imgW="533160" imgH="228600" progId="Equation.DSMT4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43625" y="1660525"/>
                          <a:ext cx="857250" cy="366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" name="Object 9"/>
            <p:cNvGraphicFramePr>
              <a:graphicFrameLocks noChangeAspect="1"/>
            </p:cNvGraphicFramePr>
            <p:nvPr/>
          </p:nvGraphicFramePr>
          <p:xfrm>
            <a:off x="4795838" y="3043238"/>
            <a:ext cx="747712" cy="328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3" name="Equation" r:id="rId19" imgW="520560" imgH="228600" progId="Equation.DSMT4">
                    <p:embed/>
                  </p:oleObj>
                </mc:Choice>
                <mc:Fallback>
                  <p:oleObj name="Equation" r:id="rId19" imgW="520560" imgH="228600" progId="Equation.DSMT4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95838" y="3043238"/>
                          <a:ext cx="747712" cy="3286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4" name="Object 10"/>
            <p:cNvGraphicFramePr>
              <a:graphicFrameLocks noChangeAspect="1"/>
            </p:cNvGraphicFramePr>
            <p:nvPr/>
          </p:nvGraphicFramePr>
          <p:xfrm>
            <a:off x="4832350" y="4589463"/>
            <a:ext cx="784225" cy="328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4" name="Equation" r:id="rId21" imgW="545760" imgH="228600" progId="Equation.DSMT4">
                    <p:embed/>
                  </p:oleObj>
                </mc:Choice>
                <mc:Fallback>
                  <p:oleObj name="Equation" r:id="rId21" imgW="545760" imgH="228600" progId="Equation.DSMT4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32350" y="4589463"/>
                          <a:ext cx="784225" cy="3286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8" name="Text Box 20"/>
            <p:cNvSpPr txBox="1">
              <a:spLocks noChangeArrowheads="1"/>
            </p:cNvSpPr>
            <p:nvPr/>
          </p:nvSpPr>
          <p:spPr bwMode="auto">
            <a:xfrm>
              <a:off x="5885129" y="3327470"/>
              <a:ext cx="319342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+</a:t>
              </a:r>
            </a:p>
          </p:txBody>
        </p:sp>
        <p:sp>
          <p:nvSpPr>
            <p:cNvPr id="99" name="Text Box 21"/>
            <p:cNvSpPr txBox="1">
              <a:spLocks noChangeArrowheads="1"/>
            </p:cNvSpPr>
            <p:nvPr/>
          </p:nvSpPr>
          <p:spPr bwMode="auto">
            <a:xfrm>
              <a:off x="6564953" y="3153166"/>
              <a:ext cx="363340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_</a:t>
              </a:r>
            </a:p>
          </p:txBody>
        </p:sp>
      </p:grpSp>
      <p:sp>
        <p:nvSpPr>
          <p:cNvPr id="140" name="AutoShape 8"/>
          <p:cNvSpPr>
            <a:spLocks noChangeArrowheads="1"/>
          </p:cNvSpPr>
          <p:nvPr/>
        </p:nvSpPr>
        <p:spPr bwMode="auto">
          <a:xfrm>
            <a:off x="3428992" y="3429006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graphicFrame>
        <p:nvGraphicFramePr>
          <p:cNvPr id="97" name="Object 9"/>
          <p:cNvGraphicFramePr>
            <a:graphicFrameLocks noChangeAspect="1"/>
          </p:cNvGraphicFramePr>
          <p:nvPr/>
        </p:nvGraphicFramePr>
        <p:xfrm>
          <a:off x="4786314" y="3000378"/>
          <a:ext cx="779462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5" name="Equation" r:id="rId23" imgW="495000" imgH="228600" progId="Equation.DSMT4">
                  <p:embed/>
                </p:oleObj>
              </mc:Choice>
              <mc:Fallback>
                <p:oleObj name="Equation" r:id="rId23" imgW="495000" imgH="2286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6314" y="3000378"/>
                        <a:ext cx="779462" cy="3603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37419E-6 L 0.00069 0.282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6"/>
          <p:cNvGrpSpPr>
            <a:grpSpLocks/>
          </p:cNvGrpSpPr>
          <p:nvPr/>
        </p:nvGrpSpPr>
        <p:grpSpPr bwMode="auto">
          <a:xfrm>
            <a:off x="252413" y="406755"/>
            <a:ext cx="8677305" cy="1150937"/>
            <a:chOff x="252413" y="563563"/>
            <a:chExt cx="7939866" cy="1150937"/>
          </a:xfrm>
        </p:grpSpPr>
        <p:sp>
          <p:nvSpPr>
            <p:cNvPr id="3" name="AutoShape 93"/>
            <p:cNvSpPr>
              <a:spLocks noChangeArrowheads="1"/>
            </p:cNvSpPr>
            <p:nvPr/>
          </p:nvSpPr>
          <p:spPr bwMode="auto">
            <a:xfrm>
              <a:off x="252413" y="563563"/>
              <a:ext cx="7939866" cy="1150937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sym typeface="Times New Roman" pitchFamily="18" charset="0"/>
              </a:endParaRPr>
            </a:p>
          </p:txBody>
        </p:sp>
        <p:sp>
          <p:nvSpPr>
            <p:cNvPr id="4" name="Text Box 2"/>
            <p:cNvSpPr>
              <a:spLocks noChangeArrowheads="1"/>
            </p:cNvSpPr>
            <p:nvPr/>
          </p:nvSpPr>
          <p:spPr bwMode="auto">
            <a:xfrm>
              <a:off x="348600" y="691611"/>
              <a:ext cx="763587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b="1" dirty="0">
                  <a:latin typeface="宋体" pitchFamily="2" charset="-122"/>
                  <a:sym typeface="宋体" pitchFamily="2" charset="-122"/>
                </a:rPr>
                <a:t>【例】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（</a:t>
              </a: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P35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例</a:t>
              </a:r>
              <a:r>
                <a: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2-7</a:t>
              </a:r>
              <a:r>
                <a: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）将下图等效简化为一个电压源或者电流源。</a:t>
              </a:r>
              <a:endParaRPr lang="zh-CN" altLang="en-US" sz="2800" b="1" i="1" dirty="0"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5" name="组合 53"/>
          <p:cNvGrpSpPr/>
          <p:nvPr/>
        </p:nvGrpSpPr>
        <p:grpSpPr>
          <a:xfrm>
            <a:off x="429757" y="1679575"/>
            <a:ext cx="2642045" cy="3267075"/>
            <a:chOff x="429757" y="1679575"/>
            <a:chExt cx="2642045" cy="3267075"/>
          </a:xfrm>
        </p:grpSpPr>
        <p:grpSp>
          <p:nvGrpSpPr>
            <p:cNvPr id="6" name="组合 50"/>
            <p:cNvGrpSpPr/>
            <p:nvPr/>
          </p:nvGrpSpPr>
          <p:grpSpPr>
            <a:xfrm>
              <a:off x="429757" y="1679575"/>
              <a:ext cx="2642045" cy="3267075"/>
              <a:chOff x="285720" y="1822457"/>
              <a:chExt cx="2642045" cy="3267075"/>
            </a:xfrm>
          </p:grpSpPr>
          <p:grpSp>
            <p:nvGrpSpPr>
              <p:cNvPr id="13" name="Group 50"/>
              <p:cNvGrpSpPr>
                <a:grpSpLocks/>
              </p:cNvGrpSpPr>
              <p:nvPr/>
            </p:nvGrpSpPr>
            <p:grpSpPr bwMode="auto">
              <a:xfrm>
                <a:off x="285720" y="2139152"/>
                <a:ext cx="2642045" cy="2915266"/>
                <a:chOff x="547" y="1351"/>
                <a:chExt cx="2568" cy="2389"/>
              </a:xfrm>
            </p:grpSpPr>
            <p:sp>
              <p:nvSpPr>
                <p:cNvPr id="7" name="Oval 3"/>
                <p:cNvSpPr>
                  <a:spLocks noChangeArrowheads="1"/>
                </p:cNvSpPr>
                <p:nvPr/>
              </p:nvSpPr>
              <p:spPr bwMode="auto">
                <a:xfrm>
                  <a:off x="1239" y="3104"/>
                  <a:ext cx="427" cy="379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8" name="Line 4"/>
                <p:cNvSpPr>
                  <a:spLocks noChangeShapeType="1"/>
                </p:cNvSpPr>
                <p:nvPr/>
              </p:nvSpPr>
              <p:spPr bwMode="auto">
                <a:xfrm>
                  <a:off x="1453" y="3104"/>
                  <a:ext cx="0" cy="379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9" name="Line 5"/>
                <p:cNvSpPr>
                  <a:spLocks noChangeShapeType="1"/>
                </p:cNvSpPr>
                <p:nvPr/>
              </p:nvSpPr>
              <p:spPr bwMode="auto">
                <a:xfrm flipH="1">
                  <a:off x="973" y="3294"/>
                  <a:ext cx="266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" name="Line 6"/>
                <p:cNvSpPr>
                  <a:spLocks noChangeShapeType="1"/>
                </p:cNvSpPr>
                <p:nvPr/>
              </p:nvSpPr>
              <p:spPr bwMode="auto">
                <a:xfrm flipH="1">
                  <a:off x="551" y="3294"/>
                  <a:ext cx="475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1" name="Line 7"/>
                <p:cNvSpPr>
                  <a:spLocks noChangeShapeType="1"/>
                </p:cNvSpPr>
                <p:nvPr/>
              </p:nvSpPr>
              <p:spPr bwMode="auto">
                <a:xfrm>
                  <a:off x="551" y="3294"/>
                  <a:ext cx="0" cy="379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2" name="Line 8"/>
                <p:cNvSpPr>
                  <a:spLocks noChangeShapeType="1"/>
                </p:cNvSpPr>
                <p:nvPr/>
              </p:nvSpPr>
              <p:spPr bwMode="auto">
                <a:xfrm>
                  <a:off x="2678" y="3294"/>
                  <a:ext cx="426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4" name="Oval 10"/>
                <p:cNvSpPr>
                  <a:spLocks noChangeArrowheads="1"/>
                </p:cNvSpPr>
                <p:nvPr/>
              </p:nvSpPr>
              <p:spPr bwMode="auto">
                <a:xfrm>
                  <a:off x="1031" y="2535"/>
                  <a:ext cx="426" cy="380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5" name="Line 11"/>
                <p:cNvSpPr>
                  <a:spLocks noChangeShapeType="1"/>
                </p:cNvSpPr>
                <p:nvPr/>
              </p:nvSpPr>
              <p:spPr bwMode="auto">
                <a:xfrm>
                  <a:off x="1244" y="2535"/>
                  <a:ext cx="0" cy="38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6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551" y="2725"/>
                  <a:ext cx="48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7" name="Line 13"/>
                <p:cNvSpPr>
                  <a:spLocks noChangeShapeType="1"/>
                </p:cNvSpPr>
                <p:nvPr/>
              </p:nvSpPr>
              <p:spPr bwMode="auto">
                <a:xfrm>
                  <a:off x="551" y="2725"/>
                  <a:ext cx="0" cy="569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8" name="Line 14"/>
                <p:cNvSpPr>
                  <a:spLocks noChangeShapeType="1"/>
                </p:cNvSpPr>
                <p:nvPr/>
              </p:nvSpPr>
              <p:spPr bwMode="auto">
                <a:xfrm>
                  <a:off x="1457" y="2725"/>
                  <a:ext cx="1594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9" name="Line 15"/>
                <p:cNvSpPr>
                  <a:spLocks noChangeShapeType="1"/>
                </p:cNvSpPr>
                <p:nvPr/>
              </p:nvSpPr>
              <p:spPr bwMode="auto">
                <a:xfrm>
                  <a:off x="1457" y="2725"/>
                  <a:ext cx="21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2" name="Oval 18"/>
                <p:cNvSpPr>
                  <a:spLocks noChangeArrowheads="1"/>
                </p:cNvSpPr>
                <p:nvPr/>
              </p:nvSpPr>
              <p:spPr bwMode="auto">
                <a:xfrm>
                  <a:off x="2252" y="2535"/>
                  <a:ext cx="426" cy="380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graphicFrame>
              <p:nvGraphicFramePr>
                <p:cNvPr id="23" name="Object 19"/>
                <p:cNvGraphicFramePr>
                  <a:graphicFrameLocks noChangeAspect="1"/>
                </p:cNvGraphicFramePr>
                <p:nvPr/>
              </p:nvGraphicFramePr>
              <p:xfrm>
                <a:off x="2140" y="2245"/>
                <a:ext cx="673" cy="29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537" name="Equation" r:id="rId3" imgW="469800" imgH="228600" progId="Equation.DSMT4">
                        <p:embed/>
                      </p:oleObj>
                    </mc:Choice>
                    <mc:Fallback>
                      <p:oleObj name="Equation" r:id="rId3" imgW="469800" imgH="228600" progId="Equation.DSMT4">
                        <p:embed/>
                        <p:pic>
                          <p:nvPicPr>
                            <p:cNvPr id="0" name="Object 19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lum bright="-100000"/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140" y="2245"/>
                              <a:ext cx="673" cy="29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4" name="Line 20"/>
                <p:cNvSpPr>
                  <a:spLocks noChangeShapeType="1"/>
                </p:cNvSpPr>
                <p:nvPr/>
              </p:nvSpPr>
              <p:spPr bwMode="auto">
                <a:xfrm>
                  <a:off x="3104" y="2725"/>
                  <a:ext cx="0" cy="99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5" name="Rectangle 21"/>
                <p:cNvSpPr>
                  <a:spLocks noChangeArrowheads="1"/>
                </p:cNvSpPr>
                <p:nvPr/>
              </p:nvSpPr>
              <p:spPr bwMode="auto">
                <a:xfrm>
                  <a:off x="2145" y="3220"/>
                  <a:ext cx="533" cy="142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6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1666" y="3294"/>
                  <a:ext cx="479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7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879" y="1541"/>
                  <a:ext cx="0" cy="118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oval" w="med" len="med"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8" name="Rectangle 24"/>
                <p:cNvSpPr>
                  <a:spLocks noChangeArrowheads="1"/>
                </p:cNvSpPr>
                <p:nvPr/>
              </p:nvSpPr>
              <p:spPr bwMode="auto">
                <a:xfrm>
                  <a:off x="2252" y="2014"/>
                  <a:ext cx="533" cy="142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9" name="Line 25"/>
                <p:cNvSpPr>
                  <a:spLocks noChangeShapeType="1"/>
                </p:cNvSpPr>
                <p:nvPr/>
              </p:nvSpPr>
              <p:spPr bwMode="auto">
                <a:xfrm>
                  <a:off x="1879" y="2062"/>
                  <a:ext cx="37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oval" w="med" len="med"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0" name="Oval 26"/>
                <p:cNvSpPr>
                  <a:spLocks noChangeArrowheads="1"/>
                </p:cNvSpPr>
                <p:nvPr/>
              </p:nvSpPr>
              <p:spPr bwMode="auto">
                <a:xfrm>
                  <a:off x="2358" y="1351"/>
                  <a:ext cx="427" cy="379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1" name="Line 27"/>
                <p:cNvSpPr>
                  <a:spLocks noChangeShapeType="1"/>
                </p:cNvSpPr>
                <p:nvPr/>
              </p:nvSpPr>
              <p:spPr bwMode="auto">
                <a:xfrm>
                  <a:off x="2571" y="1351"/>
                  <a:ext cx="0" cy="379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2" name="Line 28"/>
                <p:cNvSpPr>
                  <a:spLocks noChangeShapeType="1"/>
                </p:cNvSpPr>
                <p:nvPr/>
              </p:nvSpPr>
              <p:spPr bwMode="auto">
                <a:xfrm flipH="1">
                  <a:off x="1879" y="1541"/>
                  <a:ext cx="479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3" name="Line 29"/>
                <p:cNvSpPr>
                  <a:spLocks noChangeShapeType="1"/>
                </p:cNvSpPr>
                <p:nvPr/>
              </p:nvSpPr>
              <p:spPr bwMode="auto">
                <a:xfrm>
                  <a:off x="2785" y="1541"/>
                  <a:ext cx="21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5" name="Line 31"/>
                <p:cNvSpPr>
                  <a:spLocks noChangeShapeType="1"/>
                </p:cNvSpPr>
                <p:nvPr/>
              </p:nvSpPr>
              <p:spPr bwMode="auto">
                <a:xfrm>
                  <a:off x="2785" y="2062"/>
                  <a:ext cx="319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6" name="Line 32"/>
                <p:cNvSpPr>
                  <a:spLocks noChangeShapeType="1"/>
                </p:cNvSpPr>
                <p:nvPr/>
              </p:nvSpPr>
              <p:spPr bwMode="auto">
                <a:xfrm>
                  <a:off x="2944" y="1541"/>
                  <a:ext cx="16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7" name="Line 33"/>
                <p:cNvSpPr>
                  <a:spLocks noChangeShapeType="1"/>
                </p:cNvSpPr>
                <p:nvPr/>
              </p:nvSpPr>
              <p:spPr bwMode="auto">
                <a:xfrm>
                  <a:off x="3104" y="1541"/>
                  <a:ext cx="0" cy="118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8" name="Oval 34"/>
                <p:cNvSpPr>
                  <a:spLocks noChangeArrowheads="1"/>
                </p:cNvSpPr>
                <p:nvPr/>
              </p:nvSpPr>
              <p:spPr bwMode="auto">
                <a:xfrm>
                  <a:off x="1026" y="1351"/>
                  <a:ext cx="427" cy="379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9" name="Line 35"/>
                <p:cNvSpPr>
                  <a:spLocks noChangeShapeType="1"/>
                </p:cNvSpPr>
                <p:nvPr/>
              </p:nvSpPr>
              <p:spPr bwMode="auto">
                <a:xfrm>
                  <a:off x="1239" y="1351"/>
                  <a:ext cx="0" cy="379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0" name="Line 36"/>
                <p:cNvSpPr>
                  <a:spLocks noChangeShapeType="1"/>
                </p:cNvSpPr>
                <p:nvPr/>
              </p:nvSpPr>
              <p:spPr bwMode="auto">
                <a:xfrm flipH="1" flipV="1">
                  <a:off x="760" y="1541"/>
                  <a:ext cx="266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2" name="Line 38"/>
                <p:cNvSpPr>
                  <a:spLocks noChangeShapeType="1"/>
                </p:cNvSpPr>
                <p:nvPr/>
              </p:nvSpPr>
              <p:spPr bwMode="auto">
                <a:xfrm flipH="1">
                  <a:off x="1453" y="1541"/>
                  <a:ext cx="479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3" name="Line 39"/>
                <p:cNvSpPr>
                  <a:spLocks noChangeShapeType="1"/>
                </p:cNvSpPr>
                <p:nvPr/>
              </p:nvSpPr>
              <p:spPr bwMode="auto">
                <a:xfrm>
                  <a:off x="547" y="1541"/>
                  <a:ext cx="0" cy="118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4" name="Line 40"/>
                <p:cNvSpPr>
                  <a:spLocks noChangeShapeType="1"/>
                </p:cNvSpPr>
                <p:nvPr/>
              </p:nvSpPr>
              <p:spPr bwMode="auto">
                <a:xfrm>
                  <a:off x="547" y="1541"/>
                  <a:ext cx="3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32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5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2422" y="1706"/>
                  <a:ext cx="693" cy="328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altLang="zh-CN" sz="2000" i="1" dirty="0"/>
                    <a:t>R</a:t>
                  </a:r>
                  <a:r>
                    <a:rPr lang="en-US" altLang="zh-CN" sz="2000" baseline="-25000" dirty="0"/>
                    <a:t>1</a:t>
                  </a:r>
                  <a:endParaRPr lang="en-US" altLang="zh-CN" sz="2000" dirty="0"/>
                </a:p>
              </p:txBody>
            </p:sp>
            <p:sp>
              <p:nvSpPr>
                <p:cNvPr id="46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2278" y="3412"/>
                  <a:ext cx="693" cy="328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altLang="zh-CN" sz="2000" i="1" dirty="0"/>
                    <a:t>R</a:t>
                  </a:r>
                  <a:r>
                    <a:rPr lang="en-US" altLang="zh-CN" sz="2000" baseline="-25000" dirty="0"/>
                    <a:t>2</a:t>
                  </a:r>
                  <a:endParaRPr lang="en-US" altLang="zh-CN" sz="2000" dirty="0"/>
                </a:p>
              </p:txBody>
            </p:sp>
          </p:grpSp>
          <p:graphicFrame>
            <p:nvGraphicFramePr>
              <p:cNvPr id="19463" name="Object 7"/>
              <p:cNvGraphicFramePr>
                <a:graphicFrameLocks noChangeAspect="1"/>
              </p:cNvGraphicFramePr>
              <p:nvPr/>
            </p:nvGraphicFramePr>
            <p:xfrm>
              <a:off x="1990725" y="1832838"/>
              <a:ext cx="877888" cy="366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38" name="Equation" r:id="rId5" imgW="545760" imgH="228600" progId="Equation.DSMT4">
                      <p:embed/>
                    </p:oleObj>
                  </mc:Choice>
                  <mc:Fallback>
                    <p:oleObj name="Equation" r:id="rId5" imgW="545760" imgH="228600" progId="Equation.DSMT4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90725" y="1832838"/>
                            <a:ext cx="877888" cy="366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464" name="Object 8"/>
              <p:cNvGraphicFramePr>
                <a:graphicFrameLocks noChangeAspect="1"/>
              </p:cNvGraphicFramePr>
              <p:nvPr/>
            </p:nvGraphicFramePr>
            <p:xfrm>
              <a:off x="643363" y="1822457"/>
              <a:ext cx="747713" cy="3286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39" name="Equation" r:id="rId7" imgW="520560" imgH="228600" progId="Equation.DSMT4">
                      <p:embed/>
                    </p:oleObj>
                  </mc:Choice>
                  <mc:Fallback>
                    <p:oleObj name="Equation" r:id="rId7" imgW="520560" imgH="228600" progId="Equation.DSMT4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43363" y="1822457"/>
                            <a:ext cx="747713" cy="3286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465" name="Object 9"/>
              <p:cNvGraphicFramePr>
                <a:graphicFrameLocks noChangeAspect="1"/>
              </p:cNvGraphicFramePr>
              <p:nvPr/>
            </p:nvGraphicFramePr>
            <p:xfrm>
              <a:off x="644951" y="3214695"/>
              <a:ext cx="765175" cy="3286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40" name="Equation" r:id="rId9" imgW="533160" imgH="228600" progId="Equation.DSMT4">
                      <p:embed/>
                    </p:oleObj>
                  </mc:Choice>
                  <mc:Fallback>
                    <p:oleObj name="Equation" r:id="rId9" imgW="533160" imgH="228600" progId="Equation.DSMT4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44951" y="3214695"/>
                            <a:ext cx="765175" cy="3286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466" name="Object 10"/>
              <p:cNvGraphicFramePr>
                <a:graphicFrameLocks noChangeAspect="1"/>
              </p:cNvGraphicFramePr>
              <p:nvPr/>
            </p:nvGraphicFramePr>
            <p:xfrm>
              <a:off x="686226" y="4760920"/>
              <a:ext cx="785812" cy="3286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41" name="Equation" r:id="rId11" imgW="545760" imgH="228600" progId="Equation.DSMT4">
                      <p:embed/>
                    </p:oleObj>
                  </mc:Choice>
                  <mc:Fallback>
                    <p:oleObj name="Equation" r:id="rId11" imgW="545760" imgH="228600" progId="Equation.DSMT4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86226" y="4760920"/>
                            <a:ext cx="785812" cy="3286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52" name="Text Box 20"/>
            <p:cNvSpPr txBox="1">
              <a:spLocks noChangeArrowheads="1"/>
            </p:cNvSpPr>
            <p:nvPr/>
          </p:nvSpPr>
          <p:spPr bwMode="auto">
            <a:xfrm>
              <a:off x="1885762" y="3356722"/>
              <a:ext cx="319342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+</a:t>
              </a:r>
            </a:p>
          </p:txBody>
        </p:sp>
        <p:sp>
          <p:nvSpPr>
            <p:cNvPr id="53" name="Text Box 21"/>
            <p:cNvSpPr txBox="1">
              <a:spLocks noChangeArrowheads="1"/>
            </p:cNvSpPr>
            <p:nvPr/>
          </p:nvSpPr>
          <p:spPr bwMode="auto">
            <a:xfrm>
              <a:off x="2565586" y="3182418"/>
              <a:ext cx="363340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_</a:t>
              </a: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5799532" y="1660704"/>
            <a:ext cx="1271638" cy="1982992"/>
            <a:chOff x="5799532" y="1660704"/>
            <a:chExt cx="1271638" cy="1982992"/>
          </a:xfrm>
        </p:grpSpPr>
        <p:sp>
          <p:nvSpPr>
            <p:cNvPr id="122" name="Line 23"/>
            <p:cNvSpPr>
              <a:spLocks noChangeShapeType="1"/>
            </p:cNvSpPr>
            <p:nvPr/>
          </p:nvSpPr>
          <p:spPr bwMode="auto">
            <a:xfrm flipV="1">
              <a:off x="5799532" y="2198875"/>
              <a:ext cx="0" cy="144482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3" name="Rectangle 24"/>
            <p:cNvSpPr>
              <a:spLocks noChangeArrowheads="1"/>
            </p:cNvSpPr>
            <p:nvPr/>
          </p:nvSpPr>
          <p:spPr bwMode="auto">
            <a:xfrm>
              <a:off x="6183286" y="2776071"/>
              <a:ext cx="548368" cy="173281"/>
            </a:xfrm>
            <a:prstGeom prst="rect">
              <a:avLst/>
            </a:prstGeom>
            <a:solidFill>
              <a:srgbClr val="00B0F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4" name="Line 25"/>
            <p:cNvSpPr>
              <a:spLocks noChangeShapeType="1"/>
            </p:cNvSpPr>
            <p:nvPr/>
          </p:nvSpPr>
          <p:spPr bwMode="auto">
            <a:xfrm>
              <a:off x="5799532" y="2834645"/>
              <a:ext cx="38375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5" name="Oval 26"/>
            <p:cNvSpPr>
              <a:spLocks noChangeArrowheads="1"/>
            </p:cNvSpPr>
            <p:nvPr/>
          </p:nvSpPr>
          <p:spPr bwMode="auto">
            <a:xfrm>
              <a:off x="6292343" y="1967020"/>
              <a:ext cx="439312" cy="462489"/>
            </a:xfrm>
            <a:prstGeom prst="ellipse">
              <a:avLst/>
            </a:prstGeom>
            <a:solidFill>
              <a:srgbClr val="00B0F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6" name="Line 27"/>
            <p:cNvSpPr>
              <a:spLocks noChangeShapeType="1"/>
            </p:cNvSpPr>
            <p:nvPr/>
          </p:nvSpPr>
          <p:spPr bwMode="auto">
            <a:xfrm>
              <a:off x="6511484" y="1967020"/>
              <a:ext cx="0" cy="4624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7" name="Line 28"/>
            <p:cNvSpPr>
              <a:spLocks noChangeShapeType="1"/>
            </p:cNvSpPr>
            <p:nvPr/>
          </p:nvSpPr>
          <p:spPr bwMode="auto">
            <a:xfrm flipH="1">
              <a:off x="5799532" y="2198875"/>
              <a:ext cx="49281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8" name="Line 29"/>
            <p:cNvSpPr>
              <a:spLocks noChangeShapeType="1"/>
            </p:cNvSpPr>
            <p:nvPr/>
          </p:nvSpPr>
          <p:spPr bwMode="auto">
            <a:xfrm>
              <a:off x="6731655" y="2198875"/>
              <a:ext cx="21914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9" name="Line 31"/>
            <p:cNvSpPr>
              <a:spLocks noChangeShapeType="1"/>
            </p:cNvSpPr>
            <p:nvPr/>
          </p:nvSpPr>
          <p:spPr bwMode="auto">
            <a:xfrm>
              <a:off x="6731655" y="2834645"/>
              <a:ext cx="32819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0" name="Line 32"/>
            <p:cNvSpPr>
              <a:spLocks noChangeShapeType="1"/>
            </p:cNvSpPr>
            <p:nvPr/>
          </p:nvSpPr>
          <p:spPr bwMode="auto">
            <a:xfrm>
              <a:off x="6895239" y="2198875"/>
              <a:ext cx="16461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1" name="Line 33"/>
            <p:cNvSpPr>
              <a:spLocks noChangeShapeType="1"/>
            </p:cNvSpPr>
            <p:nvPr/>
          </p:nvSpPr>
          <p:spPr bwMode="auto">
            <a:xfrm>
              <a:off x="7059853" y="2198875"/>
              <a:ext cx="0" cy="144482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8" name="Text Box 41"/>
            <p:cNvSpPr txBox="1">
              <a:spLocks noChangeArrowheads="1"/>
            </p:cNvSpPr>
            <p:nvPr/>
          </p:nvSpPr>
          <p:spPr bwMode="auto">
            <a:xfrm>
              <a:off x="6358188" y="2400222"/>
              <a:ext cx="712982" cy="40011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2000" i="1" dirty="0"/>
                <a:t>R</a:t>
              </a:r>
              <a:r>
                <a:rPr lang="en-US" altLang="zh-CN" sz="2000" baseline="-25000" dirty="0"/>
                <a:t>1</a:t>
              </a:r>
              <a:endParaRPr lang="en-US" altLang="zh-CN" sz="2000" dirty="0"/>
            </a:p>
          </p:txBody>
        </p:sp>
        <p:graphicFrame>
          <p:nvGraphicFramePr>
            <p:cNvPr id="101" name="Object 7"/>
            <p:cNvGraphicFramePr>
              <a:graphicFrameLocks noChangeAspect="1"/>
            </p:cNvGraphicFramePr>
            <p:nvPr/>
          </p:nvGraphicFramePr>
          <p:xfrm>
            <a:off x="6134129" y="1660704"/>
            <a:ext cx="877888" cy="366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42" name="Equation" r:id="rId13" imgW="545760" imgH="228600" progId="Equation.DSMT4">
                    <p:embed/>
                  </p:oleObj>
                </mc:Choice>
                <mc:Fallback>
                  <p:oleObj name="Equation" r:id="rId13" imgW="545760" imgH="228600" progId="Equation.DSMT4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34129" y="1660704"/>
                          <a:ext cx="877888" cy="366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0" name="AutoShape 8"/>
          <p:cNvSpPr>
            <a:spLocks noChangeArrowheads="1"/>
          </p:cNvSpPr>
          <p:nvPr/>
        </p:nvSpPr>
        <p:spPr bwMode="auto">
          <a:xfrm>
            <a:off x="3428992" y="3429006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grpSp>
        <p:nvGrpSpPr>
          <p:cNvPr id="94" name="组合 93"/>
          <p:cNvGrpSpPr/>
          <p:nvPr/>
        </p:nvGrpSpPr>
        <p:grpSpPr>
          <a:xfrm>
            <a:off x="4433240" y="2996322"/>
            <a:ext cx="2636633" cy="1921753"/>
            <a:chOff x="4433240" y="2996322"/>
            <a:chExt cx="2636633" cy="1921753"/>
          </a:xfrm>
        </p:grpSpPr>
        <p:sp>
          <p:nvSpPr>
            <p:cNvPr id="117" name="Oval 18"/>
            <p:cNvSpPr>
              <a:spLocks noChangeArrowheads="1"/>
            </p:cNvSpPr>
            <p:nvPr/>
          </p:nvSpPr>
          <p:spPr bwMode="auto">
            <a:xfrm>
              <a:off x="6183286" y="3411841"/>
              <a:ext cx="438283" cy="463710"/>
            </a:xfrm>
            <a:prstGeom prst="ellipse">
              <a:avLst/>
            </a:prstGeom>
            <a:solidFill>
              <a:srgbClr val="00B0F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5" name="Oval 3"/>
            <p:cNvSpPr>
              <a:spLocks noChangeArrowheads="1"/>
            </p:cNvSpPr>
            <p:nvPr/>
          </p:nvSpPr>
          <p:spPr bwMode="auto">
            <a:xfrm>
              <a:off x="5141078" y="4106186"/>
              <a:ext cx="439312" cy="462489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" name="Line 4"/>
            <p:cNvSpPr>
              <a:spLocks noChangeShapeType="1"/>
            </p:cNvSpPr>
            <p:nvPr/>
          </p:nvSpPr>
          <p:spPr bwMode="auto">
            <a:xfrm>
              <a:off x="5361248" y="4106186"/>
              <a:ext cx="0" cy="4624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" name="Line 5"/>
            <p:cNvSpPr>
              <a:spLocks noChangeShapeType="1"/>
            </p:cNvSpPr>
            <p:nvPr/>
          </p:nvSpPr>
          <p:spPr bwMode="auto">
            <a:xfrm flipH="1">
              <a:off x="4867408" y="4338040"/>
              <a:ext cx="27367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8" name="Line 6"/>
            <p:cNvSpPr>
              <a:spLocks noChangeShapeType="1"/>
            </p:cNvSpPr>
            <p:nvPr/>
          </p:nvSpPr>
          <p:spPr bwMode="auto">
            <a:xfrm flipH="1">
              <a:off x="4433240" y="4338040"/>
              <a:ext cx="4886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9" name="Line 7"/>
            <p:cNvSpPr>
              <a:spLocks noChangeShapeType="1"/>
            </p:cNvSpPr>
            <p:nvPr/>
          </p:nvSpPr>
          <p:spPr bwMode="auto">
            <a:xfrm>
              <a:off x="4433240" y="4338040"/>
              <a:ext cx="0" cy="4624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0" name="Line 8"/>
            <p:cNvSpPr>
              <a:spLocks noChangeShapeType="1"/>
            </p:cNvSpPr>
            <p:nvPr/>
          </p:nvSpPr>
          <p:spPr bwMode="auto">
            <a:xfrm>
              <a:off x="6621570" y="4338040"/>
              <a:ext cx="43828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1" name="Oval 10"/>
            <p:cNvSpPr>
              <a:spLocks noChangeArrowheads="1"/>
            </p:cNvSpPr>
            <p:nvPr/>
          </p:nvSpPr>
          <p:spPr bwMode="auto">
            <a:xfrm>
              <a:off x="4927081" y="3411841"/>
              <a:ext cx="438283" cy="46371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2" name="Line 11"/>
            <p:cNvSpPr>
              <a:spLocks noChangeShapeType="1"/>
            </p:cNvSpPr>
            <p:nvPr/>
          </p:nvSpPr>
          <p:spPr bwMode="auto">
            <a:xfrm>
              <a:off x="5146222" y="3411841"/>
              <a:ext cx="0" cy="46371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3" name="Line 12"/>
            <p:cNvSpPr>
              <a:spLocks noChangeShapeType="1"/>
            </p:cNvSpPr>
            <p:nvPr/>
          </p:nvSpPr>
          <p:spPr bwMode="auto">
            <a:xfrm flipH="1">
              <a:off x="4433240" y="3643696"/>
              <a:ext cx="4938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4" name="Line 13"/>
            <p:cNvSpPr>
              <a:spLocks noChangeShapeType="1"/>
            </p:cNvSpPr>
            <p:nvPr/>
          </p:nvSpPr>
          <p:spPr bwMode="auto">
            <a:xfrm>
              <a:off x="4433240" y="3643696"/>
              <a:ext cx="0" cy="6943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5" name="Line 14"/>
            <p:cNvSpPr>
              <a:spLocks noChangeShapeType="1"/>
            </p:cNvSpPr>
            <p:nvPr/>
          </p:nvSpPr>
          <p:spPr bwMode="auto">
            <a:xfrm>
              <a:off x="5429912" y="3643696"/>
              <a:ext cx="163996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6" name="Line 15"/>
            <p:cNvSpPr>
              <a:spLocks noChangeShapeType="1"/>
            </p:cNvSpPr>
            <p:nvPr/>
          </p:nvSpPr>
          <p:spPr bwMode="auto">
            <a:xfrm>
              <a:off x="5365364" y="3643696"/>
              <a:ext cx="21914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aphicFrame>
          <p:nvGraphicFramePr>
            <p:cNvPr id="118" name="Object 19"/>
            <p:cNvGraphicFramePr>
              <a:graphicFrameLocks noChangeAspect="1"/>
            </p:cNvGraphicFramePr>
            <p:nvPr/>
          </p:nvGraphicFramePr>
          <p:xfrm>
            <a:off x="6067425" y="3059113"/>
            <a:ext cx="692150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43" name="Equation" r:id="rId15" imgW="469800" imgH="228600" progId="Equation.DSMT4">
                    <p:embed/>
                  </p:oleObj>
                </mc:Choice>
                <mc:Fallback>
                  <p:oleObj name="Equation" r:id="rId15" imgW="469800" imgH="228600" progId="Equation.DSMT4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lum bright="-10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67425" y="3059113"/>
                          <a:ext cx="692150" cy="361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9" name="Line 20"/>
            <p:cNvSpPr>
              <a:spLocks noChangeShapeType="1"/>
            </p:cNvSpPr>
            <p:nvPr/>
          </p:nvSpPr>
          <p:spPr bwMode="auto">
            <a:xfrm>
              <a:off x="7059853" y="3643696"/>
              <a:ext cx="0" cy="12141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0" name="Rectangle 21"/>
            <p:cNvSpPr>
              <a:spLocks noChangeArrowheads="1"/>
            </p:cNvSpPr>
            <p:nvPr/>
          </p:nvSpPr>
          <p:spPr bwMode="auto">
            <a:xfrm>
              <a:off x="6073201" y="4247739"/>
              <a:ext cx="548368" cy="17328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1" name="Line 22"/>
            <p:cNvSpPr>
              <a:spLocks noChangeShapeType="1"/>
            </p:cNvSpPr>
            <p:nvPr/>
          </p:nvSpPr>
          <p:spPr bwMode="auto">
            <a:xfrm flipH="1">
              <a:off x="5580390" y="4338040"/>
              <a:ext cx="49281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9" name="Text Box 42"/>
            <p:cNvSpPr txBox="1">
              <a:spLocks noChangeArrowheads="1"/>
            </p:cNvSpPr>
            <p:nvPr/>
          </p:nvSpPr>
          <p:spPr bwMode="auto">
            <a:xfrm>
              <a:off x="6210036" y="4482034"/>
              <a:ext cx="712982" cy="40025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2000" i="1" dirty="0"/>
                <a:t>R</a:t>
              </a:r>
              <a:r>
                <a:rPr lang="en-US" altLang="zh-CN" sz="2000" baseline="-25000" dirty="0"/>
                <a:t>2</a:t>
              </a:r>
              <a:endParaRPr lang="en-US" altLang="zh-CN" sz="2000" dirty="0"/>
            </a:p>
          </p:txBody>
        </p:sp>
        <p:graphicFrame>
          <p:nvGraphicFramePr>
            <p:cNvPr id="103" name="Object 9"/>
            <p:cNvGraphicFramePr>
              <a:graphicFrameLocks noChangeAspect="1"/>
            </p:cNvGraphicFramePr>
            <p:nvPr/>
          </p:nvGraphicFramePr>
          <p:xfrm>
            <a:off x="4778404" y="3042554"/>
            <a:ext cx="784225" cy="328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44" name="Equation" r:id="rId17" imgW="545760" imgH="228600" progId="Equation.DSMT4">
                    <p:embed/>
                  </p:oleObj>
                </mc:Choice>
                <mc:Fallback>
                  <p:oleObj name="Equation" r:id="rId17" imgW="545760" imgH="228600" progId="Equation.DSMT4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78404" y="3042554"/>
                          <a:ext cx="784225" cy="3286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4" name="Object 10"/>
            <p:cNvGraphicFramePr>
              <a:graphicFrameLocks noChangeAspect="1"/>
            </p:cNvGraphicFramePr>
            <p:nvPr/>
          </p:nvGraphicFramePr>
          <p:xfrm>
            <a:off x="4832350" y="4589463"/>
            <a:ext cx="784225" cy="328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45" name="Equation" r:id="rId19" imgW="545760" imgH="228600" progId="Equation.DSMT4">
                    <p:embed/>
                  </p:oleObj>
                </mc:Choice>
                <mc:Fallback>
                  <p:oleObj name="Equation" r:id="rId19" imgW="545760" imgH="228600" progId="Equation.DSMT4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32350" y="4589463"/>
                          <a:ext cx="784225" cy="3286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8" name="Text Box 20"/>
            <p:cNvSpPr txBox="1">
              <a:spLocks noChangeArrowheads="1"/>
            </p:cNvSpPr>
            <p:nvPr/>
          </p:nvSpPr>
          <p:spPr bwMode="auto">
            <a:xfrm>
              <a:off x="5885129" y="3327470"/>
              <a:ext cx="319342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+</a:t>
              </a:r>
            </a:p>
          </p:txBody>
        </p:sp>
        <p:sp>
          <p:nvSpPr>
            <p:cNvPr id="99" name="Text Box 21"/>
            <p:cNvSpPr txBox="1">
              <a:spLocks noChangeArrowheads="1"/>
            </p:cNvSpPr>
            <p:nvPr/>
          </p:nvSpPr>
          <p:spPr bwMode="auto">
            <a:xfrm>
              <a:off x="6564953" y="3153166"/>
              <a:ext cx="363340" cy="38266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  <a:sym typeface="Symbol" pitchFamily="18" charset="2"/>
                </a:rPr>
                <a:t>_</a:t>
              </a:r>
            </a:p>
          </p:txBody>
        </p:sp>
        <p:graphicFrame>
          <p:nvGraphicFramePr>
            <p:cNvPr id="97" name="Object 9"/>
            <p:cNvGraphicFramePr>
              <a:graphicFrameLocks noChangeAspect="1"/>
            </p:cNvGraphicFramePr>
            <p:nvPr/>
          </p:nvGraphicFramePr>
          <p:xfrm>
            <a:off x="4785080" y="2996322"/>
            <a:ext cx="779462" cy="360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46" name="Equation" r:id="rId21" imgW="495000" imgH="228600" progId="Equation.DSMT4">
                    <p:embed/>
                  </p:oleObj>
                </mc:Choice>
                <mc:Fallback>
                  <p:oleObj name="Equation" r:id="rId21" imgW="495000" imgH="228600" progId="Equation.DSMT4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5080" y="2996322"/>
                          <a:ext cx="779462" cy="360362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11839</TotalTime>
  <Words>316</Words>
  <Application>Microsoft Office PowerPoint</Application>
  <PresentationFormat>全屏显示(16:9)</PresentationFormat>
  <Paragraphs>125</Paragraphs>
  <Slides>12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楷体</vt:lpstr>
      <vt:lpstr>楷体_GB2312</vt:lpstr>
      <vt:lpstr>宋体</vt:lpstr>
      <vt:lpstr>Calibri</vt:lpstr>
      <vt:lpstr>Times New Roman</vt:lpstr>
      <vt:lpstr>Wingdings</vt:lpstr>
      <vt:lpstr>默认设计模板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1151</cp:revision>
  <dcterms:created xsi:type="dcterms:W3CDTF">2004-09-16T03:31:17Z</dcterms:created>
  <dcterms:modified xsi:type="dcterms:W3CDTF">2020-03-04T01:15:33Z</dcterms:modified>
</cp:coreProperties>
</file>