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451" r:id="rId3"/>
    <p:sldId id="442" r:id="rId4"/>
    <p:sldId id="443" r:id="rId5"/>
    <p:sldId id="444" r:id="rId6"/>
    <p:sldId id="448" r:id="rId7"/>
    <p:sldId id="445" r:id="rId8"/>
    <p:sldId id="449" r:id="rId9"/>
    <p:sldId id="446" r:id="rId10"/>
    <p:sldId id="447" r:id="rId11"/>
    <p:sldId id="452" r:id="rId1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3E78"/>
    <a:srgbClr val="3333FF"/>
    <a:srgbClr val="A85D24"/>
    <a:srgbClr val="FF1D1D"/>
    <a:srgbClr val="FF3399"/>
    <a:srgbClr val="00FF00"/>
    <a:srgbClr val="FF9900"/>
    <a:srgbClr val="0066CC"/>
    <a:srgbClr val="FFCC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4625" autoAdjust="0"/>
  </p:normalViewPr>
  <p:slideViewPr>
    <p:cSldViewPr>
      <p:cViewPr varScale="1">
        <p:scale>
          <a:sx n="127" d="100"/>
          <a:sy n="127" d="100"/>
        </p:scale>
        <p:origin x="204" y="23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2017-03-02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0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2017-03-02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666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1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baseline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4965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-56038" y="-40776"/>
            <a:ext cx="3107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buFont typeface="Wingdings" pitchFamily="2" charset="2"/>
              <a:buChar char="u"/>
              <a:defRPr/>
            </a:pPr>
            <a:r>
              <a:rPr kumimoji="1" lang="zh-CN" altLang="en-US" sz="1200" b="1" kern="1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电阻星形连接与三角形连接的等效变换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5" y="4754561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9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7.wmf"/><Relationship Id="rId1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32" y="2000246"/>
            <a:ext cx="87575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   电阻星形连接与三角形连接的等效变换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7582593"/>
              </p:ext>
            </p:extLst>
          </p:nvPr>
        </p:nvGraphicFramePr>
        <p:xfrm>
          <a:off x="539552" y="555526"/>
          <a:ext cx="2670175" cy="201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20" name="Equation" r:id="rId4" imgW="1117440" imgH="838080" progId="Equation.DSMT4">
                  <p:embed/>
                </p:oleObj>
              </mc:Choice>
              <mc:Fallback>
                <p:oleObj name="Equation" r:id="rId4" imgW="1117440" imgH="838080" progId="Equation.DSMT4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555526"/>
                        <a:ext cx="2670175" cy="201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4587098"/>
              </p:ext>
            </p:extLst>
          </p:nvPr>
        </p:nvGraphicFramePr>
        <p:xfrm>
          <a:off x="323528" y="2389061"/>
          <a:ext cx="3500437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21" name="Equation" r:id="rId6" imgW="1180800" imgH="393480" progId="Equation.DSMT4">
                  <p:embed/>
                </p:oleObj>
              </mc:Choice>
              <mc:Fallback>
                <p:oleObj name="Equation" r:id="rId6" imgW="1180800" imgH="393480" progId="Equation.DSMT4">
                  <p:embed/>
                  <p:pic>
                    <p:nvPicPr>
                      <p:cNvPr id="0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389061"/>
                        <a:ext cx="3500437" cy="116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4806019"/>
              </p:ext>
            </p:extLst>
          </p:nvPr>
        </p:nvGraphicFramePr>
        <p:xfrm>
          <a:off x="-22883" y="3438202"/>
          <a:ext cx="6934200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22" name="Equation" r:id="rId8" imgW="2336760" imgH="228600" progId="Equation.DSMT4">
                  <p:embed/>
                </p:oleObj>
              </mc:Choice>
              <mc:Fallback>
                <p:oleObj name="Equation" r:id="rId8" imgW="2336760" imgH="228600" progId="Equation.DSMT4">
                  <p:embed/>
                  <p:pic>
                    <p:nvPicPr>
                      <p:cNvPr id="0" name="Object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2883" y="3438202"/>
                        <a:ext cx="6934200" cy="677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7516913"/>
              </p:ext>
            </p:extLst>
          </p:nvPr>
        </p:nvGraphicFramePr>
        <p:xfrm>
          <a:off x="2511800" y="3922348"/>
          <a:ext cx="3505200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23" name="Equation" r:id="rId10" imgW="1180800" imgH="444240" progId="Equation.DSMT4">
                  <p:embed/>
                </p:oleObj>
              </mc:Choice>
              <mc:Fallback>
                <p:oleObj name="Equation" r:id="rId10" imgW="1180800" imgH="444240" progId="Equation.DSMT4">
                  <p:embed/>
                  <p:pic>
                    <p:nvPicPr>
                      <p:cNvPr id="0" name="Object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1800" y="3922348"/>
                        <a:ext cx="3505200" cy="1312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583066"/>
              </p:ext>
            </p:extLst>
          </p:nvPr>
        </p:nvGraphicFramePr>
        <p:xfrm>
          <a:off x="4265491" y="2349373"/>
          <a:ext cx="3352800" cy="120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24" name="Equation" r:id="rId12" imgW="1130040" imgH="406080" progId="Equation.DSMT4">
                  <p:embed/>
                </p:oleObj>
              </mc:Choice>
              <mc:Fallback>
                <p:oleObj name="Equation" r:id="rId12" imgW="1130040" imgH="406080" progId="Equation.DSMT4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5491" y="2349373"/>
                        <a:ext cx="3352800" cy="1201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6183" name="Picture 101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84" b="10173"/>
          <a:stretch/>
        </p:blipFill>
        <p:spPr bwMode="auto">
          <a:xfrm>
            <a:off x="3918269" y="318531"/>
            <a:ext cx="1949875" cy="1797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23528" y="123478"/>
            <a:ext cx="132760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zh-CN" sz="4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例</a:t>
            </a:r>
            <a:r>
              <a:rPr kumimoji="1" lang="zh-CN" altLang="en-US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kumimoji="1" lang="zh-CN" altLang="en-US" sz="32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求</a:t>
            </a:r>
            <a:r>
              <a:rPr kumimoji="1" lang="en-US" altLang="zh-CN" sz="3200" b="1" i="1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endParaRPr kumimoji="1" lang="en-US" altLang="zh-CN" sz="3200" b="1" i="1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101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4" b="10172"/>
          <a:stretch/>
        </p:blipFill>
        <p:spPr bwMode="auto">
          <a:xfrm>
            <a:off x="6185402" y="285949"/>
            <a:ext cx="1949875" cy="1797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00100" y="357172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02025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972171" y="313780"/>
            <a:ext cx="7527926" cy="2984501"/>
            <a:chOff x="387" y="1053"/>
            <a:chExt cx="4742" cy="1880"/>
          </a:xfrm>
        </p:grpSpPr>
        <p:sp>
          <p:nvSpPr>
            <p:cNvPr id="10" name="Text Box 30"/>
            <p:cNvSpPr txBox="1">
              <a:spLocks noChangeArrowheads="1"/>
            </p:cNvSpPr>
            <p:nvPr/>
          </p:nvSpPr>
          <p:spPr bwMode="auto">
            <a:xfrm>
              <a:off x="387" y="1053"/>
              <a:ext cx="2016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3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三端网络的等效</a:t>
              </a:r>
              <a:endParaRPr kumimoji="0" lang="zh-CN" altLang="zh-CN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1193" y="1949"/>
              <a:ext cx="720" cy="43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Line 4"/>
            <p:cNvSpPr>
              <a:spLocks noChangeShapeType="1"/>
            </p:cNvSpPr>
            <p:nvPr/>
          </p:nvSpPr>
          <p:spPr bwMode="auto">
            <a:xfrm>
              <a:off x="748" y="2160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Line 6"/>
            <p:cNvSpPr>
              <a:spLocks noChangeShapeType="1"/>
            </p:cNvSpPr>
            <p:nvPr/>
          </p:nvSpPr>
          <p:spPr bwMode="auto">
            <a:xfrm flipV="1">
              <a:off x="1565" y="2387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521" y="1997"/>
              <a:ext cx="38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2345" y="2045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1338" y="2568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857" y="1757"/>
              <a:ext cx="480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kumimoji="0" lang="en-US" altLang="zh-CN" sz="3200" b="1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kumimoji="0" lang="zh-CN" altLang="zh-CN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2109" y="1706"/>
              <a:ext cx="384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kumimoji="0" lang="en-US" altLang="zh-CN" sz="3200" b="1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kumimoji="0" lang="zh-CN" altLang="zh-CN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1637" y="2477"/>
              <a:ext cx="432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kumimoji="0" lang="en-US" altLang="zh-CN" sz="3200" b="1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kumimoji="0" lang="zh-CN" altLang="zh-CN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Text Box 25"/>
            <p:cNvSpPr txBox="1">
              <a:spLocks noChangeArrowheads="1"/>
            </p:cNvSpPr>
            <p:nvPr/>
          </p:nvSpPr>
          <p:spPr bwMode="auto">
            <a:xfrm>
              <a:off x="1337" y="1949"/>
              <a:ext cx="43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N1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3651" y="1888"/>
              <a:ext cx="720" cy="43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Line 16"/>
            <p:cNvSpPr>
              <a:spLocks noChangeShapeType="1"/>
            </p:cNvSpPr>
            <p:nvPr/>
          </p:nvSpPr>
          <p:spPr bwMode="auto">
            <a:xfrm>
              <a:off x="3198" y="211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Line 18"/>
            <p:cNvSpPr>
              <a:spLocks noChangeShapeType="1"/>
            </p:cNvSpPr>
            <p:nvPr/>
          </p:nvSpPr>
          <p:spPr bwMode="auto">
            <a:xfrm flipV="1">
              <a:off x="4014" y="2341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Text Box 19"/>
            <p:cNvSpPr txBox="1">
              <a:spLocks noChangeArrowheads="1"/>
            </p:cNvSpPr>
            <p:nvPr/>
          </p:nvSpPr>
          <p:spPr bwMode="auto">
            <a:xfrm>
              <a:off x="3017" y="1949"/>
              <a:ext cx="384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</a:rPr>
                <a:t>1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Text Box 20"/>
            <p:cNvSpPr txBox="1">
              <a:spLocks noChangeArrowheads="1"/>
            </p:cNvSpPr>
            <p:nvPr/>
          </p:nvSpPr>
          <p:spPr bwMode="auto">
            <a:xfrm>
              <a:off x="4793" y="1997"/>
              <a:ext cx="336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</a:rPr>
                <a:t>2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Text Box 21"/>
            <p:cNvSpPr txBox="1">
              <a:spLocks noChangeArrowheads="1"/>
            </p:cNvSpPr>
            <p:nvPr/>
          </p:nvSpPr>
          <p:spPr bwMode="auto">
            <a:xfrm>
              <a:off x="3787" y="2523"/>
              <a:ext cx="240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</a:rPr>
                <a:t>3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3247" y="1704"/>
              <a:ext cx="714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kumimoji="0" lang="en-US" altLang="zh-CN" sz="3200" b="1" i="0" u="none" strike="noStrike" cap="none" normalizeH="0" baseline="-25000" dirty="0">
                  <a:ln>
                    <a:noFill/>
                  </a:ln>
                  <a:solidFill>
                    <a:srgbClr val="FF0000"/>
                  </a:solidFill>
                  <a:effectLst/>
                </a:rPr>
                <a:t>1</a:t>
              </a:r>
              <a:endParaRPr kumimoji="0" lang="zh-CN" altLang="zh-CN" sz="1800" b="0" i="0" u="none" strike="noStrike" cap="none" normalizeH="0" baseline="-2500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Text Box 23"/>
            <p:cNvSpPr txBox="1">
              <a:spLocks noChangeArrowheads="1"/>
            </p:cNvSpPr>
            <p:nvPr/>
          </p:nvSpPr>
          <p:spPr bwMode="auto">
            <a:xfrm>
              <a:off x="4560" y="1661"/>
              <a:ext cx="377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kumimoji="0" lang="en-US" altLang="zh-CN" sz="3200" b="1" i="0" u="none" strike="noStrike" cap="none" normalizeH="0" baseline="-25000" dirty="0">
                  <a:ln>
                    <a:noFill/>
                  </a:ln>
                  <a:solidFill>
                    <a:srgbClr val="FF0000"/>
                  </a:solidFill>
                  <a:effectLst/>
                </a:rPr>
                <a:t>2</a:t>
              </a:r>
              <a:endParaRPr kumimoji="0" lang="zh-CN" altLang="zh-CN" sz="1800" b="0" i="0" u="none" strike="noStrike" cap="none" normalizeH="0" baseline="-2500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Text Box 24"/>
            <p:cNvSpPr txBox="1">
              <a:spLocks noChangeArrowheads="1"/>
            </p:cNvSpPr>
            <p:nvPr/>
          </p:nvSpPr>
          <p:spPr bwMode="auto">
            <a:xfrm>
              <a:off x="4073" y="2381"/>
              <a:ext cx="432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kumimoji="0" lang="en-US" altLang="zh-CN" sz="3200" b="1" i="0" u="none" strike="noStrike" cap="none" normalizeH="0" baseline="-25000" dirty="0">
                  <a:ln>
                    <a:noFill/>
                  </a:ln>
                  <a:solidFill>
                    <a:srgbClr val="FF0000"/>
                  </a:solidFill>
                  <a:effectLst/>
                </a:rPr>
                <a:t>3</a:t>
              </a:r>
              <a:endParaRPr kumimoji="0" lang="zh-CN" altLang="zh-CN" sz="1800" b="0" i="0" u="none" strike="noStrike" cap="none" normalizeH="0" baseline="-2500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>
              <a:off x="3737" y="1949"/>
              <a:ext cx="52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N2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 flipH="1">
              <a:off x="4361" y="2141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 flipH="1">
              <a:off x="1927" y="2158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Text Box 27"/>
          <p:cNvSpPr txBox="1">
            <a:spLocks noChangeArrowheads="1"/>
          </p:cNvSpPr>
          <p:nvPr/>
        </p:nvSpPr>
        <p:spPr bwMode="auto">
          <a:xfrm>
            <a:off x="971600" y="3357017"/>
            <a:ext cx="7696200" cy="157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端子只有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个电流独立； 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个电压独立。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若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N1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与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N2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的 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0" lang="en-US" altLang="zh-CN" sz="32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, i</a:t>
            </a:r>
            <a:r>
              <a:rPr kumimoji="0" lang="en-US" altLang="zh-CN" sz="32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, u</a:t>
            </a:r>
            <a:r>
              <a:rPr kumimoji="0" lang="en-US" altLang="zh-CN" sz="32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13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, u</a:t>
            </a:r>
            <a:r>
              <a:rPr kumimoji="0" lang="en-US" altLang="zh-CN" sz="32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23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间的关系完全相同，则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N1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与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N2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等效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34011" y="2200673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+</a:t>
            </a:r>
            <a:endParaRPr lang="zh-CN" altLang="en-US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2074094" y="2816621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-</a:t>
            </a:r>
            <a:endParaRPr lang="zh-CN" altLang="en-US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598131" y="2547690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u</a:t>
            </a:r>
            <a:r>
              <a:rPr lang="en-US" altLang="zh-CN" b="1" baseline="-25000" dirty="0"/>
              <a:t>13</a:t>
            </a:r>
            <a:endParaRPr lang="zh-CN" altLang="en-US" b="1" baseline="-25000" dirty="0"/>
          </a:p>
        </p:txBody>
      </p:sp>
      <p:sp>
        <p:nvSpPr>
          <p:cNvPr id="34" name="文本框 33"/>
          <p:cNvSpPr txBox="1"/>
          <p:nvPr/>
        </p:nvSpPr>
        <p:spPr>
          <a:xfrm>
            <a:off x="3845435" y="2182093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+</a:t>
            </a:r>
            <a:endParaRPr lang="zh-CN" altLang="en-US" b="1" dirty="0"/>
          </a:p>
        </p:txBody>
      </p:sp>
      <p:sp>
        <p:nvSpPr>
          <p:cNvPr id="35" name="文本框 34"/>
          <p:cNvSpPr txBox="1"/>
          <p:nvPr/>
        </p:nvSpPr>
        <p:spPr>
          <a:xfrm>
            <a:off x="3405780" y="2778523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-</a:t>
            </a:r>
            <a:endParaRPr lang="zh-CN" altLang="en-US" b="1" dirty="0"/>
          </a:p>
        </p:txBody>
      </p:sp>
      <p:sp>
        <p:nvSpPr>
          <p:cNvPr id="36" name="文本框 35"/>
          <p:cNvSpPr txBox="1"/>
          <p:nvPr/>
        </p:nvSpPr>
        <p:spPr>
          <a:xfrm>
            <a:off x="3576973" y="2484835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u</a:t>
            </a:r>
            <a:r>
              <a:rPr lang="en-US" altLang="zh-CN" b="1" baseline="-25000" dirty="0"/>
              <a:t>23</a:t>
            </a:r>
            <a:endParaRPr lang="zh-CN" altLang="en-US" b="1" baseline="-25000" dirty="0"/>
          </a:p>
        </p:txBody>
      </p:sp>
      <p:sp>
        <p:nvSpPr>
          <p:cNvPr id="37" name="文本框 36"/>
          <p:cNvSpPr txBox="1"/>
          <p:nvPr/>
        </p:nvSpPr>
        <p:spPr>
          <a:xfrm>
            <a:off x="1489696" y="1029545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+</a:t>
            </a:r>
            <a:endParaRPr lang="zh-CN" altLang="en-US" b="1" dirty="0"/>
          </a:p>
        </p:txBody>
      </p:sp>
      <p:sp>
        <p:nvSpPr>
          <p:cNvPr id="38" name="文本框 37"/>
          <p:cNvSpPr txBox="1"/>
          <p:nvPr/>
        </p:nvSpPr>
        <p:spPr>
          <a:xfrm>
            <a:off x="3854849" y="916497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-</a:t>
            </a:r>
            <a:endParaRPr lang="zh-CN" altLang="en-US" b="1" dirty="0"/>
          </a:p>
        </p:txBody>
      </p:sp>
      <p:sp>
        <p:nvSpPr>
          <p:cNvPr id="39" name="文本框 38"/>
          <p:cNvSpPr txBox="1"/>
          <p:nvPr/>
        </p:nvSpPr>
        <p:spPr>
          <a:xfrm>
            <a:off x="2474248" y="891823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u</a:t>
            </a:r>
            <a:r>
              <a:rPr lang="en-US" altLang="zh-CN" b="1" baseline="-25000" dirty="0"/>
              <a:t>12</a:t>
            </a:r>
            <a:endParaRPr lang="zh-CN" altLang="en-US" b="1" baseline="-25000" dirty="0"/>
          </a:p>
        </p:txBody>
      </p:sp>
    </p:spTree>
    <p:extLst>
      <p:ext uri="{BB962C8B-B14F-4D97-AF65-F5344CB8AC3E}">
        <p14:creationId xmlns:p14="http://schemas.microsoft.com/office/powerpoint/2010/main" val="4933828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214428"/>
            <a:ext cx="6715172" cy="255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571621" y="3929066"/>
            <a:ext cx="2428875" cy="523875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星形电阻连接</a:t>
            </a:r>
          </a:p>
        </p:txBody>
      </p:sp>
      <p:sp>
        <p:nvSpPr>
          <p:cNvPr id="3" name="矩形 2"/>
          <p:cNvSpPr/>
          <p:nvPr/>
        </p:nvSpPr>
        <p:spPr>
          <a:xfrm>
            <a:off x="5000628" y="3929066"/>
            <a:ext cx="2857500" cy="523875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三角形电阻连接</a:t>
            </a: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571500" y="285734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电路符号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293270" y="1110716"/>
            <a:ext cx="2071702" cy="1643074"/>
          </a:xfrm>
          <a:prstGeom prst="rect">
            <a:avLst/>
          </a:prstGeom>
          <a:noFill/>
          <a:ln w="38100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785918" y="1142990"/>
            <a:ext cx="2071702" cy="1643074"/>
          </a:xfrm>
          <a:prstGeom prst="rect">
            <a:avLst/>
          </a:prstGeom>
          <a:noFill/>
          <a:ln w="38100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/>
        </p:nvSpPr>
        <p:spPr>
          <a:xfrm>
            <a:off x="685800" y="357172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桥式电路的等效变换 </a:t>
            </a:r>
            <a:endParaRPr kumimoji="1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858947"/>
            <a:ext cx="8929687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 bwMode="auto">
          <a:xfrm>
            <a:off x="3071813" y="1747822"/>
            <a:ext cx="3155950" cy="27416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6029325" y="1747822"/>
            <a:ext cx="3114675" cy="27416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1616075" y="2184385"/>
            <a:ext cx="1312863" cy="1908175"/>
          </a:xfrm>
          <a:prstGeom prst="roundRect">
            <a:avLst/>
          </a:prstGeom>
          <a:noFill/>
          <a:ln w="57150" cap="flat" cmpd="sng" algn="ctr">
            <a:solidFill>
              <a:srgbClr val="FF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1258888" y="1931972"/>
            <a:ext cx="1312862" cy="1333500"/>
          </a:xfrm>
          <a:prstGeom prst="roundRect">
            <a:avLst/>
          </a:prstGeom>
          <a:noFill/>
          <a:ln w="57150" cap="flat" cmpd="sng" algn="ctr">
            <a:solidFill>
              <a:srgbClr val="FF99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1" grpId="1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714348" y="285734"/>
            <a:ext cx="7772400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变换公式一</a:t>
            </a:r>
          </a:p>
        </p:txBody>
      </p:sp>
      <p:graphicFrame>
        <p:nvGraphicFramePr>
          <p:cNvPr id="3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682609"/>
              </p:ext>
            </p:extLst>
          </p:nvPr>
        </p:nvGraphicFramePr>
        <p:xfrm>
          <a:off x="584200" y="915988"/>
          <a:ext cx="2616200" cy="286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19" name="Equation" r:id="rId3" imgW="1218960" imgH="1333440" progId="Equation.DSMT4">
                  <p:embed/>
                </p:oleObj>
              </mc:Choice>
              <mc:Fallback>
                <p:oleObj name="Equation" r:id="rId3" imgW="1218960" imgH="1333440" progId="Equation.DSMT4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100000" contrast="-100000"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200" y="915988"/>
                        <a:ext cx="2616200" cy="28606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右大括号 3"/>
          <p:cNvSpPr/>
          <p:nvPr/>
        </p:nvSpPr>
        <p:spPr bwMode="auto">
          <a:xfrm>
            <a:off x="3357554" y="1071552"/>
            <a:ext cx="285749" cy="2786073"/>
          </a:xfrm>
          <a:prstGeom prst="rightBrace">
            <a:avLst>
              <a:gd name="adj1" fmla="val 8333"/>
              <a:gd name="adj2" fmla="val 49617"/>
            </a:avLst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9" y="857238"/>
            <a:ext cx="2571768" cy="164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2857502"/>
            <a:ext cx="2500330" cy="161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utoShape 8"/>
          <p:cNvSpPr>
            <a:spLocks noChangeArrowheads="1"/>
          </p:cNvSpPr>
          <p:nvPr/>
        </p:nvSpPr>
        <p:spPr bwMode="auto">
          <a:xfrm rot="5400000">
            <a:off x="4862518" y="2638422"/>
            <a:ext cx="633410" cy="357190"/>
          </a:xfrm>
          <a:prstGeom prst="rightArrow">
            <a:avLst>
              <a:gd name="adj1" fmla="val 50000"/>
              <a:gd name="adj2" fmla="val 55965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>
            <a:off x="4857752" y="928680"/>
            <a:ext cx="642938" cy="642938"/>
          </a:xfrm>
          <a:prstGeom prst="ellipse">
            <a:avLst/>
          </a:prstGeom>
          <a:noFill/>
          <a:ln w="38100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>
            <a:off x="4429129" y="1500185"/>
            <a:ext cx="642937" cy="642937"/>
          </a:xfrm>
          <a:prstGeom prst="ellipse">
            <a:avLst/>
          </a:prstGeom>
          <a:noFill/>
          <a:ln w="38100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357686" y="2928940"/>
            <a:ext cx="642938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7067582" y="2476514"/>
            <a:ext cx="2076450" cy="2095500"/>
            <a:chOff x="7067582" y="2476514"/>
            <a:chExt cx="2076450" cy="2095500"/>
          </a:xfrm>
        </p:grpSpPr>
        <p:sp>
          <p:nvSpPr>
            <p:cNvPr id="18" name="Line 26"/>
            <p:cNvSpPr>
              <a:spLocks noChangeShapeType="1"/>
            </p:cNvSpPr>
            <p:nvPr/>
          </p:nvSpPr>
          <p:spPr bwMode="auto">
            <a:xfrm flipH="1">
              <a:off x="7067582" y="2476514"/>
              <a:ext cx="1049338" cy="16621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Line 27"/>
            <p:cNvSpPr>
              <a:spLocks noChangeShapeType="1"/>
            </p:cNvSpPr>
            <p:nvPr/>
          </p:nvSpPr>
          <p:spPr bwMode="auto">
            <a:xfrm>
              <a:off x="7067582" y="4138627"/>
              <a:ext cx="1981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Line 28"/>
            <p:cNvSpPr>
              <a:spLocks noChangeShapeType="1"/>
            </p:cNvSpPr>
            <p:nvPr/>
          </p:nvSpPr>
          <p:spPr bwMode="auto">
            <a:xfrm>
              <a:off x="8116920" y="2476514"/>
              <a:ext cx="931863" cy="16621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Text Box 32"/>
            <p:cNvSpPr txBox="1">
              <a:spLocks noChangeArrowheads="1"/>
            </p:cNvSpPr>
            <p:nvPr/>
          </p:nvSpPr>
          <p:spPr bwMode="auto">
            <a:xfrm>
              <a:off x="8578882" y="2952764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R</a:t>
              </a:r>
              <a:r>
                <a:rPr kumimoji="1" lang="en-US" altLang="zh-CN" sz="1400" b="1">
                  <a:latin typeface="Times New Roman" pitchFamily="18" charset="0"/>
                </a:rPr>
                <a:t>31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25" name="Text Box 33"/>
            <p:cNvSpPr txBox="1">
              <a:spLocks noChangeArrowheads="1"/>
            </p:cNvSpPr>
            <p:nvPr/>
          </p:nvSpPr>
          <p:spPr bwMode="auto">
            <a:xfrm>
              <a:off x="7818470" y="4114814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23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  <p:sp>
          <p:nvSpPr>
            <p:cNvPr id="26" name="Text Box 34"/>
            <p:cNvSpPr txBox="1">
              <a:spLocks noChangeArrowheads="1"/>
            </p:cNvSpPr>
            <p:nvPr/>
          </p:nvSpPr>
          <p:spPr bwMode="auto">
            <a:xfrm>
              <a:off x="7067582" y="2890852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12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072330" y="2474928"/>
            <a:ext cx="1981201" cy="1662113"/>
            <a:chOff x="7067582" y="2476514"/>
            <a:chExt cx="1981201" cy="1662113"/>
          </a:xfrm>
        </p:grpSpPr>
        <p:sp>
          <p:nvSpPr>
            <p:cNvPr id="21" name="Line 29"/>
            <p:cNvSpPr>
              <a:spLocks noChangeShapeType="1"/>
            </p:cNvSpPr>
            <p:nvPr/>
          </p:nvSpPr>
          <p:spPr bwMode="auto">
            <a:xfrm>
              <a:off x="8116920" y="2476514"/>
              <a:ext cx="0" cy="106838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Line 30"/>
            <p:cNvSpPr>
              <a:spLocks noChangeShapeType="1"/>
            </p:cNvSpPr>
            <p:nvPr/>
          </p:nvSpPr>
          <p:spPr bwMode="auto">
            <a:xfrm flipH="1">
              <a:off x="7067582" y="3544902"/>
              <a:ext cx="1049338" cy="59372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Line 31"/>
            <p:cNvSpPr>
              <a:spLocks noChangeShapeType="1"/>
            </p:cNvSpPr>
            <p:nvPr/>
          </p:nvSpPr>
          <p:spPr bwMode="auto">
            <a:xfrm>
              <a:off x="8116920" y="3544902"/>
              <a:ext cx="931863" cy="59372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Text Box 35"/>
            <p:cNvSpPr txBox="1">
              <a:spLocks noChangeArrowheads="1"/>
            </p:cNvSpPr>
            <p:nvPr/>
          </p:nvSpPr>
          <p:spPr bwMode="auto">
            <a:xfrm>
              <a:off x="8310595" y="3348052"/>
              <a:ext cx="476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3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8" name="Text Box 36"/>
            <p:cNvSpPr txBox="1">
              <a:spLocks noChangeArrowheads="1"/>
            </p:cNvSpPr>
            <p:nvPr/>
          </p:nvSpPr>
          <p:spPr bwMode="auto">
            <a:xfrm>
              <a:off x="7651782" y="3638564"/>
              <a:ext cx="476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2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9" name="Text Box 37"/>
            <p:cNvSpPr txBox="1">
              <a:spLocks noChangeArrowheads="1"/>
            </p:cNvSpPr>
            <p:nvPr/>
          </p:nvSpPr>
          <p:spPr bwMode="auto">
            <a:xfrm>
              <a:off x="7716870" y="2890852"/>
              <a:ext cx="476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1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5143521" y="4457718"/>
            <a:ext cx="2428875" cy="523875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星形电阻连接</a:t>
            </a:r>
          </a:p>
        </p:txBody>
      </p:sp>
      <p:sp>
        <p:nvSpPr>
          <p:cNvPr id="31" name="矩形 30"/>
          <p:cNvSpPr/>
          <p:nvPr/>
        </p:nvSpPr>
        <p:spPr>
          <a:xfrm>
            <a:off x="1285869" y="4457718"/>
            <a:ext cx="2071688" cy="5238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三角形电阻</a:t>
            </a:r>
          </a:p>
        </p:txBody>
      </p:sp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3767151" y="4619642"/>
            <a:ext cx="99060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  <p:bldP spid="15" grpId="0" animBg="1"/>
      <p:bldP spid="16" grpId="0" animBg="1"/>
      <p:bldP spid="30" grpId="0" animBg="1"/>
      <p:bldP spid="31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714348" y="285734"/>
            <a:ext cx="7772400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变换公式一</a:t>
            </a:r>
          </a:p>
        </p:txBody>
      </p:sp>
      <p:graphicFrame>
        <p:nvGraphicFramePr>
          <p:cNvPr id="3" name="Object 1025"/>
          <p:cNvGraphicFramePr>
            <a:graphicFrameLocks noChangeAspect="1"/>
          </p:cNvGraphicFramePr>
          <p:nvPr/>
        </p:nvGraphicFramePr>
        <p:xfrm>
          <a:off x="571501" y="928688"/>
          <a:ext cx="2643178" cy="2832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52" name="Equation" r:id="rId3" imgW="1231560" imgH="1320480" progId="Equation.DSMT4">
                  <p:embed/>
                </p:oleObj>
              </mc:Choice>
              <mc:Fallback>
                <p:oleObj name="Equation" r:id="rId3" imgW="1231560" imgH="1320480" progId="Equation.DSMT4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100000" contras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1" y="928688"/>
                        <a:ext cx="2643178" cy="283292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右大括号 3"/>
          <p:cNvSpPr/>
          <p:nvPr/>
        </p:nvSpPr>
        <p:spPr bwMode="auto">
          <a:xfrm>
            <a:off x="3357554" y="1071552"/>
            <a:ext cx="285749" cy="2786073"/>
          </a:xfrm>
          <a:prstGeom prst="rightBrace">
            <a:avLst>
              <a:gd name="adj1" fmla="val 8333"/>
              <a:gd name="adj2" fmla="val 49617"/>
            </a:avLst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3714744" y="1071552"/>
            <a:ext cx="4071050" cy="1699829"/>
            <a:chOff x="1904" y="2209"/>
            <a:chExt cx="4157" cy="1783"/>
          </a:xfrm>
        </p:grpSpPr>
        <p:sp>
          <p:nvSpPr>
            <p:cNvPr id="9" name="Text Box 17"/>
            <p:cNvSpPr txBox="1">
              <a:spLocks noChangeArrowheads="1"/>
            </p:cNvSpPr>
            <p:nvPr/>
          </p:nvSpPr>
          <p:spPr bwMode="auto">
            <a:xfrm>
              <a:off x="1904" y="2209"/>
              <a:ext cx="1345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  <a:ea typeface="宋体" pitchFamily="2" charset="-122"/>
                </a:rPr>
                <a:t>Δ</a:t>
              </a:r>
              <a:r>
                <a:rPr lang="en-US" altLang="zh-CN" sz="3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宋体" pitchFamily="2" charset="-122"/>
                  <a:sym typeface="Wingdings" pitchFamily="2" charset="2"/>
                </a:rPr>
                <a:t></a:t>
              </a:r>
              <a:r>
                <a:rPr lang="en-US" altLang="zh-CN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宋体" pitchFamily="2" charset="-122"/>
                </a:rPr>
                <a:t>Y</a:t>
              </a:r>
              <a:r>
                <a:rPr lang="zh-CN" altLang="en-US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  <a:ea typeface="宋体" pitchFamily="2" charset="-122"/>
                </a:rPr>
                <a:t>：</a:t>
              </a:r>
            </a:p>
          </p:txBody>
        </p:sp>
        <p:graphicFrame>
          <p:nvGraphicFramePr>
            <p:cNvPr id="10" name="Object 18"/>
            <p:cNvGraphicFramePr>
              <a:graphicFrameLocks noChangeAspect="1"/>
            </p:cNvGraphicFramePr>
            <p:nvPr/>
          </p:nvGraphicFramePr>
          <p:xfrm>
            <a:off x="2017" y="3108"/>
            <a:ext cx="4044" cy="8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0053" name="Equation" r:id="rId5" imgW="1866600" imgH="419040" progId="Equation.DSMT4">
                    <p:embed/>
                  </p:oleObj>
                </mc:Choice>
                <mc:Fallback>
                  <p:oleObj name="Equation" r:id="rId5" imgW="1866600" imgH="419040" progId="Equation.DSMT4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lum bright="-10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7" y="3108"/>
                          <a:ext cx="4044" cy="8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" name="矩形 16"/>
          <p:cNvSpPr/>
          <p:nvPr/>
        </p:nvSpPr>
        <p:spPr>
          <a:xfrm>
            <a:off x="5143521" y="4457718"/>
            <a:ext cx="2428875" cy="523875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星形电阻连接</a:t>
            </a:r>
          </a:p>
        </p:txBody>
      </p:sp>
      <p:sp>
        <p:nvSpPr>
          <p:cNvPr id="18" name="矩形 17"/>
          <p:cNvSpPr/>
          <p:nvPr/>
        </p:nvSpPr>
        <p:spPr>
          <a:xfrm>
            <a:off x="1285869" y="4457718"/>
            <a:ext cx="2071688" cy="5238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三角形电阻</a:t>
            </a:r>
          </a:p>
        </p:txBody>
      </p:sp>
      <p:sp>
        <p:nvSpPr>
          <p:cNvPr id="19" name="AutoShape 8"/>
          <p:cNvSpPr>
            <a:spLocks noChangeArrowheads="1"/>
          </p:cNvSpPr>
          <p:nvPr/>
        </p:nvSpPr>
        <p:spPr bwMode="auto">
          <a:xfrm>
            <a:off x="3767151" y="4619642"/>
            <a:ext cx="99060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7067582" y="2476514"/>
            <a:ext cx="2076450" cy="2095500"/>
            <a:chOff x="7067582" y="2476514"/>
            <a:chExt cx="2076450" cy="2095500"/>
          </a:xfrm>
        </p:grpSpPr>
        <p:sp>
          <p:nvSpPr>
            <p:cNvPr id="34" name="Line 26"/>
            <p:cNvSpPr>
              <a:spLocks noChangeShapeType="1"/>
            </p:cNvSpPr>
            <p:nvPr/>
          </p:nvSpPr>
          <p:spPr bwMode="auto">
            <a:xfrm flipH="1">
              <a:off x="7067582" y="2476514"/>
              <a:ext cx="1049338" cy="16621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Line 27"/>
            <p:cNvSpPr>
              <a:spLocks noChangeShapeType="1"/>
            </p:cNvSpPr>
            <p:nvPr/>
          </p:nvSpPr>
          <p:spPr bwMode="auto">
            <a:xfrm>
              <a:off x="7067582" y="4138627"/>
              <a:ext cx="1981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Line 28"/>
            <p:cNvSpPr>
              <a:spLocks noChangeShapeType="1"/>
            </p:cNvSpPr>
            <p:nvPr/>
          </p:nvSpPr>
          <p:spPr bwMode="auto">
            <a:xfrm>
              <a:off x="8116920" y="2476514"/>
              <a:ext cx="931863" cy="16621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Text Box 32"/>
            <p:cNvSpPr txBox="1">
              <a:spLocks noChangeArrowheads="1"/>
            </p:cNvSpPr>
            <p:nvPr/>
          </p:nvSpPr>
          <p:spPr bwMode="auto">
            <a:xfrm>
              <a:off x="8578882" y="2952764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R</a:t>
              </a:r>
              <a:r>
                <a:rPr kumimoji="1" lang="en-US" altLang="zh-CN" sz="1400" b="1">
                  <a:latin typeface="Times New Roman" pitchFamily="18" charset="0"/>
                </a:rPr>
                <a:t>31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38" name="Text Box 33"/>
            <p:cNvSpPr txBox="1">
              <a:spLocks noChangeArrowheads="1"/>
            </p:cNvSpPr>
            <p:nvPr/>
          </p:nvSpPr>
          <p:spPr bwMode="auto">
            <a:xfrm>
              <a:off x="7818470" y="4114814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23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  <p:sp>
          <p:nvSpPr>
            <p:cNvPr id="39" name="Text Box 34"/>
            <p:cNvSpPr txBox="1">
              <a:spLocks noChangeArrowheads="1"/>
            </p:cNvSpPr>
            <p:nvPr/>
          </p:nvSpPr>
          <p:spPr bwMode="auto">
            <a:xfrm>
              <a:off x="7067582" y="2890852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12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072330" y="2474928"/>
            <a:ext cx="1981201" cy="1662113"/>
            <a:chOff x="7067582" y="2476514"/>
            <a:chExt cx="1981201" cy="1662113"/>
          </a:xfrm>
        </p:grpSpPr>
        <p:sp>
          <p:nvSpPr>
            <p:cNvPr id="41" name="Line 29"/>
            <p:cNvSpPr>
              <a:spLocks noChangeShapeType="1"/>
            </p:cNvSpPr>
            <p:nvPr/>
          </p:nvSpPr>
          <p:spPr bwMode="auto">
            <a:xfrm>
              <a:off x="8116920" y="2476514"/>
              <a:ext cx="0" cy="106838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" name="Line 30"/>
            <p:cNvSpPr>
              <a:spLocks noChangeShapeType="1"/>
            </p:cNvSpPr>
            <p:nvPr/>
          </p:nvSpPr>
          <p:spPr bwMode="auto">
            <a:xfrm flipH="1">
              <a:off x="7067582" y="3544902"/>
              <a:ext cx="1049338" cy="59372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" name="Line 31"/>
            <p:cNvSpPr>
              <a:spLocks noChangeShapeType="1"/>
            </p:cNvSpPr>
            <p:nvPr/>
          </p:nvSpPr>
          <p:spPr bwMode="auto">
            <a:xfrm>
              <a:off x="8116920" y="3544902"/>
              <a:ext cx="931863" cy="59372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" name="Text Box 35"/>
            <p:cNvSpPr txBox="1">
              <a:spLocks noChangeArrowheads="1"/>
            </p:cNvSpPr>
            <p:nvPr/>
          </p:nvSpPr>
          <p:spPr bwMode="auto">
            <a:xfrm>
              <a:off x="8310595" y="3348052"/>
              <a:ext cx="476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3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45" name="Text Box 36"/>
            <p:cNvSpPr txBox="1">
              <a:spLocks noChangeArrowheads="1"/>
            </p:cNvSpPr>
            <p:nvPr/>
          </p:nvSpPr>
          <p:spPr bwMode="auto">
            <a:xfrm>
              <a:off x="7651782" y="3638564"/>
              <a:ext cx="476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2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46" name="Text Box 37"/>
            <p:cNvSpPr txBox="1">
              <a:spLocks noChangeArrowheads="1"/>
            </p:cNvSpPr>
            <p:nvPr/>
          </p:nvSpPr>
          <p:spPr bwMode="auto">
            <a:xfrm>
              <a:off x="7716870" y="2890852"/>
              <a:ext cx="476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1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714348" y="285752"/>
            <a:ext cx="7772400" cy="7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变换公式二</a:t>
            </a:r>
          </a:p>
        </p:txBody>
      </p:sp>
      <p:graphicFrame>
        <p:nvGraphicFramePr>
          <p:cNvPr id="3" name="Object 20"/>
          <p:cNvGraphicFramePr>
            <a:graphicFrameLocks noChangeAspect="1"/>
          </p:cNvGraphicFramePr>
          <p:nvPr/>
        </p:nvGraphicFramePr>
        <p:xfrm>
          <a:off x="642938" y="1143000"/>
          <a:ext cx="2857492" cy="2739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067" name="Equation" r:id="rId3" imgW="1549080" imgH="1320480" progId="Equation.DSMT4">
                  <p:embed/>
                </p:oleObj>
              </mc:Choice>
              <mc:Fallback>
                <p:oleObj name="Equation" r:id="rId3" imgW="1549080" imgH="132048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100000" contras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1143000"/>
                        <a:ext cx="2857492" cy="2739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4857771" y="4452958"/>
            <a:ext cx="2714625" cy="523875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三角形电阻连接</a:t>
            </a:r>
          </a:p>
        </p:txBody>
      </p:sp>
      <p:sp>
        <p:nvSpPr>
          <p:cNvPr id="5" name="矩形 4"/>
          <p:cNvSpPr/>
          <p:nvPr/>
        </p:nvSpPr>
        <p:spPr>
          <a:xfrm>
            <a:off x="1285871" y="4476767"/>
            <a:ext cx="1727200" cy="5238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星形电阻</a:t>
            </a:r>
          </a:p>
        </p:txBody>
      </p:sp>
      <p:sp>
        <p:nvSpPr>
          <p:cNvPr id="7" name="右大括号 6"/>
          <p:cNvSpPr/>
          <p:nvPr/>
        </p:nvSpPr>
        <p:spPr bwMode="auto">
          <a:xfrm>
            <a:off x="3714744" y="1142990"/>
            <a:ext cx="288931" cy="2571759"/>
          </a:xfrm>
          <a:prstGeom prst="rightBrace">
            <a:avLst>
              <a:gd name="adj1" fmla="val 8333"/>
              <a:gd name="adj2" fmla="val 49617"/>
            </a:avLst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2898601"/>
            <a:ext cx="2286016" cy="145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857238"/>
            <a:ext cx="2214578" cy="142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3357573" y="4595833"/>
            <a:ext cx="99060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>
            <a:off x="5072066" y="1285866"/>
            <a:ext cx="642938" cy="642937"/>
          </a:xfrm>
          <a:prstGeom prst="ellipse">
            <a:avLst/>
          </a:prstGeom>
          <a:noFill/>
          <a:ln w="38100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072066" y="2928940"/>
            <a:ext cx="642938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5400000">
            <a:off x="5048252" y="2452688"/>
            <a:ext cx="571504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7067582" y="2647796"/>
            <a:ext cx="2076450" cy="2095500"/>
            <a:chOff x="7067582" y="2476514"/>
            <a:chExt cx="2076450" cy="2095500"/>
          </a:xfrm>
        </p:grpSpPr>
        <p:sp>
          <p:nvSpPr>
            <p:cNvPr id="30" name="Line 26"/>
            <p:cNvSpPr>
              <a:spLocks noChangeShapeType="1"/>
            </p:cNvSpPr>
            <p:nvPr/>
          </p:nvSpPr>
          <p:spPr bwMode="auto">
            <a:xfrm flipH="1">
              <a:off x="7067582" y="2476514"/>
              <a:ext cx="1049338" cy="166211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7067582" y="4138627"/>
              <a:ext cx="19812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" name="Line 28"/>
            <p:cNvSpPr>
              <a:spLocks noChangeShapeType="1"/>
            </p:cNvSpPr>
            <p:nvPr/>
          </p:nvSpPr>
          <p:spPr bwMode="auto">
            <a:xfrm>
              <a:off x="8116920" y="2476514"/>
              <a:ext cx="931863" cy="166211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" name="Text Box 32"/>
            <p:cNvSpPr txBox="1">
              <a:spLocks noChangeArrowheads="1"/>
            </p:cNvSpPr>
            <p:nvPr/>
          </p:nvSpPr>
          <p:spPr bwMode="auto">
            <a:xfrm>
              <a:off x="8578882" y="2952764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31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34" name="Text Box 33"/>
            <p:cNvSpPr txBox="1">
              <a:spLocks noChangeArrowheads="1"/>
            </p:cNvSpPr>
            <p:nvPr/>
          </p:nvSpPr>
          <p:spPr bwMode="auto">
            <a:xfrm>
              <a:off x="7818470" y="4114814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23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35" name="Text Box 34"/>
            <p:cNvSpPr txBox="1">
              <a:spLocks noChangeArrowheads="1"/>
            </p:cNvSpPr>
            <p:nvPr/>
          </p:nvSpPr>
          <p:spPr bwMode="auto">
            <a:xfrm>
              <a:off x="7067582" y="2890852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12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072330" y="2646210"/>
            <a:ext cx="1981201" cy="1662113"/>
            <a:chOff x="7067582" y="2476514"/>
            <a:chExt cx="1981201" cy="1662113"/>
          </a:xfrm>
        </p:grpSpPr>
        <p:sp>
          <p:nvSpPr>
            <p:cNvPr id="37" name="Line 29"/>
            <p:cNvSpPr>
              <a:spLocks noChangeShapeType="1"/>
            </p:cNvSpPr>
            <p:nvPr/>
          </p:nvSpPr>
          <p:spPr bwMode="auto">
            <a:xfrm>
              <a:off x="8116920" y="2476514"/>
              <a:ext cx="0" cy="10683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Line 30"/>
            <p:cNvSpPr>
              <a:spLocks noChangeShapeType="1"/>
            </p:cNvSpPr>
            <p:nvPr/>
          </p:nvSpPr>
          <p:spPr bwMode="auto">
            <a:xfrm flipH="1">
              <a:off x="7067582" y="3544902"/>
              <a:ext cx="1049338" cy="5937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Line 31"/>
            <p:cNvSpPr>
              <a:spLocks noChangeShapeType="1"/>
            </p:cNvSpPr>
            <p:nvPr/>
          </p:nvSpPr>
          <p:spPr bwMode="auto">
            <a:xfrm>
              <a:off x="8116920" y="3544902"/>
              <a:ext cx="931863" cy="5937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Text Box 35"/>
            <p:cNvSpPr txBox="1">
              <a:spLocks noChangeArrowheads="1"/>
            </p:cNvSpPr>
            <p:nvPr/>
          </p:nvSpPr>
          <p:spPr bwMode="auto">
            <a:xfrm>
              <a:off x="8310595" y="3348052"/>
              <a:ext cx="476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3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  <p:sp>
          <p:nvSpPr>
            <p:cNvPr id="41" name="Text Box 36"/>
            <p:cNvSpPr txBox="1">
              <a:spLocks noChangeArrowheads="1"/>
            </p:cNvSpPr>
            <p:nvPr/>
          </p:nvSpPr>
          <p:spPr bwMode="auto">
            <a:xfrm>
              <a:off x="7651782" y="3638564"/>
              <a:ext cx="476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2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  <p:sp>
          <p:nvSpPr>
            <p:cNvPr id="42" name="Text Box 37"/>
            <p:cNvSpPr txBox="1">
              <a:spLocks noChangeArrowheads="1"/>
            </p:cNvSpPr>
            <p:nvPr/>
          </p:nvSpPr>
          <p:spPr bwMode="auto">
            <a:xfrm>
              <a:off x="7716870" y="2890852"/>
              <a:ext cx="476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1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3" grpId="0" animBg="1"/>
      <p:bldP spid="14" grpId="0" animBg="1"/>
      <p:bldP spid="1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714348" y="285752"/>
            <a:ext cx="7772400" cy="7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变换公式二</a:t>
            </a:r>
          </a:p>
        </p:txBody>
      </p:sp>
      <p:graphicFrame>
        <p:nvGraphicFramePr>
          <p:cNvPr id="3" name="Object 20"/>
          <p:cNvGraphicFramePr>
            <a:graphicFrameLocks noChangeAspect="1"/>
          </p:cNvGraphicFramePr>
          <p:nvPr/>
        </p:nvGraphicFramePr>
        <p:xfrm>
          <a:off x="642938" y="1143000"/>
          <a:ext cx="2857492" cy="2739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01" name="Equation" r:id="rId3" imgW="1549080" imgH="1320480" progId="Equation.DSMT4">
                  <p:embed/>
                </p:oleObj>
              </mc:Choice>
              <mc:Fallback>
                <p:oleObj name="Equation" r:id="rId3" imgW="1549080" imgH="132048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100000" contras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1143000"/>
                        <a:ext cx="2857492" cy="2739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4857771" y="4452958"/>
            <a:ext cx="2714625" cy="523875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三角形电阻连接</a:t>
            </a:r>
          </a:p>
        </p:txBody>
      </p:sp>
      <p:sp>
        <p:nvSpPr>
          <p:cNvPr id="5" name="矩形 4"/>
          <p:cNvSpPr/>
          <p:nvPr/>
        </p:nvSpPr>
        <p:spPr>
          <a:xfrm>
            <a:off x="1285871" y="4476767"/>
            <a:ext cx="1727200" cy="5238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星形电阻</a:t>
            </a:r>
          </a:p>
        </p:txBody>
      </p:sp>
      <p:sp>
        <p:nvSpPr>
          <p:cNvPr id="7" name="右大括号 6"/>
          <p:cNvSpPr/>
          <p:nvPr/>
        </p:nvSpPr>
        <p:spPr bwMode="auto">
          <a:xfrm>
            <a:off x="3714744" y="1142990"/>
            <a:ext cx="288931" cy="2571759"/>
          </a:xfrm>
          <a:prstGeom prst="rightBrace">
            <a:avLst>
              <a:gd name="adj1" fmla="val 8333"/>
              <a:gd name="adj2" fmla="val 49617"/>
            </a:avLst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3357573" y="4595833"/>
            <a:ext cx="99060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pSp>
        <p:nvGrpSpPr>
          <p:cNvPr id="29" name="组合 13"/>
          <p:cNvGrpSpPr>
            <a:grpSpLocks/>
          </p:cNvGrpSpPr>
          <p:nvPr/>
        </p:nvGrpSpPr>
        <p:grpSpPr bwMode="auto">
          <a:xfrm>
            <a:off x="4000496" y="1246130"/>
            <a:ext cx="4889471" cy="1539933"/>
            <a:chOff x="2423876" y="4171677"/>
            <a:chExt cx="7284160" cy="1908479"/>
          </a:xfrm>
        </p:grpSpPr>
        <p:sp>
          <p:nvSpPr>
            <p:cNvPr id="30" name="Text Box 17"/>
            <p:cNvSpPr txBox="1">
              <a:spLocks noChangeArrowheads="1"/>
            </p:cNvSpPr>
            <p:nvPr/>
          </p:nvSpPr>
          <p:spPr bwMode="auto">
            <a:xfrm>
              <a:off x="2423876" y="4171677"/>
              <a:ext cx="2341367" cy="1642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宋体" pitchFamily="2" charset="-122"/>
                </a:rPr>
                <a:t>Y</a:t>
              </a:r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宋体" pitchFamily="2" charset="-122"/>
                  <a:sym typeface="Wingdings" pitchFamily="2" charset="2"/>
                </a:rPr>
                <a:t></a:t>
              </a:r>
              <a:r>
                <a:rPr lang="en-US" altLang="zh-CN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  <a:ea typeface="宋体" pitchFamily="2" charset="-122"/>
                </a:rPr>
                <a:t>Δ</a:t>
              </a:r>
              <a:r>
                <a:rPr lang="zh-CN" altLang="en-US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  <a:ea typeface="宋体" pitchFamily="2" charset="-122"/>
                </a:rPr>
                <a:t>：</a:t>
              </a:r>
              <a:endPara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</a:endParaRPr>
            </a:p>
            <a:p>
              <a:pPr>
                <a:spcBef>
                  <a:spcPct val="50000"/>
                </a:spcBef>
                <a:defRPr/>
              </a:pPr>
              <a:endPara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</a:endParaRPr>
            </a:p>
          </p:txBody>
        </p:sp>
        <p:graphicFrame>
          <p:nvGraphicFramePr>
            <p:cNvPr id="31" name="Object 18"/>
            <p:cNvGraphicFramePr>
              <a:graphicFrameLocks noChangeAspect="1"/>
            </p:cNvGraphicFramePr>
            <p:nvPr/>
          </p:nvGraphicFramePr>
          <p:xfrm>
            <a:off x="2743154" y="4840667"/>
            <a:ext cx="6964882" cy="12394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102" name="Equation" r:id="rId5" imgW="2412720" imgH="457200" progId="Equation.DSMT4">
                    <p:embed/>
                  </p:oleObj>
                </mc:Choice>
                <mc:Fallback>
                  <p:oleObj name="Equation" r:id="rId5" imgW="2412720" imgH="457200" progId="Equation.DSMT4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lum bright="-10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3154" y="4840667"/>
                          <a:ext cx="6964882" cy="12394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组合 23"/>
          <p:cNvGrpSpPr/>
          <p:nvPr/>
        </p:nvGrpSpPr>
        <p:grpSpPr>
          <a:xfrm>
            <a:off x="7067582" y="2644774"/>
            <a:ext cx="2076450" cy="2095500"/>
            <a:chOff x="7067582" y="2476514"/>
            <a:chExt cx="2076450" cy="2095500"/>
          </a:xfrm>
        </p:grpSpPr>
        <p:sp>
          <p:nvSpPr>
            <p:cNvPr id="25" name="Line 26"/>
            <p:cNvSpPr>
              <a:spLocks noChangeShapeType="1"/>
            </p:cNvSpPr>
            <p:nvPr/>
          </p:nvSpPr>
          <p:spPr bwMode="auto">
            <a:xfrm flipH="1">
              <a:off x="7067582" y="2476514"/>
              <a:ext cx="1049338" cy="166211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>
              <a:off x="7067582" y="4138627"/>
              <a:ext cx="19812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8116920" y="2476514"/>
              <a:ext cx="931863" cy="166211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Text Box 32"/>
            <p:cNvSpPr txBox="1">
              <a:spLocks noChangeArrowheads="1"/>
            </p:cNvSpPr>
            <p:nvPr/>
          </p:nvSpPr>
          <p:spPr bwMode="auto">
            <a:xfrm>
              <a:off x="8578882" y="2952764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31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45" name="Text Box 33"/>
            <p:cNvSpPr txBox="1">
              <a:spLocks noChangeArrowheads="1"/>
            </p:cNvSpPr>
            <p:nvPr/>
          </p:nvSpPr>
          <p:spPr bwMode="auto">
            <a:xfrm>
              <a:off x="7818470" y="4114814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23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46" name="Text Box 34"/>
            <p:cNvSpPr txBox="1">
              <a:spLocks noChangeArrowheads="1"/>
            </p:cNvSpPr>
            <p:nvPr/>
          </p:nvSpPr>
          <p:spPr bwMode="auto">
            <a:xfrm>
              <a:off x="7067582" y="2890852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12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072330" y="2643188"/>
            <a:ext cx="1981201" cy="1662113"/>
            <a:chOff x="7067582" y="2476514"/>
            <a:chExt cx="1981201" cy="1662113"/>
          </a:xfrm>
        </p:grpSpPr>
        <p:sp>
          <p:nvSpPr>
            <p:cNvPr id="48" name="Line 29"/>
            <p:cNvSpPr>
              <a:spLocks noChangeShapeType="1"/>
            </p:cNvSpPr>
            <p:nvPr/>
          </p:nvSpPr>
          <p:spPr bwMode="auto">
            <a:xfrm>
              <a:off x="8116920" y="2476514"/>
              <a:ext cx="0" cy="10683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" name="Line 30"/>
            <p:cNvSpPr>
              <a:spLocks noChangeShapeType="1"/>
            </p:cNvSpPr>
            <p:nvPr/>
          </p:nvSpPr>
          <p:spPr bwMode="auto">
            <a:xfrm flipH="1">
              <a:off x="7067582" y="3544902"/>
              <a:ext cx="1049338" cy="5937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" name="Line 31"/>
            <p:cNvSpPr>
              <a:spLocks noChangeShapeType="1"/>
            </p:cNvSpPr>
            <p:nvPr/>
          </p:nvSpPr>
          <p:spPr bwMode="auto">
            <a:xfrm>
              <a:off x="8116920" y="3544902"/>
              <a:ext cx="931863" cy="5937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" name="Text Box 35"/>
            <p:cNvSpPr txBox="1">
              <a:spLocks noChangeArrowheads="1"/>
            </p:cNvSpPr>
            <p:nvPr/>
          </p:nvSpPr>
          <p:spPr bwMode="auto">
            <a:xfrm>
              <a:off x="8310595" y="3348052"/>
              <a:ext cx="476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3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  <p:sp>
          <p:nvSpPr>
            <p:cNvPr id="52" name="Text Box 36"/>
            <p:cNvSpPr txBox="1">
              <a:spLocks noChangeArrowheads="1"/>
            </p:cNvSpPr>
            <p:nvPr/>
          </p:nvSpPr>
          <p:spPr bwMode="auto">
            <a:xfrm>
              <a:off x="7651782" y="3638564"/>
              <a:ext cx="476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2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  <p:sp>
          <p:nvSpPr>
            <p:cNvPr id="53" name="Text Box 37"/>
            <p:cNvSpPr txBox="1">
              <a:spLocks noChangeArrowheads="1"/>
            </p:cNvSpPr>
            <p:nvPr/>
          </p:nvSpPr>
          <p:spPr bwMode="auto">
            <a:xfrm>
              <a:off x="7716870" y="2890852"/>
              <a:ext cx="476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1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685800" y="357188"/>
            <a:ext cx="7772400" cy="78580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特 例</a:t>
            </a:r>
          </a:p>
        </p:txBody>
      </p:sp>
      <p:sp>
        <p:nvSpPr>
          <p:cNvPr id="3" name="云形标注 2"/>
          <p:cNvSpPr/>
          <p:nvPr/>
        </p:nvSpPr>
        <p:spPr bwMode="auto">
          <a:xfrm>
            <a:off x="214282" y="571486"/>
            <a:ext cx="2736850" cy="1439862"/>
          </a:xfrm>
          <a:prstGeom prst="cloudCallout">
            <a:avLst>
              <a:gd name="adj1" fmla="val 20671"/>
              <a:gd name="adj2" fmla="val 96030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宋体" pitchFamily="2" charset="-122"/>
              </a:rPr>
              <a:t>如果电阻都相等？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428992" y="3714758"/>
            <a:ext cx="4429156" cy="10178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Y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形连接   </a:t>
            </a:r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R</a:t>
            </a:r>
            <a:r>
              <a:rPr lang="en-US" altLang="zh-CN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1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=</a:t>
            </a:r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R</a:t>
            </a:r>
            <a:r>
              <a:rPr lang="en-US" altLang="zh-CN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2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=</a:t>
            </a:r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R</a:t>
            </a:r>
            <a:r>
              <a:rPr lang="en-US" altLang="zh-CN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3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=</a:t>
            </a:r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R</a:t>
            </a:r>
            <a:r>
              <a:rPr lang="en-US" altLang="zh-CN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Y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；</a:t>
            </a:r>
          </a:p>
          <a:p>
            <a:pPr>
              <a:spcBef>
                <a:spcPct val="50000"/>
              </a:spcBef>
              <a:defRPr/>
            </a:pPr>
            <a:r>
              <a:rPr lang="zh-CN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  <a:sym typeface="Symbol" pitchFamily="18" charset="2"/>
              </a:rPr>
              <a:t>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  <a:sym typeface="Symbol" pitchFamily="18" charset="2"/>
              </a:rPr>
              <a:t>形连接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   </a:t>
            </a:r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R</a:t>
            </a:r>
            <a:r>
              <a:rPr lang="en-US" altLang="zh-CN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12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=</a:t>
            </a:r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R</a:t>
            </a:r>
            <a:r>
              <a:rPr lang="en-US" altLang="zh-CN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23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=</a:t>
            </a:r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R</a:t>
            </a:r>
            <a:r>
              <a:rPr lang="en-US" altLang="zh-CN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13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=</a:t>
            </a:r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R</a:t>
            </a:r>
            <a:r>
              <a:rPr lang="en-US" altLang="zh-CN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Δ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 </a:t>
            </a:r>
          </a:p>
        </p:txBody>
      </p: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1142976" y="2857502"/>
            <a:ext cx="2076450" cy="2095500"/>
            <a:chOff x="3971" y="1488"/>
            <a:chExt cx="1308" cy="1320"/>
          </a:xfrm>
        </p:grpSpPr>
        <p:sp>
          <p:nvSpPr>
            <p:cNvPr id="7" name="Line 26"/>
            <p:cNvSpPr>
              <a:spLocks noChangeShapeType="1"/>
            </p:cNvSpPr>
            <p:nvPr/>
          </p:nvSpPr>
          <p:spPr bwMode="auto">
            <a:xfrm flipH="1">
              <a:off x="3971" y="1488"/>
              <a:ext cx="661" cy="10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Line 27"/>
            <p:cNvSpPr>
              <a:spLocks noChangeShapeType="1"/>
            </p:cNvSpPr>
            <p:nvPr/>
          </p:nvSpPr>
          <p:spPr bwMode="auto">
            <a:xfrm>
              <a:off x="3971" y="2535"/>
              <a:ext cx="12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Line 28"/>
            <p:cNvSpPr>
              <a:spLocks noChangeShapeType="1"/>
            </p:cNvSpPr>
            <p:nvPr/>
          </p:nvSpPr>
          <p:spPr bwMode="auto">
            <a:xfrm>
              <a:off x="4632" y="1488"/>
              <a:ext cx="587" cy="10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Line 29"/>
            <p:cNvSpPr>
              <a:spLocks noChangeShapeType="1"/>
            </p:cNvSpPr>
            <p:nvPr/>
          </p:nvSpPr>
          <p:spPr bwMode="auto">
            <a:xfrm>
              <a:off x="4632" y="1488"/>
              <a:ext cx="0" cy="6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Line 30"/>
            <p:cNvSpPr>
              <a:spLocks noChangeShapeType="1"/>
            </p:cNvSpPr>
            <p:nvPr/>
          </p:nvSpPr>
          <p:spPr bwMode="auto">
            <a:xfrm flipH="1">
              <a:off x="3971" y="2161"/>
              <a:ext cx="661" cy="3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Line 31"/>
            <p:cNvSpPr>
              <a:spLocks noChangeShapeType="1"/>
            </p:cNvSpPr>
            <p:nvPr/>
          </p:nvSpPr>
          <p:spPr bwMode="auto">
            <a:xfrm>
              <a:off x="4632" y="2161"/>
              <a:ext cx="587" cy="3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Text Box 32"/>
            <p:cNvSpPr txBox="1">
              <a:spLocks noChangeArrowheads="1"/>
            </p:cNvSpPr>
            <p:nvPr/>
          </p:nvSpPr>
          <p:spPr bwMode="auto">
            <a:xfrm>
              <a:off x="4923" y="1788"/>
              <a:ext cx="3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31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  <p:sp>
          <p:nvSpPr>
            <p:cNvPr id="14" name="Text Box 33"/>
            <p:cNvSpPr txBox="1">
              <a:spLocks noChangeArrowheads="1"/>
            </p:cNvSpPr>
            <p:nvPr/>
          </p:nvSpPr>
          <p:spPr bwMode="auto">
            <a:xfrm>
              <a:off x="4444" y="2520"/>
              <a:ext cx="3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23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  <p:sp>
          <p:nvSpPr>
            <p:cNvPr id="15" name="Text Box 34"/>
            <p:cNvSpPr txBox="1">
              <a:spLocks noChangeArrowheads="1"/>
            </p:cNvSpPr>
            <p:nvPr/>
          </p:nvSpPr>
          <p:spPr bwMode="auto">
            <a:xfrm>
              <a:off x="3971" y="1749"/>
              <a:ext cx="3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12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  <p:sp>
          <p:nvSpPr>
            <p:cNvPr id="16" name="Text Box 35"/>
            <p:cNvSpPr txBox="1">
              <a:spLocks noChangeArrowheads="1"/>
            </p:cNvSpPr>
            <p:nvPr/>
          </p:nvSpPr>
          <p:spPr bwMode="auto">
            <a:xfrm>
              <a:off x="4754" y="2037"/>
              <a:ext cx="3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3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  <p:sp>
          <p:nvSpPr>
            <p:cNvPr id="17" name="Text Box 36"/>
            <p:cNvSpPr txBox="1">
              <a:spLocks noChangeArrowheads="1"/>
            </p:cNvSpPr>
            <p:nvPr/>
          </p:nvSpPr>
          <p:spPr bwMode="auto">
            <a:xfrm>
              <a:off x="4339" y="2220"/>
              <a:ext cx="3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2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  <p:sp>
          <p:nvSpPr>
            <p:cNvPr id="18" name="Text Box 37"/>
            <p:cNvSpPr txBox="1">
              <a:spLocks noChangeArrowheads="1"/>
            </p:cNvSpPr>
            <p:nvPr/>
          </p:nvSpPr>
          <p:spPr bwMode="auto">
            <a:xfrm>
              <a:off x="4380" y="1749"/>
              <a:ext cx="3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latin typeface="Times New Roman" pitchFamily="18" charset="0"/>
                </a:rPr>
                <a:t>1</a:t>
              </a:r>
              <a:endParaRPr kumimoji="1" lang="en-US" altLang="zh-CN" sz="2400" b="1" i="1" dirty="0">
                <a:latin typeface="Times New Roman" pitchFamily="18" charset="0"/>
              </a:endParaRPr>
            </a:p>
          </p:txBody>
        </p:sp>
      </p:grpSp>
      <p:grpSp>
        <p:nvGrpSpPr>
          <p:cNvPr id="33" name="Group 25"/>
          <p:cNvGrpSpPr>
            <a:grpSpLocks/>
          </p:cNvGrpSpPr>
          <p:nvPr/>
        </p:nvGrpSpPr>
        <p:grpSpPr bwMode="auto">
          <a:xfrm>
            <a:off x="1142978" y="2866873"/>
            <a:ext cx="2714626" cy="2162175"/>
            <a:chOff x="3971" y="1488"/>
            <a:chExt cx="1710" cy="1362"/>
          </a:xfrm>
        </p:grpSpPr>
        <p:sp>
          <p:nvSpPr>
            <p:cNvPr id="34" name="Line 26"/>
            <p:cNvSpPr>
              <a:spLocks noChangeShapeType="1"/>
            </p:cNvSpPr>
            <p:nvPr/>
          </p:nvSpPr>
          <p:spPr bwMode="auto">
            <a:xfrm flipH="1">
              <a:off x="3971" y="1488"/>
              <a:ext cx="661" cy="10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Line 27"/>
            <p:cNvSpPr>
              <a:spLocks noChangeShapeType="1"/>
            </p:cNvSpPr>
            <p:nvPr/>
          </p:nvSpPr>
          <p:spPr bwMode="auto">
            <a:xfrm>
              <a:off x="3971" y="2535"/>
              <a:ext cx="12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Line 28"/>
            <p:cNvSpPr>
              <a:spLocks noChangeShapeType="1"/>
            </p:cNvSpPr>
            <p:nvPr/>
          </p:nvSpPr>
          <p:spPr bwMode="auto">
            <a:xfrm>
              <a:off x="4632" y="1488"/>
              <a:ext cx="587" cy="10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b="1" dirty="0"/>
            </a:p>
          </p:txBody>
        </p:sp>
        <p:sp>
          <p:nvSpPr>
            <p:cNvPr id="37" name="Line 29"/>
            <p:cNvSpPr>
              <a:spLocks noChangeShapeType="1"/>
            </p:cNvSpPr>
            <p:nvPr/>
          </p:nvSpPr>
          <p:spPr bwMode="auto">
            <a:xfrm>
              <a:off x="4632" y="1488"/>
              <a:ext cx="0" cy="6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Line 30"/>
            <p:cNvSpPr>
              <a:spLocks noChangeShapeType="1"/>
            </p:cNvSpPr>
            <p:nvPr/>
          </p:nvSpPr>
          <p:spPr bwMode="auto">
            <a:xfrm flipH="1">
              <a:off x="3971" y="2161"/>
              <a:ext cx="661" cy="3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Line 31"/>
            <p:cNvSpPr>
              <a:spLocks noChangeShapeType="1"/>
            </p:cNvSpPr>
            <p:nvPr/>
          </p:nvSpPr>
          <p:spPr bwMode="auto">
            <a:xfrm>
              <a:off x="4632" y="2161"/>
              <a:ext cx="587" cy="3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Text Box 32"/>
            <p:cNvSpPr txBox="1">
              <a:spLocks noChangeArrowheads="1"/>
            </p:cNvSpPr>
            <p:nvPr/>
          </p:nvSpPr>
          <p:spPr bwMode="auto">
            <a:xfrm>
              <a:off x="4923" y="1788"/>
              <a:ext cx="75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i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r>
                <a:rPr lang="en-US" altLang="zh-CN" sz="2800" b="1" baseline="-250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Δ</a:t>
              </a:r>
              <a:r>
                <a:rPr lang="en-US" altLang="zh-CN" b="1" i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en-US" altLang="zh-CN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</p:txBody>
        </p:sp>
        <p:sp>
          <p:nvSpPr>
            <p:cNvPr id="41" name="Text Box 33"/>
            <p:cNvSpPr txBox="1">
              <a:spLocks noChangeArrowheads="1"/>
            </p:cNvSpPr>
            <p:nvPr/>
          </p:nvSpPr>
          <p:spPr bwMode="auto">
            <a:xfrm>
              <a:off x="4444" y="2520"/>
              <a:ext cx="3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i="1" dirty="0">
                  <a:solidFill>
                    <a:schemeClr val="accent2"/>
                  </a:solidFill>
                </a:rPr>
                <a:t>R</a:t>
              </a:r>
              <a:r>
                <a:rPr lang="en-US" altLang="zh-CN" sz="2800" b="1" baseline="-250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Δ</a:t>
              </a:r>
              <a:endParaRPr lang="en-US" altLang="zh-CN" sz="4400" b="1" i="1" dirty="0">
                <a:solidFill>
                  <a:schemeClr val="accent2"/>
                </a:solidFill>
              </a:endParaRPr>
            </a:p>
          </p:txBody>
        </p:sp>
        <p:sp>
          <p:nvSpPr>
            <p:cNvPr id="42" name="Text Box 34"/>
            <p:cNvSpPr txBox="1">
              <a:spLocks noChangeArrowheads="1"/>
            </p:cNvSpPr>
            <p:nvPr/>
          </p:nvSpPr>
          <p:spPr bwMode="auto">
            <a:xfrm>
              <a:off x="3971" y="1749"/>
              <a:ext cx="3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chemeClr val="accent2"/>
                  </a:solidFill>
                  <a:latin typeface="Times New Roman" pitchFamily="18" charset="0"/>
                </a:rPr>
                <a:t>R</a:t>
              </a:r>
              <a:r>
                <a:rPr lang="en-US" altLang="zh-CN" sz="2800" b="1" baseline="-250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Δ</a:t>
              </a:r>
              <a:endParaRPr kumimoji="1" lang="en-US" altLang="zh-CN" sz="4400" b="1" i="1" dirty="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43" name="Text Box 35"/>
            <p:cNvSpPr txBox="1">
              <a:spLocks noChangeArrowheads="1"/>
            </p:cNvSpPr>
            <p:nvPr/>
          </p:nvSpPr>
          <p:spPr bwMode="auto">
            <a:xfrm>
              <a:off x="4601" y="2112"/>
              <a:ext cx="70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r>
                <a:rPr lang="en-US" altLang="zh-CN" sz="1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</a:t>
              </a:r>
              <a:r>
                <a:rPr lang="en-US" altLang="zh-CN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  <p:sp>
          <p:nvSpPr>
            <p:cNvPr id="44" name="Text Box 36"/>
            <p:cNvSpPr txBox="1">
              <a:spLocks noChangeArrowheads="1"/>
            </p:cNvSpPr>
            <p:nvPr/>
          </p:nvSpPr>
          <p:spPr bwMode="auto">
            <a:xfrm>
              <a:off x="4305" y="2118"/>
              <a:ext cx="3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i="1" dirty="0">
                  <a:solidFill>
                    <a:srgbClr val="FF0000"/>
                  </a:solidFill>
                </a:rPr>
                <a:t>R</a:t>
              </a:r>
              <a:r>
                <a:rPr lang="en-US" altLang="zh-CN" sz="1400" b="1" dirty="0">
                  <a:solidFill>
                    <a:srgbClr val="FF0000"/>
                  </a:solidFill>
                </a:rPr>
                <a:t>Y</a:t>
              </a:r>
              <a:endParaRPr lang="en-US" altLang="zh-CN" b="1" i="1" dirty="0">
                <a:solidFill>
                  <a:srgbClr val="FF0000"/>
                </a:solidFill>
              </a:endParaRPr>
            </a:p>
          </p:txBody>
        </p:sp>
        <p:sp>
          <p:nvSpPr>
            <p:cNvPr id="45" name="Text Box 37"/>
            <p:cNvSpPr txBox="1">
              <a:spLocks noChangeArrowheads="1"/>
            </p:cNvSpPr>
            <p:nvPr/>
          </p:nvSpPr>
          <p:spPr bwMode="auto">
            <a:xfrm>
              <a:off x="4461" y="1803"/>
              <a:ext cx="32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kumimoji="1" lang="en-US" altLang="zh-CN" sz="1400" b="1" dirty="0">
                  <a:solidFill>
                    <a:srgbClr val="FF0000"/>
                  </a:solidFill>
                  <a:latin typeface="Times New Roman" pitchFamily="18" charset="0"/>
                </a:rPr>
                <a:t>Y</a:t>
              </a:r>
              <a:endPara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000364" y="1071552"/>
            <a:ext cx="3071814" cy="2357454"/>
            <a:chOff x="6429388" y="-285770"/>
            <a:chExt cx="3071814" cy="2357454"/>
          </a:xfrm>
        </p:grpSpPr>
        <p:graphicFrame>
          <p:nvGraphicFramePr>
            <p:cNvPr id="260098" name="Object 20"/>
            <p:cNvGraphicFramePr>
              <a:graphicFrameLocks noChangeAspect="1"/>
            </p:cNvGraphicFramePr>
            <p:nvPr/>
          </p:nvGraphicFramePr>
          <p:xfrm>
            <a:off x="6643702" y="-285770"/>
            <a:ext cx="2857500" cy="23574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4156" name="Equation" r:id="rId3" imgW="1549080" imgH="1320480" progId="Equation.DSMT4">
                    <p:embed/>
                  </p:oleObj>
                </mc:Choice>
                <mc:Fallback>
                  <p:oleObj name="Equation" r:id="rId3" imgW="1549080" imgH="1320480" progId="Equation.DSMT4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lum bright="-100000" contrast="-10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3702" y="-285770"/>
                          <a:ext cx="2857500" cy="235745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右大括号 47"/>
            <p:cNvSpPr/>
            <p:nvPr/>
          </p:nvSpPr>
          <p:spPr bwMode="auto">
            <a:xfrm rot="10800000">
              <a:off x="6429388" y="-142895"/>
              <a:ext cx="214314" cy="2143140"/>
            </a:xfrm>
            <a:prstGeom prst="rightBrace">
              <a:avLst>
                <a:gd name="adj1" fmla="val 8333"/>
                <a:gd name="adj2" fmla="val 49617"/>
              </a:avLst>
            </a:prstGeom>
            <a:ln w="38100">
              <a:solidFill>
                <a:schemeClr val="tx2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357968" y="1000114"/>
            <a:ext cx="2500312" cy="2357454"/>
            <a:chOff x="6286512" y="928676"/>
            <a:chExt cx="2500312" cy="2357454"/>
          </a:xfrm>
        </p:grpSpPr>
        <p:graphicFrame>
          <p:nvGraphicFramePr>
            <p:cNvPr id="259074" name="Object 1025"/>
            <p:cNvGraphicFramePr>
              <a:graphicFrameLocks noChangeAspect="1"/>
            </p:cNvGraphicFramePr>
            <p:nvPr/>
          </p:nvGraphicFramePr>
          <p:xfrm>
            <a:off x="6500826" y="928676"/>
            <a:ext cx="2285998" cy="23574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4157" name="Equation" r:id="rId5" imgW="1231560" imgH="1320480" progId="Equation.DSMT4">
                    <p:embed/>
                  </p:oleObj>
                </mc:Choice>
                <mc:Fallback>
                  <p:oleObj name="Equation" r:id="rId5" imgW="1231560" imgH="1320480" progId="Equation.DSMT4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lum bright="-100000" contrast="-10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00826" y="928676"/>
                          <a:ext cx="2285998" cy="235745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" name="右大括号 48"/>
            <p:cNvSpPr/>
            <p:nvPr/>
          </p:nvSpPr>
          <p:spPr bwMode="auto">
            <a:xfrm rot="10800000">
              <a:off x="6286512" y="1142990"/>
              <a:ext cx="214314" cy="2143140"/>
            </a:xfrm>
            <a:prstGeom prst="rightBrace">
              <a:avLst>
                <a:gd name="adj1" fmla="val 8333"/>
                <a:gd name="adj2" fmla="val 49617"/>
              </a:avLst>
            </a:prstGeom>
            <a:solidFill>
              <a:schemeClr val="bg1"/>
            </a:solidFill>
            <a:ln w="38100">
              <a:solidFill>
                <a:schemeClr val="tx2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3500430" y="3786196"/>
            <a:ext cx="4572000" cy="101566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则：      </a:t>
            </a:r>
            <a:r>
              <a:rPr lang="en-US" altLang="zh-CN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altLang="zh-CN" b="1" baseline="-25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=3</a:t>
            </a:r>
            <a:r>
              <a:rPr lang="en-US" altLang="zh-CN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altLang="zh-CN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r>
              <a:rPr lang="en-US" altLang="zh-CN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altLang="zh-CN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altLang="zh-CN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US" altLang="zh-CN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altLang="zh-CN" b="1" baseline="-25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/3</a:t>
            </a:r>
            <a:endParaRPr lang="zh-CN" altLang="en-US" dirty="0"/>
          </a:p>
        </p:txBody>
      </p:sp>
      <p:grpSp>
        <p:nvGrpSpPr>
          <p:cNvPr id="57" name="组合 56"/>
          <p:cNvGrpSpPr/>
          <p:nvPr/>
        </p:nvGrpSpPr>
        <p:grpSpPr>
          <a:xfrm>
            <a:off x="3929058" y="1000114"/>
            <a:ext cx="2286016" cy="461665"/>
            <a:chOff x="3929058" y="1000114"/>
            <a:chExt cx="2286016" cy="461665"/>
          </a:xfrm>
        </p:grpSpPr>
        <p:sp>
          <p:nvSpPr>
            <p:cNvPr id="55" name="矩形 54"/>
            <p:cNvSpPr/>
            <p:nvPr/>
          </p:nvSpPr>
          <p:spPr bwMode="auto">
            <a:xfrm>
              <a:off x="3929058" y="1071552"/>
              <a:ext cx="2071702" cy="3571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643438" y="1000114"/>
              <a:ext cx="1571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en-US" altLang="zh-CN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r>
                <a:rPr lang="en-US" altLang="zh-CN" b="1" baseline="-25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</a:t>
              </a:r>
              <a:r>
                <a:rPr lang="en-US" altLang="zh-CN" b="1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zh-CN" altLang="en-US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929058" y="1428742"/>
            <a:ext cx="2286016" cy="461665"/>
            <a:chOff x="3929058" y="1000114"/>
            <a:chExt cx="2286016" cy="461665"/>
          </a:xfrm>
        </p:grpSpPr>
        <p:sp>
          <p:nvSpPr>
            <p:cNvPr id="59" name="矩形 58"/>
            <p:cNvSpPr/>
            <p:nvPr/>
          </p:nvSpPr>
          <p:spPr bwMode="auto">
            <a:xfrm>
              <a:off x="3929058" y="1071552"/>
              <a:ext cx="2071702" cy="3571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643438" y="1000114"/>
              <a:ext cx="1571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i="1" dirty="0"/>
                <a:t> </a:t>
              </a:r>
              <a:r>
                <a:rPr lang="en-US" altLang="zh-CN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r>
                <a:rPr lang="en-US" altLang="zh-CN" b="1" baseline="-25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</a:t>
              </a:r>
              <a:endParaRPr lang="zh-CN" altLang="en-US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143768" y="924045"/>
            <a:ext cx="2000232" cy="461665"/>
            <a:chOff x="3929058" y="1000114"/>
            <a:chExt cx="2286016" cy="461665"/>
          </a:xfrm>
        </p:grpSpPr>
        <p:sp>
          <p:nvSpPr>
            <p:cNvPr id="62" name="矩形 61"/>
            <p:cNvSpPr/>
            <p:nvPr/>
          </p:nvSpPr>
          <p:spPr bwMode="auto">
            <a:xfrm>
              <a:off x="3929058" y="1071552"/>
              <a:ext cx="2071702" cy="3571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643438" y="1000114"/>
              <a:ext cx="1571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r>
                <a:rPr lang="en-US" altLang="zh-CN" b="1" baseline="-25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Δ</a:t>
              </a:r>
              <a:r>
                <a:rPr lang="en-US" altLang="zh-CN" b="1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zh-CN" altLang="en-US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000892" y="1357304"/>
            <a:ext cx="2286016" cy="461665"/>
            <a:chOff x="3929058" y="1000114"/>
            <a:chExt cx="2286016" cy="461665"/>
          </a:xfrm>
        </p:grpSpPr>
        <p:sp>
          <p:nvSpPr>
            <p:cNvPr id="65" name="矩形 64"/>
            <p:cNvSpPr/>
            <p:nvPr/>
          </p:nvSpPr>
          <p:spPr bwMode="auto">
            <a:xfrm>
              <a:off x="3929058" y="1071552"/>
              <a:ext cx="2071702" cy="3571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643438" y="1000114"/>
              <a:ext cx="1571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en-US" altLang="zh-CN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r>
                <a:rPr lang="en-US" altLang="zh-CN" b="1" baseline="-25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Δ</a:t>
              </a:r>
              <a:endParaRPr lang="zh-CN" altLang="en-US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2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11692</TotalTime>
  <Words>216</Words>
  <Application>Microsoft Office PowerPoint</Application>
  <PresentationFormat>全屏显示(16:9)</PresentationFormat>
  <Paragraphs>95</Paragraphs>
  <Slides>11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楷体</vt:lpstr>
      <vt:lpstr>楷体_GB2312</vt:lpstr>
      <vt:lpstr>宋体</vt:lpstr>
      <vt:lpstr>Arial</vt:lpstr>
      <vt:lpstr>Calibri</vt:lpstr>
      <vt:lpstr>Symbol</vt:lpstr>
      <vt:lpstr>Times New Roman</vt:lpstr>
      <vt:lpstr>Wingdings</vt:lpstr>
      <vt:lpstr>默认设计模板</vt:lpstr>
      <vt:lpstr>MathType 6.0 Equation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quke</cp:lastModifiedBy>
  <cp:revision>1131</cp:revision>
  <dcterms:created xsi:type="dcterms:W3CDTF">2004-09-16T03:31:17Z</dcterms:created>
  <dcterms:modified xsi:type="dcterms:W3CDTF">2017-03-02T02:52:24Z</dcterms:modified>
</cp:coreProperties>
</file>