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73" r:id="rId4"/>
    <p:sldId id="357" r:id="rId5"/>
    <p:sldId id="383" r:id="rId6"/>
    <p:sldId id="37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8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E31800-E607-4E67-8EC8-12FD830B1E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576DBE1-13F2-4C41-B6D6-8AD01B7F7C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D17069-504A-45FB-94DE-22DF938E9B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155BED-B53D-42BC-AE81-C95188BB852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5061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0079C56-7A17-4DFB-89C1-367B708357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E93B660-AE66-4524-9B9D-A419AA5C23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F7DA0F-FB17-472E-91BA-58281C67CC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4BDA00-5447-474C-8526-16AAA66C8A3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69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48BD9B-0B5A-433F-8C58-86B5182E91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8AF9EC-4DAD-4341-899D-D4EA430801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D9BD9FD-2DF4-42CC-B71E-1D4A3971E3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5C9F95-E134-44FD-B23E-A9690EE1900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183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00B8EFB-DCBB-4718-A9A8-538A4E5E16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919025-01D3-4108-B55C-02C1CDF9F5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5267088-C7BA-45B5-A540-C10E8FAD39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2C1926-988F-4FE8-9035-30832DABBF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688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93FA1B-C33B-4350-81E9-A4A8F2CC27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D79445-4808-44CC-BA7E-130A09388E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0C77DF4-9C72-4DEA-9589-A6D5F087BE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78591D-4CE3-4CA2-AF4F-4A70F8540E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928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772837-094D-408B-B1AE-6CAA4AAA76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16CA63-EB07-4562-8F39-015DDCE3B8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99BA35-D5A7-48B4-93A2-D4D79E6A8E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997F5-E409-4701-87BC-FE7CFE5A0D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471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49181F-B4D1-48FA-8CC6-FA44A67377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A9C300E-1528-41EE-B333-B7A931C75EA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8531D3C-67D7-4EE8-AD77-85D11C0A7F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47DF6E-99EB-4550-8323-B1E6D59670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8160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3DE91EE-CA5D-431C-97A4-0BD9B54EFB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E4B088BC-4313-434B-849A-A128BEE6BC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E4E0266-0BDF-48F2-BA13-6EBD208BCC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035341-CDD9-4C55-A76B-245D9C235A7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9624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7C4A891-7288-465A-B6A2-844BE53336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8B1BB40-82FE-4BBE-BBDB-5BD021871C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10AB5A0-92EC-405D-9EAA-3143ED727E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233FE1-D941-47FB-8D6F-B51F013093A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578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4465C1-8171-4A7D-A8FA-E5D1C3A172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C41512-5F56-48BC-8AD7-711B1CEBD1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0346FC-19C9-4180-BAF5-971BD5B71A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ACADD6-1947-4D5B-AADA-9F2B45A6749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647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91D565-24DD-4BED-BB47-29EF5E9A35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B00221-0AE3-467E-9204-EDBF31D252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1396A8-14CC-4496-9E2E-8867F8AB08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956FB7-550C-4583-BB0D-3CE04981A5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0909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B524430-CA11-4760-A7F5-AC51824AA9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单击以编辑</a:t>
            </a:r>
            <a:r>
              <a:rPr lang="zh-CN" altLang="en-US"/>
              <a:t>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3E4D37D-77DD-4439-A337-E5A9C67767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单击以编辑母版文本样式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5773595-C9EB-44C6-BAA1-36492306354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A73C86C-EF8C-4F8E-A5AB-98FC7EE77FF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1ECB7A0-8AAA-49FA-BAB9-A5A19AA6D69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fld id="{C7272F4E-0213-4B79-B8AA-85FABC38646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3437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>
            <a:extLst>
              <a:ext uri="{FF2B5EF4-FFF2-40B4-BE49-F238E27FC236}">
                <a16:creationId xmlns:a16="http://schemas.microsoft.com/office/drawing/2014/main" id="{F046C961-59A4-4720-BC92-DE0AA40A4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9288" y="1052514"/>
            <a:ext cx="8077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rgbClr val="FFFFFF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将直流电压或电流和周期电压或电流在一个周期内通过电阻</a:t>
            </a:r>
            <a:r>
              <a:rPr lang="en-US" altLang="zh-CN" sz="3600" b="1">
                <a:ea typeface="楷体_GB2312" pitchFamily="49" charset="-122"/>
              </a:rPr>
              <a:t>R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时的能量作一比较，并将</a:t>
            </a:r>
            <a:r>
              <a:rPr lang="zh-CN" altLang="en-US" sz="3600" b="1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能效相等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直流量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称为</a:t>
            </a:r>
            <a:r>
              <a:rPr lang="zh-CN" altLang="en-US" sz="3600" b="1" u="sng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周期量的有效值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。用大写字母表示。</a:t>
            </a:r>
          </a:p>
        </p:txBody>
      </p:sp>
      <p:sp>
        <p:nvSpPr>
          <p:cNvPr id="22531" name="Text Box 3">
            <a:extLst>
              <a:ext uri="{FF2B5EF4-FFF2-40B4-BE49-F238E27FC236}">
                <a16:creationId xmlns:a16="http://schemas.microsoft.com/office/drawing/2014/main" id="{CA1CF300-78F0-4DD5-86CD-DA1AE17FF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825" y="333375"/>
            <a:ext cx="541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en-US" altLang="zh-CN" sz="36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8-1-3 </a:t>
            </a:r>
            <a:r>
              <a:rPr lang="zh-CN" altLang="en-US" sz="36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</a:rPr>
              <a:t>正弦量的有效值</a:t>
            </a:r>
            <a:endParaRPr lang="zh-CN" altLang="en-US" sz="3600" b="1" dirty="0">
              <a:solidFill>
                <a:schemeClr val="accent2"/>
              </a:solidFill>
            </a:endParaRPr>
          </a:p>
        </p:txBody>
      </p:sp>
      <p:grpSp>
        <p:nvGrpSpPr>
          <p:cNvPr id="5" name="Group 15">
            <a:extLst>
              <a:ext uri="{FF2B5EF4-FFF2-40B4-BE49-F238E27FC236}">
                <a16:creationId xmlns:a16="http://schemas.microsoft.com/office/drawing/2014/main" id="{A00ED22A-4C7F-4F5F-A474-701FAF85483E}"/>
              </a:ext>
            </a:extLst>
          </p:cNvPr>
          <p:cNvGrpSpPr>
            <a:grpSpLocks/>
          </p:cNvGrpSpPr>
          <p:nvPr/>
        </p:nvGrpSpPr>
        <p:grpSpPr bwMode="auto">
          <a:xfrm>
            <a:off x="3144838" y="3554413"/>
            <a:ext cx="2952750" cy="1281112"/>
            <a:chOff x="249" y="1661"/>
            <a:chExt cx="1860" cy="544"/>
          </a:xfrm>
        </p:grpSpPr>
        <p:sp>
          <p:nvSpPr>
            <p:cNvPr id="18451" name="Line 10">
              <a:extLst>
                <a:ext uri="{FF2B5EF4-FFF2-40B4-BE49-F238E27FC236}">
                  <a16:creationId xmlns:a16="http://schemas.microsoft.com/office/drawing/2014/main" id="{80EFB82D-154A-45D7-A22F-C44B64212C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2115"/>
              <a:ext cx="1678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52" name="Rectangle 11">
              <a:extLst>
                <a:ext uri="{FF2B5EF4-FFF2-40B4-BE49-F238E27FC236}">
                  <a16:creationId xmlns:a16="http://schemas.microsoft.com/office/drawing/2014/main" id="{DCB870B8-4FE1-48CD-8804-57DE41FAB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2024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53" name="Text Box 12">
              <a:extLst>
                <a:ext uri="{FF2B5EF4-FFF2-40B4-BE49-F238E27FC236}">
                  <a16:creationId xmlns:a16="http://schemas.microsoft.com/office/drawing/2014/main" id="{666553C2-F38A-4037-824C-198022CAE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1706"/>
              <a:ext cx="363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b="0" i="1">
                  <a:solidFill>
                    <a:schemeClr val="tx1"/>
                  </a:solidFill>
                  <a:ea typeface="仿宋_GB2312" pitchFamily="49" charset="-122"/>
                </a:rPr>
                <a:t>R</a:t>
              </a:r>
            </a:p>
          </p:txBody>
        </p:sp>
        <p:sp>
          <p:nvSpPr>
            <p:cNvPr id="18454" name="Text Box 13">
              <a:extLst>
                <a:ext uri="{FF2B5EF4-FFF2-40B4-BE49-F238E27FC236}">
                  <a16:creationId xmlns:a16="http://schemas.microsoft.com/office/drawing/2014/main" id="{2443DABA-476A-4D93-B65C-6B2C7801E8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1661"/>
              <a:ext cx="817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>
                  <a:solidFill>
                    <a:schemeClr val="tx1"/>
                  </a:solidFill>
                  <a:latin typeface="楷体_GB2312" pitchFamily="49" charset="-122"/>
                </a:rPr>
                <a:t>直流</a:t>
              </a:r>
              <a:r>
                <a:rPr lang="en-US" altLang="zh-CN" b="0" i="1">
                  <a:solidFill>
                    <a:schemeClr val="tx1"/>
                  </a:solidFill>
                </a:rPr>
                <a:t>I</a:t>
              </a:r>
            </a:p>
          </p:txBody>
        </p:sp>
        <p:sp>
          <p:nvSpPr>
            <p:cNvPr id="18455" name="Line 14">
              <a:extLst>
                <a:ext uri="{FF2B5EF4-FFF2-40B4-BE49-F238E27FC236}">
                  <a16:creationId xmlns:a16="http://schemas.microsoft.com/office/drawing/2014/main" id="{CC04046C-56CD-4A22-A0E4-DF6FCA599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" y="2069"/>
              <a:ext cx="363" cy="0"/>
            </a:xfrm>
            <a:prstGeom prst="line">
              <a:avLst/>
            </a:prstGeom>
            <a:noFill/>
            <a:ln w="28575">
              <a:solidFill>
                <a:srgbClr val="66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Group 16">
            <a:extLst>
              <a:ext uri="{FF2B5EF4-FFF2-40B4-BE49-F238E27FC236}">
                <a16:creationId xmlns:a16="http://schemas.microsoft.com/office/drawing/2014/main" id="{E1F022B9-367E-4020-9204-523CF74ABFFF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3554413"/>
            <a:ext cx="2952750" cy="1281112"/>
            <a:chOff x="249" y="1661"/>
            <a:chExt cx="1860" cy="544"/>
          </a:xfrm>
        </p:grpSpPr>
        <p:sp>
          <p:nvSpPr>
            <p:cNvPr id="18446" name="Line 17">
              <a:extLst>
                <a:ext uri="{FF2B5EF4-FFF2-40B4-BE49-F238E27FC236}">
                  <a16:creationId xmlns:a16="http://schemas.microsoft.com/office/drawing/2014/main" id="{0283FEF4-4150-4CFE-AFAE-DB99D2D286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1" y="2115"/>
              <a:ext cx="1678" cy="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7" name="Rectangle 18">
              <a:extLst>
                <a:ext uri="{FF2B5EF4-FFF2-40B4-BE49-F238E27FC236}">
                  <a16:creationId xmlns:a16="http://schemas.microsoft.com/office/drawing/2014/main" id="{526C53BC-9D84-4480-B029-1FA7E1C1A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2024"/>
              <a:ext cx="454" cy="181"/>
            </a:xfrm>
            <a:prstGeom prst="rect">
              <a:avLst/>
            </a:prstGeom>
            <a:gradFill rotWithShape="1">
              <a:gsLst>
                <a:gs pos="0">
                  <a:srgbClr val="764700"/>
                </a:gs>
                <a:gs pos="50000">
                  <a:srgbClr val="FF9900"/>
                </a:gs>
                <a:gs pos="100000">
                  <a:srgbClr val="7647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99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448" name="Text Box 19">
              <a:extLst>
                <a:ext uri="{FF2B5EF4-FFF2-40B4-BE49-F238E27FC236}">
                  <a16:creationId xmlns:a16="http://schemas.microsoft.com/office/drawing/2014/main" id="{CE48FD76-C63A-4FEF-9371-033169C326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1706"/>
              <a:ext cx="363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en-US" altLang="zh-CN" b="0" i="1">
                  <a:solidFill>
                    <a:schemeClr val="tx1"/>
                  </a:solidFill>
                  <a:ea typeface="仿宋_GB2312" pitchFamily="49" charset="-122"/>
                </a:rPr>
                <a:t>R</a:t>
              </a:r>
            </a:p>
          </p:txBody>
        </p:sp>
        <p:sp>
          <p:nvSpPr>
            <p:cNvPr id="18449" name="Text Box 20">
              <a:extLst>
                <a:ext uri="{FF2B5EF4-FFF2-40B4-BE49-F238E27FC236}">
                  <a16:creationId xmlns:a16="http://schemas.microsoft.com/office/drawing/2014/main" id="{E288EB08-E202-4249-B07D-24B7C04B0F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" y="1661"/>
              <a:ext cx="817" cy="4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r>
                <a:rPr lang="zh-CN" altLang="en-US">
                  <a:solidFill>
                    <a:schemeClr val="tx1"/>
                  </a:solidFill>
                </a:rPr>
                <a:t>交流 </a:t>
              </a:r>
              <a:r>
                <a:rPr lang="en-US" altLang="zh-CN" sz="3200" b="0" i="1">
                  <a:solidFill>
                    <a:srgbClr val="FFFFFF"/>
                  </a:solidFill>
                  <a:ea typeface="仿宋_GB2312" pitchFamily="49" charset="-122"/>
                </a:rPr>
                <a:t>i</a:t>
              </a:r>
            </a:p>
          </p:txBody>
        </p:sp>
        <p:sp>
          <p:nvSpPr>
            <p:cNvPr id="18450" name="Line 21">
              <a:extLst>
                <a:ext uri="{FF2B5EF4-FFF2-40B4-BE49-F238E27FC236}">
                  <a16:creationId xmlns:a16="http://schemas.microsoft.com/office/drawing/2014/main" id="{00EA0A88-558B-4600-8335-BC16CCDB8F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" y="2069"/>
              <a:ext cx="363" cy="0"/>
            </a:xfrm>
            <a:prstGeom prst="line">
              <a:avLst/>
            </a:prstGeom>
            <a:noFill/>
            <a:ln w="28575">
              <a:solidFill>
                <a:srgbClr val="66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17" name="Object 23">
            <a:extLst>
              <a:ext uri="{FF2B5EF4-FFF2-40B4-BE49-F238E27FC236}">
                <a16:creationId xmlns:a16="http://schemas.microsoft.com/office/drawing/2014/main" id="{4FF6FF19-0FBA-4D9C-8172-49CC4A4E0F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065352"/>
              </p:ext>
            </p:extLst>
          </p:nvPr>
        </p:nvGraphicFramePr>
        <p:xfrm>
          <a:off x="6499225" y="5570538"/>
          <a:ext cx="2217738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1028520" imgH="330120" progId="Equation.DSMT4">
                  <p:embed/>
                </p:oleObj>
              </mc:Choice>
              <mc:Fallback>
                <p:oleObj name="Equation" r:id="rId3" imgW="1028520" imgH="330120" progId="Equation.DSMT4">
                  <p:embed/>
                  <p:pic>
                    <p:nvPicPr>
                      <p:cNvPr id="17" name="Object 23">
                        <a:extLst>
                          <a:ext uri="{FF2B5EF4-FFF2-40B4-BE49-F238E27FC236}">
                            <a16:creationId xmlns:a16="http://schemas.microsoft.com/office/drawing/2014/main" id="{4FF6FF19-0FBA-4D9C-8172-49CC4A4E0F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9225" y="5570538"/>
                        <a:ext cx="2217738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Line 24">
            <a:extLst>
              <a:ext uri="{FF2B5EF4-FFF2-40B4-BE49-F238E27FC236}">
                <a16:creationId xmlns:a16="http://schemas.microsoft.com/office/drawing/2014/main" id="{7361B68A-42D4-4F7C-9E46-2B1B8B251445}"/>
              </a:ext>
            </a:extLst>
          </p:cNvPr>
          <p:cNvSpPr>
            <a:spLocks noChangeShapeType="1"/>
          </p:cNvSpPr>
          <p:nvPr/>
        </p:nvSpPr>
        <p:spPr bwMode="auto">
          <a:xfrm>
            <a:off x="8040689" y="4851401"/>
            <a:ext cx="1587" cy="854075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19" name="Object 25">
            <a:extLst>
              <a:ext uri="{FF2B5EF4-FFF2-40B4-BE49-F238E27FC236}">
                <a16:creationId xmlns:a16="http://schemas.microsoft.com/office/drawing/2014/main" id="{D14F16F5-D00E-4AE5-8B43-D3FEA9AAD8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029277"/>
              </p:ext>
            </p:extLst>
          </p:nvPr>
        </p:nvGraphicFramePr>
        <p:xfrm>
          <a:off x="3480208" y="5597137"/>
          <a:ext cx="1777185" cy="710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5" imgW="647640" imgH="203040" progId="Equation.DSMT4">
                  <p:embed/>
                </p:oleObj>
              </mc:Choice>
              <mc:Fallback>
                <p:oleObj name="Equation" r:id="rId5" imgW="647640" imgH="203040" progId="Equation.DSMT4">
                  <p:embed/>
                  <p:pic>
                    <p:nvPicPr>
                      <p:cNvPr id="19" name="Object 25">
                        <a:extLst>
                          <a:ext uri="{FF2B5EF4-FFF2-40B4-BE49-F238E27FC236}">
                            <a16:creationId xmlns:a16="http://schemas.microsoft.com/office/drawing/2014/main" id="{D14F16F5-D00E-4AE5-8B43-D3FEA9AAD8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0208" y="5597137"/>
                        <a:ext cx="1777185" cy="7106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28">
            <a:extLst>
              <a:ext uri="{FF2B5EF4-FFF2-40B4-BE49-F238E27FC236}">
                <a16:creationId xmlns:a16="http://schemas.microsoft.com/office/drawing/2014/main" id="{0A5BC6D0-E39D-4AA9-9CB2-184F56DB57A2}"/>
              </a:ext>
            </a:extLst>
          </p:cNvPr>
          <p:cNvGrpSpPr>
            <a:grpSpLocks/>
          </p:cNvGrpSpPr>
          <p:nvPr/>
        </p:nvGrpSpPr>
        <p:grpSpPr bwMode="auto">
          <a:xfrm>
            <a:off x="5446509" y="5805486"/>
            <a:ext cx="863600" cy="320675"/>
            <a:chOff x="2336" y="2840"/>
            <a:chExt cx="544" cy="136"/>
          </a:xfrm>
        </p:grpSpPr>
        <p:sp>
          <p:nvSpPr>
            <p:cNvPr id="18444" name="Line 26">
              <a:extLst>
                <a:ext uri="{FF2B5EF4-FFF2-40B4-BE49-F238E27FC236}">
                  <a16:creationId xmlns:a16="http://schemas.microsoft.com/office/drawing/2014/main" id="{462CFBAA-3A1C-4B19-B9C5-204FD1F439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6" y="2840"/>
              <a:ext cx="5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8445" name="Line 27">
              <a:extLst>
                <a:ext uri="{FF2B5EF4-FFF2-40B4-BE49-F238E27FC236}">
                  <a16:creationId xmlns:a16="http://schemas.microsoft.com/office/drawing/2014/main" id="{0D8F97BB-1CFA-46D8-93EB-50EFEDC0F9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6" y="2976"/>
              <a:ext cx="54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3600" b="1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3" name="Line 29">
            <a:extLst>
              <a:ext uri="{FF2B5EF4-FFF2-40B4-BE49-F238E27FC236}">
                <a16:creationId xmlns:a16="http://schemas.microsoft.com/office/drawing/2014/main" id="{C9C819DB-41E0-46B1-BC18-D94DFF869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56139" y="4876801"/>
            <a:ext cx="1587" cy="854075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zh-CN" altLang="en-US" sz="3600" b="1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" name="Text Box 37">
            <a:extLst>
              <a:ext uri="{FF2B5EF4-FFF2-40B4-BE49-F238E27FC236}">
                <a16:creationId xmlns:a16="http://schemas.microsoft.com/office/drawing/2014/main" id="{4B91690E-249D-4886-9F19-FF380C466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775" y="4156076"/>
            <a:ext cx="863600" cy="230822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>
                <a:solidFill>
                  <a:srgbClr val="000000"/>
                </a:solidFill>
              </a:rPr>
              <a:t>物理意义</a:t>
            </a:r>
          </a:p>
        </p:txBody>
      </p:sp>
    </p:spTree>
    <p:extLst>
      <p:ext uri="{BB962C8B-B14F-4D97-AF65-F5344CB8AC3E}">
        <p14:creationId xmlns:p14="http://schemas.microsoft.com/office/powerpoint/2010/main" val="402156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autoUpdateAnimBg="0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27">
            <a:extLst>
              <a:ext uri="{FF2B5EF4-FFF2-40B4-BE49-F238E27FC236}">
                <a16:creationId xmlns:a16="http://schemas.microsoft.com/office/drawing/2014/main" id="{D4B78D2B-6B67-4FA2-B484-4B860F220C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72039" y="765176"/>
          <a:ext cx="4249737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公式" r:id="rId3" imgW="1180588" imgH="482391" progId="Equation.3">
                  <p:embed/>
                </p:oleObj>
              </mc:Choice>
              <mc:Fallback>
                <p:oleObj name="公式" r:id="rId3" imgW="1180588" imgH="482391" progId="Equation.3">
                  <p:embed/>
                  <p:pic>
                    <p:nvPicPr>
                      <p:cNvPr id="11" name="Object 27">
                        <a:extLst>
                          <a:ext uri="{FF2B5EF4-FFF2-40B4-BE49-F238E27FC236}">
                            <a16:creationId xmlns:a16="http://schemas.microsoft.com/office/drawing/2014/main" id="{D4B78D2B-6B67-4FA2-B484-4B860F220CB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039" y="765176"/>
                        <a:ext cx="4249737" cy="1439863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66FFFF"/>
                          </a:gs>
                          <a:gs pos="50000">
                            <a:srgbClr val="FFFFFF"/>
                          </a:gs>
                          <a:gs pos="100000">
                            <a:srgbClr val="66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prstShdw prst="shdw17" dist="17961" dir="2700000">
                          <a:srgbClr val="3D9999"/>
                        </a:prstShdw>
                      </a:effectLst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AutoShape 36">
            <a:extLst>
              <a:ext uri="{FF2B5EF4-FFF2-40B4-BE49-F238E27FC236}">
                <a16:creationId xmlns:a16="http://schemas.microsoft.com/office/drawing/2014/main" id="{C6238660-6ACB-44EA-AF7B-1797A831A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089" y="260351"/>
            <a:ext cx="2160587" cy="1370013"/>
          </a:xfrm>
          <a:prstGeom prst="wedgeRoundRectCallout">
            <a:avLst>
              <a:gd name="adj1" fmla="val 77250"/>
              <a:gd name="adj2" fmla="val 44491"/>
              <a:gd name="adj3" fmla="val 1666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FFFFFF"/>
                </a:solidFill>
                <a:latin typeface="Arial" panose="020B0604020202020204" pitchFamily="34" charset="0"/>
                <a:ea typeface="楷体_GB2312" pitchFamily="49" charset="-122"/>
              </a:rPr>
              <a:t>有效值</a:t>
            </a:r>
            <a:endParaRPr lang="en-US" altLang="zh-CN" sz="2800">
              <a:solidFill>
                <a:srgbClr val="FFFF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FFFFFF"/>
                </a:solidFill>
                <a:latin typeface="Arial" panose="020B0604020202020204" pitchFamily="34" charset="0"/>
                <a:ea typeface="楷体_GB2312" pitchFamily="49" charset="-122"/>
              </a:rPr>
              <a:t>（均方根值）</a:t>
            </a:r>
          </a:p>
        </p:txBody>
      </p:sp>
      <p:sp>
        <p:nvSpPr>
          <p:cNvPr id="13" name="Text Box 37">
            <a:extLst>
              <a:ext uri="{FF2B5EF4-FFF2-40B4-BE49-F238E27FC236}">
                <a16:creationId xmlns:a16="http://schemas.microsoft.com/office/drawing/2014/main" id="{0840671D-A128-44CF-957B-5769BF740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1450" y="2062164"/>
            <a:ext cx="3168650" cy="66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chemeClr val="accent2"/>
                </a:solidFill>
                <a:ea typeface="楷体_GB2312" pitchFamily="49" charset="-122"/>
              </a:rPr>
              <a:t>定义电压有效值：</a:t>
            </a:r>
          </a:p>
        </p:txBody>
      </p:sp>
      <p:graphicFrame>
        <p:nvGraphicFramePr>
          <p:cNvPr id="14" name="Object 38">
            <a:extLst>
              <a:ext uri="{FF2B5EF4-FFF2-40B4-BE49-F238E27FC236}">
                <a16:creationId xmlns:a16="http://schemas.microsoft.com/office/drawing/2014/main" id="{EBF187AE-5527-402B-A866-01F49110BC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99013" y="2854325"/>
          <a:ext cx="4176712" cy="150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公式" r:id="rId5" imgW="1269449" imgH="482391" progId="Equation.3">
                  <p:embed/>
                </p:oleObj>
              </mc:Choice>
              <mc:Fallback>
                <p:oleObj name="公式" r:id="rId5" imgW="1269449" imgH="482391" progId="Equation.3">
                  <p:embed/>
                  <p:pic>
                    <p:nvPicPr>
                      <p:cNvPr id="14" name="Object 38">
                        <a:extLst>
                          <a:ext uri="{FF2B5EF4-FFF2-40B4-BE49-F238E27FC236}">
                            <a16:creationId xmlns:a16="http://schemas.microsoft.com/office/drawing/2014/main" id="{EBF187AE-5527-402B-A866-01F49110BC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013" y="2854325"/>
                        <a:ext cx="4176712" cy="150018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99"/>
                          </a:gs>
                          <a:gs pos="50000">
                            <a:srgbClr val="FFFFFF"/>
                          </a:gs>
                          <a:gs pos="100000">
                            <a:srgbClr val="FFFF99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>
                        <a:prstShdw prst="shdw17" dist="17961" dir="2700000">
                          <a:srgbClr val="99995C"/>
                        </a:prstShdw>
                      </a:effectLst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40">
            <a:extLst>
              <a:ext uri="{FF2B5EF4-FFF2-40B4-BE49-F238E27FC236}">
                <a16:creationId xmlns:a16="http://schemas.microsoft.com/office/drawing/2014/main" id="{C27CD3BA-E9E4-4AEA-BE3E-25A273072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4114" y="4581526"/>
            <a:ext cx="5400675" cy="52387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198000" rIns="1980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kumimoji="1" lang="en-US" altLang="zh-CN" sz="2800" b="1" dirty="0">
                <a:solidFill>
                  <a:srgbClr val="FF9933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kumimoji="1" lang="zh-CN" altLang="en-US" sz="2800" b="1" dirty="0">
                <a:solidFill>
                  <a:schemeClr val="accent6"/>
                </a:solidFill>
                <a:latin typeface="楷体_GB2312" pitchFamily="49" charset="-122"/>
                <a:ea typeface="楷体_GB2312" pitchFamily="49" charset="-122"/>
              </a:rPr>
              <a:t>正弦电流、电压的有效值</a:t>
            </a:r>
          </a:p>
        </p:txBody>
      </p:sp>
      <p:sp>
        <p:nvSpPr>
          <p:cNvPr id="16" name="Text Box 41">
            <a:extLst>
              <a:ext uri="{FF2B5EF4-FFF2-40B4-BE49-F238E27FC236}">
                <a16:creationId xmlns:a16="http://schemas.microsoft.com/office/drawing/2014/main" id="{2C28E259-43A4-4004-962A-942B7EA61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975" y="5302250"/>
            <a:ext cx="4381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kern="0" dirty="0">
                <a:latin typeface="Times New Roman" panose="02020603050405020304" pitchFamily="18" charset="0"/>
                <a:ea typeface="楷体_GB2312" pitchFamily="49" charset="-122"/>
              </a:rPr>
              <a:t>设</a:t>
            </a:r>
            <a:r>
              <a:rPr lang="zh-CN" altLang="en-US" sz="2400" kern="0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sz="3200" i="1" kern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3200" kern="0" dirty="0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3200" i="1" kern="0" dirty="0"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en-US" altLang="zh-CN" sz="3200" kern="0" dirty="0">
                <a:latin typeface="Times New Roman" panose="02020603050405020304" pitchFamily="18" charset="0"/>
                <a:ea typeface="宋体" panose="02010600030101010101" pitchFamily="2" charset="-122"/>
              </a:rPr>
              <a:t>)=</a:t>
            </a:r>
            <a:r>
              <a:rPr lang="en-US" altLang="zh-CN" sz="3200" i="1" kern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sz="3200" kern="0" baseline="-25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m</a:t>
            </a:r>
            <a:r>
              <a:rPr lang="en-US" altLang="zh-CN" sz="3200" kern="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cos</a:t>
            </a:r>
            <a:r>
              <a:rPr lang="en-US" altLang="zh-CN" sz="3200" kern="0" dirty="0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en-US" altLang="zh-CN" sz="3200" i="1" kern="0" dirty="0">
                <a:latin typeface="Times New Roman" panose="02020603050405020304" pitchFamily="18" charset="0"/>
                <a:ea typeface="宋体" panose="02010600030101010101" pitchFamily="2" charset="-122"/>
                <a:sym typeface="Symbol" pitchFamily="18" charset="2"/>
              </a:rPr>
              <a:t> t</a:t>
            </a:r>
            <a:r>
              <a:rPr lang="en-US" altLang="zh-CN" sz="3200" kern="0" dirty="0">
                <a:latin typeface="Times New Roman" panose="02020603050405020304" pitchFamily="18" charset="0"/>
                <a:ea typeface="宋体" panose="02010600030101010101" pitchFamily="2" charset="-122"/>
                <a:sym typeface="Symbol" pitchFamily="18" charset="2"/>
              </a:rPr>
              <a:t>+</a:t>
            </a:r>
            <a:r>
              <a:rPr lang="en-US" altLang="zh-CN" sz="3200" i="1" kern="0" dirty="0">
                <a:latin typeface="Times New Roman" panose="02020603050405020304" pitchFamily="18" charset="0"/>
                <a:ea typeface="宋体" panose="02010600030101010101" pitchFamily="2" charset="-122"/>
                <a:sym typeface="Symbol"/>
              </a:rPr>
              <a:t></a:t>
            </a:r>
            <a:r>
              <a:rPr lang="en-US" altLang="zh-CN" sz="3200" i="1" kern="0" dirty="0">
                <a:latin typeface="Times New Roman" panose="02020603050405020304" pitchFamily="18" charset="0"/>
                <a:ea typeface="宋体" panose="02010600030101010101" pitchFamily="2" charset="-122"/>
                <a:sym typeface="Symbol" pitchFamily="18" charset="2"/>
              </a:rPr>
              <a:t>  </a:t>
            </a:r>
            <a:r>
              <a:rPr lang="en-US" altLang="zh-CN" sz="3200" kern="0" dirty="0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814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utoUpdateAnimBg="0"/>
      <p:bldP spid="15" grpId="0" animBg="1" autoUpdateAnimBg="0"/>
      <p:bldP spid="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1" name="Object 5">
            <a:extLst>
              <a:ext uri="{FF2B5EF4-FFF2-40B4-BE49-F238E27FC236}">
                <a16:creationId xmlns:a16="http://schemas.microsoft.com/office/drawing/2014/main" id="{9D95FAEC-30A4-4127-B328-580B25DA46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439143"/>
              </p:ext>
            </p:extLst>
          </p:nvPr>
        </p:nvGraphicFramePr>
        <p:xfrm>
          <a:off x="2120900" y="911225"/>
          <a:ext cx="8113713" cy="224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quation" r:id="rId3" imgW="3365280" imgH="914400" progId="Equation.DSMT4">
                  <p:embed/>
                </p:oleObj>
              </mc:Choice>
              <mc:Fallback>
                <p:oleObj name="Equation" r:id="rId3" imgW="3365280" imgH="914400" progId="Equation.DSMT4">
                  <p:embed/>
                  <p:pic>
                    <p:nvPicPr>
                      <p:cNvPr id="24581" name="Object 5">
                        <a:extLst>
                          <a:ext uri="{FF2B5EF4-FFF2-40B4-BE49-F238E27FC236}">
                            <a16:creationId xmlns:a16="http://schemas.microsoft.com/office/drawing/2014/main" id="{9D95FAEC-30A4-4127-B328-580B25DA46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900" y="911225"/>
                        <a:ext cx="8113713" cy="224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339FDB2E-045B-43FC-BB58-67C7954C422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156576" y="3141663"/>
            <a:ext cx="2087563" cy="0"/>
          </a:xfrm>
          <a:prstGeom prst="line">
            <a:avLst/>
          </a:prstGeom>
          <a:noFill/>
          <a:ln w="38100" algn="ctr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 Box 3">
            <a:extLst>
              <a:ext uri="{FF2B5EF4-FFF2-40B4-BE49-F238E27FC236}">
                <a16:creationId xmlns:a16="http://schemas.microsoft.com/office/drawing/2014/main" id="{B80A0002-4789-42FE-A8D9-D70810C93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9913" y="3716338"/>
            <a:ext cx="8229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正弦电压</a:t>
            </a:r>
            <a:r>
              <a:rPr lang="en-US" altLang="zh-CN" sz="3600" b="1" i="1">
                <a:ea typeface="楷体_GB2312" pitchFamily="49" charset="-122"/>
              </a:rPr>
              <a:t>u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en-US" altLang="zh-CN" sz="3600" b="1" i="1">
                <a:ea typeface="楷体_GB2312" pitchFamily="49" charset="-122"/>
              </a:rPr>
              <a:t>t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)=</a:t>
            </a:r>
            <a:r>
              <a:rPr lang="en-US" altLang="zh-CN" sz="3600" b="1" i="1">
                <a:ea typeface="楷体_GB2312" pitchFamily="49" charset="-122"/>
              </a:rPr>
              <a:t>U</a:t>
            </a:r>
            <a:r>
              <a:rPr lang="en-US" altLang="zh-CN" sz="3600" b="1" baseline="-30000">
                <a:ea typeface="楷体_GB2312" pitchFamily="49" charset="-122"/>
              </a:rPr>
              <a:t>m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cos(</a:t>
            </a:r>
            <a:r>
              <a:rPr lang="en-US" altLang="zh-CN" sz="3600" b="1" i="1">
                <a:ea typeface="楷体_GB2312" pitchFamily="49" charset="-122"/>
                <a:sym typeface="Symbol" panose="05050102010706020507" pitchFamily="18" charset="2"/>
              </a:rPr>
              <a:t></a:t>
            </a:r>
            <a:r>
              <a:rPr lang="en-US" altLang="zh-CN" sz="3600" b="1" i="1">
                <a:ea typeface="楷体_GB2312" pitchFamily="49" charset="-122"/>
              </a:rPr>
              <a:t>t+</a:t>
            </a:r>
            <a:r>
              <a:rPr lang="en-US" altLang="zh-CN" sz="3600" b="1" i="1">
                <a:ea typeface="楷体_GB2312" pitchFamily="49" charset="-122"/>
                <a:sym typeface="Symbol" panose="05050102010706020507" pitchFamily="18" charset="2"/>
              </a:rPr>
              <a:t></a:t>
            </a:r>
            <a:r>
              <a:rPr lang="en-US" altLang="zh-CN" sz="3600" b="1">
                <a:latin typeface="楷体_GB2312" pitchFamily="49" charset="-122"/>
                <a:ea typeface="楷体_GB2312" pitchFamily="49" charset="-122"/>
              </a:rPr>
              <a:t>)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的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有效值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为 </a:t>
            </a:r>
          </a:p>
        </p:txBody>
      </p:sp>
      <p:graphicFrame>
        <p:nvGraphicFramePr>
          <p:cNvPr id="12" name="Object 4">
            <a:extLst>
              <a:ext uri="{FF2B5EF4-FFF2-40B4-BE49-F238E27FC236}">
                <a16:creationId xmlns:a16="http://schemas.microsoft.com/office/drawing/2014/main" id="{8738D648-3644-4D58-A682-6F96924890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637971"/>
              </p:ext>
            </p:extLst>
          </p:nvPr>
        </p:nvGraphicFramePr>
        <p:xfrm>
          <a:off x="1973263" y="4584700"/>
          <a:ext cx="8231187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Equation" r:id="rId5" imgW="3644640" imgH="444240" progId="Equation.DSMT4">
                  <p:embed/>
                </p:oleObj>
              </mc:Choice>
              <mc:Fallback>
                <p:oleObj name="Equation" r:id="rId5" imgW="3644640" imgH="444240" progId="Equation.DSMT4">
                  <p:embed/>
                  <p:pic>
                    <p:nvPicPr>
                      <p:cNvPr id="12" name="Object 4">
                        <a:extLst>
                          <a:ext uri="{FF2B5EF4-FFF2-40B4-BE49-F238E27FC236}">
                            <a16:creationId xmlns:a16="http://schemas.microsoft.com/office/drawing/2014/main" id="{8738D648-3644-4D58-A682-6F96924890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3263" y="4584700"/>
                        <a:ext cx="8231187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95308DF-3D9B-4F24-819F-564EFDCB159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832850" y="5516563"/>
            <a:ext cx="1308100" cy="0"/>
          </a:xfrm>
          <a:prstGeom prst="line">
            <a:avLst/>
          </a:prstGeom>
          <a:noFill/>
          <a:ln w="38100" algn="ctr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C11A71E8-6C60-4E4E-A449-4E0F520DEDA7}"/>
              </a:ext>
            </a:extLst>
          </p:cNvPr>
          <p:cNvSpPr/>
          <p:nvPr/>
        </p:nvSpPr>
        <p:spPr>
          <a:xfrm>
            <a:off x="1857375" y="5956300"/>
            <a:ext cx="8396288" cy="584200"/>
          </a:xfrm>
          <a:prstGeom prst="rect">
            <a:avLst/>
          </a:prstGeom>
          <a:solidFill>
            <a:srgbClr val="FFFF00"/>
          </a:solidFill>
          <a:ln>
            <a:solidFill>
              <a:srgbClr val="00FFFF"/>
            </a:solidFill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zh-CN" altLang="en-US" sz="3200" b="1" dirty="0">
                <a:solidFill>
                  <a:srgbClr val="000000">
                    <a:lumMod val="95000"/>
                    <a:lumOff val="5000"/>
                  </a:srgbClr>
                </a:solidFill>
                <a:latin typeface="宋体"/>
                <a:ea typeface="宋体"/>
              </a:rPr>
              <a:t>正弦电压、电流的振幅是其有效值的    倍 </a:t>
            </a:r>
          </a:p>
        </p:txBody>
      </p:sp>
      <p:graphicFrame>
        <p:nvGraphicFramePr>
          <p:cNvPr id="16" name="Object 5">
            <a:extLst>
              <a:ext uri="{FF2B5EF4-FFF2-40B4-BE49-F238E27FC236}">
                <a16:creationId xmlns:a16="http://schemas.microsoft.com/office/drawing/2014/main" id="{6CFFA85D-6890-4D45-8AF6-A22C4B7E7A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618539" y="5956301"/>
          <a:ext cx="549275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7" imgW="200026" imgH="190573" progId="Equation.DSMT4">
                  <p:embed/>
                </p:oleObj>
              </mc:Choice>
              <mc:Fallback>
                <p:oleObj name="Equation" r:id="rId7" imgW="200026" imgH="190573" progId="Equation.DSMT4">
                  <p:embed/>
                  <p:pic>
                    <p:nvPicPr>
                      <p:cNvPr id="16" name="Object 5">
                        <a:extLst>
                          <a:ext uri="{FF2B5EF4-FFF2-40B4-BE49-F238E27FC236}">
                            <a16:creationId xmlns:a16="http://schemas.microsoft.com/office/drawing/2014/main" id="{6CFFA85D-6890-4D45-8AF6-A22C4B7E7A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8539" y="5956301"/>
                        <a:ext cx="549275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椭圆 16">
            <a:extLst>
              <a:ext uri="{FF2B5EF4-FFF2-40B4-BE49-F238E27FC236}">
                <a16:creationId xmlns:a16="http://schemas.microsoft.com/office/drawing/2014/main" id="{DF17D0C9-A6EC-4C29-A7DD-B2AF732EF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8538" y="5922963"/>
            <a:ext cx="717550" cy="654050"/>
          </a:xfrm>
          <a:prstGeom prst="ellipse">
            <a:avLst/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zh-CN" altLang="en-US" sz="2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16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4">
            <a:extLst>
              <a:ext uri="{FF2B5EF4-FFF2-40B4-BE49-F238E27FC236}">
                <a16:creationId xmlns:a16="http://schemas.microsoft.com/office/drawing/2014/main" id="{EEB4C5F3-5655-4198-B38A-3E7D532D25A2}"/>
              </a:ext>
            </a:extLst>
          </p:cNvPr>
          <p:cNvGrpSpPr>
            <a:grpSpLocks/>
          </p:cNvGrpSpPr>
          <p:nvPr/>
        </p:nvGrpSpPr>
        <p:grpSpPr bwMode="auto">
          <a:xfrm>
            <a:off x="1746250" y="403225"/>
            <a:ext cx="1644650" cy="850900"/>
            <a:chOff x="385" y="3022"/>
            <a:chExt cx="1036" cy="536"/>
          </a:xfrm>
        </p:grpSpPr>
        <p:pic>
          <p:nvPicPr>
            <p:cNvPr id="21513" name="Picture 25" descr="123">
              <a:extLst>
                <a:ext uri="{FF2B5EF4-FFF2-40B4-BE49-F238E27FC236}">
                  <a16:creationId xmlns:a16="http://schemas.microsoft.com/office/drawing/2014/main" id="{783E05DF-22F2-4A57-A765-5694E5D3BD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3022"/>
              <a:ext cx="590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26">
              <a:extLst>
                <a:ext uri="{FF2B5EF4-FFF2-40B4-BE49-F238E27FC236}">
                  <a16:creationId xmlns:a16="http://schemas.microsoft.com/office/drawing/2014/main" id="{01C58A83-6DFF-432D-A26D-4B2F4050B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3" y="3125"/>
              <a:ext cx="6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bg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0">
                  <a:solidFill>
                    <a:srgbClr val="FA7748"/>
                  </a:solidFill>
                  <a:ea typeface="华文行楷" panose="02010800040101010101" pitchFamily="2" charset="-122"/>
                </a:rPr>
                <a:t>注意</a:t>
              </a:r>
            </a:p>
          </p:txBody>
        </p:sp>
      </p:grpSp>
      <p:sp>
        <p:nvSpPr>
          <p:cNvPr id="12" name="Text Box 27">
            <a:extLst>
              <a:ext uri="{FF2B5EF4-FFF2-40B4-BE49-F238E27FC236}">
                <a16:creationId xmlns:a16="http://schemas.microsoft.com/office/drawing/2014/main" id="{C29445D5-90DA-41E1-BE70-5243737F9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1362076"/>
            <a:ext cx="8108950" cy="3328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71500"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1200150" indent="-342900"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390650" indent="-342900"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714500" indent="-342900"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171700" indent="-342900"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tabLst>
                <a:tab pos="476250" algn="l"/>
                <a:tab pos="571500" algn="l"/>
              </a:tabLs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indent="0" algn="just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①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</a:rPr>
              <a:t>工程上说的正弦电压、电流一般指有效值，如设备铭牌额定值、电网的电压等级等。但绝缘水平、耐压值指的是最大值。因此，在考虑电器设备的耐压水平时应按最大值考虑。</a:t>
            </a:r>
          </a:p>
        </p:txBody>
      </p:sp>
    </p:spTree>
    <p:extLst>
      <p:ext uri="{BB962C8B-B14F-4D97-AF65-F5344CB8AC3E}">
        <p14:creationId xmlns:p14="http://schemas.microsoft.com/office/powerpoint/2010/main" val="59338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>
            <a:extLst>
              <a:ext uri="{FF2B5EF4-FFF2-40B4-BE49-F238E27FC236}">
                <a16:creationId xmlns:a16="http://schemas.microsoft.com/office/drawing/2014/main" id="{36593E20-EE7F-4895-B15A-113FEE7C1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0875" y="765175"/>
            <a:ext cx="7818438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98000" rIns="198000">
            <a:spAutoFit/>
          </a:bodyPr>
          <a:lstStyle>
            <a:lvl1pPr marL="3429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8001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2573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7145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1717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circleNumDbPlain" startAt="2"/>
            </a:pPr>
            <a:r>
              <a:rPr lang="zh-CN" altLang="en-US" sz="2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测量中，交流测量仪表指示的电压、电流读数一般为有效值。</a:t>
            </a:r>
          </a:p>
        </p:txBody>
      </p:sp>
      <p:sp>
        <p:nvSpPr>
          <p:cNvPr id="3" name="Text Box 8">
            <a:extLst>
              <a:ext uri="{FF2B5EF4-FFF2-40B4-BE49-F238E27FC236}">
                <a16:creationId xmlns:a16="http://schemas.microsoft.com/office/drawing/2014/main" id="{2539425D-5010-4A01-B6F2-84CF60EE1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1" y="1916113"/>
            <a:ext cx="7993063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8001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2573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7145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171700" indent="-342900"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FontTx/>
              <a:buAutoNum type="circleNumDbPlain" startAt="3"/>
            </a:pPr>
            <a:r>
              <a:rPr lang="zh-CN" altLang="en-US" sz="2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应严格区分电压、电流的瞬时值、最大值、有效值的符号。</a:t>
            </a:r>
          </a:p>
        </p:txBody>
      </p:sp>
      <p:graphicFrame>
        <p:nvGraphicFramePr>
          <p:cNvPr id="4" name="Object 9">
            <a:extLst>
              <a:ext uri="{FF2B5EF4-FFF2-40B4-BE49-F238E27FC236}">
                <a16:creationId xmlns:a16="http://schemas.microsoft.com/office/drawing/2014/main" id="{A2AEB8DB-B671-4340-B584-6C42A062C7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24113" y="3213101"/>
          <a:ext cx="4464050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1104868" imgH="685901" progId="Equation.DSMT4">
                  <p:embed/>
                </p:oleObj>
              </mc:Choice>
              <mc:Fallback>
                <p:oleObj name="Equation" r:id="rId3" imgW="1104868" imgH="685901" progId="Equation.DSMT4">
                  <p:embed/>
                  <p:pic>
                    <p:nvPicPr>
                      <p:cNvPr id="4" name="Object 9">
                        <a:extLst>
                          <a:ext uri="{FF2B5EF4-FFF2-40B4-BE49-F238E27FC236}">
                            <a16:creationId xmlns:a16="http://schemas.microsoft.com/office/drawing/2014/main" id="{A2AEB8DB-B671-4340-B584-6C42A062C7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3213101"/>
                        <a:ext cx="4464050" cy="24225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00FFFF"/>
                          </a:gs>
                          <a:gs pos="50000">
                            <a:srgbClr val="FFFFFF"/>
                          </a:gs>
                          <a:gs pos="100000">
                            <a:srgbClr val="00FFFF"/>
                          </a:gs>
                        </a:gsLst>
                        <a:lin ang="540000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236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>
            <a:extLst>
              <a:ext uri="{FF2B5EF4-FFF2-40B4-BE49-F238E27FC236}">
                <a16:creationId xmlns:a16="http://schemas.microsoft.com/office/drawing/2014/main" id="{5C867FA3-B38B-47AF-949E-2DEB6BE21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6889" y="107950"/>
            <a:ext cx="5229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3600" b="1" dirty="0">
                <a:solidFill>
                  <a:srgbClr val="00CC99">
                    <a:lumMod val="60000"/>
                    <a:lumOff val="40000"/>
                  </a:srgbClr>
                </a:solidFill>
              </a:rPr>
              <a:t>练习</a:t>
            </a:r>
            <a:r>
              <a:rPr lang="en-US" altLang="zh-CN" sz="3600" b="1" dirty="0">
                <a:solidFill>
                  <a:srgbClr val="00CC99">
                    <a:lumMod val="60000"/>
                    <a:lumOff val="40000"/>
                  </a:srgbClr>
                </a:solidFill>
              </a:rPr>
              <a:t>3  </a:t>
            </a:r>
            <a:r>
              <a:rPr lang="zh-CN" altLang="en-US" sz="3600" b="1" dirty="0"/>
              <a:t>已知两个正弦电压</a:t>
            </a:r>
          </a:p>
        </p:txBody>
      </p:sp>
      <p:graphicFrame>
        <p:nvGraphicFramePr>
          <p:cNvPr id="124931" name="Object 3">
            <a:extLst>
              <a:ext uri="{FF2B5EF4-FFF2-40B4-BE49-F238E27FC236}">
                <a16:creationId xmlns:a16="http://schemas.microsoft.com/office/drawing/2014/main" id="{FBC0F7DC-29BB-4079-A671-02BA67B0F6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833575"/>
              </p:ext>
            </p:extLst>
          </p:nvPr>
        </p:nvGraphicFramePr>
        <p:xfrm>
          <a:off x="2187575" y="763588"/>
          <a:ext cx="5289550" cy="161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3" imgW="1726920" imgH="482400" progId="Equation.DSMT4">
                  <p:embed/>
                </p:oleObj>
              </mc:Choice>
              <mc:Fallback>
                <p:oleObj name="Equation" r:id="rId3" imgW="1726920" imgH="482400" progId="Equation.DSMT4">
                  <p:embed/>
                  <p:pic>
                    <p:nvPicPr>
                      <p:cNvPr id="124931" name="Object 3">
                        <a:extLst>
                          <a:ext uri="{FF2B5EF4-FFF2-40B4-BE49-F238E27FC236}">
                            <a16:creationId xmlns:a16="http://schemas.microsoft.com/office/drawing/2014/main" id="{FBC0F7DC-29BB-4079-A671-02BA67B0F66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5" y="763588"/>
                        <a:ext cx="5289550" cy="161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6" name="Text Box 4">
            <a:extLst>
              <a:ext uri="{FF2B5EF4-FFF2-40B4-BE49-F238E27FC236}">
                <a16:creationId xmlns:a16="http://schemas.microsoft.com/office/drawing/2014/main" id="{6D56E844-9851-4C25-859A-0592EF149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6888" y="2286001"/>
            <a:ext cx="82423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600" b="1"/>
              <a:t>当</a:t>
            </a:r>
            <a:r>
              <a:rPr lang="en-US" altLang="zh-CN" sz="3600" b="1"/>
              <a:t>t=0</a:t>
            </a:r>
            <a:r>
              <a:rPr lang="zh-CN" altLang="en-US" sz="3600" b="1"/>
              <a:t>时，</a:t>
            </a:r>
            <a:r>
              <a:rPr lang="en-US" altLang="zh-CN" sz="3600" b="1"/>
              <a:t>u</a:t>
            </a:r>
            <a:r>
              <a:rPr lang="en-US" altLang="zh-CN" sz="3600" b="1" baseline="-25000"/>
              <a:t>1</a:t>
            </a:r>
            <a:r>
              <a:rPr lang="en-US" altLang="zh-CN" sz="3600" b="1"/>
              <a:t>(0)=5V,u</a:t>
            </a:r>
            <a:r>
              <a:rPr lang="en-US" altLang="zh-CN" sz="3600" b="1" baseline="-25000"/>
              <a:t>2</a:t>
            </a:r>
            <a:r>
              <a:rPr lang="en-US" altLang="zh-CN" sz="3600" b="1"/>
              <a:t>(0)=8V,</a:t>
            </a:r>
            <a:r>
              <a:rPr lang="zh-CN" altLang="en-US" sz="3600" b="1"/>
              <a:t>试求这两个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3600" b="1"/>
              <a:t>正弦电压的振幅、有效值。</a:t>
            </a:r>
          </a:p>
        </p:txBody>
      </p:sp>
    </p:spTree>
    <p:extLst>
      <p:ext uri="{BB962C8B-B14F-4D97-AF65-F5344CB8AC3E}">
        <p14:creationId xmlns:p14="http://schemas.microsoft.com/office/powerpoint/2010/main" val="78513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空演示文稿">
  <a:themeElements>
    <a:clrScheme name="空演示文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空演示文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空演示文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演示文稿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演示文稿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227</Words>
  <Application>Microsoft Office PowerPoint</Application>
  <PresentationFormat>宽屏</PresentationFormat>
  <Paragraphs>21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楷体_GB2312</vt:lpstr>
      <vt:lpstr>宋体</vt:lpstr>
      <vt:lpstr>Arial</vt:lpstr>
      <vt:lpstr>Times New Roman</vt:lpstr>
      <vt:lpstr>Wingdings</vt:lpstr>
      <vt:lpstr>空演示文稿</vt:lpstr>
      <vt:lpstr>Equation</vt:lpstr>
      <vt:lpstr>公式</vt:lpstr>
      <vt:lpstr>MathType 6.0 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Qu Ke</cp:lastModifiedBy>
  <cp:revision>8</cp:revision>
  <dcterms:created xsi:type="dcterms:W3CDTF">2018-04-23T04:04:50Z</dcterms:created>
  <dcterms:modified xsi:type="dcterms:W3CDTF">2020-04-14T02:35:09Z</dcterms:modified>
</cp:coreProperties>
</file>