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8" r:id="rId2"/>
    <p:sldId id="259" r:id="rId3"/>
    <p:sldId id="260" r:id="rId4"/>
    <p:sldId id="261" r:id="rId5"/>
    <p:sldId id="262" r:id="rId6"/>
    <p:sldId id="263" r:id="rId7"/>
    <p:sldId id="265" r:id="rId8"/>
    <p:sldId id="323" r:id="rId9"/>
    <p:sldId id="267" r:id="rId10"/>
    <p:sldId id="324" r:id="rId11"/>
    <p:sldId id="424" r:id="rId12"/>
    <p:sldId id="432" r:id="rId13"/>
    <p:sldId id="450" r:id="rId14"/>
    <p:sldId id="341" r:id="rId15"/>
    <p:sldId id="332" r:id="rId16"/>
    <p:sldId id="445" r:id="rId17"/>
    <p:sldId id="268" r:id="rId18"/>
    <p:sldId id="325" r:id="rId19"/>
    <p:sldId id="448" r:id="rId20"/>
    <p:sldId id="449" r:id="rId21"/>
    <p:sldId id="446" r:id="rId22"/>
    <p:sldId id="278" r:id="rId23"/>
    <p:sldId id="337" r:id="rId24"/>
    <p:sldId id="447" r:id="rId25"/>
    <p:sldId id="444" r:id="rId26"/>
    <p:sldId id="274" r:id="rId27"/>
    <p:sldId id="275" r:id="rId28"/>
    <p:sldId id="44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660"/>
  </p:normalViewPr>
  <p:slideViewPr>
    <p:cSldViewPr snapToGrid="0">
      <p:cViewPr varScale="1">
        <p:scale>
          <a:sx n="116" d="100"/>
          <a:sy n="116" d="100"/>
        </p:scale>
        <p:origin x="101" y="130"/>
      </p:cViewPr>
      <p:guideLst/>
    </p:cSldViewPr>
  </p:slideViewPr>
  <p:notesTextViewPr>
    <p:cViewPr>
      <p:scale>
        <a:sx n="1" d="1"/>
        <a:sy n="1" d="1"/>
      </p:scale>
      <p:origin x="0" y="0"/>
    </p:cViewPr>
  </p:notesTextViewPr>
  <p:notesViewPr>
    <p:cSldViewPr snapToGrid="0">
      <p:cViewPr varScale="1">
        <p:scale>
          <a:sx n="79" d="100"/>
          <a:sy n="79" d="100"/>
        </p:scale>
        <p:origin x="3372" y="8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8FC7A2-1C26-488A-A612-3D3465DFDF1E}" type="datetimeFigureOut">
              <a:rPr lang="zh-CN" altLang="en-US" smtClean="0"/>
              <a:t>2021/5/12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E72BF5-D344-4FF3-8365-EF2D3B00ECC0}" type="slidenum">
              <a:rPr lang="zh-CN" altLang="en-US" smtClean="0"/>
              <a:t>‹#›</a:t>
            </a:fld>
            <a:endParaRPr lang="zh-CN" altLang="en-US"/>
          </a:p>
        </p:txBody>
      </p:sp>
    </p:spTree>
    <p:extLst>
      <p:ext uri="{BB962C8B-B14F-4D97-AF65-F5344CB8AC3E}">
        <p14:creationId xmlns:p14="http://schemas.microsoft.com/office/powerpoint/2010/main" val="434332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a:extLst>
              <a:ext uri="{FF2B5EF4-FFF2-40B4-BE49-F238E27FC236}">
                <a16:creationId xmlns:a16="http://schemas.microsoft.com/office/drawing/2014/main" id="{C26597C2-187E-4248-B959-6BB34E22F870}"/>
              </a:ext>
            </a:extLst>
          </p:cNvPr>
          <p:cNvSpPr>
            <a:spLocks noGrp="1" noRot="1" noChangeAspect="1" noChangeArrowheads="1" noTextEdit="1"/>
          </p:cNvSpPr>
          <p:nvPr>
            <p:ph type="sldImg" idx="4294967295"/>
          </p:nvPr>
        </p:nvSpPr>
        <p:spPr>
          <a:ln/>
        </p:spPr>
      </p:sp>
      <p:sp>
        <p:nvSpPr>
          <p:cNvPr id="23555" name="备注占位符 2">
            <a:extLst>
              <a:ext uri="{FF2B5EF4-FFF2-40B4-BE49-F238E27FC236}">
                <a16:creationId xmlns:a16="http://schemas.microsoft.com/office/drawing/2014/main" id="{D52515F3-FF16-4E27-B148-DD133DD30794}"/>
              </a:ext>
            </a:extLst>
          </p:cNvPr>
          <p:cNvSpPr>
            <a:spLocks noGrp="1" noChangeArrowheads="1"/>
          </p:cNvSpPr>
          <p:nvPr>
            <p:ph type="body" idx="4294967295"/>
          </p:nvPr>
        </p:nvSpPr>
        <p:spPr/>
        <p:txBody>
          <a:bodyPr>
            <a:prstTxWarp prst="textNoShape">
              <a:avLst/>
            </a:prstTxWarp>
          </a:bodyPr>
          <a:lstStyle/>
          <a:p>
            <a:r>
              <a:rPr lang="zh-CN" altLang="en-US" b="1"/>
              <a:t>可见，电感和电容不消耗能量，它们是无源元件。但要</a:t>
            </a:r>
            <a:r>
              <a:rPr lang="zh-CN" altLang="en-US" b="1">
                <a:solidFill>
                  <a:srgbClr val="FF33CC"/>
                </a:solidFill>
              </a:rPr>
              <a:t>注意</a:t>
            </a:r>
            <a:r>
              <a:rPr lang="zh-CN" altLang="en-US" b="1"/>
              <a:t>，它们的瞬时功率并不为零。或者说，电感和电容需要电源</a:t>
            </a:r>
            <a:r>
              <a:rPr lang="en-US" altLang="zh-CN" b="1"/>
              <a:t>(</a:t>
            </a:r>
            <a:r>
              <a:rPr lang="zh-CN" altLang="en-US" b="1"/>
              <a:t>外电路</a:t>
            </a:r>
            <a:r>
              <a:rPr lang="en-US" altLang="zh-CN" b="1"/>
              <a:t>)</a:t>
            </a:r>
            <a:r>
              <a:rPr lang="zh-CN" altLang="en-US" b="1"/>
              <a:t>供给一定的瞬时功率以满足能量不断的往返交换。</a:t>
            </a:r>
          </a:p>
          <a:p>
            <a:endParaRPr lang="zh-CN" altLang="en-US"/>
          </a:p>
        </p:txBody>
      </p:sp>
      <p:sp>
        <p:nvSpPr>
          <p:cNvPr id="2" name="灯片编号占位符 3">
            <a:extLst>
              <a:ext uri="{FF2B5EF4-FFF2-40B4-BE49-F238E27FC236}">
                <a16:creationId xmlns:a16="http://schemas.microsoft.com/office/drawing/2014/main" id="{D815BE64-EA05-424B-8F86-18641566EC51}"/>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6EA3A723-2240-4B72-8D21-4CB97A4AA4B8}" type="slidenum">
              <a:rPr kumimoji="0" lang="en-US" altLang="zh-CN" sz="1200" b="0" i="0" u="none" strike="noStrike" kern="1200" cap="none" spc="0" normalizeH="0" baseline="0" noProof="1" dirty="0" smtClean="0">
                <a:ln>
                  <a:noFill/>
                </a:ln>
                <a:solidFill>
                  <a:srgbClr val="000000"/>
                </a:solidFill>
                <a:effectLst/>
                <a:uLnTx/>
                <a:uFillTx/>
                <a:latin typeface="Times New Roman" panose="02020603050405020304" pitchFamily="18" charset="0"/>
                <a:ea typeface="宋体" panose="02010600030101010101" pitchFamily="2" charset="-122"/>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6</a:t>
            </a:fld>
            <a:endParaRPr kumimoji="0" lang="en-US" altLang="zh-CN" sz="1200" b="0" i="0" u="none" strike="noStrike" kern="1200" cap="none" spc="0" normalizeH="0" baseline="0" noProof="1">
              <a:ln>
                <a:noFill/>
              </a:ln>
              <a:solidFill>
                <a:srgbClr val="000000"/>
              </a:solidFill>
              <a:effectLst/>
              <a:uLnTx/>
              <a:uFillTx/>
              <a:latin typeface="Times New Roman" panose="02020603050405020304" pitchFamily="18"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a:extLst>
              <a:ext uri="{FF2B5EF4-FFF2-40B4-BE49-F238E27FC236}">
                <a16:creationId xmlns:a16="http://schemas.microsoft.com/office/drawing/2014/main" id="{A4844CB4-B6D8-4376-BB76-770308E50709}"/>
              </a:ext>
            </a:extLst>
          </p:cNvPr>
          <p:cNvSpPr>
            <a:spLocks noGrp="1" noRot="1" noChangeAspect="1" noChangeArrowheads="1" noTextEdit="1"/>
          </p:cNvSpPr>
          <p:nvPr>
            <p:ph type="sldImg" idx="4294967295"/>
          </p:nvPr>
        </p:nvSpPr>
        <p:spPr>
          <a:ln/>
        </p:spPr>
      </p:sp>
      <p:sp>
        <p:nvSpPr>
          <p:cNvPr id="25603" name="备注占位符 2">
            <a:extLst>
              <a:ext uri="{FF2B5EF4-FFF2-40B4-BE49-F238E27FC236}">
                <a16:creationId xmlns:a16="http://schemas.microsoft.com/office/drawing/2014/main" id="{563E60E3-2191-4DCF-B793-9BA5B248A38A}"/>
              </a:ext>
            </a:extLst>
          </p:cNvPr>
          <p:cNvSpPr>
            <a:spLocks noGrp="1" noChangeArrowheads="1"/>
          </p:cNvSpPr>
          <p:nvPr>
            <p:ph type="body" idx="4294967295"/>
          </p:nvPr>
        </p:nvSpPr>
        <p:spPr/>
        <p:txBody>
          <a:bodyPr>
            <a:prstTxWarp prst="textNoShape">
              <a:avLst/>
            </a:prstTxWarp>
          </a:bodyPr>
          <a:lstStyle/>
          <a:p>
            <a:r>
              <a:rPr lang="zh-CN" altLang="en-US"/>
              <a:t>电阻和电抗串联 或者电导与电纳并联</a:t>
            </a:r>
            <a:r>
              <a:rPr lang="en-US" altLang="zh-CN"/>
              <a:t>Z</a:t>
            </a:r>
            <a:r>
              <a:rPr lang="zh-CN" altLang="en-US"/>
              <a:t>的模</a:t>
            </a:r>
            <a:r>
              <a:rPr lang="en-US" altLang="zh-CN"/>
              <a:t>=U/I</a:t>
            </a:r>
            <a:r>
              <a:rPr lang="zh-CN" altLang="en-US"/>
              <a:t>，</a:t>
            </a:r>
            <a:r>
              <a:rPr lang="en-US" altLang="zh-CN"/>
              <a:t>R=Z</a:t>
            </a:r>
            <a:r>
              <a:rPr lang="zh-CN" altLang="en-US"/>
              <a:t>的模*</a:t>
            </a:r>
            <a:r>
              <a:rPr lang="en-US" altLang="zh-CN"/>
              <a:t>cosa=U/I*COSa,</a:t>
            </a:r>
            <a:r>
              <a:rPr lang="zh-CN" altLang="en-US"/>
              <a:t>所以</a:t>
            </a:r>
            <a:r>
              <a:rPr lang="en-US" altLang="zh-CN"/>
              <a:t>U=IRCOSa,</a:t>
            </a:r>
            <a:r>
              <a:rPr lang="zh-CN" altLang="en-US"/>
              <a:t>书</a:t>
            </a:r>
            <a:r>
              <a:rPr lang="en-US" altLang="zh-CN"/>
              <a:t>P205</a:t>
            </a:r>
            <a:r>
              <a:rPr lang="zh-CN" altLang="en-US"/>
              <a:t>， </a:t>
            </a:r>
            <a:r>
              <a:rPr lang="en-US" altLang="zh-CN"/>
              <a:t>G</a:t>
            </a:r>
            <a:r>
              <a:rPr lang="zh-CN" altLang="en-US"/>
              <a:t>不等于</a:t>
            </a:r>
            <a:r>
              <a:rPr lang="en-US" altLang="zh-CN"/>
              <a:t>R</a:t>
            </a:r>
            <a:endParaRPr lang="zh-CN" altLang="en-US"/>
          </a:p>
        </p:txBody>
      </p:sp>
      <p:sp>
        <p:nvSpPr>
          <p:cNvPr id="2" name="灯片编号占位符 3">
            <a:extLst>
              <a:ext uri="{FF2B5EF4-FFF2-40B4-BE49-F238E27FC236}">
                <a16:creationId xmlns:a16="http://schemas.microsoft.com/office/drawing/2014/main" id="{D35B5992-4CEA-4670-8A87-2B7818D21E22}"/>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788F8E52-1DBF-40B3-83C8-ADA420DB8CB4}" type="slidenum">
              <a:rPr kumimoji="0" lang="en-US" altLang="zh-CN" sz="1200" b="0" i="0" u="none" strike="noStrike" kern="1200" cap="none" spc="0" normalizeH="0" baseline="0" noProof="1" dirty="0" smtClean="0">
                <a:ln>
                  <a:noFill/>
                </a:ln>
                <a:solidFill>
                  <a:srgbClr val="000000"/>
                </a:solidFill>
                <a:effectLst/>
                <a:uLnTx/>
                <a:uFillTx/>
                <a:latin typeface="Times New Roman" panose="02020603050405020304" pitchFamily="18" charset="0"/>
                <a:ea typeface="宋体" panose="02010600030101010101" pitchFamily="2" charset="-122"/>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7</a:t>
            </a:fld>
            <a:endParaRPr kumimoji="0" lang="en-US" altLang="zh-CN" sz="1200" b="0" i="0" u="none" strike="noStrike" kern="1200" cap="none" spc="0" normalizeH="0" baseline="0" noProof="1">
              <a:ln>
                <a:noFill/>
              </a:ln>
              <a:solidFill>
                <a:srgbClr val="000000"/>
              </a:solidFill>
              <a:effectLst/>
              <a:uLnTx/>
              <a:uFillTx/>
              <a:latin typeface="Times New Roman" panose="02020603050405020304" pitchFamily="18"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a:extLst>
              <a:ext uri="{FF2B5EF4-FFF2-40B4-BE49-F238E27FC236}">
                <a16:creationId xmlns:a16="http://schemas.microsoft.com/office/drawing/2014/main" id="{6846155F-3466-4B3B-8B39-CCA4B644B45E}"/>
              </a:ext>
            </a:extLst>
          </p:cNvPr>
          <p:cNvSpPr>
            <a:spLocks noGrp="1" noRot="1" noChangeAspect="1" noChangeArrowheads="1" noTextEdit="1"/>
          </p:cNvSpPr>
          <p:nvPr>
            <p:ph type="sldImg" idx="4294967295"/>
          </p:nvPr>
        </p:nvSpPr>
        <p:spPr>
          <a:ln/>
        </p:spPr>
      </p:sp>
      <p:sp>
        <p:nvSpPr>
          <p:cNvPr id="28675" name="备注占位符 2">
            <a:extLst>
              <a:ext uri="{FF2B5EF4-FFF2-40B4-BE49-F238E27FC236}">
                <a16:creationId xmlns:a16="http://schemas.microsoft.com/office/drawing/2014/main" id="{38AFB029-375D-4931-9947-D114F895756E}"/>
              </a:ext>
            </a:extLst>
          </p:cNvPr>
          <p:cNvSpPr>
            <a:spLocks noGrp="1" noChangeArrowheads="1"/>
          </p:cNvSpPr>
          <p:nvPr>
            <p:ph type="body" idx="4294967295"/>
          </p:nvPr>
        </p:nvSpPr>
        <p:spPr/>
        <p:txBody>
          <a:bodyPr>
            <a:prstTxWarp prst="textNoShape">
              <a:avLst/>
            </a:prstTxWarp>
          </a:bodyPr>
          <a:lstStyle/>
          <a:p>
            <a:r>
              <a:rPr lang="zh-CN" altLang="en-US"/>
              <a:t>电气设备容量</a:t>
            </a:r>
            <a:r>
              <a:rPr lang="en-US" altLang="zh-CN"/>
              <a:t>S</a:t>
            </a:r>
            <a:r>
              <a:rPr lang="zh-CN" altLang="en-US"/>
              <a:t>一定，</a:t>
            </a:r>
            <a:r>
              <a:rPr lang="en-US" altLang="zh-CN"/>
              <a:t>Pf</a:t>
            </a:r>
            <a:r>
              <a:rPr lang="zh-CN" altLang="en-US"/>
              <a:t>越大（角度越小），有功功率</a:t>
            </a:r>
            <a:r>
              <a:rPr lang="en-US" altLang="zh-CN"/>
              <a:t>P</a:t>
            </a:r>
            <a:r>
              <a:rPr lang="zh-CN" altLang="en-US"/>
              <a:t>越大利用率越高</a:t>
            </a:r>
          </a:p>
        </p:txBody>
      </p:sp>
      <p:sp>
        <p:nvSpPr>
          <p:cNvPr id="2" name="灯片编号占位符 3">
            <a:extLst>
              <a:ext uri="{FF2B5EF4-FFF2-40B4-BE49-F238E27FC236}">
                <a16:creationId xmlns:a16="http://schemas.microsoft.com/office/drawing/2014/main" id="{81387C09-BAFA-482C-B1CA-31A2AD2DF055}"/>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B24628A4-16B5-4C5A-ABFA-78B643FFC086}" type="slidenum">
              <a:rPr kumimoji="0" lang="en-US" altLang="zh-CN" sz="1200" b="0" i="0" u="none" strike="noStrike" kern="1200" cap="none" spc="0" normalizeH="0" baseline="0" noProof="1" dirty="0" smtClean="0">
                <a:ln>
                  <a:noFill/>
                </a:ln>
                <a:solidFill>
                  <a:srgbClr val="000000"/>
                </a:solidFill>
                <a:effectLst/>
                <a:uLnTx/>
                <a:uFillTx/>
                <a:latin typeface="Times New Roman" panose="02020603050405020304" pitchFamily="18" charset="0"/>
                <a:ea typeface="宋体" panose="02010600030101010101" pitchFamily="2" charset="-122"/>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9</a:t>
            </a:fld>
            <a:endParaRPr kumimoji="0" lang="en-US" altLang="zh-CN" sz="1200" b="0" i="0" u="none" strike="noStrike" kern="1200" cap="none" spc="0" normalizeH="0" baseline="0" noProof="1">
              <a:ln>
                <a:noFill/>
              </a:ln>
              <a:solidFill>
                <a:srgbClr val="000000"/>
              </a:solidFill>
              <a:effectLst/>
              <a:uLnTx/>
              <a:uFillTx/>
              <a:latin typeface="Times New Roman" panose="02020603050405020304" pitchFamily="18"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a:extLst>
              <a:ext uri="{FF2B5EF4-FFF2-40B4-BE49-F238E27FC236}">
                <a16:creationId xmlns:a16="http://schemas.microsoft.com/office/drawing/2014/main" id="{E0299CE1-F575-48BA-A81C-057E6AFCDDC5}"/>
              </a:ext>
            </a:extLst>
          </p:cNvPr>
          <p:cNvSpPr>
            <a:spLocks noGrp="1" noRot="1" noChangeAspect="1" noChangeArrowheads="1" noTextEdit="1"/>
          </p:cNvSpPr>
          <p:nvPr>
            <p:ph type="sldImg" idx="4294967295"/>
          </p:nvPr>
        </p:nvSpPr>
        <p:spPr>
          <a:ln/>
        </p:spPr>
      </p:sp>
      <p:sp>
        <p:nvSpPr>
          <p:cNvPr id="36867" name="备注占位符 2">
            <a:extLst>
              <a:ext uri="{FF2B5EF4-FFF2-40B4-BE49-F238E27FC236}">
                <a16:creationId xmlns:a16="http://schemas.microsoft.com/office/drawing/2014/main" id="{82ECC87B-6A4B-474E-BB99-617880DC7D38}"/>
              </a:ext>
            </a:extLst>
          </p:cNvPr>
          <p:cNvSpPr>
            <a:spLocks noGrp="1" noChangeArrowheads="1"/>
          </p:cNvSpPr>
          <p:nvPr>
            <p:ph type="body" idx="4294967295"/>
          </p:nvPr>
        </p:nvSpPr>
        <p:spPr/>
        <p:txBody>
          <a:bodyPr>
            <a:prstTxWarp prst="textNoShape">
              <a:avLst/>
            </a:prstTxWarp>
          </a:bodyPr>
          <a:lstStyle/>
          <a:p>
            <a:r>
              <a:rPr lang="zh-CN" altLang="en-US" b="1"/>
              <a:t>变压器也同样需要无功功率磁场和电场相互转化</a:t>
            </a:r>
            <a:endParaRPr lang="zh-CN" altLang="en-US"/>
          </a:p>
        </p:txBody>
      </p:sp>
      <p:sp>
        <p:nvSpPr>
          <p:cNvPr id="2" name="灯片编号占位符 3">
            <a:extLst>
              <a:ext uri="{FF2B5EF4-FFF2-40B4-BE49-F238E27FC236}">
                <a16:creationId xmlns:a16="http://schemas.microsoft.com/office/drawing/2014/main" id="{302DCAF4-E010-4BD5-B3D1-60D5C42CC6F0}"/>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9D5022C-6C0B-48DD-AA3A-18B5832CD378}" type="slidenum">
              <a:rPr kumimoji="0" lang="en-US" altLang="zh-CN" sz="1200" b="0" i="0" u="none" strike="noStrike" kern="1200" cap="none" spc="0" normalizeH="0" baseline="0" noProof="1" dirty="0" smtClean="0">
                <a:ln>
                  <a:noFill/>
                </a:ln>
                <a:solidFill>
                  <a:srgbClr val="000000"/>
                </a:solidFill>
                <a:effectLst/>
                <a:uLnTx/>
                <a:uFillTx/>
                <a:latin typeface="Times New Roman" panose="02020603050405020304" pitchFamily="18" charset="0"/>
                <a:ea typeface="宋体" panose="02010600030101010101" pitchFamily="2" charset="-122"/>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12</a:t>
            </a:fld>
            <a:endParaRPr kumimoji="0" lang="en-US" altLang="zh-CN" sz="1200" b="0" i="0" u="none" strike="noStrike" kern="1200" cap="none" spc="0" normalizeH="0" baseline="0" noProof="1">
              <a:ln>
                <a:noFill/>
              </a:ln>
              <a:solidFill>
                <a:srgbClr val="000000"/>
              </a:solidFill>
              <a:effectLst/>
              <a:uLnTx/>
              <a:uFillTx/>
              <a:latin typeface="Times New Roman" panose="02020603050405020304" pitchFamily="18"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a:solidFill>
                  <a:srgbClr val="FFFFFF"/>
                </a:solidFill>
                <a:latin typeface="楷体_GB2312" pitchFamily="49" charset="-122"/>
                <a:ea typeface="楷体_GB2312" pitchFamily="49" charset="-122"/>
              </a:rPr>
              <a:t>并联电容后，不会影响电阻吸收的平均功率。但电容电流抵消了部分感性负载的电流，功率因数变大，电源电流的有效值由原来的</a:t>
            </a:r>
            <a:r>
              <a:rPr lang="en-US" altLang="zh-CN" sz="1200" b="1">
                <a:solidFill>
                  <a:srgbClr val="FFFFFF"/>
                </a:solidFill>
                <a:latin typeface="楷体_GB2312" pitchFamily="49" charset="-122"/>
                <a:ea typeface="楷体_GB2312" pitchFamily="49" charset="-122"/>
              </a:rPr>
              <a:t>10</a:t>
            </a:r>
            <a:r>
              <a:rPr lang="en-US" altLang="zh-CN" sz="1200" b="1">
                <a:solidFill>
                  <a:srgbClr val="FFFFFF"/>
                </a:solidFill>
                <a:ea typeface="楷体_GB2312" pitchFamily="49" charset="-122"/>
              </a:rPr>
              <a:t>A</a:t>
            </a:r>
            <a:r>
              <a:rPr lang="zh-CN" altLang="en-US" sz="1200" b="1">
                <a:solidFill>
                  <a:srgbClr val="FFFFFF"/>
                </a:solidFill>
                <a:latin typeface="楷体_GB2312" pitchFamily="49" charset="-122"/>
                <a:ea typeface="楷体_GB2312" pitchFamily="49" charset="-122"/>
              </a:rPr>
              <a:t>减小到</a:t>
            </a:r>
            <a:r>
              <a:rPr lang="en-US" altLang="zh-CN" sz="1200" b="1">
                <a:solidFill>
                  <a:srgbClr val="FFFFFF"/>
                </a:solidFill>
                <a:latin typeface="楷体_GB2312" pitchFamily="49" charset="-122"/>
                <a:ea typeface="楷体_GB2312" pitchFamily="49" charset="-122"/>
              </a:rPr>
              <a:t>6.25</a:t>
            </a:r>
            <a:r>
              <a:rPr lang="en-US" altLang="zh-CN" sz="1200" b="1">
                <a:solidFill>
                  <a:srgbClr val="FFFFFF"/>
                </a:solidFill>
                <a:ea typeface="楷体_GB2312" pitchFamily="49" charset="-122"/>
              </a:rPr>
              <a:t>A</a:t>
            </a:r>
            <a:r>
              <a:rPr lang="zh-CN" altLang="en-US" sz="1200" b="1">
                <a:solidFill>
                  <a:srgbClr val="FFFFFF"/>
                </a:solidFill>
                <a:latin typeface="楷体_GB2312" pitchFamily="49" charset="-122"/>
                <a:ea typeface="楷体_GB2312" pitchFamily="49" charset="-122"/>
              </a:rPr>
              <a:t>，提高了电源效率。</a:t>
            </a:r>
          </a:p>
          <a:p>
            <a:endParaRPr lang="zh-CN" altLang="en-US"/>
          </a:p>
        </p:txBody>
      </p:sp>
      <p:sp>
        <p:nvSpPr>
          <p:cNvPr id="4" name="灯片编号占位符 3"/>
          <p:cNvSpPr>
            <a:spLocks noGrp="1"/>
          </p:cNvSpPr>
          <p:nvPr>
            <p:ph type="sldNum" sz="quarter" idx="5"/>
          </p:nvPr>
        </p:nvSpPr>
        <p:spPr/>
        <p:txBody>
          <a:bodyPr/>
          <a:lstStyle/>
          <a:p>
            <a:fld id="{75E72BF5-D344-4FF3-8365-EF2D3B00ECC0}" type="slidenum">
              <a:rPr lang="zh-CN" altLang="en-US" smtClean="0"/>
              <a:t>17</a:t>
            </a:fld>
            <a:endParaRPr lang="zh-CN" altLang="en-US"/>
          </a:p>
        </p:txBody>
      </p:sp>
    </p:spTree>
    <p:extLst>
      <p:ext uri="{BB962C8B-B14F-4D97-AF65-F5344CB8AC3E}">
        <p14:creationId xmlns:p14="http://schemas.microsoft.com/office/powerpoint/2010/main" val="3046950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a:extLst>
              <a:ext uri="{FF2B5EF4-FFF2-40B4-BE49-F238E27FC236}">
                <a16:creationId xmlns:a16="http://schemas.microsoft.com/office/drawing/2014/main" id="{4102E710-A115-427C-86CE-298166A00A44}"/>
              </a:ext>
            </a:extLst>
          </p:cNvPr>
          <p:cNvSpPr>
            <a:spLocks noGrp="1" noRot="1" noChangeAspect="1" noChangeArrowheads="1" noTextEdit="1"/>
          </p:cNvSpPr>
          <p:nvPr>
            <p:ph type="sldImg" idx="4294967295"/>
          </p:nvPr>
        </p:nvSpPr>
        <p:spPr>
          <a:ln/>
        </p:spPr>
      </p:sp>
      <p:sp>
        <p:nvSpPr>
          <p:cNvPr id="30723" name="备注占位符 2">
            <a:extLst>
              <a:ext uri="{FF2B5EF4-FFF2-40B4-BE49-F238E27FC236}">
                <a16:creationId xmlns:a16="http://schemas.microsoft.com/office/drawing/2014/main" id="{D567D717-FFDC-43AE-848B-B8D5602A1AA8}"/>
              </a:ext>
            </a:extLst>
          </p:cNvPr>
          <p:cNvSpPr>
            <a:spLocks noGrp="1" noChangeArrowheads="1"/>
          </p:cNvSpPr>
          <p:nvPr>
            <p:ph type="body" idx="4294967295"/>
          </p:nvPr>
        </p:nvSpPr>
        <p:spPr/>
        <p:txBody>
          <a:bodyPr>
            <a:prstTxWarp prst="textNoShape">
              <a:avLst/>
            </a:prstTxWarp>
          </a:bodyPr>
          <a:lstStyle/>
          <a:p>
            <a:r>
              <a:rPr lang="zh-CN" altLang="en-US" b="1"/>
              <a:t>为了提高日光灯电路的功率因数，一个常用的办法是在它的输入端并联一个适当数值的电容来抵销电感分量，使其端口特性接近一个纯电阻以便使功率因数接近于</a:t>
            </a:r>
            <a:r>
              <a:rPr lang="en-US" altLang="zh-CN" b="1"/>
              <a:t>1</a:t>
            </a:r>
            <a:r>
              <a:rPr lang="zh-CN" altLang="en-US" b="1"/>
              <a:t>。</a:t>
            </a:r>
          </a:p>
          <a:p>
            <a:endParaRPr lang="zh-CN" altLang="en-US"/>
          </a:p>
        </p:txBody>
      </p:sp>
      <p:sp>
        <p:nvSpPr>
          <p:cNvPr id="2" name="灯片编号占位符 3">
            <a:extLst>
              <a:ext uri="{FF2B5EF4-FFF2-40B4-BE49-F238E27FC236}">
                <a16:creationId xmlns:a16="http://schemas.microsoft.com/office/drawing/2014/main" id="{9BCF5AB6-A403-4D86-A52F-2D9E0E56DD70}"/>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3600" b="1">
                <a:solidFill>
                  <a:schemeClr val="bg1"/>
                </a:solidFill>
                <a:latin typeface="楷体_GB2312" pitchFamily="49" charset="-122"/>
                <a:ea typeface="楷体_GB2312" pitchFamily="49" charset="-122"/>
              </a:defRPr>
            </a:lvl1pPr>
            <a:lvl2pPr>
              <a:defRPr sz="3600" b="1">
                <a:solidFill>
                  <a:schemeClr val="bg1"/>
                </a:solidFill>
                <a:latin typeface="楷体_GB2312" pitchFamily="49" charset="-122"/>
                <a:ea typeface="楷体_GB2312" pitchFamily="49" charset="-122"/>
              </a:defRPr>
            </a:lvl2pPr>
            <a:lvl3pPr>
              <a:defRPr sz="3600" b="1">
                <a:solidFill>
                  <a:schemeClr val="bg1"/>
                </a:solidFill>
                <a:latin typeface="楷体_GB2312" pitchFamily="49" charset="-122"/>
                <a:ea typeface="楷体_GB2312" pitchFamily="49" charset="-122"/>
              </a:defRPr>
            </a:lvl3pPr>
            <a:lvl4pPr>
              <a:defRPr sz="3600" b="1">
                <a:solidFill>
                  <a:schemeClr val="bg1"/>
                </a:solidFill>
                <a:latin typeface="楷体_GB2312" pitchFamily="49" charset="-122"/>
                <a:ea typeface="楷体_GB2312" pitchFamily="49" charset="-122"/>
              </a:defRPr>
            </a:lvl4pPr>
            <a:lvl5pPr>
              <a:defRPr sz="3600" b="1">
                <a:solidFill>
                  <a:schemeClr val="bg1"/>
                </a:solidFill>
                <a:latin typeface="楷体_GB2312" pitchFamily="49" charset="-122"/>
                <a:ea typeface="楷体_GB2312" pitchFamily="49" charset="-122"/>
              </a:defRPr>
            </a:lvl5pPr>
            <a:lvl6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6pPr>
            <a:lvl7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7pPr>
            <a:lvl8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8pPr>
            <a:lvl9pPr fontAlgn="base">
              <a:spcBef>
                <a:spcPct val="0"/>
              </a:spcBef>
              <a:spcAft>
                <a:spcPct val="0"/>
              </a:spcAft>
              <a:buFont typeface="Arial" panose="020B0604020202020204" pitchFamily="34" charset="0"/>
              <a:defRPr sz="3600" b="1">
                <a:solidFill>
                  <a:schemeClr val="bg1"/>
                </a:solidFill>
                <a:latin typeface="楷体_GB2312" pitchFamily="49" charset="-122"/>
                <a:ea typeface="楷体_GB2312" pitchFamily="49"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6335CA0D-5155-461B-9CEF-0F8916BD0456}" type="slidenum">
              <a:rPr kumimoji="0" lang="en-US" altLang="zh-CN" sz="1200" b="0" i="0" u="none" strike="noStrike" kern="1200" cap="none" spc="0" normalizeH="0" baseline="0" noProof="1" dirty="0" smtClean="0">
                <a:ln>
                  <a:noFill/>
                </a:ln>
                <a:solidFill>
                  <a:srgbClr val="000000"/>
                </a:solidFill>
                <a:effectLst/>
                <a:uLnTx/>
                <a:uFillTx/>
                <a:latin typeface="Times New Roman" panose="02020603050405020304" pitchFamily="18" charset="0"/>
                <a:ea typeface="宋体" panose="02010600030101010101" pitchFamily="2" charset="-122"/>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18</a:t>
            </a:fld>
            <a:endParaRPr kumimoji="0" lang="en-US" altLang="zh-CN" sz="1200" b="0" i="0" u="none" strike="noStrike" kern="1200" cap="none" spc="0" normalizeH="0" baseline="0" noProof="1">
              <a:ln>
                <a:noFill/>
              </a:ln>
              <a:solidFill>
                <a:srgbClr val="000000"/>
              </a:solidFill>
              <a:effectLst/>
              <a:uLnTx/>
              <a:uFillTx/>
              <a:latin typeface="Times New Roman" panose="02020603050405020304" pitchFamily="18"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609585" indent="0" algn="ctr">
              <a:buNone/>
              <a:defRPr/>
            </a:lvl2pPr>
            <a:lvl3pPr marL="1219170" indent="0" algn="ctr">
              <a:buNone/>
              <a:defRPr/>
            </a:lvl3pPr>
            <a:lvl4pPr marL="1828754" indent="0" algn="ctr">
              <a:buNone/>
              <a:defRPr/>
            </a:lvl4pPr>
            <a:lvl5pPr marL="2438339" indent="0" algn="ctr">
              <a:buNone/>
              <a:defRPr/>
            </a:lvl5pPr>
            <a:lvl6pPr marL="3047924" indent="0" algn="ctr">
              <a:buNone/>
              <a:defRPr/>
            </a:lvl6pPr>
            <a:lvl7pPr marL="3657509" indent="0" algn="ctr">
              <a:buNone/>
              <a:defRPr/>
            </a:lvl7pPr>
            <a:lvl8pPr marL="4267093" indent="0" algn="ctr">
              <a:buNone/>
              <a:defRPr/>
            </a:lvl8pPr>
            <a:lvl9pPr marL="4876678"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E757E876-995B-47D2-A20E-F4EC0A1BD307}" type="slidenum">
              <a:rPr lang="en-US" altLang="zh-CN"/>
              <a:pPr>
                <a:defRPr/>
              </a:pPr>
              <a:t>‹#›</a:t>
            </a:fld>
            <a:endParaRPr lang="en-US" altLang="zh-CN"/>
          </a:p>
        </p:txBody>
      </p:sp>
      <p:pic>
        <p:nvPicPr>
          <p:cNvPr id="9" name="图片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6374" y="214267"/>
            <a:ext cx="857253" cy="857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3"/>
          <p:cNvGrpSpPr>
            <a:grpSpLocks/>
          </p:cNvGrpSpPr>
          <p:nvPr userDrawn="1"/>
        </p:nvGrpSpPr>
        <p:grpSpPr bwMode="auto">
          <a:xfrm>
            <a:off x="47328" y="44431"/>
            <a:ext cx="4896544" cy="3479820"/>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Tree>
    <p:extLst>
      <p:ext uri="{BB962C8B-B14F-4D97-AF65-F5344CB8AC3E}">
        <p14:creationId xmlns:p14="http://schemas.microsoft.com/office/powerpoint/2010/main" val="362198695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F3FC0D54-2B3F-4D24-83A2-4C1F1C42026B}" type="slidenum">
              <a:rPr lang="en-US" altLang="zh-CN"/>
              <a:pPr>
                <a:defRPr/>
              </a:pPr>
              <a:t>‹#›</a:t>
            </a:fld>
            <a:endParaRPr lang="en-US" altLang="zh-CN"/>
          </a:p>
        </p:txBody>
      </p:sp>
      <p:grpSp>
        <p:nvGrpSpPr>
          <p:cNvPr id="7" name="Group 3"/>
          <p:cNvGrpSpPr>
            <a:grpSpLocks/>
          </p:cNvGrpSpPr>
          <p:nvPr userDrawn="1"/>
        </p:nvGrpSpPr>
        <p:grpSpPr bwMode="auto">
          <a:xfrm>
            <a:off x="47328" y="260649"/>
            <a:ext cx="4896544" cy="3479820"/>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1" name="TextBox 10"/>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78874299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609600"/>
            <a:ext cx="2590800" cy="5486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914400" y="609600"/>
            <a:ext cx="7569200" cy="5486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9357098E-0ECE-42D0-A0D3-25B821494F15}" type="slidenum">
              <a:rPr lang="en-US" altLang="zh-CN"/>
              <a:pPr>
                <a:defRPr/>
              </a:pPr>
              <a:t>‹#›</a:t>
            </a:fld>
            <a:endParaRPr lang="en-US" altLang="zh-CN"/>
          </a:p>
        </p:txBody>
      </p:sp>
      <p:grpSp>
        <p:nvGrpSpPr>
          <p:cNvPr id="7" name="Group 3"/>
          <p:cNvGrpSpPr>
            <a:grpSpLocks/>
          </p:cNvGrpSpPr>
          <p:nvPr userDrawn="1"/>
        </p:nvGrpSpPr>
        <p:grpSpPr bwMode="auto">
          <a:xfrm>
            <a:off x="47328" y="260649"/>
            <a:ext cx="4896544" cy="3479820"/>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1" name="TextBox 10"/>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90089078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914400" y="609600"/>
            <a:ext cx="10363200" cy="54864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BF8363AD-6C55-4086-943F-BFFC5A267ADA}" type="slidenum">
              <a:rPr lang="en-US" altLang="zh-CN"/>
              <a:pPr>
                <a:defRPr/>
              </a:pPr>
              <a:t>‹#›</a:t>
            </a:fld>
            <a:endParaRPr lang="en-US" altLang="zh-CN"/>
          </a:p>
        </p:txBody>
      </p:sp>
      <p:grpSp>
        <p:nvGrpSpPr>
          <p:cNvPr id="6" name="Group 3"/>
          <p:cNvGrpSpPr>
            <a:grpSpLocks/>
          </p:cNvGrpSpPr>
          <p:nvPr userDrawn="1"/>
        </p:nvGrpSpPr>
        <p:grpSpPr bwMode="auto">
          <a:xfrm>
            <a:off x="47328" y="260649"/>
            <a:ext cx="4896544" cy="3479820"/>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0" name="TextBox 9"/>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50729915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85F12E31-4A5F-46A8-9C48-3F63E95F834B}" type="slidenum">
              <a:rPr lang="en-US" altLang="zh-CN"/>
              <a:pPr>
                <a:defRPr/>
              </a:pPr>
              <a:t>‹#›</a:t>
            </a:fld>
            <a:endParaRPr lang="en-US" altLang="zh-CN"/>
          </a:p>
        </p:txBody>
      </p:sp>
      <p:grpSp>
        <p:nvGrpSpPr>
          <p:cNvPr id="9" name="Group 3"/>
          <p:cNvGrpSpPr>
            <a:grpSpLocks/>
          </p:cNvGrpSpPr>
          <p:nvPr userDrawn="1"/>
        </p:nvGrpSpPr>
        <p:grpSpPr bwMode="auto">
          <a:xfrm>
            <a:off x="47328" y="260649"/>
            <a:ext cx="4896544" cy="3479820"/>
            <a:chOff x="144" y="96"/>
            <a:chExt cx="4416" cy="3408"/>
          </a:xfrm>
        </p:grpSpPr>
        <p:sp>
          <p:nvSpPr>
            <p:cNvPr id="10"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1"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2" name="TextBox 11"/>
          <p:cNvSpPr txBox="1"/>
          <p:nvPr userDrawn="1"/>
        </p:nvSpPr>
        <p:spPr>
          <a:xfrm>
            <a:off x="47328" y="-54367"/>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戴维南定理和诺顿定理</a:t>
            </a:r>
          </a:p>
        </p:txBody>
      </p:sp>
    </p:spTree>
    <p:extLst>
      <p:ext uri="{BB962C8B-B14F-4D97-AF65-F5344CB8AC3E}">
        <p14:creationId xmlns:p14="http://schemas.microsoft.com/office/powerpoint/2010/main" val="49261339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3"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7"/>
            </a:lvl1pPr>
            <a:lvl2pPr marL="609585" indent="0">
              <a:buNone/>
              <a:defRPr sz="2400"/>
            </a:lvl2pPr>
            <a:lvl3pPr marL="1219170" indent="0">
              <a:buNone/>
              <a:defRPr sz="2133"/>
            </a:lvl3pPr>
            <a:lvl4pPr marL="1828754" indent="0">
              <a:buNone/>
              <a:defRPr sz="1867"/>
            </a:lvl4pPr>
            <a:lvl5pPr marL="2438339" indent="0">
              <a:buNone/>
              <a:defRPr sz="1867"/>
            </a:lvl5pPr>
            <a:lvl6pPr marL="3047924" indent="0">
              <a:buNone/>
              <a:defRPr sz="1867"/>
            </a:lvl6pPr>
            <a:lvl7pPr marL="3657509" indent="0">
              <a:buNone/>
              <a:defRPr sz="1867"/>
            </a:lvl7pPr>
            <a:lvl8pPr marL="4267093" indent="0">
              <a:buNone/>
              <a:defRPr sz="1867"/>
            </a:lvl8pPr>
            <a:lvl9pPr marL="4876678" indent="0">
              <a:buNone/>
              <a:defRPr sz="1867"/>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defRPr/>
            </a:lvl1pPr>
          </a:lstStyle>
          <a:p>
            <a:pPr>
              <a:defRPr/>
            </a:pPr>
            <a:fld id="{063F555A-D2FD-46C3-A8F4-28B1ACFD2D89}" type="slidenum">
              <a:rPr lang="en-US" altLang="zh-CN"/>
              <a:pPr>
                <a:defRPr/>
              </a:pPr>
              <a:t>‹#›</a:t>
            </a:fld>
            <a:endParaRPr lang="en-US" altLang="zh-CN"/>
          </a:p>
        </p:txBody>
      </p:sp>
      <p:grpSp>
        <p:nvGrpSpPr>
          <p:cNvPr id="7" name="Group 3"/>
          <p:cNvGrpSpPr>
            <a:grpSpLocks/>
          </p:cNvGrpSpPr>
          <p:nvPr userDrawn="1"/>
        </p:nvGrpSpPr>
        <p:grpSpPr bwMode="auto">
          <a:xfrm>
            <a:off x="47328" y="260649"/>
            <a:ext cx="4896544" cy="3479820"/>
            <a:chOff x="144" y="96"/>
            <a:chExt cx="4416" cy="3408"/>
          </a:xfrm>
        </p:grpSpPr>
        <p:sp>
          <p:nvSpPr>
            <p:cNvPr id="8"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9"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1" name="TextBox 10"/>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36570503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14400" y="19812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256D3AA-1737-4EFB-9F89-6A2C291E9026}" type="slidenum">
              <a:rPr lang="en-US" altLang="zh-CN"/>
              <a:pPr>
                <a:defRPr/>
              </a:pPr>
              <a:t>‹#›</a:t>
            </a:fld>
            <a:endParaRPr lang="en-US" altLang="zh-CN"/>
          </a:p>
        </p:txBody>
      </p:sp>
      <p:grpSp>
        <p:nvGrpSpPr>
          <p:cNvPr id="8" name="Group 3"/>
          <p:cNvGrpSpPr>
            <a:grpSpLocks/>
          </p:cNvGrpSpPr>
          <p:nvPr userDrawn="1"/>
        </p:nvGrpSpPr>
        <p:grpSpPr bwMode="auto">
          <a:xfrm>
            <a:off x="47328" y="260649"/>
            <a:ext cx="4896544" cy="3479820"/>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2" name="TextBox 11"/>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56394476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72"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zh-CN" altLang="en-US"/>
              <a:t>单击此处编辑母版文本样式</a:t>
            </a:r>
          </a:p>
        </p:txBody>
      </p:sp>
      <p:sp>
        <p:nvSpPr>
          <p:cNvPr id="6" name="内容占位符 5"/>
          <p:cNvSpPr>
            <a:spLocks noGrp="1"/>
          </p:cNvSpPr>
          <p:nvPr>
            <p:ph sz="quarter" idx="4"/>
          </p:nvPr>
        </p:nvSpPr>
        <p:spPr>
          <a:xfrm>
            <a:off x="6193372"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defRPr/>
            </a:lvl1pPr>
          </a:lstStyle>
          <a:p>
            <a:pPr>
              <a:defRPr/>
            </a:pPr>
            <a:fld id="{20EC231B-5FE9-47B8-A853-419A17E384AC}" type="slidenum">
              <a:rPr lang="en-US" altLang="zh-CN"/>
              <a:pPr>
                <a:defRPr/>
              </a:pPr>
              <a:t>‹#›</a:t>
            </a:fld>
            <a:endParaRPr lang="en-US" altLang="zh-CN"/>
          </a:p>
        </p:txBody>
      </p:sp>
      <p:grpSp>
        <p:nvGrpSpPr>
          <p:cNvPr id="10" name="Group 3"/>
          <p:cNvGrpSpPr>
            <a:grpSpLocks/>
          </p:cNvGrpSpPr>
          <p:nvPr userDrawn="1"/>
        </p:nvGrpSpPr>
        <p:grpSpPr bwMode="auto">
          <a:xfrm>
            <a:off x="47328" y="260649"/>
            <a:ext cx="4896544" cy="3479820"/>
            <a:chOff x="144" y="96"/>
            <a:chExt cx="4416" cy="3408"/>
          </a:xfrm>
        </p:grpSpPr>
        <p:sp>
          <p:nvSpPr>
            <p:cNvPr id="11"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2"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4" name="TextBox 13"/>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27260233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defRPr/>
            </a:lvl1pPr>
          </a:lstStyle>
          <a:p>
            <a:pPr>
              <a:defRPr/>
            </a:pPr>
            <a:fld id="{1844ABF0-412F-4A99-996E-EDFE832F81C4}" type="slidenum">
              <a:rPr lang="en-US" altLang="zh-CN"/>
              <a:pPr>
                <a:defRPr/>
              </a:pPr>
              <a:t>‹#›</a:t>
            </a:fld>
            <a:endParaRPr lang="en-US" altLang="zh-CN"/>
          </a:p>
        </p:txBody>
      </p:sp>
      <p:grpSp>
        <p:nvGrpSpPr>
          <p:cNvPr id="6" name="Group 3"/>
          <p:cNvGrpSpPr>
            <a:grpSpLocks/>
          </p:cNvGrpSpPr>
          <p:nvPr userDrawn="1"/>
        </p:nvGrpSpPr>
        <p:grpSpPr bwMode="auto">
          <a:xfrm>
            <a:off x="47328" y="260649"/>
            <a:ext cx="4896544" cy="3479820"/>
            <a:chOff x="144" y="96"/>
            <a:chExt cx="4416" cy="3408"/>
          </a:xfrm>
        </p:grpSpPr>
        <p:sp>
          <p:nvSpPr>
            <p:cNvPr id="7"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8"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0" name="TextBox 9"/>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169082061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grpSp>
        <p:nvGrpSpPr>
          <p:cNvPr id="5" name="Group 3"/>
          <p:cNvGrpSpPr>
            <a:grpSpLocks/>
          </p:cNvGrpSpPr>
          <p:nvPr userDrawn="1"/>
        </p:nvGrpSpPr>
        <p:grpSpPr bwMode="auto">
          <a:xfrm>
            <a:off x="47328" y="260649"/>
            <a:ext cx="4896544" cy="3479820"/>
            <a:chOff x="144" y="96"/>
            <a:chExt cx="4416" cy="3408"/>
          </a:xfrm>
        </p:grpSpPr>
        <p:sp>
          <p:nvSpPr>
            <p:cNvPr id="6"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7"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8" name="TextBox 7"/>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正弦稳态电路的功率</a:t>
            </a:r>
            <a:endPar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53720595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49"/>
            <a:ext cx="4011084" cy="1162051"/>
          </a:xfrm>
        </p:spPr>
        <p:txBody>
          <a:bodyPr anchor="b"/>
          <a:lstStyle>
            <a:lvl1pPr algn="l">
              <a:defRPr sz="2667" b="1"/>
            </a:lvl1pPr>
          </a:lstStyle>
          <a:p>
            <a:r>
              <a:rPr lang="zh-CN" altLang="en-US"/>
              <a:t>单击此处编辑母版标题样式</a:t>
            </a:r>
          </a:p>
        </p:txBody>
      </p:sp>
      <p:sp>
        <p:nvSpPr>
          <p:cNvPr id="3" name="内容占位符 2"/>
          <p:cNvSpPr>
            <a:spLocks noGrp="1"/>
          </p:cNvSpPr>
          <p:nvPr>
            <p:ph idx="1"/>
          </p:nvPr>
        </p:nvSpPr>
        <p:spPr>
          <a:xfrm>
            <a:off x="4766733" y="273053"/>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3" y="1435103"/>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908DE046-DD5A-40D9-A263-F9C0535729AE}" type="slidenum">
              <a:rPr lang="en-US" altLang="zh-CN"/>
              <a:pPr>
                <a:defRPr/>
              </a:pPr>
              <a:t>‹#›</a:t>
            </a:fld>
            <a:endParaRPr lang="en-US" altLang="zh-CN"/>
          </a:p>
        </p:txBody>
      </p:sp>
      <p:grpSp>
        <p:nvGrpSpPr>
          <p:cNvPr id="8" name="Group 3"/>
          <p:cNvGrpSpPr>
            <a:grpSpLocks/>
          </p:cNvGrpSpPr>
          <p:nvPr userDrawn="1"/>
        </p:nvGrpSpPr>
        <p:grpSpPr bwMode="auto">
          <a:xfrm>
            <a:off x="47328" y="260649"/>
            <a:ext cx="4896544" cy="3479820"/>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2" name="TextBox 11"/>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394096461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9"/>
          </a:xfrm>
        </p:spPr>
        <p:txBody>
          <a:bodyPr anchor="b"/>
          <a:lstStyle>
            <a:lvl1pPr algn="l">
              <a:defRPr sz="2667"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endParaRPr lang="zh-CN" altLang="en-US" noProof="0"/>
          </a:p>
        </p:txBody>
      </p:sp>
      <p:sp>
        <p:nvSpPr>
          <p:cNvPr id="4" name="文本占位符 3"/>
          <p:cNvSpPr>
            <a:spLocks noGrp="1"/>
          </p:cNvSpPr>
          <p:nvPr>
            <p:ph type="body" sz="half" idx="2"/>
          </p:nvPr>
        </p:nvSpPr>
        <p:spPr>
          <a:xfrm>
            <a:off x="2389717" y="5367339"/>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defRPr/>
            </a:lvl1pPr>
          </a:lstStyle>
          <a:p>
            <a:pPr>
              <a:defRPr/>
            </a:pPr>
            <a:fld id="{04E205C7-11CD-41E6-86EB-786D66538412}" type="slidenum">
              <a:rPr lang="en-US" altLang="zh-CN"/>
              <a:pPr>
                <a:defRPr/>
              </a:pPr>
              <a:t>‹#›</a:t>
            </a:fld>
            <a:endParaRPr lang="en-US" altLang="zh-CN"/>
          </a:p>
        </p:txBody>
      </p:sp>
      <p:grpSp>
        <p:nvGrpSpPr>
          <p:cNvPr id="8" name="Group 3"/>
          <p:cNvGrpSpPr>
            <a:grpSpLocks/>
          </p:cNvGrpSpPr>
          <p:nvPr userDrawn="1"/>
        </p:nvGrpSpPr>
        <p:grpSpPr bwMode="auto">
          <a:xfrm>
            <a:off x="47328" y="260649"/>
            <a:ext cx="4896544" cy="3479820"/>
            <a:chOff x="144" y="96"/>
            <a:chExt cx="4416" cy="3408"/>
          </a:xfrm>
        </p:grpSpPr>
        <p:sp>
          <p:nvSpPr>
            <p:cNvPr id="9" name="Rectangle 4"/>
            <p:cNvSpPr>
              <a:spLocks noChangeArrowheads="1"/>
            </p:cNvSpPr>
            <p:nvPr userDrawn="1"/>
          </p:nvSpPr>
          <p:spPr bwMode="auto">
            <a:xfrm>
              <a:off x="144" y="96"/>
              <a:ext cx="4416" cy="48"/>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sp>
          <p:nvSpPr>
            <p:cNvPr id="10" name="Rectangle 5"/>
            <p:cNvSpPr>
              <a:spLocks noChangeArrowheads="1"/>
            </p:cNvSpPr>
            <p:nvPr userDrawn="1"/>
          </p:nvSpPr>
          <p:spPr bwMode="auto">
            <a:xfrm>
              <a:off x="144" y="144"/>
              <a:ext cx="48" cy="3360"/>
            </a:xfrm>
            <a:prstGeom prst="rect">
              <a:avLst/>
            </a:prstGeom>
            <a:solidFill>
              <a:srgbClr val="333399"/>
            </a:solidFill>
            <a:ln>
              <a:noFill/>
            </a:ln>
            <a:effectLst>
              <a:outerShdw dist="107763" dir="2700000" algn="ctr" rotWithShape="0">
                <a:srgbClr val="808080">
                  <a:alpha val="50000"/>
                </a:srgbClr>
              </a:outerShdw>
            </a:effectLst>
          </p:spPr>
          <p:txBody>
            <a:bodyPr wrap="none" anchor="ctr"/>
            <a:lstStyle>
              <a:defPPr>
                <a:defRPr lang="zh-CN"/>
              </a:defPPr>
              <a:lvl1pPr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0"/>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0"/>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0"/>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0"/>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0"/>
                  <a:ea typeface="宋体" pitchFamily="2" charset="-122"/>
                  <a:cs typeface="+mn-cs"/>
                </a:defRPr>
              </a:lvl9pPr>
            </a:lstStyle>
            <a:p>
              <a:pPr>
                <a:defRPr/>
              </a:pPr>
              <a:endParaRPr lang="zh-CN" altLang="en-US" sz="3200">
                <a:solidFill>
                  <a:srgbClr val="000000"/>
                </a:solidFill>
              </a:endParaRPr>
            </a:p>
          </p:txBody>
        </p:sp>
      </p:grpSp>
      <p:sp>
        <p:nvSpPr>
          <p:cNvPr id="16" name="TextBox 15"/>
          <p:cNvSpPr txBox="1"/>
          <p:nvPr userDrawn="1"/>
        </p:nvSpPr>
        <p:spPr>
          <a:xfrm>
            <a:off x="47328" y="-54368"/>
            <a:ext cx="2880320" cy="338554"/>
          </a:xfrm>
          <a:prstGeom prst="rect">
            <a:avLst/>
          </a:prstGeom>
          <a:noFill/>
        </p:spPr>
        <p:txBody>
          <a:bodyPr wrap="square" rtlCol="0">
            <a:spAutoFit/>
          </a:bodyPr>
          <a:lstStyle/>
          <a:p>
            <a:pPr>
              <a:buFont typeface="Wingdings" pitchFamily="2" charset="2"/>
              <a:buChar char="u"/>
            </a:pPr>
            <a:r>
              <a:rPr lang="zh-CN" altLang="en-US" sz="1600" b="1" dirty="0">
                <a:solidFill>
                  <a:schemeClr val="accent6">
                    <a:lumMod val="50000"/>
                  </a:schemeClr>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叠加定理</a:t>
            </a:r>
          </a:p>
        </p:txBody>
      </p:sp>
    </p:spTree>
    <p:extLst>
      <p:ext uri="{BB962C8B-B14F-4D97-AF65-F5344CB8AC3E}">
        <p14:creationId xmlns:p14="http://schemas.microsoft.com/office/powerpoint/2010/main" val="342341383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bwMode="auto">
          <a:xfrm>
            <a:off x="914400" y="609600"/>
            <a:ext cx="10363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
        <p:nvSpPr>
          <p:cNvPr id="108547" name="Rectangle 3"/>
          <p:cNvSpPr>
            <a:spLocks noGrp="1" noChangeArrowheads="1"/>
          </p:cNvSpPr>
          <p:nvPr>
            <p:ph type="body" idx="1"/>
          </p:nvPr>
        </p:nvSpPr>
        <p:spPr bwMode="auto">
          <a:xfrm>
            <a:off x="914400" y="1981200"/>
            <a:ext cx="10363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867"/>
            </a:lvl1pPr>
          </a:lstStyle>
          <a:p>
            <a:pPr>
              <a:defRPr/>
            </a:pPr>
            <a:endParaRPr lang="en-US" altLang="zh-CN"/>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867"/>
            </a:lvl1pPr>
          </a:lstStyle>
          <a:p>
            <a:pPr>
              <a:defRPr/>
            </a:pPr>
            <a:endParaRPr lang="en-US" altLang="zh-CN"/>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867"/>
            </a:lvl1pPr>
          </a:lstStyle>
          <a:p>
            <a:pPr>
              <a:defRPr/>
            </a:pPr>
            <a:fld id="{C1378BEA-C741-46D1-BF3D-CF27B0C09EBA}" type="slidenum">
              <a:rPr lang="en-US" altLang="zh-CN"/>
              <a:pPr>
                <a:defRPr/>
              </a:pPr>
              <a:t>‹#›</a:t>
            </a:fld>
            <a:endParaRPr lang="en-US" altLang="zh-CN"/>
          </a:p>
        </p:txBody>
      </p:sp>
      <p:pic>
        <p:nvPicPr>
          <p:cNvPr id="14" name="Picture 3"/>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t="-2243" r="58095"/>
          <a:stretch>
            <a:fillRect/>
          </a:stretch>
        </p:blipFill>
        <p:spPr bwMode="auto">
          <a:xfrm>
            <a:off x="10367434" y="6339416"/>
            <a:ext cx="1824567" cy="51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390839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txStyles>
    <p:titleStyle>
      <a:lvl1pPr algn="ctr" rtl="0" eaLnBrk="0" fontAlgn="base" hangingPunct="0">
        <a:spcBef>
          <a:spcPct val="0"/>
        </a:spcBef>
        <a:spcAft>
          <a:spcPct val="0"/>
        </a:spcAft>
        <a:defRPr kumimoji="1" sz="5867">
          <a:solidFill>
            <a:schemeClr val="tx2"/>
          </a:solidFill>
          <a:latin typeface="+mj-lt"/>
          <a:ea typeface="+mj-ea"/>
          <a:cs typeface="+mj-cs"/>
        </a:defRPr>
      </a:lvl1pPr>
      <a:lvl2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5pPr>
      <a:lvl6pPr marL="609585" algn="ctr" rtl="0" fontAlgn="base">
        <a:spcBef>
          <a:spcPct val="0"/>
        </a:spcBef>
        <a:spcAft>
          <a:spcPct val="0"/>
        </a:spcAft>
        <a:defRPr kumimoji="1" sz="5867">
          <a:solidFill>
            <a:schemeClr val="tx2"/>
          </a:solidFill>
          <a:latin typeface="Times New Roman" pitchFamily="18" charset="0"/>
          <a:ea typeface="宋体" pitchFamily="2" charset="-122"/>
        </a:defRPr>
      </a:lvl6pPr>
      <a:lvl7pPr marL="1219170" algn="ctr" rtl="0" fontAlgn="base">
        <a:spcBef>
          <a:spcPct val="0"/>
        </a:spcBef>
        <a:spcAft>
          <a:spcPct val="0"/>
        </a:spcAft>
        <a:defRPr kumimoji="1" sz="5867">
          <a:solidFill>
            <a:schemeClr val="tx2"/>
          </a:solidFill>
          <a:latin typeface="Times New Roman" pitchFamily="18" charset="0"/>
          <a:ea typeface="宋体" pitchFamily="2" charset="-122"/>
        </a:defRPr>
      </a:lvl7pPr>
      <a:lvl8pPr marL="1828754" algn="ctr" rtl="0" fontAlgn="base">
        <a:spcBef>
          <a:spcPct val="0"/>
        </a:spcBef>
        <a:spcAft>
          <a:spcPct val="0"/>
        </a:spcAft>
        <a:defRPr kumimoji="1" sz="5867">
          <a:solidFill>
            <a:schemeClr val="tx2"/>
          </a:solidFill>
          <a:latin typeface="Times New Roman" pitchFamily="18" charset="0"/>
          <a:ea typeface="宋体" pitchFamily="2" charset="-122"/>
        </a:defRPr>
      </a:lvl8pPr>
      <a:lvl9pPr marL="2438339" algn="ctr" rtl="0" fontAlgn="base">
        <a:spcBef>
          <a:spcPct val="0"/>
        </a:spcBef>
        <a:spcAft>
          <a:spcPct val="0"/>
        </a:spcAft>
        <a:defRPr kumimoji="1" sz="5867">
          <a:solidFill>
            <a:schemeClr val="tx2"/>
          </a:solidFill>
          <a:latin typeface="Times New Roman" pitchFamily="18" charset="0"/>
          <a:ea typeface="宋体" pitchFamily="2" charset="-122"/>
        </a:defRPr>
      </a:lvl9pPr>
    </p:titleStyle>
    <p:bodyStyle>
      <a:lvl1pPr marL="457189" indent="-457189" algn="l" rtl="0" eaLnBrk="0" fontAlgn="base" hangingPunct="0">
        <a:spcBef>
          <a:spcPct val="20000"/>
        </a:spcBef>
        <a:spcAft>
          <a:spcPct val="0"/>
        </a:spcAft>
        <a:buChar char="•"/>
        <a:defRPr kumimoji="1" sz="4267">
          <a:solidFill>
            <a:schemeClr val="tx1"/>
          </a:solidFill>
          <a:latin typeface="+mn-lt"/>
          <a:ea typeface="+mn-ea"/>
          <a:cs typeface="+mn-cs"/>
        </a:defRPr>
      </a:lvl1pPr>
      <a:lvl2pPr marL="990575" indent="-380990" algn="l" rtl="0" eaLnBrk="0" fontAlgn="base" hangingPunct="0">
        <a:spcBef>
          <a:spcPct val="20000"/>
        </a:spcBef>
        <a:spcAft>
          <a:spcPct val="0"/>
        </a:spcAft>
        <a:buChar char="–"/>
        <a:defRPr kumimoji="1" sz="3733">
          <a:solidFill>
            <a:schemeClr val="tx1"/>
          </a:solidFill>
          <a:latin typeface="+mn-lt"/>
          <a:ea typeface="+mn-ea"/>
        </a:defRPr>
      </a:lvl2pPr>
      <a:lvl3pPr marL="1523962" indent="-304792" algn="l" rtl="0" eaLnBrk="0" fontAlgn="base" hangingPunct="0">
        <a:spcBef>
          <a:spcPct val="20000"/>
        </a:spcBef>
        <a:spcAft>
          <a:spcPct val="0"/>
        </a:spcAft>
        <a:buChar char="•"/>
        <a:defRPr kumimoji="1" sz="3200">
          <a:solidFill>
            <a:schemeClr val="tx1"/>
          </a:solidFill>
          <a:latin typeface="+mn-lt"/>
          <a:ea typeface="+mn-ea"/>
        </a:defRPr>
      </a:lvl3pPr>
      <a:lvl4pPr marL="2133547" indent="-304792" algn="l" rtl="0" eaLnBrk="0" fontAlgn="base" hangingPunct="0">
        <a:spcBef>
          <a:spcPct val="20000"/>
        </a:spcBef>
        <a:spcAft>
          <a:spcPct val="0"/>
        </a:spcAft>
        <a:buChar char="–"/>
        <a:defRPr kumimoji="1" sz="2667">
          <a:solidFill>
            <a:schemeClr val="tx1"/>
          </a:solidFill>
          <a:latin typeface="+mn-lt"/>
          <a:ea typeface="+mn-ea"/>
        </a:defRPr>
      </a:lvl4pPr>
      <a:lvl5pPr marL="2743131" indent="-304792" algn="l" rtl="0" eaLnBrk="0" fontAlgn="base" hangingPunct="0">
        <a:spcBef>
          <a:spcPct val="20000"/>
        </a:spcBef>
        <a:spcAft>
          <a:spcPct val="0"/>
        </a:spcAft>
        <a:buChar char="»"/>
        <a:defRPr kumimoji="1" sz="2667">
          <a:solidFill>
            <a:schemeClr val="tx1"/>
          </a:solidFill>
          <a:latin typeface="+mn-lt"/>
          <a:ea typeface="+mn-ea"/>
        </a:defRPr>
      </a:lvl5pPr>
      <a:lvl6pPr marL="3352716" indent="-304792" algn="l" rtl="0" fontAlgn="base">
        <a:spcBef>
          <a:spcPct val="20000"/>
        </a:spcBef>
        <a:spcAft>
          <a:spcPct val="0"/>
        </a:spcAft>
        <a:buChar char="»"/>
        <a:defRPr kumimoji="1" sz="2667">
          <a:solidFill>
            <a:schemeClr val="tx1"/>
          </a:solidFill>
          <a:latin typeface="+mn-lt"/>
          <a:ea typeface="+mn-ea"/>
        </a:defRPr>
      </a:lvl6pPr>
      <a:lvl7pPr marL="3962301" indent="-304792" algn="l" rtl="0" fontAlgn="base">
        <a:spcBef>
          <a:spcPct val="20000"/>
        </a:spcBef>
        <a:spcAft>
          <a:spcPct val="0"/>
        </a:spcAft>
        <a:buChar char="»"/>
        <a:defRPr kumimoji="1" sz="2667">
          <a:solidFill>
            <a:schemeClr val="tx1"/>
          </a:solidFill>
          <a:latin typeface="+mn-lt"/>
          <a:ea typeface="+mn-ea"/>
        </a:defRPr>
      </a:lvl7pPr>
      <a:lvl8pPr marL="4571886" indent="-304792" algn="l" rtl="0" fontAlgn="base">
        <a:spcBef>
          <a:spcPct val="20000"/>
        </a:spcBef>
        <a:spcAft>
          <a:spcPct val="0"/>
        </a:spcAft>
        <a:buChar char="»"/>
        <a:defRPr kumimoji="1" sz="2667">
          <a:solidFill>
            <a:schemeClr val="tx1"/>
          </a:solidFill>
          <a:latin typeface="+mn-lt"/>
          <a:ea typeface="+mn-ea"/>
        </a:defRPr>
      </a:lvl8pPr>
      <a:lvl9pPr marL="5181470" indent="-304792" algn="l" rtl="0" fontAlgn="base">
        <a:spcBef>
          <a:spcPct val="20000"/>
        </a:spcBef>
        <a:spcAft>
          <a:spcPct val="0"/>
        </a:spcAft>
        <a:buChar char="»"/>
        <a:defRPr kumimoji="1" sz="2667">
          <a:solidFill>
            <a:schemeClr val="tx1"/>
          </a:solidFill>
          <a:latin typeface="+mn-lt"/>
          <a:ea typeface="+mn-ea"/>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22.bin"/><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11" Type="http://schemas.openxmlformats.org/officeDocument/2006/relationships/image" Target="../media/image28.wmf"/><Relationship Id="rId5" Type="http://schemas.openxmlformats.org/officeDocument/2006/relationships/image" Target="../media/image25.wmf"/><Relationship Id="rId10" Type="http://schemas.openxmlformats.org/officeDocument/2006/relationships/oleObject" Target="../embeddings/oleObject23.bin"/><Relationship Id="rId4" Type="http://schemas.openxmlformats.org/officeDocument/2006/relationships/oleObject" Target="../embeddings/oleObject20.bin"/><Relationship Id="rId9" Type="http://schemas.openxmlformats.org/officeDocument/2006/relationships/image" Target="../media/image27.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0.wmf"/></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40.png"/><Relationship Id="rId3" Type="http://schemas.openxmlformats.org/officeDocument/2006/relationships/image" Target="../media/image34.wmf"/><Relationship Id="rId7" Type="http://schemas.openxmlformats.org/officeDocument/2006/relationships/image" Target="../media/image36.wmf"/><Relationship Id="rId12" Type="http://schemas.openxmlformats.org/officeDocument/2006/relationships/image" Target="../media/image39.png"/><Relationship Id="rId2" Type="http://schemas.openxmlformats.org/officeDocument/2006/relationships/oleObject" Target="../embeddings/oleObject25.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38.wmf"/><Relationship Id="rId5" Type="http://schemas.openxmlformats.org/officeDocument/2006/relationships/image" Target="../media/image35.wmf"/><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37.wmf"/><Relationship Id="rId14" Type="http://schemas.openxmlformats.org/officeDocument/2006/relationships/image" Target="../media/image41.png"/></Relationships>
</file>

<file path=ppt/slides/_rels/slide1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48.wmf"/><Relationship Id="rId18" Type="http://schemas.openxmlformats.org/officeDocument/2006/relationships/oleObject" Target="../embeddings/oleObject38.bin"/><Relationship Id="rId3" Type="http://schemas.openxmlformats.org/officeDocument/2006/relationships/image" Target="../media/image43.wmf"/><Relationship Id="rId7" Type="http://schemas.openxmlformats.org/officeDocument/2006/relationships/image" Target="../media/image45.wmf"/><Relationship Id="rId12" Type="http://schemas.openxmlformats.org/officeDocument/2006/relationships/oleObject" Target="../embeddings/oleObject35.bin"/><Relationship Id="rId17" Type="http://schemas.openxmlformats.org/officeDocument/2006/relationships/image" Target="../media/image50.wmf"/><Relationship Id="rId2" Type="http://schemas.openxmlformats.org/officeDocument/2006/relationships/oleObject" Target="../embeddings/oleObject30.bin"/><Relationship Id="rId16" Type="http://schemas.openxmlformats.org/officeDocument/2006/relationships/oleObject" Target="../embeddings/oleObject37.bin"/><Relationship Id="rId20" Type="http://schemas.openxmlformats.org/officeDocument/2006/relationships/image" Target="../media/image52.png"/><Relationship Id="rId1" Type="http://schemas.openxmlformats.org/officeDocument/2006/relationships/slideLayout" Target="../slideLayouts/slideLayout7.xml"/><Relationship Id="rId6" Type="http://schemas.openxmlformats.org/officeDocument/2006/relationships/oleObject" Target="../embeddings/oleObject32.bin"/><Relationship Id="rId11" Type="http://schemas.openxmlformats.org/officeDocument/2006/relationships/image" Target="../media/image47.wmf"/><Relationship Id="rId5" Type="http://schemas.openxmlformats.org/officeDocument/2006/relationships/image" Target="../media/image44.wmf"/><Relationship Id="rId15" Type="http://schemas.openxmlformats.org/officeDocument/2006/relationships/image" Target="../media/image49.wmf"/><Relationship Id="rId10" Type="http://schemas.openxmlformats.org/officeDocument/2006/relationships/oleObject" Target="../embeddings/oleObject34.bin"/><Relationship Id="rId19" Type="http://schemas.openxmlformats.org/officeDocument/2006/relationships/image" Target="../media/image51.wmf"/><Relationship Id="rId4" Type="http://schemas.openxmlformats.org/officeDocument/2006/relationships/oleObject" Target="../embeddings/oleObject31.bin"/><Relationship Id="rId9" Type="http://schemas.openxmlformats.org/officeDocument/2006/relationships/image" Target="../media/image46.wmf"/><Relationship Id="rId14" Type="http://schemas.openxmlformats.org/officeDocument/2006/relationships/oleObject" Target="../embeddings/oleObject36.bin"/></Relationships>
</file>

<file path=ppt/slides/_rels/slide1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oleObject" Target="../embeddings/oleObject44.bin"/><Relationship Id="rId18" Type="http://schemas.openxmlformats.org/officeDocument/2006/relationships/image" Target="../media/image72.png"/><Relationship Id="rId3" Type="http://schemas.openxmlformats.org/officeDocument/2006/relationships/image" Target="../media/image53.wmf"/><Relationship Id="rId21" Type="http://schemas.openxmlformats.org/officeDocument/2006/relationships/image" Target="../media/image73.png"/><Relationship Id="rId7" Type="http://schemas.openxmlformats.org/officeDocument/2006/relationships/image" Target="../media/image55.wmf"/><Relationship Id="rId12" Type="http://schemas.openxmlformats.org/officeDocument/2006/relationships/image" Target="../media/image57.wmf"/><Relationship Id="rId2" Type="http://schemas.openxmlformats.org/officeDocument/2006/relationships/oleObject" Target="../embeddings/oleObject39.bin"/><Relationship Id="rId16" Type="http://schemas.openxmlformats.org/officeDocument/2006/relationships/image" Target="../media/image59.wmf"/><Relationship Id="rId20" Type="http://schemas.openxmlformats.org/officeDocument/2006/relationships/image" Target="../media/image60.wmf"/><Relationship Id="rId1" Type="http://schemas.openxmlformats.org/officeDocument/2006/relationships/slideLayout" Target="../slideLayouts/slideLayout7.xml"/><Relationship Id="rId6" Type="http://schemas.openxmlformats.org/officeDocument/2006/relationships/oleObject" Target="../embeddings/oleObject41.bin"/><Relationship Id="rId11" Type="http://schemas.openxmlformats.org/officeDocument/2006/relationships/oleObject" Target="../embeddings/oleObject43.bin"/><Relationship Id="rId5" Type="http://schemas.openxmlformats.org/officeDocument/2006/relationships/image" Target="../media/image54.wmf"/><Relationship Id="rId15" Type="http://schemas.openxmlformats.org/officeDocument/2006/relationships/oleObject" Target="../embeddings/oleObject45.bin"/><Relationship Id="rId10" Type="http://schemas.openxmlformats.org/officeDocument/2006/relationships/image" Target="../media/image56.wmf"/><Relationship Id="rId19" Type="http://schemas.openxmlformats.org/officeDocument/2006/relationships/oleObject" Target="../embeddings/oleObject46.bin"/><Relationship Id="rId4" Type="http://schemas.openxmlformats.org/officeDocument/2006/relationships/oleObject" Target="../embeddings/oleObject40.bin"/><Relationship Id="rId9" Type="http://schemas.openxmlformats.org/officeDocument/2006/relationships/oleObject" Target="../embeddings/oleObject42.bin"/><Relationship Id="rId14" Type="http://schemas.openxmlformats.org/officeDocument/2006/relationships/image" Target="../media/image58.wmf"/></Relationships>
</file>

<file path=ppt/slides/_rels/slide17.xml.rels><?xml version="1.0" encoding="UTF-8" standalone="yes"?>
<Relationships xmlns="http://schemas.openxmlformats.org/package/2006/relationships"><Relationship Id="rId8" Type="http://schemas.openxmlformats.org/officeDocument/2006/relationships/image" Target="../media/image64.wmf"/><Relationship Id="rId13" Type="http://schemas.openxmlformats.org/officeDocument/2006/relationships/oleObject" Target="../embeddings/oleObject51.bin"/><Relationship Id="rId18" Type="http://schemas.openxmlformats.org/officeDocument/2006/relationships/image" Target="../media/image69.wmf"/><Relationship Id="rId26" Type="http://schemas.openxmlformats.org/officeDocument/2006/relationships/image" Target="../media/image73.wmf"/><Relationship Id="rId3" Type="http://schemas.openxmlformats.org/officeDocument/2006/relationships/image" Target="../media/image61.png"/><Relationship Id="rId21" Type="http://schemas.openxmlformats.org/officeDocument/2006/relationships/oleObject" Target="../embeddings/oleObject55.bin"/><Relationship Id="rId7" Type="http://schemas.openxmlformats.org/officeDocument/2006/relationships/oleObject" Target="../embeddings/oleObject48.bin"/><Relationship Id="rId12" Type="http://schemas.openxmlformats.org/officeDocument/2006/relationships/image" Target="../media/image66.wmf"/><Relationship Id="rId17" Type="http://schemas.openxmlformats.org/officeDocument/2006/relationships/oleObject" Target="../embeddings/oleObject53.bin"/><Relationship Id="rId25" Type="http://schemas.openxmlformats.org/officeDocument/2006/relationships/oleObject" Target="../embeddings/oleObject57.bin"/><Relationship Id="rId2" Type="http://schemas.openxmlformats.org/officeDocument/2006/relationships/notesSlide" Target="../notesSlides/notesSlide5.xml"/><Relationship Id="rId16" Type="http://schemas.openxmlformats.org/officeDocument/2006/relationships/image" Target="../media/image68.wmf"/><Relationship Id="rId20" Type="http://schemas.openxmlformats.org/officeDocument/2006/relationships/image" Target="../media/image70.wmf"/><Relationship Id="rId1" Type="http://schemas.openxmlformats.org/officeDocument/2006/relationships/slideLayout" Target="../slideLayouts/slideLayout7.xml"/><Relationship Id="rId6" Type="http://schemas.openxmlformats.org/officeDocument/2006/relationships/image" Target="../media/image63.wmf"/><Relationship Id="rId11" Type="http://schemas.openxmlformats.org/officeDocument/2006/relationships/oleObject" Target="../embeddings/oleObject50.bin"/><Relationship Id="rId24" Type="http://schemas.openxmlformats.org/officeDocument/2006/relationships/image" Target="../media/image72.wmf"/><Relationship Id="rId5" Type="http://schemas.openxmlformats.org/officeDocument/2006/relationships/oleObject" Target="../embeddings/oleObject47.bin"/><Relationship Id="rId15" Type="http://schemas.openxmlformats.org/officeDocument/2006/relationships/oleObject" Target="../embeddings/oleObject52.bin"/><Relationship Id="rId23" Type="http://schemas.openxmlformats.org/officeDocument/2006/relationships/oleObject" Target="../embeddings/oleObject56.bin"/><Relationship Id="rId10" Type="http://schemas.openxmlformats.org/officeDocument/2006/relationships/image" Target="../media/image65.wmf"/><Relationship Id="rId19" Type="http://schemas.openxmlformats.org/officeDocument/2006/relationships/oleObject" Target="../embeddings/oleObject54.bin"/><Relationship Id="rId4" Type="http://schemas.openxmlformats.org/officeDocument/2006/relationships/image" Target="../media/image62.png"/><Relationship Id="rId9" Type="http://schemas.openxmlformats.org/officeDocument/2006/relationships/oleObject" Target="../embeddings/oleObject49.bin"/><Relationship Id="rId14" Type="http://schemas.openxmlformats.org/officeDocument/2006/relationships/image" Target="../media/image67.wmf"/><Relationship Id="rId22" Type="http://schemas.openxmlformats.org/officeDocument/2006/relationships/image" Target="../media/image71.wmf"/></Relationships>
</file>

<file path=ppt/slides/_rels/slide1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5" Type="http://schemas.openxmlformats.org/officeDocument/2006/relationships/image" Target="../media/image77.png"/><Relationship Id="rId4" Type="http://schemas.openxmlformats.org/officeDocument/2006/relationships/image" Target="../media/image89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4.w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7.xml"/><Relationship Id="rId5" Type="http://schemas.openxmlformats.org/officeDocument/2006/relationships/image" Target="../media/image81.png"/><Relationship Id="rId4" Type="http://schemas.openxmlformats.org/officeDocument/2006/relationships/image" Target="../media/image80.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1.bin"/><Relationship Id="rId3" Type="http://schemas.openxmlformats.org/officeDocument/2006/relationships/image" Target="../media/image82.wmf"/><Relationship Id="rId7" Type="http://schemas.openxmlformats.org/officeDocument/2006/relationships/image" Target="../media/image84.wmf"/><Relationship Id="rId12" Type="http://schemas.openxmlformats.org/officeDocument/2006/relationships/image" Target="../media/image78.png"/><Relationship Id="rId2" Type="http://schemas.openxmlformats.org/officeDocument/2006/relationships/oleObject" Target="../embeddings/oleObject58.bin"/><Relationship Id="rId1" Type="http://schemas.openxmlformats.org/officeDocument/2006/relationships/slideLayout" Target="../slideLayouts/slideLayout2.xml"/><Relationship Id="rId6" Type="http://schemas.openxmlformats.org/officeDocument/2006/relationships/oleObject" Target="../embeddings/oleObject60.bin"/><Relationship Id="rId11" Type="http://schemas.openxmlformats.org/officeDocument/2006/relationships/image" Target="../media/image86.wmf"/><Relationship Id="rId5" Type="http://schemas.openxmlformats.org/officeDocument/2006/relationships/image" Target="../media/image83.wmf"/><Relationship Id="rId10" Type="http://schemas.openxmlformats.org/officeDocument/2006/relationships/oleObject" Target="../embeddings/oleObject62.bin"/><Relationship Id="rId4" Type="http://schemas.openxmlformats.org/officeDocument/2006/relationships/oleObject" Target="../embeddings/oleObject59.bin"/><Relationship Id="rId9" Type="http://schemas.openxmlformats.org/officeDocument/2006/relationships/image" Target="../media/image85.wmf"/></Relationships>
</file>

<file path=ppt/slides/_rels/slide22.x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oleObject" Target="../embeddings/oleObject63.bin"/><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88.wmf"/><Relationship Id="rId4" Type="http://schemas.openxmlformats.org/officeDocument/2006/relationships/oleObject" Target="../embeddings/oleObject64.bin"/></Relationships>
</file>

<file path=ppt/slides/_rels/slide2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66.bin"/><Relationship Id="rId13" Type="http://schemas.openxmlformats.org/officeDocument/2006/relationships/image" Target="../media/image95.wmf"/><Relationship Id="rId7" Type="http://schemas.openxmlformats.org/officeDocument/2006/relationships/image" Target="../media/image92.wmf"/><Relationship Id="rId12" Type="http://schemas.openxmlformats.org/officeDocument/2006/relationships/oleObject" Target="../embeddings/oleObject68.bin"/><Relationship Id="rId2" Type="http://schemas.openxmlformats.org/officeDocument/2006/relationships/image" Target="../media/image91.png"/><Relationship Id="rId1" Type="http://schemas.openxmlformats.org/officeDocument/2006/relationships/slideLayout" Target="../slideLayouts/slideLayout7.xml"/><Relationship Id="rId6" Type="http://schemas.openxmlformats.org/officeDocument/2006/relationships/oleObject" Target="../embeddings/oleObject65.bin"/><Relationship Id="rId11" Type="http://schemas.openxmlformats.org/officeDocument/2006/relationships/image" Target="../media/image94.wmf"/><Relationship Id="rId5" Type="http://schemas.openxmlformats.org/officeDocument/2006/relationships/image" Target="../media/image1080.png"/><Relationship Id="rId10" Type="http://schemas.openxmlformats.org/officeDocument/2006/relationships/oleObject" Target="../embeddings/oleObject67.bin"/><Relationship Id="rId4" Type="http://schemas.openxmlformats.org/officeDocument/2006/relationships/image" Target="../media/image107.png"/><Relationship Id="rId9" Type="http://schemas.openxmlformats.org/officeDocument/2006/relationships/image" Target="../media/image93.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6.emf"/><Relationship Id="rId7" Type="http://schemas.openxmlformats.org/officeDocument/2006/relationships/image" Target="../media/image98.emf"/><Relationship Id="rId2" Type="http://schemas.openxmlformats.org/officeDocument/2006/relationships/oleObject" Target="../embeddings/oleObject69.bin"/><Relationship Id="rId1" Type="http://schemas.openxmlformats.org/officeDocument/2006/relationships/slideLayout" Target="../slideLayouts/slideLayout7.xml"/><Relationship Id="rId6" Type="http://schemas.openxmlformats.org/officeDocument/2006/relationships/oleObject" Target="../embeddings/oleObject71.bin"/><Relationship Id="rId5" Type="http://schemas.openxmlformats.org/officeDocument/2006/relationships/image" Target="../media/image97.png"/><Relationship Id="rId4" Type="http://schemas.openxmlformats.org/officeDocument/2006/relationships/oleObject" Target="../embeddings/oleObject70.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image" Target="../media/image99.emf"/><Relationship Id="rId7" Type="http://schemas.openxmlformats.org/officeDocument/2006/relationships/image" Target="../media/image97.png"/><Relationship Id="rId2" Type="http://schemas.openxmlformats.org/officeDocument/2006/relationships/oleObject" Target="../embeddings/oleObject72.bin"/><Relationship Id="rId1" Type="http://schemas.openxmlformats.org/officeDocument/2006/relationships/slideLayout" Target="../slideLayouts/slideLayout7.xml"/><Relationship Id="rId6" Type="http://schemas.openxmlformats.org/officeDocument/2006/relationships/oleObject" Target="../embeddings/oleObject74.bin"/><Relationship Id="rId5" Type="http://schemas.openxmlformats.org/officeDocument/2006/relationships/image" Target="../media/image100.emf"/><Relationship Id="rId4" Type="http://schemas.openxmlformats.org/officeDocument/2006/relationships/oleObject" Target="../embeddings/oleObject73.bin"/><Relationship Id="rId9" Type="http://schemas.openxmlformats.org/officeDocument/2006/relationships/image" Target="../media/image101.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79.bin"/><Relationship Id="rId3" Type="http://schemas.openxmlformats.org/officeDocument/2006/relationships/image" Target="../media/image102.wmf"/><Relationship Id="rId7" Type="http://schemas.openxmlformats.org/officeDocument/2006/relationships/image" Target="../media/image104.wmf"/><Relationship Id="rId2" Type="http://schemas.openxmlformats.org/officeDocument/2006/relationships/oleObject" Target="../embeddings/oleObject76.bin"/><Relationship Id="rId1" Type="http://schemas.openxmlformats.org/officeDocument/2006/relationships/slideLayout" Target="../slideLayouts/slideLayout7.xml"/><Relationship Id="rId6" Type="http://schemas.openxmlformats.org/officeDocument/2006/relationships/oleObject" Target="../embeddings/oleObject78.bin"/><Relationship Id="rId5" Type="http://schemas.openxmlformats.org/officeDocument/2006/relationships/image" Target="../media/image103.wmf"/><Relationship Id="rId4" Type="http://schemas.openxmlformats.org/officeDocument/2006/relationships/oleObject" Target="../embeddings/oleObject77.bin"/><Relationship Id="rId9" Type="http://schemas.openxmlformats.org/officeDocument/2006/relationships/image" Target="../media/image97.png"/></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5.bin"/><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oleObject" Target="../embeddings/oleObject6.bin"/><Relationship Id="rId1" Type="http://schemas.openxmlformats.org/officeDocument/2006/relationships/slideLayout" Target="../slideLayouts/slideLayout7.xml"/><Relationship Id="rId6" Type="http://schemas.openxmlformats.org/officeDocument/2006/relationships/oleObject" Target="../embeddings/oleObject8.bin"/><Relationship Id="rId5" Type="http://schemas.openxmlformats.org/officeDocument/2006/relationships/image" Target="../media/image10.wmf"/><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4.wmf"/><Relationship Id="rId5" Type="http://schemas.openxmlformats.org/officeDocument/2006/relationships/oleObject" Target="../embeddings/oleObject10.bin"/><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20.wmf"/><Relationship Id="rId3" Type="http://schemas.openxmlformats.org/officeDocument/2006/relationships/oleObject" Target="../embeddings/oleObject11.bin"/><Relationship Id="rId7" Type="http://schemas.openxmlformats.org/officeDocument/2006/relationships/image" Target="../media/image17.emf"/><Relationship Id="rId12" Type="http://schemas.openxmlformats.org/officeDocument/2006/relationships/oleObject" Target="../embeddings/oleObject15.bin"/><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oleObject" Target="../embeddings/oleObject12.bin"/><Relationship Id="rId11" Type="http://schemas.openxmlformats.org/officeDocument/2006/relationships/image" Target="../media/image19.wmf"/><Relationship Id="rId5" Type="http://schemas.openxmlformats.org/officeDocument/2006/relationships/image" Target="../media/image16.png"/><Relationship Id="rId15" Type="http://schemas.openxmlformats.org/officeDocument/2006/relationships/image" Target="../media/image21.wmf"/><Relationship Id="rId10" Type="http://schemas.openxmlformats.org/officeDocument/2006/relationships/oleObject" Target="../embeddings/oleObject14.bin"/><Relationship Id="rId4" Type="http://schemas.openxmlformats.org/officeDocument/2006/relationships/image" Target="../media/image15.wmf"/><Relationship Id="rId9" Type="http://schemas.openxmlformats.org/officeDocument/2006/relationships/image" Target="../media/image18.wmf"/><Relationship Id="rId14" Type="http://schemas.openxmlformats.org/officeDocument/2006/relationships/oleObject" Target="../embeddings/oleObject16.bin"/></Relationships>
</file>

<file path=ppt/slides/_rels/slide8.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oleObject" Target="../embeddings/oleObject17.bin"/><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3.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8540DA3-4BD2-4F07-BC72-A64F0B05EE18}"/>
              </a:ext>
            </a:extLst>
          </p:cNvPr>
          <p:cNvSpPr>
            <a:spLocks noGrp="1" noChangeArrowheads="1"/>
          </p:cNvSpPr>
          <p:nvPr>
            <p:ph type="ctrTitle"/>
          </p:nvPr>
        </p:nvSpPr>
        <p:spPr>
          <a:xfrm>
            <a:off x="2743200" y="685800"/>
            <a:ext cx="6324600" cy="762000"/>
          </a:xfrm>
        </p:spPr>
        <p:txBody>
          <a:bodyPr/>
          <a:lstStyle/>
          <a:p>
            <a:pPr eaLnBrk="1" hangingPunct="1"/>
            <a:r>
              <a:rPr lang="en-US" altLang="zh-CN" sz="3600" b="1">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8-6 </a:t>
            </a:r>
            <a:r>
              <a:rPr lang="zh-CN" altLang="en-US" sz="3600" b="1">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正弦稳态电路的功率</a:t>
            </a:r>
            <a:r>
              <a:rPr lang="zh-CN" altLang="en-US" sz="3200" b="1">
                <a:solidFill>
                  <a:schemeClr val="accent6"/>
                </a:solidFill>
                <a:effectLst>
                  <a:outerShdw blurRad="38100" dist="38100" dir="2700000" algn="tl">
                    <a:srgbClr val="000000">
                      <a:alpha val="43137"/>
                    </a:srgbClr>
                  </a:outerShdw>
                </a:effectLst>
                <a:latin typeface="楷体_GB2312" pitchFamily="49" charset="-122"/>
                <a:ea typeface="楷体_GB2312" pitchFamily="49" charset="-122"/>
              </a:rPr>
              <a:t>  </a:t>
            </a:r>
          </a:p>
        </p:txBody>
      </p:sp>
      <p:sp>
        <p:nvSpPr>
          <p:cNvPr id="9219" name="Text Box 3">
            <a:extLst>
              <a:ext uri="{FF2B5EF4-FFF2-40B4-BE49-F238E27FC236}">
                <a16:creationId xmlns:a16="http://schemas.microsoft.com/office/drawing/2014/main" id="{A4F3B1E6-26C2-4E78-A547-B5141E23F816}"/>
              </a:ext>
            </a:extLst>
          </p:cNvPr>
          <p:cNvSpPr txBox="1">
            <a:spLocks noChangeArrowheads="1"/>
          </p:cNvSpPr>
          <p:nvPr/>
        </p:nvSpPr>
        <p:spPr bwMode="auto">
          <a:xfrm>
            <a:off x="423583" y="1905000"/>
            <a:ext cx="11329146" cy="248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lnSpc>
                <a:spcPct val="150000"/>
              </a:lnSpc>
              <a:spcBef>
                <a:spcPct val="50000"/>
              </a:spcBef>
              <a:spcAft>
                <a:spcPct val="0"/>
              </a:spcAft>
              <a:buNone/>
            </a:pPr>
            <a:r>
              <a:rPr lang="en-US" altLang="zh-CN" sz="2800">
                <a:solidFill>
                  <a:schemeClr val="tx2"/>
                </a:solidFill>
                <a:latin typeface="楷体_GB2312" pitchFamily="49" charset="-122"/>
                <a:ea typeface="楷体_GB2312" pitchFamily="49" charset="-122"/>
              </a:rPr>
              <a:t>   </a:t>
            </a:r>
            <a:r>
              <a:rPr lang="zh-CN" altLang="en-US" sz="3600" b="1">
                <a:solidFill>
                  <a:schemeClr val="tx2"/>
                </a:solidFill>
                <a:latin typeface="楷体_GB2312" pitchFamily="49" charset="-122"/>
                <a:ea typeface="楷体_GB2312" pitchFamily="49" charset="-122"/>
              </a:rPr>
              <a:t>本节讨论正弦稳态单口网络的</a:t>
            </a:r>
            <a:r>
              <a:rPr lang="zh-CN" altLang="en-US" sz="3600" b="1">
                <a:solidFill>
                  <a:srgbClr val="FF0000"/>
                </a:solidFill>
                <a:latin typeface="楷体_GB2312" pitchFamily="49" charset="-122"/>
                <a:ea typeface="楷体_GB2312" pitchFamily="49" charset="-122"/>
              </a:rPr>
              <a:t>瞬时功率、平均功率</a:t>
            </a:r>
            <a:r>
              <a:rPr lang="en-US" altLang="zh-CN" sz="3600" b="1">
                <a:solidFill>
                  <a:srgbClr val="FF0000"/>
                </a:solidFill>
                <a:latin typeface="楷体_GB2312" pitchFamily="49" charset="-122"/>
                <a:ea typeface="楷体_GB2312" pitchFamily="49" charset="-122"/>
              </a:rPr>
              <a:t>(</a:t>
            </a:r>
            <a:r>
              <a:rPr lang="zh-CN" altLang="en-US" sz="3600" b="1">
                <a:solidFill>
                  <a:srgbClr val="FF0000"/>
                </a:solidFill>
                <a:latin typeface="楷体_GB2312" pitchFamily="49" charset="-122"/>
                <a:ea typeface="楷体_GB2312" pitchFamily="49" charset="-122"/>
              </a:rPr>
              <a:t>有功功率</a:t>
            </a:r>
            <a:r>
              <a:rPr lang="en-US" altLang="zh-CN" sz="3600" b="1">
                <a:solidFill>
                  <a:srgbClr val="FF0000"/>
                </a:solidFill>
                <a:latin typeface="楷体_GB2312" pitchFamily="49" charset="-122"/>
                <a:ea typeface="楷体_GB2312" pitchFamily="49" charset="-122"/>
              </a:rPr>
              <a:t>)</a:t>
            </a:r>
            <a:r>
              <a:rPr lang="zh-CN" altLang="en-US" sz="3600" b="1">
                <a:solidFill>
                  <a:srgbClr val="FF0000"/>
                </a:solidFill>
                <a:latin typeface="楷体_GB2312" pitchFamily="49" charset="-122"/>
                <a:ea typeface="楷体_GB2312" pitchFamily="49" charset="-122"/>
              </a:rPr>
              <a:t>、无功功率、视在功率、复功率和功率因数</a:t>
            </a:r>
            <a:r>
              <a:rPr lang="zh-CN" altLang="en-US" sz="3600" b="1">
                <a:solidFill>
                  <a:schemeClr val="tx2"/>
                </a:solidFill>
                <a:latin typeface="楷体_GB2312" pitchFamily="49" charset="-122"/>
                <a:ea typeface="楷体_GB2312" pitchFamily="49" charset="-122"/>
              </a:rPr>
              <a:t>。正弦稳态单口网络向可变负载传输最大功率的问题。</a:t>
            </a:r>
            <a:r>
              <a:rPr lang="zh-CN" altLang="en-US" sz="2800">
                <a:solidFill>
                  <a:schemeClr val="tx2"/>
                </a:solidFill>
                <a:latin typeface="楷体_GB2312" pitchFamily="49" charset="-122"/>
                <a:ea typeface="楷体_GB2312" pitchFamily="49" charset="-122"/>
              </a:rPr>
              <a:t>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strips(downRight)">
                                      <p:cBhvr>
                                        <p:cTn id="7"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8851" name="Text Box 3">
            <a:extLst>
              <a:ext uri="{FF2B5EF4-FFF2-40B4-BE49-F238E27FC236}">
                <a16:creationId xmlns:a16="http://schemas.microsoft.com/office/drawing/2014/main" id="{2774B6C1-0C0D-467D-8BF2-0BA4CAC9D8F3}"/>
              </a:ext>
            </a:extLst>
          </p:cNvPr>
          <p:cNvSpPr txBox="1">
            <a:spLocks noChangeArrowheads="1"/>
          </p:cNvSpPr>
          <p:nvPr/>
        </p:nvSpPr>
        <p:spPr bwMode="auto">
          <a:xfrm>
            <a:off x="870037" y="474969"/>
            <a:ext cx="3886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chemeClr val="accent6"/>
                </a:solidFill>
                <a:latin typeface="楷体_GB2312" pitchFamily="49" charset="-122"/>
                <a:ea typeface="楷体_GB2312" pitchFamily="49" charset="-122"/>
              </a:rPr>
              <a:t>5</a:t>
            </a:r>
            <a:r>
              <a:rPr lang="zh-CN" altLang="en-US" sz="3600" b="1">
                <a:solidFill>
                  <a:schemeClr val="accent6"/>
                </a:solidFill>
                <a:latin typeface="楷体_GB2312" pitchFamily="49" charset="-122"/>
                <a:ea typeface="楷体_GB2312" pitchFamily="49" charset="-122"/>
              </a:rPr>
              <a:t>、无功功率</a:t>
            </a:r>
            <a:endParaRPr lang="zh-CN" altLang="en-US" sz="2800">
              <a:solidFill>
                <a:schemeClr val="accent6"/>
              </a:solidFill>
              <a:latin typeface="楷体_GB2312" pitchFamily="49" charset="-122"/>
              <a:ea typeface="楷体_GB2312" pitchFamily="49" charset="-122"/>
            </a:endParaRPr>
          </a:p>
        </p:txBody>
      </p:sp>
      <p:sp>
        <p:nvSpPr>
          <p:cNvPr id="78859" name="Text Box 11">
            <a:extLst>
              <a:ext uri="{FF2B5EF4-FFF2-40B4-BE49-F238E27FC236}">
                <a16:creationId xmlns:a16="http://schemas.microsoft.com/office/drawing/2014/main" id="{895519B1-293F-484E-9C0A-615130EEACEC}"/>
              </a:ext>
            </a:extLst>
          </p:cNvPr>
          <p:cNvSpPr txBox="1">
            <a:spLocks noChangeArrowheads="1"/>
          </p:cNvSpPr>
          <p:nvPr/>
        </p:nvSpPr>
        <p:spPr bwMode="auto">
          <a:xfrm>
            <a:off x="131672" y="1195184"/>
            <a:ext cx="1180673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无功功率反映电源</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或外电路</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和单口网络内储能元件之间的能量交换情况，</a:t>
            </a:r>
            <a:r>
              <a:rPr lang="zh-CN" altLang="en-US" sz="3600" b="1">
                <a:solidFill>
                  <a:srgbClr val="FF0000"/>
                </a:solidFill>
                <a:latin typeface="楷体_GB2312" pitchFamily="49" charset="-122"/>
                <a:ea typeface="楷体_GB2312" pitchFamily="49" charset="-122"/>
              </a:rPr>
              <a:t>单位为乏</a:t>
            </a:r>
            <a:r>
              <a:rPr lang="en-US" altLang="zh-CN" sz="3600" b="1">
                <a:solidFill>
                  <a:srgbClr val="FF0000"/>
                </a:solidFill>
                <a:latin typeface="楷体_GB2312" pitchFamily="49" charset="-122"/>
                <a:ea typeface="楷体_GB2312" pitchFamily="49" charset="-122"/>
              </a:rPr>
              <a:t>(var)</a:t>
            </a:r>
            <a:r>
              <a:rPr lang="zh-CN" altLang="en-US" sz="3600" b="1">
                <a:latin typeface="楷体_GB2312" pitchFamily="49" charset="-122"/>
                <a:ea typeface="楷体_GB2312" pitchFamily="49" charset="-122"/>
              </a:rPr>
              <a:t>。</a:t>
            </a:r>
            <a:endParaRPr lang="en-US" altLang="zh-CN" sz="3600" b="1">
              <a:latin typeface="楷体_GB2312" pitchFamily="49" charset="-122"/>
              <a:ea typeface="楷体_GB2312" pitchFamily="49" charset="-122"/>
            </a:endParaRPr>
          </a:p>
        </p:txBody>
      </p:sp>
      <p:graphicFrame>
        <p:nvGraphicFramePr>
          <p:cNvPr id="7" name="Object 12">
            <a:extLst>
              <a:ext uri="{FF2B5EF4-FFF2-40B4-BE49-F238E27FC236}">
                <a16:creationId xmlns:a16="http://schemas.microsoft.com/office/drawing/2014/main" id="{52D7E748-B82C-4A5B-A7D1-2024A76AFCFC}"/>
              </a:ext>
            </a:extLst>
          </p:cNvPr>
          <p:cNvGraphicFramePr>
            <a:graphicFrameLocks noChangeAspect="1"/>
          </p:cNvGraphicFramePr>
          <p:nvPr>
            <p:extLst>
              <p:ext uri="{D42A27DB-BD31-4B8C-83A1-F6EECF244321}">
                <p14:modId xmlns:p14="http://schemas.microsoft.com/office/powerpoint/2010/main" val="2482160239"/>
              </p:ext>
            </p:extLst>
          </p:nvPr>
        </p:nvGraphicFramePr>
        <p:xfrm>
          <a:off x="4505911" y="477325"/>
          <a:ext cx="2455863" cy="744538"/>
        </p:xfrm>
        <a:graphic>
          <a:graphicData uri="http://schemas.openxmlformats.org/presentationml/2006/ole">
            <mc:AlternateContent xmlns:mc="http://schemas.openxmlformats.org/markup-compatibility/2006">
              <mc:Choice xmlns:v="urn:schemas-microsoft-com:vml" Requires="v">
                <p:oleObj name="Equation" r:id="rId2" imgW="838080" imgH="228600" progId="Equation.DSMT4">
                  <p:embed/>
                </p:oleObj>
              </mc:Choice>
              <mc:Fallback>
                <p:oleObj name="Equation" r:id="rId2" imgW="838080" imgH="22860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3"/>
                      <a:srcRect/>
                      <a:stretch>
                        <a:fillRect/>
                      </a:stretch>
                    </p:blipFill>
                    <p:spPr bwMode="auto">
                      <a:xfrm>
                        <a:off x="4505911" y="477325"/>
                        <a:ext cx="2455863" cy="744538"/>
                      </a:xfrm>
                      <a:prstGeom prst="rect">
                        <a:avLst/>
                      </a:prstGeom>
                      <a:noFill/>
                      <a:ln>
                        <a:noFill/>
                      </a:ln>
                    </p:spPr>
                  </p:pic>
                </p:oleObj>
              </mc:Fallback>
            </mc:AlternateContent>
          </a:graphicData>
        </a:graphic>
      </p:graphicFrame>
      <p:sp>
        <p:nvSpPr>
          <p:cNvPr id="8" name="Text Box 2054">
            <a:extLst>
              <a:ext uri="{FF2B5EF4-FFF2-40B4-BE49-F238E27FC236}">
                <a16:creationId xmlns:a16="http://schemas.microsoft.com/office/drawing/2014/main" id="{2223D119-B09A-4D2A-8809-22B861484F2B}"/>
              </a:ext>
            </a:extLst>
          </p:cNvPr>
          <p:cNvSpPr txBox="1">
            <a:spLocks noChangeArrowheads="1"/>
          </p:cNvSpPr>
          <p:nvPr/>
        </p:nvSpPr>
        <p:spPr bwMode="auto">
          <a:xfrm>
            <a:off x="3481426" y="2479014"/>
            <a:ext cx="754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zh-CN" sz="3600" b="1">
              <a:solidFill>
                <a:srgbClr val="FFFFFF"/>
              </a:solidFill>
              <a:latin typeface="楷体_GB2312" pitchFamily="49" charset="-122"/>
              <a:ea typeface="楷体_GB2312" pitchFamily="49" charset="-122"/>
            </a:endParaRPr>
          </a:p>
        </p:txBody>
      </p:sp>
      <p:graphicFrame>
        <p:nvGraphicFramePr>
          <p:cNvPr id="9" name="Object 2">
            <a:extLst>
              <a:ext uri="{FF2B5EF4-FFF2-40B4-BE49-F238E27FC236}">
                <a16:creationId xmlns:a16="http://schemas.microsoft.com/office/drawing/2014/main" id="{E0B2D215-DA14-4369-B129-3D84E76A02C3}"/>
              </a:ext>
            </a:extLst>
          </p:cNvPr>
          <p:cNvGraphicFramePr>
            <a:graphicFrameLocks noChangeAspect="1"/>
          </p:cNvGraphicFramePr>
          <p:nvPr>
            <p:extLst>
              <p:ext uri="{D42A27DB-BD31-4B8C-83A1-F6EECF244321}">
                <p14:modId xmlns:p14="http://schemas.microsoft.com/office/powerpoint/2010/main" val="3484319942"/>
              </p:ext>
            </p:extLst>
          </p:nvPr>
        </p:nvGraphicFramePr>
        <p:xfrm>
          <a:off x="3672808" y="4581527"/>
          <a:ext cx="5618282" cy="901798"/>
        </p:xfrm>
        <a:graphic>
          <a:graphicData uri="http://schemas.openxmlformats.org/presentationml/2006/ole">
            <mc:AlternateContent xmlns:mc="http://schemas.openxmlformats.org/markup-compatibility/2006">
              <mc:Choice xmlns:v="urn:schemas-microsoft-com:vml" Requires="v">
                <p:oleObj name="Equation" r:id="rId4" imgW="1790640" imgH="241200" progId="Equation.DSMT4">
                  <p:embed/>
                </p:oleObj>
              </mc:Choice>
              <mc:Fallback>
                <p:oleObj name="Equation" r:id="rId4" imgW="1790640" imgH="241200" progId="Equation.DSMT4">
                  <p:embed/>
                  <p:pic>
                    <p:nvPicPr>
                      <p:cNvPr id="5" name="Object 2">
                        <a:extLst>
                          <a:ext uri="{FF2B5EF4-FFF2-40B4-BE49-F238E27FC236}">
                            <a16:creationId xmlns:a16="http://schemas.microsoft.com/office/drawing/2014/main" id="{6E0F6B50-E673-48A0-8305-735462F97548}"/>
                          </a:ext>
                        </a:extLst>
                      </p:cNvPr>
                      <p:cNvPicPr>
                        <a:picLocks noChangeAspect="1" noChangeArrowheads="1"/>
                      </p:cNvPicPr>
                      <p:nvPr/>
                    </p:nvPicPr>
                    <p:blipFill>
                      <a:blip r:embed="rId5"/>
                      <a:srcRect/>
                      <a:stretch>
                        <a:fillRect/>
                      </a:stretch>
                    </p:blipFill>
                    <p:spPr bwMode="auto">
                      <a:xfrm>
                        <a:off x="3672808" y="4581527"/>
                        <a:ext cx="5618282" cy="901798"/>
                      </a:xfrm>
                      <a:prstGeom prst="rect">
                        <a:avLst/>
                      </a:prstGeom>
                      <a:noFill/>
                      <a:ln>
                        <a:noFill/>
                      </a:ln>
                    </p:spPr>
                  </p:pic>
                </p:oleObj>
              </mc:Fallback>
            </mc:AlternateContent>
          </a:graphicData>
        </a:graphic>
      </p:graphicFrame>
      <p:graphicFrame>
        <p:nvGraphicFramePr>
          <p:cNvPr id="10" name="Object 5">
            <a:extLst>
              <a:ext uri="{FF2B5EF4-FFF2-40B4-BE49-F238E27FC236}">
                <a16:creationId xmlns:a16="http://schemas.microsoft.com/office/drawing/2014/main" id="{9F7031A9-F3A6-4C23-9F0D-F766AFBF9903}"/>
              </a:ext>
            </a:extLst>
          </p:cNvPr>
          <p:cNvGraphicFramePr>
            <a:graphicFrameLocks noChangeAspect="1"/>
          </p:cNvGraphicFramePr>
          <p:nvPr>
            <p:extLst>
              <p:ext uri="{D42A27DB-BD31-4B8C-83A1-F6EECF244321}">
                <p14:modId xmlns:p14="http://schemas.microsoft.com/office/powerpoint/2010/main" val="235684289"/>
              </p:ext>
            </p:extLst>
          </p:nvPr>
        </p:nvGraphicFramePr>
        <p:xfrm>
          <a:off x="3747421" y="3098989"/>
          <a:ext cx="1704975" cy="711200"/>
        </p:xfrm>
        <a:graphic>
          <a:graphicData uri="http://schemas.openxmlformats.org/presentationml/2006/ole">
            <mc:AlternateContent xmlns:mc="http://schemas.openxmlformats.org/markup-compatibility/2006">
              <mc:Choice xmlns:v="urn:schemas-microsoft-com:vml" Requires="v">
                <p:oleObj name="Equation" r:id="rId6" imgW="545760" imgH="228600" progId="Equation.DSMT4">
                  <p:embed/>
                </p:oleObj>
              </mc:Choice>
              <mc:Fallback>
                <p:oleObj name="Equation" r:id="rId6" imgW="545760" imgH="228600" progId="Equation.DSMT4">
                  <p:embed/>
                  <p:pic>
                    <p:nvPicPr>
                      <p:cNvPr id="6" name="Object 5">
                        <a:extLst>
                          <a:ext uri="{FF2B5EF4-FFF2-40B4-BE49-F238E27FC236}">
                            <a16:creationId xmlns:a16="http://schemas.microsoft.com/office/drawing/2014/main" id="{F1A8EA02-993B-4322-8440-B64CB600D3B9}"/>
                          </a:ext>
                        </a:extLst>
                      </p:cNvPr>
                      <p:cNvPicPr>
                        <a:picLocks noChangeAspect="1" noChangeArrowheads="1"/>
                      </p:cNvPicPr>
                      <p:nvPr/>
                    </p:nvPicPr>
                    <p:blipFill>
                      <a:blip r:embed="rId7"/>
                      <a:srcRect/>
                      <a:stretch>
                        <a:fillRect/>
                      </a:stretch>
                    </p:blipFill>
                    <p:spPr bwMode="auto">
                      <a:xfrm>
                        <a:off x="3747421" y="3098989"/>
                        <a:ext cx="1704975"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1" name="Object 6">
            <a:extLst>
              <a:ext uri="{FF2B5EF4-FFF2-40B4-BE49-F238E27FC236}">
                <a16:creationId xmlns:a16="http://schemas.microsoft.com/office/drawing/2014/main" id="{B368CC50-14F9-432F-82D7-7BF30202A431}"/>
              </a:ext>
            </a:extLst>
          </p:cNvPr>
          <p:cNvGraphicFramePr>
            <a:graphicFrameLocks noChangeAspect="1"/>
          </p:cNvGraphicFramePr>
          <p:nvPr>
            <p:extLst>
              <p:ext uri="{D42A27DB-BD31-4B8C-83A1-F6EECF244321}">
                <p14:modId xmlns:p14="http://schemas.microsoft.com/office/powerpoint/2010/main" val="2634914591"/>
              </p:ext>
            </p:extLst>
          </p:nvPr>
        </p:nvGraphicFramePr>
        <p:xfrm>
          <a:off x="3708165" y="3947218"/>
          <a:ext cx="1939925" cy="698500"/>
        </p:xfrm>
        <a:graphic>
          <a:graphicData uri="http://schemas.openxmlformats.org/presentationml/2006/ole">
            <mc:AlternateContent xmlns:mc="http://schemas.openxmlformats.org/markup-compatibility/2006">
              <mc:Choice xmlns:v="urn:schemas-microsoft-com:vml" Requires="v">
                <p:oleObj name="Equation" r:id="rId8" imgW="634680" imgH="228600" progId="Equation.DSMT4">
                  <p:embed/>
                </p:oleObj>
              </mc:Choice>
              <mc:Fallback>
                <p:oleObj name="Equation" r:id="rId8" imgW="634680" imgH="228600" progId="Equation.DSMT4">
                  <p:embed/>
                  <p:pic>
                    <p:nvPicPr>
                      <p:cNvPr id="7" name="Object 6">
                        <a:extLst>
                          <a:ext uri="{FF2B5EF4-FFF2-40B4-BE49-F238E27FC236}">
                            <a16:creationId xmlns:a16="http://schemas.microsoft.com/office/drawing/2014/main" id="{37E2C733-7D77-47D5-8237-D930159A5519}"/>
                          </a:ext>
                        </a:extLst>
                      </p:cNvPr>
                      <p:cNvPicPr>
                        <a:picLocks noChangeAspect="1" noChangeArrowheads="1"/>
                      </p:cNvPicPr>
                      <p:nvPr/>
                    </p:nvPicPr>
                    <p:blipFill>
                      <a:blip r:embed="rId9"/>
                      <a:srcRect/>
                      <a:stretch>
                        <a:fillRect/>
                      </a:stretch>
                    </p:blipFill>
                    <p:spPr bwMode="auto">
                      <a:xfrm>
                        <a:off x="3708165" y="3947218"/>
                        <a:ext cx="1939925"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2" name="Object 7">
            <a:extLst>
              <a:ext uri="{FF2B5EF4-FFF2-40B4-BE49-F238E27FC236}">
                <a16:creationId xmlns:a16="http://schemas.microsoft.com/office/drawing/2014/main" id="{8BA28DE8-319A-4F5C-A48F-A9AB802EAE65}"/>
              </a:ext>
            </a:extLst>
          </p:cNvPr>
          <p:cNvGraphicFramePr>
            <a:graphicFrameLocks noChangeAspect="1"/>
          </p:cNvGraphicFramePr>
          <p:nvPr>
            <p:extLst>
              <p:ext uri="{D42A27DB-BD31-4B8C-83A1-F6EECF244321}">
                <p14:modId xmlns:p14="http://schemas.microsoft.com/office/powerpoint/2010/main" val="812035080"/>
              </p:ext>
            </p:extLst>
          </p:nvPr>
        </p:nvGraphicFramePr>
        <p:xfrm>
          <a:off x="3922047" y="2410517"/>
          <a:ext cx="1355725" cy="679450"/>
        </p:xfrm>
        <a:graphic>
          <a:graphicData uri="http://schemas.openxmlformats.org/presentationml/2006/ole">
            <mc:AlternateContent xmlns:mc="http://schemas.openxmlformats.org/markup-compatibility/2006">
              <mc:Choice xmlns:v="urn:schemas-microsoft-com:vml" Requires="v">
                <p:oleObj name="Equation" r:id="rId10" imgW="457200" imgH="228600" progId="Equation.DSMT4">
                  <p:embed/>
                </p:oleObj>
              </mc:Choice>
              <mc:Fallback>
                <p:oleObj name="Equation" r:id="rId10" imgW="457200" imgH="228600" progId="Equation.DSMT4">
                  <p:embed/>
                  <p:pic>
                    <p:nvPicPr>
                      <p:cNvPr id="8" name="Object 7">
                        <a:extLst>
                          <a:ext uri="{FF2B5EF4-FFF2-40B4-BE49-F238E27FC236}">
                            <a16:creationId xmlns:a16="http://schemas.microsoft.com/office/drawing/2014/main" id="{CA5C8786-B753-400C-8FD4-017EEAB1DFA2}"/>
                          </a:ext>
                        </a:extLst>
                      </p:cNvPr>
                      <p:cNvPicPr>
                        <a:picLocks noChangeAspect="1" noChangeArrowheads="1"/>
                      </p:cNvPicPr>
                      <p:nvPr/>
                    </p:nvPicPr>
                    <p:blipFill>
                      <a:blip r:embed="rId11"/>
                      <a:srcRect/>
                      <a:stretch>
                        <a:fillRect/>
                      </a:stretch>
                    </p:blipFill>
                    <p:spPr bwMode="auto">
                      <a:xfrm>
                        <a:off x="3922047" y="2410517"/>
                        <a:ext cx="135572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3" name="矩形 12">
            <a:extLst>
              <a:ext uri="{FF2B5EF4-FFF2-40B4-BE49-F238E27FC236}">
                <a16:creationId xmlns:a16="http://schemas.microsoft.com/office/drawing/2014/main" id="{DB854D45-4AA1-4C59-8A25-BBF0697AAF92}"/>
              </a:ext>
            </a:extLst>
          </p:cNvPr>
          <p:cNvSpPr>
            <a:spLocks noChangeArrowheads="1"/>
          </p:cNvSpPr>
          <p:nvPr/>
        </p:nvSpPr>
        <p:spPr bwMode="auto">
          <a:xfrm>
            <a:off x="814878" y="4685725"/>
            <a:ext cx="25019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0000"/>
                </a:solidFill>
                <a:latin typeface="楷体_GB2312" pitchFamily="49" charset="-122"/>
                <a:ea typeface="楷体_GB2312" pitchFamily="49" charset="-122"/>
              </a:rPr>
              <a:t>一般</a:t>
            </a:r>
            <a:r>
              <a:rPr lang="zh-CN" altLang="en-US" sz="3600" b="1">
                <a:latin typeface="楷体_GB2312" pitchFamily="49" charset="-122"/>
                <a:ea typeface="楷体_GB2312" pitchFamily="49" charset="-122"/>
              </a:rPr>
              <a:t>网络：</a:t>
            </a:r>
          </a:p>
        </p:txBody>
      </p:sp>
      <p:sp>
        <p:nvSpPr>
          <p:cNvPr id="14" name="矩形 13">
            <a:extLst>
              <a:ext uri="{FF2B5EF4-FFF2-40B4-BE49-F238E27FC236}">
                <a16:creationId xmlns:a16="http://schemas.microsoft.com/office/drawing/2014/main" id="{2E078AB9-728F-45A6-A5DE-654A7F177059}"/>
              </a:ext>
            </a:extLst>
          </p:cNvPr>
          <p:cNvSpPr>
            <a:spLocks noChangeArrowheads="1"/>
          </p:cNvSpPr>
          <p:nvPr/>
        </p:nvSpPr>
        <p:spPr bwMode="auto">
          <a:xfrm>
            <a:off x="708946" y="2393055"/>
            <a:ext cx="29638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0000"/>
                </a:solidFill>
                <a:latin typeface="楷体_GB2312" pitchFamily="49" charset="-122"/>
                <a:ea typeface="楷体_GB2312" pitchFamily="49" charset="-122"/>
              </a:rPr>
              <a:t>纯电阻</a:t>
            </a:r>
            <a:r>
              <a:rPr lang="zh-CN" altLang="en-US" sz="3600" b="1">
                <a:latin typeface="楷体_GB2312" pitchFamily="49" charset="-122"/>
                <a:ea typeface="楷体_GB2312" pitchFamily="49" charset="-122"/>
              </a:rPr>
              <a:t>网络：</a:t>
            </a:r>
          </a:p>
        </p:txBody>
      </p:sp>
      <p:sp>
        <p:nvSpPr>
          <p:cNvPr id="15" name="矩形 14">
            <a:extLst>
              <a:ext uri="{FF2B5EF4-FFF2-40B4-BE49-F238E27FC236}">
                <a16:creationId xmlns:a16="http://schemas.microsoft.com/office/drawing/2014/main" id="{392480C3-B61D-410C-969F-6FE33E5E70C4}"/>
              </a:ext>
            </a:extLst>
          </p:cNvPr>
          <p:cNvSpPr>
            <a:spLocks noChangeArrowheads="1"/>
          </p:cNvSpPr>
          <p:nvPr/>
        </p:nvSpPr>
        <p:spPr bwMode="auto">
          <a:xfrm>
            <a:off x="713708" y="3169342"/>
            <a:ext cx="29654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0000"/>
                </a:solidFill>
                <a:latin typeface="楷体_GB2312" pitchFamily="49" charset="-122"/>
                <a:ea typeface="楷体_GB2312" pitchFamily="49" charset="-122"/>
              </a:rPr>
              <a:t>纯电感</a:t>
            </a:r>
            <a:r>
              <a:rPr lang="zh-CN" altLang="en-US" sz="3600" b="1">
                <a:latin typeface="楷体_GB2312" pitchFamily="49" charset="-122"/>
                <a:ea typeface="楷体_GB2312" pitchFamily="49" charset="-122"/>
              </a:rPr>
              <a:t>网络：</a:t>
            </a:r>
          </a:p>
        </p:txBody>
      </p:sp>
      <p:sp>
        <p:nvSpPr>
          <p:cNvPr id="16" name="矩形 15">
            <a:extLst>
              <a:ext uri="{FF2B5EF4-FFF2-40B4-BE49-F238E27FC236}">
                <a16:creationId xmlns:a16="http://schemas.microsoft.com/office/drawing/2014/main" id="{92265C18-D6AE-490E-8F1C-D2754CB3DED3}"/>
              </a:ext>
            </a:extLst>
          </p:cNvPr>
          <p:cNvSpPr>
            <a:spLocks noChangeArrowheads="1"/>
          </p:cNvSpPr>
          <p:nvPr/>
        </p:nvSpPr>
        <p:spPr bwMode="auto">
          <a:xfrm>
            <a:off x="713708" y="3947218"/>
            <a:ext cx="2965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0000"/>
                </a:solidFill>
                <a:latin typeface="楷体_GB2312" pitchFamily="49" charset="-122"/>
                <a:ea typeface="楷体_GB2312" pitchFamily="49" charset="-122"/>
              </a:rPr>
              <a:t>纯电容</a:t>
            </a:r>
            <a:r>
              <a:rPr lang="zh-CN" altLang="en-US" sz="3600" b="1">
                <a:latin typeface="楷体_GB2312" pitchFamily="49" charset="-122"/>
                <a:ea typeface="楷体_GB2312" pitchFamily="49" charset="-122"/>
              </a:rPr>
              <a:t>网络：</a:t>
            </a:r>
          </a:p>
        </p:txBody>
      </p:sp>
      <p:grpSp>
        <p:nvGrpSpPr>
          <p:cNvPr id="17" name="组合 16">
            <a:extLst>
              <a:ext uri="{FF2B5EF4-FFF2-40B4-BE49-F238E27FC236}">
                <a16:creationId xmlns:a16="http://schemas.microsoft.com/office/drawing/2014/main" id="{85A63448-5182-4B55-9D94-285CCFDCE67A}"/>
              </a:ext>
            </a:extLst>
          </p:cNvPr>
          <p:cNvGrpSpPr>
            <a:grpSpLocks/>
          </p:cNvGrpSpPr>
          <p:nvPr/>
        </p:nvGrpSpPr>
        <p:grpSpPr bwMode="auto">
          <a:xfrm>
            <a:off x="708946" y="5644291"/>
            <a:ext cx="10210348" cy="854176"/>
            <a:chOff x="280962" y="4440895"/>
            <a:chExt cx="9649625" cy="592628"/>
          </a:xfrm>
        </p:grpSpPr>
        <p:sp>
          <p:nvSpPr>
            <p:cNvPr id="18" name="Text Box 32">
              <a:extLst>
                <a:ext uri="{FF2B5EF4-FFF2-40B4-BE49-F238E27FC236}">
                  <a16:creationId xmlns:a16="http://schemas.microsoft.com/office/drawing/2014/main" id="{7F37670D-128E-44E1-8384-ECA66C998668}"/>
                </a:ext>
              </a:extLst>
            </p:cNvPr>
            <p:cNvSpPr txBox="1">
              <a:spLocks noChangeArrowheads="1"/>
            </p:cNvSpPr>
            <p:nvPr/>
          </p:nvSpPr>
          <p:spPr bwMode="auto">
            <a:xfrm>
              <a:off x="802999" y="4485624"/>
              <a:ext cx="9127588" cy="496476"/>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19" name="Text Box 44">
              <a:extLst>
                <a:ext uri="{FF2B5EF4-FFF2-40B4-BE49-F238E27FC236}">
                  <a16:creationId xmlns:a16="http://schemas.microsoft.com/office/drawing/2014/main" id="{1067E515-5BFA-4B96-9150-A2EA3F3BD808}"/>
                </a:ext>
              </a:extLst>
            </p:cNvPr>
            <p:cNvSpPr txBox="1">
              <a:spLocks noChangeArrowheads="1"/>
            </p:cNvSpPr>
            <p:nvPr/>
          </p:nvSpPr>
          <p:spPr bwMode="auto">
            <a:xfrm>
              <a:off x="280962" y="4440895"/>
              <a:ext cx="504851" cy="592628"/>
            </a:xfrm>
            <a:prstGeom prst="rect">
              <a:avLst/>
            </a:prstGeom>
            <a:solidFill>
              <a:srgbClr val="3333FF"/>
            </a:solidFill>
            <a:ln>
              <a:noFill/>
            </a:ln>
            <a:effectLst>
              <a:glow rad="228600">
                <a:schemeClr val="accent2">
                  <a:satMod val="175000"/>
                  <a:alpha val="40000"/>
                </a:schemeClr>
              </a:glow>
            </a:effectLst>
          </p:spPr>
          <p:txBody>
            <a:bodyPr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a:latin typeface="宋体"/>
                  <a:ea typeface="宋体"/>
                </a:rPr>
                <a:t>结论</a:t>
              </a:r>
              <a:endParaRPr kumimoji="1" lang="zh-CN" altLang="en-US" sz="2400" dirty="0">
                <a:latin typeface="宋体"/>
                <a:ea typeface="宋体"/>
              </a:endParaRPr>
            </a:p>
          </p:txBody>
        </p:sp>
        <p:sp>
          <p:nvSpPr>
            <p:cNvPr id="20" name="Text Box 10">
              <a:extLst>
                <a:ext uri="{FF2B5EF4-FFF2-40B4-BE49-F238E27FC236}">
                  <a16:creationId xmlns:a16="http://schemas.microsoft.com/office/drawing/2014/main" id="{485A0093-3322-4FE2-8999-B43B2D87AC52}"/>
                </a:ext>
              </a:extLst>
            </p:cNvPr>
            <p:cNvSpPr txBox="1">
              <a:spLocks noChangeArrowheads="1"/>
            </p:cNvSpPr>
            <p:nvPr/>
          </p:nvSpPr>
          <p:spPr bwMode="auto">
            <a:xfrm>
              <a:off x="820186" y="4566284"/>
              <a:ext cx="8898784" cy="363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r>
                <a:rPr lang="zh-CN" altLang="en-US" sz="2800" b="1" u="sng">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电抗分量消耗的无功功率，就是单口网络的无功功率。</a:t>
              </a:r>
              <a:endParaRPr lang="zh-CN" altLang="en-US" sz="2800" b="1">
                <a:effectLst>
                  <a:outerShdw blurRad="38100" dist="38100" dir="2700000" algn="tl">
                    <a:srgbClr val="000000">
                      <a:alpha val="43137"/>
                    </a:srgbClr>
                  </a:outerShdw>
                </a:effectLst>
                <a:latin typeface="楷体_GB2312" pitchFamily="49" charset="-122"/>
                <a:ea typeface="楷体_GB2312"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1"/>
                                        </p:tgtEl>
                                        <p:attrNameLst>
                                          <p:attrName>style.visibility</p:attrName>
                                        </p:attrNameLst>
                                      </p:cBhvr>
                                      <p:to>
                                        <p:strVal val="visible"/>
                                      </p:to>
                                    </p:set>
                                    <p:anim calcmode="lin" valueType="num">
                                      <p:cBhvr additive="base">
                                        <p:cTn id="7" dur="500" fill="hold"/>
                                        <p:tgtEl>
                                          <p:spTgt spid="78851"/>
                                        </p:tgtEl>
                                        <p:attrNameLst>
                                          <p:attrName>ppt_x</p:attrName>
                                        </p:attrNameLst>
                                      </p:cBhvr>
                                      <p:tavLst>
                                        <p:tav tm="0">
                                          <p:val>
                                            <p:strVal val="0-#ppt_w/2"/>
                                          </p:val>
                                        </p:tav>
                                        <p:tav tm="100000">
                                          <p:val>
                                            <p:strVal val="#ppt_x"/>
                                          </p:val>
                                        </p:tav>
                                      </p:tavLst>
                                    </p:anim>
                                    <p:anim calcmode="lin" valueType="num">
                                      <p:cBhvr additive="base">
                                        <p:cTn id="8" dur="500" fill="hold"/>
                                        <p:tgtEl>
                                          <p:spTgt spid="7885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8859"/>
                                        </p:tgtEl>
                                        <p:attrNameLst>
                                          <p:attrName>style.visibility</p:attrName>
                                        </p:attrNameLst>
                                      </p:cBhvr>
                                      <p:to>
                                        <p:strVal val="visible"/>
                                      </p:to>
                                    </p:set>
                                    <p:anim calcmode="lin" valueType="num">
                                      <p:cBhvr additive="base">
                                        <p:cTn id="17" dur="500" fill="hold"/>
                                        <p:tgtEl>
                                          <p:spTgt spid="78859"/>
                                        </p:tgtEl>
                                        <p:attrNameLst>
                                          <p:attrName>ppt_x</p:attrName>
                                        </p:attrNameLst>
                                      </p:cBhvr>
                                      <p:tavLst>
                                        <p:tav tm="0">
                                          <p:val>
                                            <p:strVal val="0-#ppt_w/2"/>
                                          </p:val>
                                        </p:tav>
                                        <p:tav tm="100000">
                                          <p:val>
                                            <p:strVal val="#ppt_x"/>
                                          </p:val>
                                        </p:tav>
                                      </p:tavLst>
                                    </p:anim>
                                    <p:anim calcmode="lin" valueType="num">
                                      <p:cBhvr additive="base">
                                        <p:cTn id="18" dur="500" fill="hold"/>
                                        <p:tgtEl>
                                          <p:spTgt spid="7885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linds(horizontal)">
                                      <p:cBhvr>
                                        <p:cTn id="23" dur="500"/>
                                        <p:tgtEl>
                                          <p:spTgt spid="12"/>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linds(horizontal)">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linds(horizont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linds(horizontal)">
                                      <p:cBhvr>
                                        <p:cTn id="47" dur="500"/>
                                        <p:tgtEl>
                                          <p:spTgt spid="9"/>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linds(horizontal)">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p:bldP spid="78859"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80" name="Text Box 140">
            <a:extLst>
              <a:ext uri="{FF2B5EF4-FFF2-40B4-BE49-F238E27FC236}">
                <a16:creationId xmlns:a16="http://schemas.microsoft.com/office/drawing/2014/main" id="{97DD6D3A-CE1B-41B0-8947-33EA84F92289}"/>
              </a:ext>
            </a:extLst>
          </p:cNvPr>
          <p:cNvSpPr txBox="1">
            <a:spLocks noChangeArrowheads="1"/>
          </p:cNvSpPr>
          <p:nvPr/>
        </p:nvSpPr>
        <p:spPr bwMode="auto">
          <a:xfrm>
            <a:off x="2443724" y="280192"/>
            <a:ext cx="7134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0"/>
              </a:spcBef>
              <a:spcAft>
                <a:spcPct val="0"/>
              </a:spcAft>
              <a:buNone/>
            </a:pPr>
            <a:r>
              <a:rPr lang="zh-CN" altLang="en-US" sz="3600" b="1" dirty="0">
                <a:ea typeface="楷体_GB2312" pitchFamily="49" charset="-122"/>
              </a:rPr>
              <a:t>电阻、电感、电容的功率情况比较</a:t>
            </a:r>
          </a:p>
        </p:txBody>
      </p:sp>
      <p:grpSp>
        <p:nvGrpSpPr>
          <p:cNvPr id="31" name="组合 30">
            <a:extLst>
              <a:ext uri="{FF2B5EF4-FFF2-40B4-BE49-F238E27FC236}">
                <a16:creationId xmlns:a16="http://schemas.microsoft.com/office/drawing/2014/main" id="{5DD70C10-8E64-410E-8A01-D0F6E165AFCD}"/>
              </a:ext>
            </a:extLst>
          </p:cNvPr>
          <p:cNvGrpSpPr>
            <a:grpSpLocks/>
          </p:cNvGrpSpPr>
          <p:nvPr/>
        </p:nvGrpSpPr>
        <p:grpSpPr bwMode="auto">
          <a:xfrm>
            <a:off x="926506" y="5350230"/>
            <a:ext cx="9662249" cy="1266115"/>
            <a:chOff x="243142" y="4510439"/>
            <a:chExt cx="9632439" cy="1428750"/>
          </a:xfrm>
        </p:grpSpPr>
        <p:sp>
          <p:nvSpPr>
            <p:cNvPr id="32" name="Text Box 32">
              <a:extLst>
                <a:ext uri="{FF2B5EF4-FFF2-40B4-BE49-F238E27FC236}">
                  <a16:creationId xmlns:a16="http://schemas.microsoft.com/office/drawing/2014/main" id="{9A654677-034D-4381-B218-9F7973CCC218}"/>
                </a:ext>
              </a:extLst>
            </p:cNvPr>
            <p:cNvSpPr txBox="1">
              <a:spLocks noChangeArrowheads="1"/>
            </p:cNvSpPr>
            <p:nvPr/>
          </p:nvSpPr>
          <p:spPr bwMode="auto">
            <a:xfrm>
              <a:off x="747993" y="4510439"/>
              <a:ext cx="9127588" cy="1428750"/>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33" name="Text Box 44">
              <a:extLst>
                <a:ext uri="{FF2B5EF4-FFF2-40B4-BE49-F238E27FC236}">
                  <a16:creationId xmlns:a16="http://schemas.microsoft.com/office/drawing/2014/main" id="{E2DC1152-DC47-4820-88C9-842F7D009107}"/>
                </a:ext>
              </a:extLst>
            </p:cNvPr>
            <p:cNvSpPr txBox="1">
              <a:spLocks noChangeArrowheads="1"/>
            </p:cNvSpPr>
            <p:nvPr/>
          </p:nvSpPr>
          <p:spPr bwMode="auto">
            <a:xfrm>
              <a:off x="243142" y="4521583"/>
              <a:ext cx="504851" cy="762469"/>
            </a:xfrm>
            <a:prstGeom prst="rect">
              <a:avLst/>
            </a:prstGeom>
            <a:solidFill>
              <a:srgbClr val="3333FF"/>
            </a:solidFill>
            <a:ln>
              <a:noFill/>
            </a:ln>
            <a:effectLst>
              <a:glow rad="228600">
                <a:schemeClr val="accent2">
                  <a:satMod val="175000"/>
                  <a:alpha val="40000"/>
                </a:schemeClr>
              </a:glow>
            </a:effectLst>
          </p:spPr>
          <p:txBody>
            <a:bodyPr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a:latin typeface="宋体"/>
                  <a:ea typeface="宋体"/>
                </a:rPr>
                <a:t>结论</a:t>
              </a:r>
              <a:endParaRPr kumimoji="1" lang="zh-CN" altLang="en-US" sz="2400" dirty="0">
                <a:latin typeface="宋体"/>
                <a:ea typeface="宋体"/>
              </a:endParaRPr>
            </a:p>
          </p:txBody>
        </p:sp>
        <p:sp>
          <p:nvSpPr>
            <p:cNvPr id="34" name="Text Box 10">
              <a:extLst>
                <a:ext uri="{FF2B5EF4-FFF2-40B4-BE49-F238E27FC236}">
                  <a16:creationId xmlns:a16="http://schemas.microsoft.com/office/drawing/2014/main" id="{C4EA7D8A-5CD7-4505-9CEA-6A1F135B5BE7}"/>
                </a:ext>
              </a:extLst>
            </p:cNvPr>
            <p:cNvSpPr txBox="1">
              <a:spLocks noChangeArrowheads="1"/>
            </p:cNvSpPr>
            <p:nvPr/>
          </p:nvSpPr>
          <p:spPr bwMode="auto">
            <a:xfrm>
              <a:off x="976797" y="4575920"/>
              <a:ext cx="8898784" cy="131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r>
                <a:rPr lang="en-US" altLang="zh-CN" sz="2800" b="1" dirty="0">
                  <a:effectLst>
                    <a:outerShdw blurRad="38100" dist="38100" dir="2700000" algn="tl">
                      <a:srgbClr val="000000">
                        <a:alpha val="43137"/>
                      </a:srgbClr>
                    </a:outerShdw>
                  </a:effectLst>
                </a:rPr>
                <a:t>1.</a:t>
              </a:r>
              <a:r>
                <a:rPr lang="zh-CN" altLang="en-US" sz="2800" b="1" dirty="0">
                  <a:solidFill>
                    <a:srgbClr val="FF0000"/>
                  </a:solidFill>
                  <a:effectLst>
                    <a:outerShdw blurRad="38100" dist="38100" dir="2700000" algn="tl">
                      <a:srgbClr val="000000">
                        <a:alpha val="43137"/>
                      </a:srgbClr>
                    </a:outerShdw>
                  </a:effectLst>
                  <a:ea typeface="楷体_GB2312" pitchFamily="49" charset="-122"/>
                </a:rPr>
                <a:t>电阻只消耗有功功率</a:t>
              </a:r>
              <a:r>
                <a:rPr lang="zh-CN" altLang="en-US" sz="2800" b="1" dirty="0">
                  <a:effectLst>
                    <a:outerShdw blurRad="38100" dist="38100" dir="2700000" algn="tl">
                      <a:srgbClr val="000000">
                        <a:alpha val="43137"/>
                      </a:srgbClr>
                    </a:outerShdw>
                  </a:effectLst>
                  <a:ea typeface="楷体_GB2312" pitchFamily="49" charset="-122"/>
                </a:rPr>
                <a:t>，不消耗无功功率。</a:t>
              </a:r>
              <a:endParaRPr lang="en-US" altLang="zh-CN" sz="2800" b="1" dirty="0">
                <a:effectLst>
                  <a:outerShdw blurRad="38100" dist="38100" dir="2700000" algn="tl">
                    <a:srgbClr val="000000">
                      <a:alpha val="43137"/>
                    </a:srgbClr>
                  </a:outerShdw>
                </a:effectLst>
              </a:endParaRPr>
            </a:p>
            <a:p>
              <a:pPr algn="just" fontAlgn="base">
                <a:spcBef>
                  <a:spcPct val="50000"/>
                </a:spcBef>
                <a:spcAft>
                  <a:spcPct val="0"/>
                </a:spcAft>
                <a:buNone/>
              </a:pPr>
              <a:r>
                <a:rPr lang="en-US" altLang="zh-CN" sz="2800" b="1" dirty="0">
                  <a:effectLst>
                    <a:outerShdw blurRad="38100" dist="38100" dir="2700000" algn="tl">
                      <a:srgbClr val="000000">
                        <a:alpha val="43137"/>
                      </a:srgbClr>
                    </a:outerShdw>
                  </a:effectLst>
                </a:rPr>
                <a:t>2.</a:t>
              </a:r>
              <a:r>
                <a:rPr lang="zh-CN" altLang="en-US" sz="2800" b="1" dirty="0">
                  <a:solidFill>
                    <a:srgbClr val="FF0000"/>
                  </a:solidFill>
                  <a:effectLst>
                    <a:outerShdw blurRad="38100" dist="38100" dir="2700000" algn="tl">
                      <a:srgbClr val="000000">
                        <a:alpha val="43137"/>
                      </a:srgbClr>
                    </a:outerShdw>
                  </a:effectLst>
                  <a:ea typeface="楷体_GB2312" pitchFamily="49" charset="-122"/>
                </a:rPr>
                <a:t>电感和电容只消耗无功功率</a:t>
              </a:r>
              <a:r>
                <a:rPr lang="zh-CN" altLang="en-US" sz="2800" b="1" dirty="0">
                  <a:effectLst>
                    <a:outerShdw blurRad="38100" dist="38100" dir="2700000" algn="tl">
                      <a:srgbClr val="000000">
                        <a:alpha val="43137"/>
                      </a:srgbClr>
                    </a:outerShdw>
                  </a:effectLst>
                  <a:ea typeface="楷体_GB2312" pitchFamily="49" charset="-122"/>
                </a:rPr>
                <a:t>，不消耗有功功率。</a:t>
              </a:r>
              <a:endParaRPr lang="zh-CN" altLang="en-US" sz="2800" b="1" dirty="0">
                <a:effectLst>
                  <a:outerShdw blurRad="38100" dist="38100" dir="2700000" algn="tl">
                    <a:srgbClr val="000000">
                      <a:alpha val="43137"/>
                    </a:srgbClr>
                  </a:outerShdw>
                </a:effectLst>
                <a:latin typeface="楷体_GB2312" pitchFamily="49" charset="-122"/>
                <a:ea typeface="楷体_GB2312" pitchFamily="49" charset="-122"/>
              </a:endParaRPr>
            </a:p>
          </p:txBody>
        </p:sp>
      </p:grpSp>
      <p:pic>
        <p:nvPicPr>
          <p:cNvPr id="4" name="图片 3">
            <a:extLst>
              <a:ext uri="{FF2B5EF4-FFF2-40B4-BE49-F238E27FC236}">
                <a16:creationId xmlns:a16="http://schemas.microsoft.com/office/drawing/2014/main" id="{290B08B3-08C6-4AE8-9CF9-5B70FA2961E8}"/>
              </a:ext>
            </a:extLst>
          </p:cNvPr>
          <p:cNvPicPr>
            <a:picLocks noChangeAspect="1"/>
          </p:cNvPicPr>
          <p:nvPr/>
        </p:nvPicPr>
        <p:blipFill>
          <a:blip r:embed="rId2"/>
          <a:stretch>
            <a:fillRect/>
          </a:stretch>
        </p:blipFill>
        <p:spPr>
          <a:xfrm>
            <a:off x="926506" y="926305"/>
            <a:ext cx="9998825" cy="3658257"/>
          </a:xfrm>
          <a:prstGeom prst="rect">
            <a:avLst/>
          </a:prstGeom>
        </p:spPr>
      </p:pic>
      <p:graphicFrame>
        <p:nvGraphicFramePr>
          <p:cNvPr id="42" name="Object 12">
            <a:extLst>
              <a:ext uri="{FF2B5EF4-FFF2-40B4-BE49-F238E27FC236}">
                <a16:creationId xmlns:a16="http://schemas.microsoft.com/office/drawing/2014/main" id="{FA91161A-473D-44A3-BBFA-20D06092A23D}"/>
              </a:ext>
            </a:extLst>
          </p:cNvPr>
          <p:cNvGraphicFramePr>
            <a:graphicFrameLocks noChangeAspect="1"/>
          </p:cNvGraphicFramePr>
          <p:nvPr>
            <p:extLst>
              <p:ext uri="{D42A27DB-BD31-4B8C-83A1-F6EECF244321}">
                <p14:modId xmlns:p14="http://schemas.microsoft.com/office/powerpoint/2010/main" val="2649510156"/>
              </p:ext>
            </p:extLst>
          </p:nvPr>
        </p:nvGraphicFramePr>
        <p:xfrm>
          <a:off x="1058957" y="4711392"/>
          <a:ext cx="1638194" cy="536512"/>
        </p:xfrm>
        <a:graphic>
          <a:graphicData uri="http://schemas.openxmlformats.org/presentationml/2006/ole">
            <mc:AlternateContent xmlns:mc="http://schemas.openxmlformats.org/markup-compatibility/2006">
              <mc:Choice xmlns:v="urn:schemas-microsoft-com:vml" Requires="v">
                <p:oleObj name="Equation" r:id="rId3" imgW="774360" imgH="228600" progId="Equation.DSMT4">
                  <p:embed/>
                </p:oleObj>
              </mc:Choice>
              <mc:Fallback>
                <p:oleObj name="Equation" r:id="rId3" imgW="774360" imgH="228600" progId="Equation.DSMT4">
                  <p:embed/>
                  <p:pic>
                    <p:nvPicPr>
                      <p:cNvPr id="8" name="Object 12">
                        <a:extLst>
                          <a:ext uri="{FF2B5EF4-FFF2-40B4-BE49-F238E27FC236}">
                            <a16:creationId xmlns:a16="http://schemas.microsoft.com/office/drawing/2014/main" id="{FDFCF222-8D8E-4D0C-9B33-2B40459079CE}"/>
                          </a:ext>
                        </a:extLst>
                      </p:cNvPr>
                      <p:cNvPicPr>
                        <a:picLocks noChangeAspect="1" noChangeArrowheads="1"/>
                      </p:cNvPicPr>
                      <p:nvPr/>
                    </p:nvPicPr>
                    <p:blipFill>
                      <a:blip r:embed="rId4"/>
                      <a:srcRect/>
                      <a:stretch>
                        <a:fillRect/>
                      </a:stretch>
                    </p:blipFill>
                    <p:spPr bwMode="auto">
                      <a:xfrm>
                        <a:off x="1058957" y="4711392"/>
                        <a:ext cx="1638194" cy="536512"/>
                      </a:xfrm>
                      <a:prstGeom prst="rect">
                        <a:avLst/>
                      </a:prstGeom>
                      <a:noFill/>
                      <a:ln>
                        <a:noFill/>
                      </a:ln>
                    </p:spPr>
                  </p:pic>
                </p:oleObj>
              </mc:Fallback>
            </mc:AlternateContent>
          </a:graphicData>
        </a:graphic>
      </p:graphicFrame>
      <p:sp>
        <p:nvSpPr>
          <p:cNvPr id="5" name="文本框 4">
            <a:extLst>
              <a:ext uri="{FF2B5EF4-FFF2-40B4-BE49-F238E27FC236}">
                <a16:creationId xmlns:a16="http://schemas.microsoft.com/office/drawing/2014/main" id="{745B37A0-2469-49A0-9A09-BE9BE73793E7}"/>
              </a:ext>
            </a:extLst>
          </p:cNvPr>
          <p:cNvSpPr txBox="1"/>
          <p:nvPr/>
        </p:nvSpPr>
        <p:spPr>
          <a:xfrm>
            <a:off x="2697151" y="4811743"/>
            <a:ext cx="1569660" cy="369332"/>
          </a:xfrm>
          <a:prstGeom prst="rect">
            <a:avLst/>
          </a:prstGeom>
          <a:noFill/>
        </p:spPr>
        <p:txBody>
          <a:bodyPr wrap="none" rtlCol="0">
            <a:spAutoFit/>
          </a:bodyPr>
          <a:lstStyle/>
          <a:p>
            <a:r>
              <a:rPr lang="zh-CN" altLang="en-US" b="1" dirty="0">
                <a:solidFill>
                  <a:srgbClr val="FF0000"/>
                </a:solidFill>
              </a:rPr>
              <a:t>导前</a:t>
            </a:r>
            <a:r>
              <a:rPr lang="zh-CN" altLang="en-US" dirty="0"/>
              <a:t>或者</a:t>
            </a:r>
            <a:r>
              <a:rPr lang="zh-CN" altLang="en-US" b="1" dirty="0">
                <a:solidFill>
                  <a:srgbClr val="FF0000"/>
                </a:solidFill>
              </a:rPr>
              <a:t>滞后</a:t>
            </a: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矩形 1">
            <a:extLst>
              <a:ext uri="{FF2B5EF4-FFF2-40B4-BE49-F238E27FC236}">
                <a16:creationId xmlns:a16="http://schemas.microsoft.com/office/drawing/2014/main" id="{081063AD-5A36-4999-B5D5-1CF83C4B4207}"/>
              </a:ext>
            </a:extLst>
          </p:cNvPr>
          <p:cNvSpPr>
            <a:spLocks noChangeArrowheads="1"/>
          </p:cNvSpPr>
          <p:nvPr/>
        </p:nvSpPr>
        <p:spPr bwMode="auto">
          <a:xfrm>
            <a:off x="218002" y="392521"/>
            <a:ext cx="11843309"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latin typeface="楷体_GB2312" pitchFamily="49" charset="-122"/>
                <a:ea typeface="楷体_GB2312" pitchFamily="49" charset="-122"/>
              </a:rPr>
              <a:t>无功功率决不是无用功率。</a:t>
            </a:r>
            <a:endParaRPr lang="en-US" altLang="zh-CN" sz="3600" b="1">
              <a:latin typeface="楷体_GB2312" pitchFamily="49" charset="-122"/>
              <a:ea typeface="楷体_GB2312" pitchFamily="49" charset="-122"/>
            </a:endParaRPr>
          </a:p>
          <a:p>
            <a:pPr eaLnBrk="0" fontAlgn="base" hangingPunct="0">
              <a:spcBef>
                <a:spcPct val="0"/>
              </a:spcBef>
              <a:spcAft>
                <a:spcPct val="0"/>
              </a:spcAft>
              <a:buNone/>
            </a:pPr>
            <a:r>
              <a:rPr lang="zh-CN" altLang="en-US" sz="3600" b="1">
                <a:latin typeface="楷体_GB2312" pitchFamily="49" charset="-122"/>
                <a:ea typeface="楷体_GB2312" pitchFamily="49" charset="-122"/>
              </a:rPr>
              <a:t>电动机需要利用无功功率建立和维持旋转磁场，使转子转动。</a:t>
            </a:r>
            <a:endParaRPr lang="en-US" altLang="zh-CN" sz="3600" b="1">
              <a:latin typeface="楷体_GB2312" pitchFamily="49" charset="-122"/>
              <a:ea typeface="楷体_GB2312" pitchFamily="49" charset="-122"/>
            </a:endParaRPr>
          </a:p>
          <a:p>
            <a:pPr eaLnBrk="0" fontAlgn="base" hangingPunct="0">
              <a:spcBef>
                <a:spcPct val="0"/>
              </a:spcBef>
              <a:spcAft>
                <a:spcPct val="0"/>
              </a:spcAft>
              <a:buNone/>
            </a:pPr>
            <a:r>
              <a:rPr lang="zh-CN" altLang="en-US" sz="3600" b="1">
                <a:latin typeface="楷体_GB2312" pitchFamily="49" charset="-122"/>
                <a:ea typeface="楷体_GB2312" pitchFamily="49" charset="-122"/>
              </a:rPr>
              <a:t>变压器也同样需要无功功率。</a:t>
            </a:r>
          </a:p>
        </p:txBody>
      </p:sp>
      <p:pic>
        <p:nvPicPr>
          <p:cNvPr id="35843" name="Picture 4" descr="c:\users\roadwinds\appdata\roaming\360se6\User Data\temp\20130616115444-1841799612.jpg">
            <a:extLst>
              <a:ext uri="{FF2B5EF4-FFF2-40B4-BE49-F238E27FC236}">
                <a16:creationId xmlns:a16="http://schemas.microsoft.com/office/drawing/2014/main" id="{9E2AE4BA-9903-4BE5-8C69-80F8499E05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341" y="2878139"/>
            <a:ext cx="2357437"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5" descr="C:\Users\roadwinds\Desktop\416a826ea759147f.jpg">
            <a:extLst>
              <a:ext uri="{FF2B5EF4-FFF2-40B4-BE49-F238E27FC236}">
                <a16:creationId xmlns:a16="http://schemas.microsoft.com/office/drawing/2014/main" id="{F0B721CF-4B54-4B37-9D70-6A0C877186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2038" y="2878139"/>
            <a:ext cx="1757362"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矩形 5">
            <a:extLst>
              <a:ext uri="{FF2B5EF4-FFF2-40B4-BE49-F238E27FC236}">
                <a16:creationId xmlns:a16="http://schemas.microsoft.com/office/drawing/2014/main" id="{73312871-A92D-42BF-96EF-1C9159A66996}"/>
              </a:ext>
            </a:extLst>
          </p:cNvPr>
          <p:cNvSpPr>
            <a:spLocks noChangeArrowheads="1"/>
          </p:cNvSpPr>
          <p:nvPr/>
        </p:nvSpPr>
        <p:spPr bwMode="auto">
          <a:xfrm>
            <a:off x="2847478" y="5422367"/>
            <a:ext cx="9540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2000" b="1">
                <a:latin typeface="楷体_GB2312" pitchFamily="49" charset="-122"/>
                <a:ea typeface="楷体_GB2312" pitchFamily="49" charset="-122"/>
              </a:rPr>
              <a:t>电动机</a:t>
            </a:r>
          </a:p>
        </p:txBody>
      </p:sp>
      <p:sp>
        <p:nvSpPr>
          <p:cNvPr id="35846" name="矩形 6">
            <a:extLst>
              <a:ext uri="{FF2B5EF4-FFF2-40B4-BE49-F238E27FC236}">
                <a16:creationId xmlns:a16="http://schemas.microsoft.com/office/drawing/2014/main" id="{5F1E9970-C2F7-4260-B5BA-9F0DCFB6093D}"/>
              </a:ext>
            </a:extLst>
          </p:cNvPr>
          <p:cNvSpPr>
            <a:spLocks noChangeArrowheads="1"/>
          </p:cNvSpPr>
          <p:nvPr/>
        </p:nvSpPr>
        <p:spPr bwMode="auto">
          <a:xfrm>
            <a:off x="5185570" y="5414150"/>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2000" b="1">
                <a:latin typeface="楷体_GB2312" pitchFamily="49" charset="-122"/>
                <a:ea typeface="楷体_GB2312" pitchFamily="49" charset="-122"/>
              </a:rPr>
              <a:t>变压器</a:t>
            </a:r>
          </a:p>
        </p:txBody>
      </p:sp>
      <p:pic>
        <p:nvPicPr>
          <p:cNvPr id="35847" name="Picture 8" descr="C:\Users\roadwinds\Desktop\danxiang-yl01.jpg">
            <a:extLst>
              <a:ext uri="{FF2B5EF4-FFF2-40B4-BE49-F238E27FC236}">
                <a16:creationId xmlns:a16="http://schemas.microsoft.com/office/drawing/2014/main" id="{DC6D3079-22A0-4269-845A-C546A57079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2625" y="3055939"/>
            <a:ext cx="2882900"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矩形 9">
            <a:extLst>
              <a:ext uri="{FF2B5EF4-FFF2-40B4-BE49-F238E27FC236}">
                <a16:creationId xmlns:a16="http://schemas.microsoft.com/office/drawing/2014/main" id="{4CC7B7FE-F295-4D30-9BB0-0E63842EF71B}"/>
              </a:ext>
            </a:extLst>
          </p:cNvPr>
          <p:cNvSpPr>
            <a:spLocks noChangeArrowheads="1"/>
          </p:cNvSpPr>
          <p:nvPr/>
        </p:nvSpPr>
        <p:spPr bwMode="auto">
          <a:xfrm>
            <a:off x="7691439" y="5316538"/>
            <a:ext cx="1733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2000" b="1">
                <a:latin typeface="楷体_GB2312" pitchFamily="49" charset="-122"/>
                <a:ea typeface="楷体_GB2312" pitchFamily="49" charset="-122"/>
              </a:rPr>
              <a:t>变压器等效图</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461838CF-039A-4A56-B22A-7954DE616782}"/>
              </a:ext>
            </a:extLst>
          </p:cNvPr>
          <p:cNvSpPr txBox="1">
            <a:spLocks noChangeArrowheads="1"/>
          </p:cNvSpPr>
          <p:nvPr/>
        </p:nvSpPr>
        <p:spPr>
          <a:xfrm>
            <a:off x="3581400" y="381000"/>
            <a:ext cx="4724400" cy="609600"/>
          </a:xfrm>
          <a:prstGeom prst="rect">
            <a:avLst/>
          </a:prstGeom>
        </p:spPr>
        <p:txBody>
          <a:bodyPr/>
          <a:lstStyle>
            <a:lvl1pPr algn="ctr" rtl="0" eaLnBrk="0" fontAlgn="base" hangingPunct="0">
              <a:spcBef>
                <a:spcPct val="0"/>
              </a:spcBef>
              <a:spcAft>
                <a:spcPct val="0"/>
              </a:spcAft>
              <a:defRPr kumimoji="1" sz="5867">
                <a:solidFill>
                  <a:schemeClr val="tx2"/>
                </a:solidFill>
                <a:latin typeface="+mj-lt"/>
                <a:ea typeface="+mj-ea"/>
                <a:cs typeface="+mj-cs"/>
              </a:defRPr>
            </a:lvl1pPr>
            <a:lvl2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5pPr>
            <a:lvl6pPr marL="609585" algn="ctr" rtl="0" fontAlgn="base">
              <a:spcBef>
                <a:spcPct val="0"/>
              </a:spcBef>
              <a:spcAft>
                <a:spcPct val="0"/>
              </a:spcAft>
              <a:defRPr kumimoji="1" sz="5867">
                <a:solidFill>
                  <a:schemeClr val="tx2"/>
                </a:solidFill>
                <a:latin typeface="Times New Roman" pitchFamily="18" charset="0"/>
                <a:ea typeface="宋体" pitchFamily="2" charset="-122"/>
              </a:defRPr>
            </a:lvl6pPr>
            <a:lvl7pPr marL="1219170" algn="ctr" rtl="0" fontAlgn="base">
              <a:spcBef>
                <a:spcPct val="0"/>
              </a:spcBef>
              <a:spcAft>
                <a:spcPct val="0"/>
              </a:spcAft>
              <a:defRPr kumimoji="1" sz="5867">
                <a:solidFill>
                  <a:schemeClr val="tx2"/>
                </a:solidFill>
                <a:latin typeface="Times New Roman" pitchFamily="18" charset="0"/>
                <a:ea typeface="宋体" pitchFamily="2" charset="-122"/>
              </a:defRPr>
            </a:lvl7pPr>
            <a:lvl8pPr marL="1828754" algn="ctr" rtl="0" fontAlgn="base">
              <a:spcBef>
                <a:spcPct val="0"/>
              </a:spcBef>
              <a:spcAft>
                <a:spcPct val="0"/>
              </a:spcAft>
              <a:defRPr kumimoji="1" sz="5867">
                <a:solidFill>
                  <a:schemeClr val="tx2"/>
                </a:solidFill>
                <a:latin typeface="Times New Roman" pitchFamily="18" charset="0"/>
                <a:ea typeface="宋体" pitchFamily="2" charset="-122"/>
              </a:defRPr>
            </a:lvl8pPr>
            <a:lvl9pPr marL="2438339" algn="ctr" rtl="0" fontAlgn="base">
              <a:spcBef>
                <a:spcPct val="0"/>
              </a:spcBef>
              <a:spcAft>
                <a:spcPct val="0"/>
              </a:spcAft>
              <a:defRPr kumimoji="1" sz="5867">
                <a:solidFill>
                  <a:schemeClr val="tx2"/>
                </a:solidFill>
                <a:latin typeface="Times New Roman" pitchFamily="18" charset="0"/>
                <a:ea typeface="宋体" pitchFamily="2" charset="-122"/>
              </a:defRPr>
            </a:lvl9pPr>
          </a:lstStyle>
          <a:p>
            <a:pPr eaLnBrk="1" hangingPunct="1"/>
            <a:r>
              <a:rPr lang="en-US" altLang="zh-CN" sz="3600" b="1" kern="0">
                <a:solidFill>
                  <a:schemeClr val="accent6"/>
                </a:solidFill>
                <a:latin typeface="楷体_GB2312" pitchFamily="49" charset="-122"/>
                <a:ea typeface="楷体_GB2312" pitchFamily="49" charset="-122"/>
              </a:rPr>
              <a:t>6</a:t>
            </a:r>
            <a:r>
              <a:rPr lang="zh-CN" altLang="en-US" sz="3600" b="1" kern="0">
                <a:solidFill>
                  <a:schemeClr val="accent6"/>
                </a:solidFill>
                <a:latin typeface="楷体_GB2312" pitchFamily="49" charset="-122"/>
                <a:ea typeface="楷体_GB2312" pitchFamily="49" charset="-122"/>
              </a:rPr>
              <a:t>、复 功 率</a:t>
            </a:r>
            <a:endParaRPr lang="zh-CN" altLang="en-US" sz="2800" i="1" kern="0">
              <a:solidFill>
                <a:schemeClr val="accent6"/>
              </a:solidFill>
              <a:latin typeface="楷体_GB2312" pitchFamily="49" charset="-122"/>
              <a:ea typeface="楷体_GB2312" pitchFamily="49" charset="-122"/>
            </a:endParaRPr>
          </a:p>
        </p:txBody>
      </p:sp>
      <p:sp>
        <p:nvSpPr>
          <p:cNvPr id="3" name="Text Box 3">
            <a:extLst>
              <a:ext uri="{FF2B5EF4-FFF2-40B4-BE49-F238E27FC236}">
                <a16:creationId xmlns:a16="http://schemas.microsoft.com/office/drawing/2014/main" id="{AD671BB4-6143-4EF4-AEAD-E1166E558E7E}"/>
              </a:ext>
            </a:extLst>
          </p:cNvPr>
          <p:cNvSpPr txBox="1">
            <a:spLocks noChangeArrowheads="1"/>
          </p:cNvSpPr>
          <p:nvPr/>
        </p:nvSpPr>
        <p:spPr bwMode="auto">
          <a:xfrm>
            <a:off x="444321" y="1143000"/>
            <a:ext cx="11206341"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en-US" altLang="zh-CN" sz="3600" b="1">
                <a:latin typeface="Courier New" panose="02070309020205020404" pitchFamily="49" charset="0"/>
                <a:ea typeface="楷体_GB2312" pitchFamily="49" charset="-122"/>
              </a:rPr>
              <a:t> </a:t>
            </a:r>
            <a:r>
              <a:rPr lang="en-US" altLang="zh-CN" sz="3600" b="1">
                <a:latin typeface="楷体_GB2312" pitchFamily="49" charset="-122"/>
                <a:ea typeface="楷体_GB2312" pitchFamily="49" charset="-122"/>
              </a:rPr>
              <a:t>  </a:t>
            </a:r>
            <a:r>
              <a:rPr lang="zh-CN" altLang="en-US" sz="3600" b="1">
                <a:latin typeface="楷体_GB2312" pitchFamily="49" charset="-122"/>
                <a:ea typeface="楷体_GB2312" pitchFamily="49" charset="-122"/>
              </a:rPr>
              <a:t>为了便于用相量来计算平均功率，引入复功率。工作于正弦稳态的网络，其电压电流采用关联的参考方向，设</a:t>
            </a:r>
          </a:p>
        </p:txBody>
      </p:sp>
      <p:sp>
        <p:nvSpPr>
          <p:cNvPr id="5" name="Text Box 10">
            <a:extLst>
              <a:ext uri="{FF2B5EF4-FFF2-40B4-BE49-F238E27FC236}">
                <a16:creationId xmlns:a16="http://schemas.microsoft.com/office/drawing/2014/main" id="{1ED5358C-24A0-48A4-B7E3-83DB7B798C97}"/>
              </a:ext>
            </a:extLst>
          </p:cNvPr>
          <p:cNvSpPr txBox="1">
            <a:spLocks noChangeArrowheads="1"/>
          </p:cNvSpPr>
          <p:nvPr/>
        </p:nvSpPr>
        <p:spPr bwMode="auto">
          <a:xfrm>
            <a:off x="1204885" y="6082216"/>
            <a:ext cx="3657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t>单位：</a:t>
            </a:r>
            <a:r>
              <a:rPr lang="en-US" altLang="zh-CN" sz="3600" b="1"/>
              <a:t>VA</a:t>
            </a:r>
          </a:p>
        </p:txBody>
      </p:sp>
      <p:graphicFrame>
        <p:nvGraphicFramePr>
          <p:cNvPr id="6" name="对象 1">
            <a:extLst>
              <a:ext uri="{FF2B5EF4-FFF2-40B4-BE49-F238E27FC236}">
                <a16:creationId xmlns:a16="http://schemas.microsoft.com/office/drawing/2014/main" id="{6271A2E7-8BDF-47F2-B947-9EB202EED1B8}"/>
              </a:ext>
            </a:extLst>
          </p:cNvPr>
          <p:cNvGraphicFramePr>
            <a:graphicFrameLocks noChangeAspect="1"/>
          </p:cNvGraphicFramePr>
          <p:nvPr>
            <p:extLst>
              <p:ext uri="{D42A27DB-BD31-4B8C-83A1-F6EECF244321}">
                <p14:modId xmlns:p14="http://schemas.microsoft.com/office/powerpoint/2010/main" val="2677266227"/>
              </p:ext>
            </p:extLst>
          </p:nvPr>
        </p:nvGraphicFramePr>
        <p:xfrm>
          <a:off x="444321" y="4654867"/>
          <a:ext cx="1589088" cy="831850"/>
        </p:xfrm>
        <a:graphic>
          <a:graphicData uri="http://schemas.openxmlformats.org/presentationml/2006/ole">
            <mc:AlternateContent xmlns:mc="http://schemas.openxmlformats.org/markup-compatibility/2006">
              <mc:Choice xmlns:v="urn:schemas-microsoft-com:vml" Requires="v">
                <p:oleObj name="Equation" r:id="rId2" imgW="533160" imgH="279360" progId="Equation.DSMT4">
                  <p:embed/>
                </p:oleObj>
              </mc:Choice>
              <mc:Fallback>
                <p:oleObj name="Equation" r:id="rId2" imgW="533160" imgH="279360" progId="Equation.DSMT4">
                  <p:embed/>
                  <p:pic>
                    <p:nvPicPr>
                      <p:cNvPr id="29703" name="对象 1">
                        <a:extLst>
                          <a:ext uri="{FF2B5EF4-FFF2-40B4-BE49-F238E27FC236}">
                            <a16:creationId xmlns:a16="http://schemas.microsoft.com/office/drawing/2014/main" id="{48EE1650-4FE0-4742-8DBA-5388E60AB75D}"/>
                          </a:ext>
                        </a:extLst>
                      </p:cNvPr>
                      <p:cNvPicPr>
                        <a:picLocks noChangeAspect="1" noChangeArrowheads="1"/>
                      </p:cNvPicPr>
                      <p:nvPr/>
                    </p:nvPicPr>
                    <p:blipFill>
                      <a:blip r:embed="rId3"/>
                      <a:srcRect/>
                      <a:stretch>
                        <a:fillRect/>
                      </a:stretch>
                    </p:blipFill>
                    <p:spPr bwMode="auto">
                      <a:xfrm>
                        <a:off x="444321" y="4654867"/>
                        <a:ext cx="15890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7" name="对象 2">
            <a:extLst>
              <a:ext uri="{FF2B5EF4-FFF2-40B4-BE49-F238E27FC236}">
                <a16:creationId xmlns:a16="http://schemas.microsoft.com/office/drawing/2014/main" id="{743D9A0D-F427-494C-A099-A32350A1D6D8}"/>
              </a:ext>
            </a:extLst>
          </p:cNvPr>
          <p:cNvGraphicFramePr>
            <a:graphicFrameLocks noChangeAspect="1"/>
          </p:cNvGraphicFramePr>
          <p:nvPr>
            <p:extLst>
              <p:ext uri="{D42A27DB-BD31-4B8C-83A1-F6EECF244321}">
                <p14:modId xmlns:p14="http://schemas.microsoft.com/office/powerpoint/2010/main" val="3527656700"/>
              </p:ext>
            </p:extLst>
          </p:nvPr>
        </p:nvGraphicFramePr>
        <p:xfrm>
          <a:off x="588784" y="5447030"/>
          <a:ext cx="4951412" cy="723900"/>
        </p:xfrm>
        <a:graphic>
          <a:graphicData uri="http://schemas.openxmlformats.org/presentationml/2006/ole">
            <mc:AlternateContent xmlns:mc="http://schemas.openxmlformats.org/markup-compatibility/2006">
              <mc:Choice xmlns:v="urn:schemas-microsoft-com:vml" Requires="v">
                <p:oleObj name="Equation" r:id="rId4" imgW="1562040" imgH="228600" progId="Equation.DSMT4">
                  <p:embed/>
                </p:oleObj>
              </mc:Choice>
              <mc:Fallback>
                <p:oleObj name="Equation" r:id="rId4" imgW="1562040" imgH="228600" progId="Equation.DSMT4">
                  <p:embed/>
                  <p:pic>
                    <p:nvPicPr>
                      <p:cNvPr id="29704" name="对象 2">
                        <a:extLst>
                          <a:ext uri="{FF2B5EF4-FFF2-40B4-BE49-F238E27FC236}">
                            <a16:creationId xmlns:a16="http://schemas.microsoft.com/office/drawing/2014/main" id="{5681BA22-58D7-4FF5-890D-C4A2F59EC0BA}"/>
                          </a:ext>
                        </a:extLst>
                      </p:cNvPr>
                      <p:cNvPicPr>
                        <a:picLocks noChangeAspect="1" noChangeArrowheads="1"/>
                      </p:cNvPicPr>
                      <p:nvPr/>
                    </p:nvPicPr>
                    <p:blipFill>
                      <a:blip r:embed="rId5"/>
                      <a:srcRect/>
                      <a:stretch>
                        <a:fillRect/>
                      </a:stretch>
                    </p:blipFill>
                    <p:spPr bwMode="auto">
                      <a:xfrm>
                        <a:off x="588784" y="5447030"/>
                        <a:ext cx="4951412"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8" name="对象 7">
            <a:extLst>
              <a:ext uri="{FF2B5EF4-FFF2-40B4-BE49-F238E27FC236}">
                <a16:creationId xmlns:a16="http://schemas.microsoft.com/office/drawing/2014/main" id="{F2091FD0-B149-49A5-8A4E-CFD7D69AB959}"/>
              </a:ext>
            </a:extLst>
          </p:cNvPr>
          <p:cNvGraphicFramePr>
            <a:graphicFrameLocks/>
          </p:cNvGraphicFramePr>
          <p:nvPr>
            <p:extLst>
              <p:ext uri="{D42A27DB-BD31-4B8C-83A1-F6EECF244321}">
                <p14:modId xmlns:p14="http://schemas.microsoft.com/office/powerpoint/2010/main" val="1903334499"/>
              </p:ext>
            </p:extLst>
          </p:nvPr>
        </p:nvGraphicFramePr>
        <p:xfrm>
          <a:off x="5557659" y="4870768"/>
          <a:ext cx="1657350" cy="695325"/>
        </p:xfrm>
        <a:graphic>
          <a:graphicData uri="http://schemas.openxmlformats.org/presentationml/2006/ole">
            <mc:AlternateContent xmlns:mc="http://schemas.openxmlformats.org/markup-compatibility/2006">
              <mc:Choice xmlns:v="urn:schemas-microsoft-com:vml" Requires="v">
                <p:oleObj name="Equation" r:id="rId6" imgW="545760" imgH="228600" progId="Equation.DSMT4">
                  <p:embed/>
                </p:oleObj>
              </mc:Choice>
              <mc:Fallback>
                <p:oleObj name="Equation" r:id="rId6" imgW="545760" imgH="228600" progId="Equation.DSMT4">
                  <p:embed/>
                  <p:pic>
                    <p:nvPicPr>
                      <p:cNvPr id="29712" name="对象 29711">
                        <a:extLst>
                          <a:ext uri="{FF2B5EF4-FFF2-40B4-BE49-F238E27FC236}">
                            <a16:creationId xmlns:a16="http://schemas.microsoft.com/office/drawing/2014/main" id="{A60653AD-787E-495B-9F3D-CDF6DFD40EBE}"/>
                          </a:ext>
                        </a:extLst>
                      </p:cNvPr>
                      <p:cNvPicPr>
                        <a:picLocks noChangeArrowheads="1"/>
                      </p:cNvPicPr>
                      <p:nvPr/>
                    </p:nvPicPr>
                    <p:blipFill>
                      <a:blip r:embed="rId7"/>
                      <a:srcRect/>
                      <a:stretch>
                        <a:fillRect/>
                      </a:stretch>
                    </p:blipFill>
                    <p:spPr bwMode="auto">
                      <a:xfrm>
                        <a:off x="5557659" y="4870768"/>
                        <a:ext cx="16573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9" name="对象 8">
            <a:extLst>
              <a:ext uri="{FF2B5EF4-FFF2-40B4-BE49-F238E27FC236}">
                <a16:creationId xmlns:a16="http://schemas.microsoft.com/office/drawing/2014/main" id="{5F7CE1CE-6C7F-48A3-8941-DC71AB50C76F}"/>
              </a:ext>
            </a:extLst>
          </p:cNvPr>
          <p:cNvGraphicFramePr>
            <a:graphicFrameLocks/>
          </p:cNvGraphicFramePr>
          <p:nvPr>
            <p:extLst>
              <p:ext uri="{D42A27DB-BD31-4B8C-83A1-F6EECF244321}">
                <p14:modId xmlns:p14="http://schemas.microsoft.com/office/powerpoint/2010/main" val="2985671782"/>
              </p:ext>
            </p:extLst>
          </p:nvPr>
        </p:nvGraphicFramePr>
        <p:xfrm>
          <a:off x="5557659" y="5518468"/>
          <a:ext cx="1655762" cy="587375"/>
        </p:xfrm>
        <a:graphic>
          <a:graphicData uri="http://schemas.openxmlformats.org/presentationml/2006/ole">
            <mc:AlternateContent xmlns:mc="http://schemas.openxmlformats.org/markup-compatibility/2006">
              <mc:Choice xmlns:v="urn:schemas-microsoft-com:vml" Requires="v">
                <p:oleObj name="Equation" r:id="rId8" imgW="571320" imgH="203040" progId="Equation.DSMT4">
                  <p:embed/>
                </p:oleObj>
              </mc:Choice>
              <mc:Fallback>
                <p:oleObj name="Equation" r:id="rId8" imgW="571320" imgH="203040" progId="Equation.DSMT4">
                  <p:embed/>
                  <p:pic>
                    <p:nvPicPr>
                      <p:cNvPr id="29713" name="对象 29712">
                        <a:extLst>
                          <a:ext uri="{FF2B5EF4-FFF2-40B4-BE49-F238E27FC236}">
                            <a16:creationId xmlns:a16="http://schemas.microsoft.com/office/drawing/2014/main" id="{32711E97-BF83-4264-9DBC-ED27D0CC7939}"/>
                          </a:ext>
                        </a:extLst>
                      </p:cNvPr>
                      <p:cNvPicPr>
                        <a:picLocks noChangeArrowheads="1"/>
                      </p:cNvPicPr>
                      <p:nvPr/>
                    </p:nvPicPr>
                    <p:blipFill>
                      <a:blip r:embed="rId9"/>
                      <a:srcRect/>
                      <a:stretch>
                        <a:fillRect/>
                      </a:stretch>
                    </p:blipFill>
                    <p:spPr bwMode="auto">
                      <a:xfrm>
                        <a:off x="5557659" y="5518468"/>
                        <a:ext cx="165576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0" name="对象 9">
            <a:extLst>
              <a:ext uri="{FF2B5EF4-FFF2-40B4-BE49-F238E27FC236}">
                <a16:creationId xmlns:a16="http://schemas.microsoft.com/office/drawing/2014/main" id="{3501862E-8A2C-44DE-BE1B-9F462D57A1FE}"/>
              </a:ext>
            </a:extLst>
          </p:cNvPr>
          <p:cNvGraphicFramePr>
            <a:graphicFrameLocks/>
          </p:cNvGraphicFramePr>
          <p:nvPr>
            <p:extLst>
              <p:ext uri="{D42A27DB-BD31-4B8C-83A1-F6EECF244321}">
                <p14:modId xmlns:p14="http://schemas.microsoft.com/office/powerpoint/2010/main" val="2611495107"/>
              </p:ext>
            </p:extLst>
          </p:nvPr>
        </p:nvGraphicFramePr>
        <p:xfrm>
          <a:off x="2028646" y="4942206"/>
          <a:ext cx="3557588" cy="542925"/>
        </p:xfrm>
        <a:graphic>
          <a:graphicData uri="http://schemas.openxmlformats.org/presentationml/2006/ole">
            <mc:AlternateContent xmlns:mc="http://schemas.openxmlformats.org/markup-compatibility/2006">
              <mc:Choice xmlns:v="urn:schemas-microsoft-com:vml" Requires="v">
                <p:oleObj name="Equation" r:id="rId10" imgW="1498320" imgH="228600" progId="Equation.DSMT4">
                  <p:embed/>
                </p:oleObj>
              </mc:Choice>
              <mc:Fallback>
                <p:oleObj name="Equation" r:id="rId10" imgW="1498320" imgH="228600" progId="Equation.DSMT4">
                  <p:embed/>
                  <p:pic>
                    <p:nvPicPr>
                      <p:cNvPr id="29714" name="对象 29713">
                        <a:extLst>
                          <a:ext uri="{FF2B5EF4-FFF2-40B4-BE49-F238E27FC236}">
                            <a16:creationId xmlns:a16="http://schemas.microsoft.com/office/drawing/2014/main" id="{05BA18C7-2C66-4735-92D1-9D8571227597}"/>
                          </a:ext>
                        </a:extLst>
                      </p:cNvPr>
                      <p:cNvPicPr>
                        <a:picLocks noChangeArrowheads="1"/>
                      </p:cNvPicPr>
                      <p:nvPr/>
                    </p:nvPicPr>
                    <p:blipFill>
                      <a:blip r:embed="rId11"/>
                      <a:srcRect/>
                      <a:stretch>
                        <a:fillRect/>
                      </a:stretch>
                    </p:blipFill>
                    <p:spPr bwMode="auto">
                      <a:xfrm>
                        <a:off x="2028646" y="4942206"/>
                        <a:ext cx="3557588"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pic>
        <p:nvPicPr>
          <p:cNvPr id="11" name="图片 10">
            <a:extLst>
              <a:ext uri="{FF2B5EF4-FFF2-40B4-BE49-F238E27FC236}">
                <a16:creationId xmlns:a16="http://schemas.microsoft.com/office/drawing/2014/main" id="{245F9120-C21F-4EAC-98CC-5DBC92D8CDD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991945" y="2417054"/>
            <a:ext cx="1917313" cy="2253064"/>
          </a:xfrm>
          <a:prstGeom prst="rect">
            <a:avLst/>
          </a:prstGeom>
        </p:spPr>
      </p:pic>
      <p:pic>
        <p:nvPicPr>
          <p:cNvPr id="12" name="图片 11">
            <a:extLst>
              <a:ext uri="{FF2B5EF4-FFF2-40B4-BE49-F238E27FC236}">
                <a16:creationId xmlns:a16="http://schemas.microsoft.com/office/drawing/2014/main" id="{BE9ACD09-6CAE-498C-8579-0F279FA2498D}"/>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480195" y="2403334"/>
            <a:ext cx="1884678" cy="3583619"/>
          </a:xfrm>
          <a:prstGeom prst="rect">
            <a:avLst/>
          </a:prstGeom>
        </p:spPr>
      </p:pic>
      <p:pic>
        <p:nvPicPr>
          <p:cNvPr id="14" name="图片 13">
            <a:extLst>
              <a:ext uri="{FF2B5EF4-FFF2-40B4-BE49-F238E27FC236}">
                <a16:creationId xmlns:a16="http://schemas.microsoft.com/office/drawing/2014/main" id="{7BAED1C6-545A-49CF-B2BF-A14075041EC1}"/>
              </a:ext>
            </a:extLst>
          </p:cNvPr>
          <p:cNvPicPr>
            <a:picLocks noChangeAspect="1"/>
          </p:cNvPicPr>
          <p:nvPr/>
        </p:nvPicPr>
        <p:blipFill>
          <a:blip r:embed="rId14"/>
          <a:stretch>
            <a:fillRect/>
          </a:stretch>
        </p:blipFill>
        <p:spPr>
          <a:xfrm>
            <a:off x="2521751" y="3035299"/>
            <a:ext cx="2340733" cy="1510149"/>
          </a:xfrm>
          <a:prstGeom prst="rect">
            <a:avLst/>
          </a:prstGeom>
        </p:spPr>
      </p:pic>
    </p:spTree>
    <p:extLst>
      <p:ext uri="{BB962C8B-B14F-4D97-AF65-F5344CB8AC3E}">
        <p14:creationId xmlns:p14="http://schemas.microsoft.com/office/powerpoint/2010/main" val="14078836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Text Box 2">
            <a:extLst>
              <a:ext uri="{FF2B5EF4-FFF2-40B4-BE49-F238E27FC236}">
                <a16:creationId xmlns:a16="http://schemas.microsoft.com/office/drawing/2014/main" id="{DB08593E-5D5A-45AF-A28F-356392057481}"/>
              </a:ext>
            </a:extLst>
          </p:cNvPr>
          <p:cNvSpPr txBox="1">
            <a:spLocks noChangeArrowheads="1"/>
          </p:cNvSpPr>
          <p:nvPr/>
        </p:nvSpPr>
        <p:spPr bwMode="auto">
          <a:xfrm>
            <a:off x="2066606" y="1196056"/>
            <a:ext cx="838199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复功率还有两个常用的公式：</a:t>
            </a:r>
          </a:p>
        </p:txBody>
      </p:sp>
      <p:sp>
        <p:nvSpPr>
          <p:cNvPr id="39940" name="Text Box 5">
            <a:extLst>
              <a:ext uri="{FF2B5EF4-FFF2-40B4-BE49-F238E27FC236}">
                <a16:creationId xmlns:a16="http://schemas.microsoft.com/office/drawing/2014/main" id="{44A24E02-8CB3-438D-B037-C90496626E9D}"/>
              </a:ext>
            </a:extLst>
          </p:cNvPr>
          <p:cNvSpPr txBox="1">
            <a:spLocks noChangeArrowheads="1"/>
          </p:cNvSpPr>
          <p:nvPr/>
        </p:nvSpPr>
        <p:spPr bwMode="auto">
          <a:xfrm>
            <a:off x="424206" y="4592144"/>
            <a:ext cx="118683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注意：电流、电压若用</a:t>
            </a:r>
            <a:r>
              <a:rPr lang="zh-CN" altLang="en-US" sz="3600" b="1">
                <a:solidFill>
                  <a:srgbClr val="FF0000"/>
                </a:solidFill>
                <a:latin typeface="楷体_GB2312" pitchFamily="49" charset="-122"/>
                <a:ea typeface="楷体_GB2312" pitchFamily="49" charset="-122"/>
              </a:rPr>
              <a:t>振幅值</a:t>
            </a:r>
            <a:r>
              <a:rPr lang="zh-CN" altLang="en-US" sz="3600" b="1">
                <a:latin typeface="楷体_GB2312" pitchFamily="49" charset="-122"/>
                <a:ea typeface="楷体_GB2312" pitchFamily="49" charset="-122"/>
              </a:rPr>
              <a:t>时，不要忘了要乘</a:t>
            </a:r>
            <a:r>
              <a:rPr lang="en-US" altLang="zh-CN" sz="3600" b="1">
                <a:latin typeface="楷体_GB2312" pitchFamily="49" charset="-122"/>
                <a:ea typeface="楷体_GB2312" pitchFamily="49" charset="-122"/>
              </a:rPr>
              <a:t>1/2</a:t>
            </a:r>
            <a:r>
              <a:rPr lang="zh-CN" altLang="en-US" sz="3600" b="1">
                <a:latin typeface="楷体_GB2312" pitchFamily="49" charset="-122"/>
                <a:ea typeface="楷体_GB2312" pitchFamily="49" charset="-122"/>
              </a:rPr>
              <a:t>。</a:t>
            </a:r>
          </a:p>
        </p:txBody>
      </p:sp>
      <p:pic>
        <p:nvPicPr>
          <p:cNvPr id="3" name="图片 2">
            <a:extLst>
              <a:ext uri="{FF2B5EF4-FFF2-40B4-BE49-F238E27FC236}">
                <a16:creationId xmlns:a16="http://schemas.microsoft.com/office/drawing/2014/main" id="{943DC946-8B94-4D12-9653-F09FF070BE6C}"/>
              </a:ext>
            </a:extLst>
          </p:cNvPr>
          <p:cNvPicPr>
            <a:picLocks noChangeAspect="1"/>
          </p:cNvPicPr>
          <p:nvPr/>
        </p:nvPicPr>
        <p:blipFill>
          <a:blip r:embed="rId2"/>
          <a:stretch>
            <a:fillRect/>
          </a:stretch>
        </p:blipFill>
        <p:spPr>
          <a:xfrm>
            <a:off x="2150375" y="2090367"/>
            <a:ext cx="7331075" cy="203471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D0067C7A-F60E-42E3-A661-34EAFA561AEC}"/>
              </a:ext>
            </a:extLst>
          </p:cNvPr>
          <p:cNvSpPr txBox="1">
            <a:spLocks noChangeArrowheads="1"/>
          </p:cNvSpPr>
          <p:nvPr/>
        </p:nvSpPr>
        <p:spPr bwMode="auto">
          <a:xfrm>
            <a:off x="163257" y="171898"/>
            <a:ext cx="11566251" cy="53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lnSpc>
                <a:spcPct val="135000"/>
              </a:lnSpc>
              <a:spcBef>
                <a:spcPct val="0"/>
              </a:spcBef>
              <a:spcAft>
                <a:spcPct val="0"/>
              </a:spcAft>
              <a:buNone/>
            </a:pPr>
            <a:r>
              <a:rPr lang="zh-CN" altLang="en-US" sz="2400" b="1">
                <a:latin typeface="楷体_GB2312" pitchFamily="49" charset="-122"/>
                <a:ea typeface="楷体_GB2312" pitchFamily="49" charset="-122"/>
              </a:rPr>
              <a:t>例</a:t>
            </a:r>
            <a:r>
              <a:rPr lang="en-US" altLang="zh-CN" sz="2400" b="1">
                <a:latin typeface="楷体_GB2312" pitchFamily="49" charset="-122"/>
                <a:ea typeface="楷体_GB2312" pitchFamily="49" charset="-122"/>
              </a:rPr>
              <a:t>1 </a:t>
            </a:r>
            <a:r>
              <a:rPr lang="zh-CN" altLang="en-US" sz="2400" b="1">
                <a:latin typeface="楷体_GB2312" pitchFamily="49" charset="-122"/>
                <a:ea typeface="楷体_GB2312" pitchFamily="49" charset="-122"/>
              </a:rPr>
              <a:t>电路相量模型如图，端口电压的有效值</a:t>
            </a:r>
            <a:r>
              <a:rPr lang="en-US" altLang="zh-CN" sz="2400" b="1" i="1">
                <a:ea typeface="楷体_GB2312" pitchFamily="49" charset="-122"/>
              </a:rPr>
              <a:t>U</a:t>
            </a:r>
            <a:r>
              <a:rPr lang="en-US" altLang="zh-CN" sz="2400" b="1">
                <a:latin typeface="楷体_GB2312" pitchFamily="49" charset="-122"/>
                <a:ea typeface="楷体_GB2312" pitchFamily="49" charset="-122"/>
              </a:rPr>
              <a:t>=100V.</a:t>
            </a:r>
            <a:r>
              <a:rPr lang="zh-CN" altLang="en-US" sz="2400" b="1">
                <a:latin typeface="楷体_GB2312" pitchFamily="49" charset="-122"/>
                <a:ea typeface="楷体_GB2312" pitchFamily="49" charset="-122"/>
              </a:rPr>
              <a:t>试求该网络的</a:t>
            </a:r>
            <a:r>
              <a:rPr lang="en-US" altLang="zh-CN" sz="2400" b="1" i="1">
                <a:ea typeface="楷体_GB2312" pitchFamily="49" charset="-122"/>
              </a:rPr>
              <a:t>P</a:t>
            </a:r>
            <a:r>
              <a:rPr lang="zh-CN" altLang="en-US" sz="2400" b="1" i="1">
                <a:ea typeface="楷体_GB2312" pitchFamily="49" charset="-122"/>
              </a:rPr>
              <a:t>、</a:t>
            </a:r>
            <a:r>
              <a:rPr lang="en-US" altLang="zh-CN" sz="2400" b="1" i="1">
                <a:ea typeface="楷体_GB2312" pitchFamily="49" charset="-122"/>
              </a:rPr>
              <a:t>Q</a:t>
            </a:r>
            <a:r>
              <a:rPr lang="zh-CN" altLang="en-US" sz="2400" b="1" i="1">
                <a:ea typeface="楷体_GB2312" pitchFamily="49" charset="-122"/>
              </a:rPr>
              <a:t>、 、</a:t>
            </a:r>
            <a:r>
              <a:rPr lang="en-US" altLang="zh-CN" sz="2400" b="1" i="1">
                <a:ea typeface="楷体_GB2312" pitchFamily="49" charset="-122"/>
              </a:rPr>
              <a:t>S</a:t>
            </a:r>
            <a:r>
              <a:rPr lang="zh-CN" altLang="en-US" sz="2400" b="1" i="1">
                <a:ea typeface="楷体_GB2312" pitchFamily="49" charset="-122"/>
              </a:rPr>
              <a:t>、</a:t>
            </a:r>
            <a:r>
              <a:rPr lang="en-US" altLang="zh-CN" sz="2400" b="1" i="1">
                <a:ea typeface="楷体_GB2312" pitchFamily="49" charset="-122"/>
              </a:rPr>
              <a:t>pf</a:t>
            </a:r>
            <a:r>
              <a:rPr lang="zh-CN" altLang="en-US" sz="2400" b="1" i="1">
                <a:ea typeface="楷体_GB2312" pitchFamily="49" charset="-122"/>
              </a:rPr>
              <a:t>。 </a:t>
            </a:r>
          </a:p>
        </p:txBody>
      </p:sp>
      <p:sp>
        <p:nvSpPr>
          <p:cNvPr id="88069" name="Text Box 5">
            <a:extLst>
              <a:ext uri="{FF2B5EF4-FFF2-40B4-BE49-F238E27FC236}">
                <a16:creationId xmlns:a16="http://schemas.microsoft.com/office/drawing/2014/main" id="{DC771845-5384-40E6-A518-EAA73F81EA11}"/>
              </a:ext>
            </a:extLst>
          </p:cNvPr>
          <p:cNvSpPr txBox="1">
            <a:spLocks noChangeArrowheads="1"/>
          </p:cNvSpPr>
          <p:nvPr/>
        </p:nvSpPr>
        <p:spPr bwMode="auto">
          <a:xfrm>
            <a:off x="110636" y="863968"/>
            <a:ext cx="403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latin typeface="楷体_GB2312" pitchFamily="49" charset="-122"/>
                <a:ea typeface="楷体_GB2312" pitchFamily="49" charset="-122"/>
              </a:rPr>
              <a:t>解</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设端口电压相量为：</a:t>
            </a:r>
          </a:p>
        </p:txBody>
      </p:sp>
      <p:sp>
        <p:nvSpPr>
          <p:cNvPr id="88096" name="Text Box 32">
            <a:extLst>
              <a:ext uri="{FF2B5EF4-FFF2-40B4-BE49-F238E27FC236}">
                <a16:creationId xmlns:a16="http://schemas.microsoft.com/office/drawing/2014/main" id="{08569C55-9ADB-413B-8589-54DEC7568DF8}"/>
              </a:ext>
            </a:extLst>
          </p:cNvPr>
          <p:cNvSpPr txBox="1">
            <a:spLocks noChangeArrowheads="1"/>
          </p:cNvSpPr>
          <p:nvPr/>
        </p:nvSpPr>
        <p:spPr bwMode="auto">
          <a:xfrm>
            <a:off x="110636" y="1452728"/>
            <a:ext cx="3886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2400" b="1">
                <a:latin typeface="楷体_GB2312" pitchFamily="49" charset="-122"/>
                <a:ea typeface="楷体_GB2312" pitchFamily="49" charset="-122"/>
              </a:rPr>
              <a:t>网络的等效阻抗：</a:t>
            </a:r>
          </a:p>
        </p:txBody>
      </p:sp>
      <p:graphicFrame>
        <p:nvGraphicFramePr>
          <p:cNvPr id="2" name="对象 1">
            <a:extLst>
              <a:ext uri="{FF2B5EF4-FFF2-40B4-BE49-F238E27FC236}">
                <a16:creationId xmlns:a16="http://schemas.microsoft.com/office/drawing/2014/main" id="{F3EC7ACB-4F5A-47B1-8330-C6744DE67773}"/>
              </a:ext>
            </a:extLst>
          </p:cNvPr>
          <p:cNvGraphicFramePr>
            <a:graphicFrameLocks noChangeAspect="1"/>
          </p:cNvGraphicFramePr>
          <p:nvPr>
            <p:extLst>
              <p:ext uri="{D42A27DB-BD31-4B8C-83A1-F6EECF244321}">
                <p14:modId xmlns:p14="http://schemas.microsoft.com/office/powerpoint/2010/main" val="3429399505"/>
              </p:ext>
            </p:extLst>
          </p:nvPr>
        </p:nvGraphicFramePr>
        <p:xfrm>
          <a:off x="3345884" y="824937"/>
          <a:ext cx="2074863" cy="461963"/>
        </p:xfrm>
        <a:graphic>
          <a:graphicData uri="http://schemas.openxmlformats.org/presentationml/2006/ole">
            <mc:AlternateContent xmlns:mc="http://schemas.openxmlformats.org/markup-compatibility/2006">
              <mc:Choice xmlns:v="urn:schemas-microsoft-com:vml" Requires="v">
                <p:oleObj name="Equation" r:id="rId2" imgW="914400" imgH="203040" progId="Equation.DSMT4">
                  <p:embed/>
                </p:oleObj>
              </mc:Choice>
              <mc:Fallback>
                <p:oleObj name="Equation" r:id="rId2" imgW="914400" imgH="203040" progId="Equation.DSMT4">
                  <p:embed/>
                  <p:pic>
                    <p:nvPicPr>
                      <p:cNvPr id="2" name="对象 1">
                        <a:extLst>
                          <a:ext uri="{FF2B5EF4-FFF2-40B4-BE49-F238E27FC236}">
                            <a16:creationId xmlns:a16="http://schemas.microsoft.com/office/drawing/2014/main" id="{F3EC7ACB-4F5A-47B1-8330-C6744DE67773}"/>
                          </a:ext>
                        </a:extLst>
                      </p:cNvPr>
                      <p:cNvPicPr>
                        <a:picLocks noChangeAspect="1" noChangeArrowheads="1"/>
                      </p:cNvPicPr>
                      <p:nvPr/>
                    </p:nvPicPr>
                    <p:blipFill>
                      <a:blip r:embed="rId3"/>
                      <a:srcRect/>
                      <a:stretch>
                        <a:fillRect/>
                      </a:stretch>
                    </p:blipFill>
                    <p:spPr bwMode="auto">
                      <a:xfrm>
                        <a:off x="3345884" y="824937"/>
                        <a:ext cx="20748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3" name="对象 2">
            <a:extLst>
              <a:ext uri="{FF2B5EF4-FFF2-40B4-BE49-F238E27FC236}">
                <a16:creationId xmlns:a16="http://schemas.microsoft.com/office/drawing/2014/main" id="{954A18A8-CD11-4CC7-9ED2-DFAE0897CFF0}"/>
              </a:ext>
            </a:extLst>
          </p:cNvPr>
          <p:cNvGraphicFramePr>
            <a:graphicFrameLocks noChangeAspect="1"/>
          </p:cNvGraphicFramePr>
          <p:nvPr>
            <p:extLst>
              <p:ext uri="{D42A27DB-BD31-4B8C-83A1-F6EECF244321}">
                <p14:modId xmlns:p14="http://schemas.microsoft.com/office/powerpoint/2010/main" val="2638253649"/>
              </p:ext>
            </p:extLst>
          </p:nvPr>
        </p:nvGraphicFramePr>
        <p:xfrm>
          <a:off x="110636" y="1887632"/>
          <a:ext cx="4382641" cy="1319818"/>
        </p:xfrm>
        <a:graphic>
          <a:graphicData uri="http://schemas.openxmlformats.org/presentationml/2006/ole">
            <mc:AlternateContent xmlns:mc="http://schemas.openxmlformats.org/markup-compatibility/2006">
              <mc:Choice xmlns:v="urn:schemas-microsoft-com:vml" Requires="v">
                <p:oleObj name="Equation" r:id="rId4" imgW="2234880" imgH="672840" progId="Equation.DSMT4">
                  <p:embed/>
                </p:oleObj>
              </mc:Choice>
              <mc:Fallback>
                <p:oleObj name="Equation" r:id="rId4" imgW="2234880" imgH="672840" progId="Equation.DSMT4">
                  <p:embed/>
                  <p:pic>
                    <p:nvPicPr>
                      <p:cNvPr id="3" name="对象 2">
                        <a:extLst>
                          <a:ext uri="{FF2B5EF4-FFF2-40B4-BE49-F238E27FC236}">
                            <a16:creationId xmlns:a16="http://schemas.microsoft.com/office/drawing/2014/main" id="{954A18A8-CD11-4CC7-9ED2-DFAE0897CFF0}"/>
                          </a:ext>
                        </a:extLst>
                      </p:cNvPr>
                      <p:cNvPicPr>
                        <a:picLocks noChangeAspect="1" noChangeArrowheads="1"/>
                      </p:cNvPicPr>
                      <p:nvPr/>
                    </p:nvPicPr>
                    <p:blipFill>
                      <a:blip r:embed="rId5"/>
                      <a:srcRect/>
                      <a:stretch>
                        <a:fillRect/>
                      </a:stretch>
                    </p:blipFill>
                    <p:spPr bwMode="auto">
                      <a:xfrm>
                        <a:off x="110636" y="1887632"/>
                        <a:ext cx="4382641" cy="1319818"/>
                      </a:xfrm>
                      <a:prstGeom prst="rect">
                        <a:avLst/>
                      </a:prstGeom>
                      <a:noFill/>
                      <a:ln>
                        <a:noFill/>
                      </a:ln>
                    </p:spPr>
                  </p:pic>
                </p:oleObj>
              </mc:Fallback>
            </mc:AlternateContent>
          </a:graphicData>
        </a:graphic>
      </p:graphicFrame>
      <p:graphicFrame>
        <p:nvGraphicFramePr>
          <p:cNvPr id="40" name="Object 1">
            <a:extLst>
              <a:ext uri="{FF2B5EF4-FFF2-40B4-BE49-F238E27FC236}">
                <a16:creationId xmlns:a16="http://schemas.microsoft.com/office/drawing/2014/main" id="{8B121009-E08C-4103-A49A-0DC7D7CB85E0}"/>
              </a:ext>
            </a:extLst>
          </p:cNvPr>
          <p:cNvGraphicFramePr>
            <a:graphicFrameLocks noChangeAspect="1"/>
          </p:cNvGraphicFramePr>
          <p:nvPr>
            <p:extLst>
              <p:ext uri="{D42A27DB-BD31-4B8C-83A1-F6EECF244321}">
                <p14:modId xmlns:p14="http://schemas.microsoft.com/office/powerpoint/2010/main" val="3210675880"/>
              </p:ext>
            </p:extLst>
          </p:nvPr>
        </p:nvGraphicFramePr>
        <p:xfrm>
          <a:off x="0" y="3297062"/>
          <a:ext cx="4659327" cy="1141413"/>
        </p:xfrm>
        <a:graphic>
          <a:graphicData uri="http://schemas.openxmlformats.org/presentationml/2006/ole">
            <mc:AlternateContent xmlns:mc="http://schemas.openxmlformats.org/markup-compatibility/2006">
              <mc:Choice xmlns:v="urn:schemas-microsoft-com:vml" Requires="v">
                <p:oleObj name="Equation" r:id="rId6" imgW="2184120" imgH="419040" progId="Equation.DSMT4">
                  <p:embed/>
                </p:oleObj>
              </mc:Choice>
              <mc:Fallback>
                <p:oleObj name="Equation" r:id="rId6" imgW="2184120" imgH="419040" progId="Equation.DSMT4">
                  <p:embed/>
                  <p:pic>
                    <p:nvPicPr>
                      <p:cNvPr id="36868" name="Object 1">
                        <a:extLst>
                          <a:ext uri="{FF2B5EF4-FFF2-40B4-BE49-F238E27FC236}">
                            <a16:creationId xmlns:a16="http://schemas.microsoft.com/office/drawing/2014/main" id="{E7419D38-8934-45B9-AB11-E4E97F8EA30E}"/>
                          </a:ext>
                        </a:extLst>
                      </p:cNvPr>
                      <p:cNvPicPr>
                        <a:picLocks noChangeAspect="1" noChangeArrowheads="1"/>
                      </p:cNvPicPr>
                      <p:nvPr/>
                    </p:nvPicPr>
                    <p:blipFill>
                      <a:blip r:embed="rId7"/>
                      <a:srcRect/>
                      <a:stretch>
                        <a:fillRect/>
                      </a:stretch>
                    </p:blipFill>
                    <p:spPr bwMode="auto">
                      <a:xfrm>
                        <a:off x="0" y="3297062"/>
                        <a:ext cx="4659327" cy="1141413"/>
                      </a:xfrm>
                      <a:prstGeom prst="rect">
                        <a:avLst/>
                      </a:prstGeom>
                      <a:noFill/>
                      <a:ln>
                        <a:noFill/>
                      </a:ln>
                    </p:spPr>
                  </p:pic>
                </p:oleObj>
              </mc:Fallback>
            </mc:AlternateContent>
          </a:graphicData>
        </a:graphic>
      </p:graphicFrame>
      <p:graphicFrame>
        <p:nvGraphicFramePr>
          <p:cNvPr id="41" name="Object 0">
            <a:extLst>
              <a:ext uri="{FF2B5EF4-FFF2-40B4-BE49-F238E27FC236}">
                <a16:creationId xmlns:a16="http://schemas.microsoft.com/office/drawing/2014/main" id="{0C983793-71F1-4AB0-97FC-ECC75230DF21}"/>
              </a:ext>
            </a:extLst>
          </p:cNvPr>
          <p:cNvGraphicFramePr>
            <a:graphicFrameLocks noChangeAspect="1"/>
          </p:cNvGraphicFramePr>
          <p:nvPr>
            <p:extLst>
              <p:ext uri="{D42A27DB-BD31-4B8C-83A1-F6EECF244321}">
                <p14:modId xmlns:p14="http://schemas.microsoft.com/office/powerpoint/2010/main" val="212226796"/>
              </p:ext>
            </p:extLst>
          </p:nvPr>
        </p:nvGraphicFramePr>
        <p:xfrm>
          <a:off x="0" y="4528087"/>
          <a:ext cx="5303838" cy="1147762"/>
        </p:xfrm>
        <a:graphic>
          <a:graphicData uri="http://schemas.openxmlformats.org/presentationml/2006/ole">
            <mc:AlternateContent xmlns:mc="http://schemas.openxmlformats.org/markup-compatibility/2006">
              <mc:Choice xmlns:v="urn:schemas-microsoft-com:vml" Requires="v">
                <p:oleObj name="Equation" r:id="rId8" imgW="2260440" imgH="558720" progId="Equation.DSMT4">
                  <p:embed/>
                </p:oleObj>
              </mc:Choice>
              <mc:Fallback>
                <p:oleObj name="Equation" r:id="rId8" imgW="2260440" imgH="558720" progId="Equation.DSMT4">
                  <p:embed/>
                  <p:pic>
                    <p:nvPicPr>
                      <p:cNvPr id="36866" name="Object 0">
                        <a:extLst>
                          <a:ext uri="{FF2B5EF4-FFF2-40B4-BE49-F238E27FC236}">
                            <a16:creationId xmlns:a16="http://schemas.microsoft.com/office/drawing/2014/main" id="{D02DF3AF-48CB-4ACE-BF11-FE6044AF979A}"/>
                          </a:ext>
                        </a:extLst>
                      </p:cNvPr>
                      <p:cNvPicPr>
                        <a:picLocks noChangeAspect="1" noChangeArrowheads="1"/>
                      </p:cNvPicPr>
                      <p:nvPr/>
                    </p:nvPicPr>
                    <p:blipFill>
                      <a:blip r:embed="rId9"/>
                      <a:srcRect/>
                      <a:stretch>
                        <a:fillRect/>
                      </a:stretch>
                    </p:blipFill>
                    <p:spPr bwMode="auto">
                      <a:xfrm>
                        <a:off x="0" y="4528087"/>
                        <a:ext cx="5303838" cy="1147762"/>
                      </a:xfrm>
                      <a:prstGeom prst="rect">
                        <a:avLst/>
                      </a:prstGeom>
                      <a:noFill/>
                      <a:ln>
                        <a:noFill/>
                      </a:ln>
                    </p:spPr>
                  </p:pic>
                </p:oleObj>
              </mc:Fallback>
            </mc:AlternateContent>
          </a:graphicData>
        </a:graphic>
      </p:graphicFrame>
      <p:graphicFrame>
        <p:nvGraphicFramePr>
          <p:cNvPr id="42" name="Object 2">
            <a:extLst>
              <a:ext uri="{FF2B5EF4-FFF2-40B4-BE49-F238E27FC236}">
                <a16:creationId xmlns:a16="http://schemas.microsoft.com/office/drawing/2014/main" id="{C3396675-A35C-411B-8DC8-44E61A8588D9}"/>
              </a:ext>
            </a:extLst>
          </p:cNvPr>
          <p:cNvGraphicFramePr>
            <a:graphicFrameLocks noChangeAspect="1"/>
          </p:cNvGraphicFramePr>
          <p:nvPr>
            <p:extLst>
              <p:ext uri="{D42A27DB-BD31-4B8C-83A1-F6EECF244321}">
                <p14:modId xmlns:p14="http://schemas.microsoft.com/office/powerpoint/2010/main" val="4266932888"/>
              </p:ext>
            </p:extLst>
          </p:nvPr>
        </p:nvGraphicFramePr>
        <p:xfrm>
          <a:off x="5234623" y="5493276"/>
          <a:ext cx="5373279" cy="894213"/>
        </p:xfrm>
        <a:graphic>
          <a:graphicData uri="http://schemas.openxmlformats.org/presentationml/2006/ole">
            <mc:AlternateContent xmlns:mc="http://schemas.openxmlformats.org/markup-compatibility/2006">
              <mc:Choice xmlns:v="urn:schemas-microsoft-com:vml" Requires="v">
                <p:oleObj name="Equation" r:id="rId10" imgW="2082600" imgH="241200" progId="Equation.DSMT4">
                  <p:embed/>
                </p:oleObj>
              </mc:Choice>
              <mc:Fallback>
                <p:oleObj name="Equation" r:id="rId10" imgW="2082600" imgH="241200" progId="Equation.DSMT4">
                  <p:embed/>
                  <p:pic>
                    <p:nvPicPr>
                      <p:cNvPr id="193538" name="Object 2">
                        <a:extLst>
                          <a:ext uri="{FF2B5EF4-FFF2-40B4-BE49-F238E27FC236}">
                            <a16:creationId xmlns:a16="http://schemas.microsoft.com/office/drawing/2014/main" id="{A8A19583-6000-498E-B606-69496F11FED1}"/>
                          </a:ext>
                        </a:extLst>
                      </p:cNvPr>
                      <p:cNvPicPr>
                        <a:picLocks noChangeAspect="1" noChangeArrowheads="1"/>
                      </p:cNvPicPr>
                      <p:nvPr/>
                    </p:nvPicPr>
                    <p:blipFill>
                      <a:blip r:embed="rId11"/>
                      <a:srcRect/>
                      <a:stretch>
                        <a:fillRect/>
                      </a:stretch>
                    </p:blipFill>
                    <p:spPr bwMode="auto">
                      <a:xfrm>
                        <a:off x="5234623" y="5493276"/>
                        <a:ext cx="5373279" cy="894213"/>
                      </a:xfrm>
                      <a:prstGeom prst="rect">
                        <a:avLst/>
                      </a:prstGeom>
                      <a:noFill/>
                      <a:ln>
                        <a:noFill/>
                      </a:ln>
                    </p:spPr>
                  </p:pic>
                </p:oleObj>
              </mc:Fallback>
            </mc:AlternateContent>
          </a:graphicData>
        </a:graphic>
      </p:graphicFrame>
      <p:sp>
        <p:nvSpPr>
          <p:cNvPr id="43" name="Text Box 14">
            <a:extLst>
              <a:ext uri="{FF2B5EF4-FFF2-40B4-BE49-F238E27FC236}">
                <a16:creationId xmlns:a16="http://schemas.microsoft.com/office/drawing/2014/main" id="{DF929E20-2776-41E1-BB86-63EA30FE9C24}"/>
              </a:ext>
            </a:extLst>
          </p:cNvPr>
          <p:cNvSpPr txBox="1">
            <a:spLocks noChangeArrowheads="1"/>
          </p:cNvSpPr>
          <p:nvPr/>
        </p:nvSpPr>
        <p:spPr bwMode="auto">
          <a:xfrm>
            <a:off x="10359576" y="5582361"/>
            <a:ext cx="213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0000"/>
                </a:solidFill>
                <a:latin typeface="楷体_GB2312" pitchFamily="49" charset="-122"/>
                <a:ea typeface="楷体_GB2312" pitchFamily="49" charset="-122"/>
              </a:rPr>
              <a:t>（导前）</a:t>
            </a:r>
          </a:p>
        </p:txBody>
      </p:sp>
      <p:graphicFrame>
        <p:nvGraphicFramePr>
          <p:cNvPr id="44" name="对象 43">
            <a:extLst>
              <a:ext uri="{FF2B5EF4-FFF2-40B4-BE49-F238E27FC236}">
                <a16:creationId xmlns:a16="http://schemas.microsoft.com/office/drawing/2014/main" id="{0AFF0239-84F3-41E1-94B3-C211F8FFA94A}"/>
              </a:ext>
            </a:extLst>
          </p:cNvPr>
          <p:cNvGraphicFramePr>
            <a:graphicFrameLocks/>
          </p:cNvGraphicFramePr>
          <p:nvPr>
            <p:extLst>
              <p:ext uri="{D42A27DB-BD31-4B8C-83A1-F6EECF244321}">
                <p14:modId xmlns:p14="http://schemas.microsoft.com/office/powerpoint/2010/main" val="3761250086"/>
              </p:ext>
            </p:extLst>
          </p:nvPr>
        </p:nvGraphicFramePr>
        <p:xfrm>
          <a:off x="6317830" y="2666174"/>
          <a:ext cx="3384550" cy="817563"/>
        </p:xfrm>
        <a:graphic>
          <a:graphicData uri="http://schemas.openxmlformats.org/presentationml/2006/ole">
            <mc:AlternateContent xmlns:mc="http://schemas.openxmlformats.org/markup-compatibility/2006">
              <mc:Choice xmlns:v="urn:schemas-microsoft-com:vml" Requires="v">
                <p:oleObj name="Equation" r:id="rId12" imgW="1155600" imgH="279360" progId="Equation.DSMT4">
                  <p:embed/>
                </p:oleObj>
              </mc:Choice>
              <mc:Fallback>
                <p:oleObj name="Equation" r:id="rId12" imgW="1155600" imgH="279360" progId="Equation.DSMT4">
                  <p:embed/>
                  <p:pic>
                    <p:nvPicPr>
                      <p:cNvPr id="36900" name="对象 36899">
                        <a:extLst>
                          <a:ext uri="{FF2B5EF4-FFF2-40B4-BE49-F238E27FC236}">
                            <a16:creationId xmlns:a16="http://schemas.microsoft.com/office/drawing/2014/main" id="{AA262624-EED8-49D0-A5FD-4513C640A1FB}"/>
                          </a:ext>
                        </a:extLst>
                      </p:cNvPr>
                      <p:cNvPicPr>
                        <a:picLocks noChangeArrowheads="1"/>
                      </p:cNvPicPr>
                      <p:nvPr/>
                    </p:nvPicPr>
                    <p:blipFill>
                      <a:blip r:embed="rId13"/>
                      <a:srcRect/>
                      <a:stretch>
                        <a:fillRect/>
                      </a:stretch>
                    </p:blipFill>
                    <p:spPr bwMode="auto">
                      <a:xfrm>
                        <a:off x="6317830" y="2666174"/>
                        <a:ext cx="3384550" cy="817563"/>
                      </a:xfrm>
                      <a:prstGeom prst="rect">
                        <a:avLst/>
                      </a:prstGeom>
                      <a:noFill/>
                      <a:ln>
                        <a:noFill/>
                      </a:ln>
                    </p:spPr>
                  </p:pic>
                </p:oleObj>
              </mc:Fallback>
            </mc:AlternateContent>
          </a:graphicData>
        </a:graphic>
      </p:graphicFrame>
      <p:graphicFrame>
        <p:nvGraphicFramePr>
          <p:cNvPr id="45" name="对象 44">
            <a:extLst>
              <a:ext uri="{FF2B5EF4-FFF2-40B4-BE49-F238E27FC236}">
                <a16:creationId xmlns:a16="http://schemas.microsoft.com/office/drawing/2014/main" id="{A277D8FA-E820-4E1F-A467-9A8E9708FB74}"/>
              </a:ext>
            </a:extLst>
          </p:cNvPr>
          <p:cNvGraphicFramePr>
            <a:graphicFrameLocks/>
          </p:cNvGraphicFramePr>
          <p:nvPr>
            <p:extLst>
              <p:ext uri="{D42A27DB-BD31-4B8C-83A1-F6EECF244321}">
                <p14:modId xmlns:p14="http://schemas.microsoft.com/office/powerpoint/2010/main" val="1037152693"/>
              </p:ext>
            </p:extLst>
          </p:nvPr>
        </p:nvGraphicFramePr>
        <p:xfrm>
          <a:off x="6235279" y="3498335"/>
          <a:ext cx="3384550" cy="649288"/>
        </p:xfrm>
        <a:graphic>
          <a:graphicData uri="http://schemas.openxmlformats.org/presentationml/2006/ole">
            <mc:AlternateContent xmlns:mc="http://schemas.openxmlformats.org/markup-compatibility/2006">
              <mc:Choice xmlns:v="urn:schemas-microsoft-com:vml" Requires="v">
                <p:oleObj name="Equation" r:id="rId14" imgW="1257120" imgH="241200" progId="Equation.DSMT4">
                  <p:embed/>
                </p:oleObj>
              </mc:Choice>
              <mc:Fallback>
                <p:oleObj name="Equation" r:id="rId14" imgW="1257120" imgH="241200" progId="Equation.DSMT4">
                  <p:embed/>
                  <p:pic>
                    <p:nvPicPr>
                      <p:cNvPr id="36901" name="对象 36900">
                        <a:extLst>
                          <a:ext uri="{FF2B5EF4-FFF2-40B4-BE49-F238E27FC236}">
                            <a16:creationId xmlns:a16="http://schemas.microsoft.com/office/drawing/2014/main" id="{DAC1AC42-8B24-4DD6-9EA8-708F8B5A68CA}"/>
                          </a:ext>
                        </a:extLst>
                      </p:cNvPr>
                      <p:cNvPicPr>
                        <a:picLocks noChangeArrowheads="1"/>
                      </p:cNvPicPr>
                      <p:nvPr/>
                    </p:nvPicPr>
                    <p:blipFill>
                      <a:blip r:embed="rId15"/>
                      <a:srcRect/>
                      <a:stretch>
                        <a:fillRect/>
                      </a:stretch>
                    </p:blipFill>
                    <p:spPr bwMode="auto">
                      <a:xfrm>
                        <a:off x="6235279" y="3498335"/>
                        <a:ext cx="3384550" cy="649288"/>
                      </a:xfrm>
                      <a:prstGeom prst="rect">
                        <a:avLst/>
                      </a:prstGeom>
                      <a:noFill/>
                      <a:ln>
                        <a:noFill/>
                      </a:ln>
                    </p:spPr>
                  </p:pic>
                </p:oleObj>
              </mc:Fallback>
            </mc:AlternateContent>
          </a:graphicData>
        </a:graphic>
      </p:graphicFrame>
      <p:graphicFrame>
        <p:nvGraphicFramePr>
          <p:cNvPr id="46" name="对象 45">
            <a:extLst>
              <a:ext uri="{FF2B5EF4-FFF2-40B4-BE49-F238E27FC236}">
                <a16:creationId xmlns:a16="http://schemas.microsoft.com/office/drawing/2014/main" id="{84DCA931-83E9-4E07-8818-1ED1D0D9FB65}"/>
              </a:ext>
            </a:extLst>
          </p:cNvPr>
          <p:cNvGraphicFramePr>
            <a:graphicFrameLocks/>
          </p:cNvGraphicFramePr>
          <p:nvPr>
            <p:extLst>
              <p:ext uri="{D42A27DB-BD31-4B8C-83A1-F6EECF244321}">
                <p14:modId xmlns:p14="http://schemas.microsoft.com/office/powerpoint/2010/main" val="1777947604"/>
              </p:ext>
            </p:extLst>
          </p:nvPr>
        </p:nvGraphicFramePr>
        <p:xfrm>
          <a:off x="6308305" y="4290499"/>
          <a:ext cx="3394075" cy="560387"/>
        </p:xfrm>
        <a:graphic>
          <a:graphicData uri="http://schemas.openxmlformats.org/presentationml/2006/ole">
            <mc:AlternateContent xmlns:mc="http://schemas.openxmlformats.org/markup-compatibility/2006">
              <mc:Choice xmlns:v="urn:schemas-microsoft-com:vml" Requires="v">
                <p:oleObj name="Equation" r:id="rId16" imgW="1460160" imgH="241200" progId="Equation.DSMT4">
                  <p:embed/>
                </p:oleObj>
              </mc:Choice>
              <mc:Fallback>
                <p:oleObj name="Equation" r:id="rId16" imgW="1460160" imgH="241200" progId="Equation.DSMT4">
                  <p:embed/>
                  <p:pic>
                    <p:nvPicPr>
                      <p:cNvPr id="36902" name="对象 36901">
                        <a:extLst>
                          <a:ext uri="{FF2B5EF4-FFF2-40B4-BE49-F238E27FC236}">
                            <a16:creationId xmlns:a16="http://schemas.microsoft.com/office/drawing/2014/main" id="{98750F04-7E97-4431-8C2C-79DA64B3F05A}"/>
                          </a:ext>
                        </a:extLst>
                      </p:cNvPr>
                      <p:cNvPicPr>
                        <a:picLocks noChangeArrowheads="1"/>
                      </p:cNvPicPr>
                      <p:nvPr/>
                    </p:nvPicPr>
                    <p:blipFill>
                      <a:blip r:embed="rId17"/>
                      <a:srcRect/>
                      <a:stretch>
                        <a:fillRect/>
                      </a:stretch>
                    </p:blipFill>
                    <p:spPr bwMode="auto">
                      <a:xfrm>
                        <a:off x="6308305" y="4290499"/>
                        <a:ext cx="3394075" cy="560387"/>
                      </a:xfrm>
                      <a:prstGeom prst="rect">
                        <a:avLst/>
                      </a:prstGeom>
                      <a:noFill/>
                      <a:ln>
                        <a:noFill/>
                      </a:ln>
                    </p:spPr>
                  </p:pic>
                </p:oleObj>
              </mc:Fallback>
            </mc:AlternateContent>
          </a:graphicData>
        </a:graphic>
      </p:graphicFrame>
      <p:graphicFrame>
        <p:nvGraphicFramePr>
          <p:cNvPr id="47" name="对象 46">
            <a:extLst>
              <a:ext uri="{FF2B5EF4-FFF2-40B4-BE49-F238E27FC236}">
                <a16:creationId xmlns:a16="http://schemas.microsoft.com/office/drawing/2014/main" id="{3E01BB78-B605-42A7-904E-21B27DA4F6D5}"/>
              </a:ext>
            </a:extLst>
          </p:cNvPr>
          <p:cNvGraphicFramePr>
            <a:graphicFrameLocks/>
          </p:cNvGraphicFramePr>
          <p:nvPr>
            <p:extLst>
              <p:ext uri="{D42A27DB-BD31-4B8C-83A1-F6EECF244321}">
                <p14:modId xmlns:p14="http://schemas.microsoft.com/office/powerpoint/2010/main" val="1581005647"/>
              </p:ext>
            </p:extLst>
          </p:nvPr>
        </p:nvGraphicFramePr>
        <p:xfrm>
          <a:off x="6317830" y="4993762"/>
          <a:ext cx="1989137" cy="639762"/>
        </p:xfrm>
        <a:graphic>
          <a:graphicData uri="http://schemas.openxmlformats.org/presentationml/2006/ole">
            <mc:AlternateContent xmlns:mc="http://schemas.openxmlformats.org/markup-compatibility/2006">
              <mc:Choice xmlns:v="urn:schemas-microsoft-com:vml" Requires="v">
                <p:oleObj name="Equation" r:id="rId18" imgW="749160" imgH="241200" progId="Equation.DSMT4">
                  <p:embed/>
                </p:oleObj>
              </mc:Choice>
              <mc:Fallback>
                <p:oleObj name="Equation" r:id="rId18" imgW="749160" imgH="241200" progId="Equation.DSMT4">
                  <p:embed/>
                  <p:pic>
                    <p:nvPicPr>
                      <p:cNvPr id="36903" name="对象 36902">
                        <a:extLst>
                          <a:ext uri="{FF2B5EF4-FFF2-40B4-BE49-F238E27FC236}">
                            <a16:creationId xmlns:a16="http://schemas.microsoft.com/office/drawing/2014/main" id="{E22BF3B3-5862-478B-BD28-FF6ECFD577FB}"/>
                          </a:ext>
                        </a:extLst>
                      </p:cNvPr>
                      <p:cNvPicPr>
                        <a:picLocks noChangeArrowheads="1"/>
                      </p:cNvPicPr>
                      <p:nvPr/>
                    </p:nvPicPr>
                    <p:blipFill>
                      <a:blip r:embed="rId19"/>
                      <a:srcRect/>
                      <a:stretch>
                        <a:fillRect/>
                      </a:stretch>
                    </p:blipFill>
                    <p:spPr bwMode="auto">
                      <a:xfrm>
                        <a:off x="6317830" y="4993762"/>
                        <a:ext cx="1989137" cy="639762"/>
                      </a:xfrm>
                      <a:prstGeom prst="rect">
                        <a:avLst/>
                      </a:prstGeom>
                      <a:noFill/>
                      <a:ln>
                        <a:noFill/>
                      </a:ln>
                    </p:spPr>
                  </p:pic>
                </p:oleObj>
              </mc:Fallback>
            </mc:AlternateContent>
          </a:graphicData>
        </a:graphic>
      </p:graphicFrame>
      <p:pic>
        <p:nvPicPr>
          <p:cNvPr id="11" name="图片 10">
            <a:extLst>
              <a:ext uri="{FF2B5EF4-FFF2-40B4-BE49-F238E27FC236}">
                <a16:creationId xmlns:a16="http://schemas.microsoft.com/office/drawing/2014/main" id="{EDE308BC-C78B-4DB2-9372-9E32978955D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130772" y="634289"/>
            <a:ext cx="2804588" cy="182367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8069"/>
                                        </p:tgtEl>
                                        <p:attrNameLst>
                                          <p:attrName>style.visibility</p:attrName>
                                        </p:attrNameLst>
                                      </p:cBhvr>
                                      <p:to>
                                        <p:strVal val="visible"/>
                                      </p:to>
                                    </p:set>
                                    <p:animEffect transition="in" filter="dissolve">
                                      <p:cBhvr>
                                        <p:cTn id="7" dur="500"/>
                                        <p:tgtEl>
                                          <p:spTgt spid="8806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8096"/>
                                        </p:tgtEl>
                                        <p:attrNameLst>
                                          <p:attrName>style.visibility</p:attrName>
                                        </p:attrNameLst>
                                      </p:cBhvr>
                                      <p:to>
                                        <p:strVal val="visible"/>
                                      </p:to>
                                    </p:set>
                                    <p:animEffect transition="in" filter="dissolve">
                                      <p:cBhvr>
                                        <p:cTn id="15" dur="500"/>
                                        <p:tgtEl>
                                          <p:spTgt spid="88096"/>
                                        </p:tgtEl>
                                      </p:cBhvr>
                                    </p:animEffect>
                                  </p:childTnLst>
                                </p:cTn>
                              </p:par>
                              <p:par>
                                <p:cTn id="16" presetID="9"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dissolve">
                                      <p:cBhvr>
                                        <p:cTn id="23" dur="500"/>
                                        <p:tgtEl>
                                          <p:spTgt spid="4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dissolve">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dissolve">
                                      <p:cBhvr>
                                        <p:cTn id="33" dur="500"/>
                                        <p:tgtEl>
                                          <p:spTgt spid="44"/>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dissolve">
                                      <p:cBhvr>
                                        <p:cTn id="38" dur="500"/>
                                        <p:tgtEl>
                                          <p:spTgt spid="45"/>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dissolve">
                                      <p:cBhvr>
                                        <p:cTn id="43" dur="500"/>
                                        <p:tgtEl>
                                          <p:spTgt spid="46"/>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nodeType="clickEffect">
                                  <p:stCondLst>
                                    <p:cond delay="0"/>
                                  </p:stCondLst>
                                  <p:childTnLst>
                                    <p:set>
                                      <p:cBhvr>
                                        <p:cTn id="47" dur="1" fill="hold">
                                          <p:stCondLst>
                                            <p:cond delay="0"/>
                                          </p:stCondLst>
                                        </p:cTn>
                                        <p:tgtEl>
                                          <p:spTgt spid="47"/>
                                        </p:tgtEl>
                                        <p:attrNameLst>
                                          <p:attrName>style.visibility</p:attrName>
                                        </p:attrNameLst>
                                      </p:cBhvr>
                                      <p:to>
                                        <p:strVal val="visible"/>
                                      </p:to>
                                    </p:set>
                                    <p:animEffect transition="in" filter="dissolve">
                                      <p:cBhvr>
                                        <p:cTn id="48" dur="500"/>
                                        <p:tgtEl>
                                          <p:spTgt spid="47"/>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dissolve">
                                      <p:cBhvr>
                                        <p:cTn id="53" dur="500"/>
                                        <p:tgtEl>
                                          <p:spTgt spid="42"/>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dissolve">
                                      <p:cBhvr>
                                        <p:cTn id="5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p:bldP spid="88096"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Text Box 2">
            <a:extLst>
              <a:ext uri="{FF2B5EF4-FFF2-40B4-BE49-F238E27FC236}">
                <a16:creationId xmlns:a16="http://schemas.microsoft.com/office/drawing/2014/main" id="{D0067C7A-F60E-42E3-A661-34EAFA561AEC}"/>
              </a:ext>
            </a:extLst>
          </p:cNvPr>
          <p:cNvSpPr txBox="1">
            <a:spLocks noChangeArrowheads="1"/>
          </p:cNvSpPr>
          <p:nvPr/>
        </p:nvSpPr>
        <p:spPr bwMode="auto">
          <a:xfrm>
            <a:off x="128099" y="296642"/>
            <a:ext cx="11566251" cy="53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lnSpc>
                <a:spcPct val="135000"/>
              </a:lnSpc>
              <a:spcBef>
                <a:spcPct val="0"/>
              </a:spcBef>
              <a:spcAft>
                <a:spcPct val="0"/>
              </a:spcAft>
              <a:buNone/>
            </a:pPr>
            <a:r>
              <a:rPr lang="zh-CN" altLang="en-US" sz="2400" b="1">
                <a:latin typeface="楷体_GB2312" pitchFamily="49" charset="-122"/>
                <a:ea typeface="楷体_GB2312" pitchFamily="49" charset="-122"/>
              </a:rPr>
              <a:t>例</a:t>
            </a:r>
            <a:r>
              <a:rPr lang="en-US" altLang="zh-CN" sz="2400" b="1">
                <a:latin typeface="楷体_GB2312" pitchFamily="49" charset="-122"/>
                <a:ea typeface="楷体_GB2312" pitchFamily="49" charset="-122"/>
              </a:rPr>
              <a:t>1 </a:t>
            </a:r>
            <a:r>
              <a:rPr lang="zh-CN" altLang="en-US" sz="2400" b="1">
                <a:latin typeface="楷体_GB2312" pitchFamily="49" charset="-122"/>
                <a:ea typeface="楷体_GB2312" pitchFamily="49" charset="-122"/>
              </a:rPr>
              <a:t>电路相量模型如图，端口电压的有效值</a:t>
            </a:r>
            <a:r>
              <a:rPr lang="en-US" altLang="zh-CN" sz="2400" b="1" i="1">
                <a:ea typeface="楷体_GB2312" pitchFamily="49" charset="-122"/>
              </a:rPr>
              <a:t>U</a:t>
            </a:r>
            <a:r>
              <a:rPr lang="en-US" altLang="zh-CN" sz="2400" b="1">
                <a:latin typeface="楷体_GB2312" pitchFamily="49" charset="-122"/>
                <a:ea typeface="楷体_GB2312" pitchFamily="49" charset="-122"/>
              </a:rPr>
              <a:t>=100V.</a:t>
            </a:r>
            <a:r>
              <a:rPr lang="zh-CN" altLang="en-US" sz="2400" b="1">
                <a:latin typeface="楷体_GB2312" pitchFamily="49" charset="-122"/>
                <a:ea typeface="楷体_GB2312" pitchFamily="49" charset="-122"/>
              </a:rPr>
              <a:t>试求该网络的</a:t>
            </a:r>
            <a:r>
              <a:rPr lang="en-US" altLang="zh-CN" sz="2400" b="1" i="1">
                <a:ea typeface="楷体_GB2312" pitchFamily="49" charset="-122"/>
              </a:rPr>
              <a:t>P</a:t>
            </a:r>
            <a:r>
              <a:rPr lang="zh-CN" altLang="en-US" sz="2400" b="1" i="1">
                <a:ea typeface="楷体_GB2312" pitchFamily="49" charset="-122"/>
              </a:rPr>
              <a:t>、</a:t>
            </a:r>
            <a:r>
              <a:rPr lang="en-US" altLang="zh-CN" sz="2400" b="1" i="1">
                <a:ea typeface="楷体_GB2312" pitchFamily="49" charset="-122"/>
              </a:rPr>
              <a:t>Q</a:t>
            </a:r>
            <a:r>
              <a:rPr lang="zh-CN" altLang="en-US" sz="2400" b="1" i="1">
                <a:ea typeface="楷体_GB2312" pitchFamily="49" charset="-122"/>
              </a:rPr>
              <a:t>、 、</a:t>
            </a:r>
            <a:r>
              <a:rPr lang="en-US" altLang="zh-CN" sz="2400" b="1" i="1">
                <a:ea typeface="楷体_GB2312" pitchFamily="49" charset="-122"/>
              </a:rPr>
              <a:t>S</a:t>
            </a:r>
            <a:r>
              <a:rPr lang="zh-CN" altLang="en-US" sz="2400" b="1" i="1">
                <a:ea typeface="楷体_GB2312" pitchFamily="49" charset="-122"/>
              </a:rPr>
              <a:t>、</a:t>
            </a:r>
            <a:r>
              <a:rPr lang="en-US" altLang="zh-CN" sz="2400" b="1" i="1">
                <a:ea typeface="楷体_GB2312" pitchFamily="49" charset="-122"/>
              </a:rPr>
              <a:t>pf</a:t>
            </a:r>
            <a:r>
              <a:rPr lang="zh-CN" altLang="en-US" sz="2400" b="1" i="1">
                <a:ea typeface="楷体_GB2312" pitchFamily="49" charset="-122"/>
              </a:rPr>
              <a:t>。 </a:t>
            </a:r>
          </a:p>
        </p:txBody>
      </p:sp>
      <p:sp>
        <p:nvSpPr>
          <p:cNvPr id="88069" name="Text Box 5">
            <a:extLst>
              <a:ext uri="{FF2B5EF4-FFF2-40B4-BE49-F238E27FC236}">
                <a16:creationId xmlns:a16="http://schemas.microsoft.com/office/drawing/2014/main" id="{DC771845-5384-40E6-A518-EAA73F81EA11}"/>
              </a:ext>
            </a:extLst>
          </p:cNvPr>
          <p:cNvSpPr txBox="1">
            <a:spLocks noChangeArrowheads="1"/>
          </p:cNvSpPr>
          <p:nvPr/>
        </p:nvSpPr>
        <p:spPr bwMode="auto">
          <a:xfrm>
            <a:off x="251619" y="980569"/>
            <a:ext cx="403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latin typeface="楷体_GB2312" pitchFamily="49" charset="-122"/>
                <a:ea typeface="楷体_GB2312" pitchFamily="49" charset="-122"/>
              </a:rPr>
              <a:t>解</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设端口电压相量为：</a:t>
            </a:r>
          </a:p>
        </p:txBody>
      </p:sp>
      <p:sp>
        <p:nvSpPr>
          <p:cNvPr id="88096" name="Text Box 32">
            <a:extLst>
              <a:ext uri="{FF2B5EF4-FFF2-40B4-BE49-F238E27FC236}">
                <a16:creationId xmlns:a16="http://schemas.microsoft.com/office/drawing/2014/main" id="{08569C55-9ADB-413B-8589-54DEC7568DF8}"/>
              </a:ext>
            </a:extLst>
          </p:cNvPr>
          <p:cNvSpPr txBox="1">
            <a:spLocks noChangeArrowheads="1"/>
          </p:cNvSpPr>
          <p:nvPr/>
        </p:nvSpPr>
        <p:spPr bwMode="auto">
          <a:xfrm>
            <a:off x="110636" y="1452728"/>
            <a:ext cx="3886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2400" b="1">
                <a:latin typeface="楷体_GB2312" pitchFamily="49" charset="-122"/>
                <a:ea typeface="楷体_GB2312" pitchFamily="49" charset="-122"/>
              </a:rPr>
              <a:t>网络的等效阻抗：</a:t>
            </a:r>
          </a:p>
        </p:txBody>
      </p:sp>
      <p:graphicFrame>
        <p:nvGraphicFramePr>
          <p:cNvPr id="2" name="对象 1">
            <a:extLst>
              <a:ext uri="{FF2B5EF4-FFF2-40B4-BE49-F238E27FC236}">
                <a16:creationId xmlns:a16="http://schemas.microsoft.com/office/drawing/2014/main" id="{F3EC7ACB-4F5A-47B1-8330-C6744DE67773}"/>
              </a:ext>
            </a:extLst>
          </p:cNvPr>
          <p:cNvGraphicFramePr>
            <a:graphicFrameLocks noChangeAspect="1"/>
          </p:cNvGraphicFramePr>
          <p:nvPr>
            <p:extLst>
              <p:ext uri="{D42A27DB-BD31-4B8C-83A1-F6EECF244321}">
                <p14:modId xmlns:p14="http://schemas.microsoft.com/office/powerpoint/2010/main" val="1075586415"/>
              </p:ext>
            </p:extLst>
          </p:nvPr>
        </p:nvGraphicFramePr>
        <p:xfrm>
          <a:off x="3455845" y="970328"/>
          <a:ext cx="2074863" cy="461963"/>
        </p:xfrm>
        <a:graphic>
          <a:graphicData uri="http://schemas.openxmlformats.org/presentationml/2006/ole">
            <mc:AlternateContent xmlns:mc="http://schemas.openxmlformats.org/markup-compatibility/2006">
              <mc:Choice xmlns:v="urn:schemas-microsoft-com:vml" Requires="v">
                <p:oleObj name="Equation" r:id="rId2" imgW="914400" imgH="203040" progId="Equation.DSMT4">
                  <p:embed/>
                </p:oleObj>
              </mc:Choice>
              <mc:Fallback>
                <p:oleObj name="Equation" r:id="rId2" imgW="914400" imgH="203040" progId="Equation.DSMT4">
                  <p:embed/>
                  <p:pic>
                    <p:nvPicPr>
                      <p:cNvPr id="2" name="对象 1">
                        <a:extLst>
                          <a:ext uri="{FF2B5EF4-FFF2-40B4-BE49-F238E27FC236}">
                            <a16:creationId xmlns:a16="http://schemas.microsoft.com/office/drawing/2014/main" id="{F3EC7ACB-4F5A-47B1-8330-C6744DE67773}"/>
                          </a:ext>
                        </a:extLst>
                      </p:cNvPr>
                      <p:cNvPicPr>
                        <a:picLocks noChangeAspect="1" noChangeArrowheads="1"/>
                      </p:cNvPicPr>
                      <p:nvPr/>
                    </p:nvPicPr>
                    <p:blipFill>
                      <a:blip r:embed="rId3"/>
                      <a:srcRect/>
                      <a:stretch>
                        <a:fillRect/>
                      </a:stretch>
                    </p:blipFill>
                    <p:spPr bwMode="auto">
                      <a:xfrm>
                        <a:off x="3455845" y="970328"/>
                        <a:ext cx="20748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3" name="对象 2">
            <a:extLst>
              <a:ext uri="{FF2B5EF4-FFF2-40B4-BE49-F238E27FC236}">
                <a16:creationId xmlns:a16="http://schemas.microsoft.com/office/drawing/2014/main" id="{954A18A8-CD11-4CC7-9ED2-DFAE0897CFF0}"/>
              </a:ext>
            </a:extLst>
          </p:cNvPr>
          <p:cNvGraphicFramePr>
            <a:graphicFrameLocks noChangeAspect="1"/>
          </p:cNvGraphicFramePr>
          <p:nvPr>
            <p:extLst>
              <p:ext uri="{D42A27DB-BD31-4B8C-83A1-F6EECF244321}">
                <p14:modId xmlns:p14="http://schemas.microsoft.com/office/powerpoint/2010/main" val="688988280"/>
              </p:ext>
            </p:extLst>
          </p:nvPr>
        </p:nvGraphicFramePr>
        <p:xfrm>
          <a:off x="110636" y="1887632"/>
          <a:ext cx="4382641" cy="1319818"/>
        </p:xfrm>
        <a:graphic>
          <a:graphicData uri="http://schemas.openxmlformats.org/presentationml/2006/ole">
            <mc:AlternateContent xmlns:mc="http://schemas.openxmlformats.org/markup-compatibility/2006">
              <mc:Choice xmlns:v="urn:schemas-microsoft-com:vml" Requires="v">
                <p:oleObj name="Equation" r:id="rId4" imgW="2234880" imgH="672840" progId="Equation.DSMT4">
                  <p:embed/>
                </p:oleObj>
              </mc:Choice>
              <mc:Fallback>
                <p:oleObj name="Equation" r:id="rId4" imgW="2234880" imgH="672840" progId="Equation.DSMT4">
                  <p:embed/>
                  <p:pic>
                    <p:nvPicPr>
                      <p:cNvPr id="3" name="对象 2">
                        <a:extLst>
                          <a:ext uri="{FF2B5EF4-FFF2-40B4-BE49-F238E27FC236}">
                            <a16:creationId xmlns:a16="http://schemas.microsoft.com/office/drawing/2014/main" id="{954A18A8-CD11-4CC7-9ED2-DFAE0897CFF0}"/>
                          </a:ext>
                        </a:extLst>
                      </p:cNvPr>
                      <p:cNvPicPr>
                        <a:picLocks noChangeAspect="1" noChangeArrowheads="1"/>
                      </p:cNvPicPr>
                      <p:nvPr/>
                    </p:nvPicPr>
                    <p:blipFill>
                      <a:blip r:embed="rId5"/>
                      <a:srcRect/>
                      <a:stretch>
                        <a:fillRect/>
                      </a:stretch>
                    </p:blipFill>
                    <p:spPr bwMode="auto">
                      <a:xfrm>
                        <a:off x="110636" y="1887632"/>
                        <a:ext cx="4382641" cy="1319818"/>
                      </a:xfrm>
                      <a:prstGeom prst="rect">
                        <a:avLst/>
                      </a:prstGeom>
                      <a:noFill/>
                      <a:ln>
                        <a:noFill/>
                      </a:ln>
                    </p:spPr>
                  </p:pic>
                </p:oleObj>
              </mc:Fallback>
            </mc:AlternateContent>
          </a:graphicData>
        </a:graphic>
      </p:graphicFrame>
      <p:graphicFrame>
        <p:nvGraphicFramePr>
          <p:cNvPr id="40" name="Object 1">
            <a:extLst>
              <a:ext uri="{FF2B5EF4-FFF2-40B4-BE49-F238E27FC236}">
                <a16:creationId xmlns:a16="http://schemas.microsoft.com/office/drawing/2014/main" id="{8B121009-E08C-4103-A49A-0DC7D7CB85E0}"/>
              </a:ext>
            </a:extLst>
          </p:cNvPr>
          <p:cNvGraphicFramePr>
            <a:graphicFrameLocks noChangeAspect="1"/>
          </p:cNvGraphicFramePr>
          <p:nvPr>
            <p:extLst>
              <p:ext uri="{D42A27DB-BD31-4B8C-83A1-F6EECF244321}">
                <p14:modId xmlns:p14="http://schemas.microsoft.com/office/powerpoint/2010/main" val="2886698869"/>
              </p:ext>
            </p:extLst>
          </p:nvPr>
        </p:nvGraphicFramePr>
        <p:xfrm>
          <a:off x="34925" y="3263900"/>
          <a:ext cx="4471988" cy="1141413"/>
        </p:xfrm>
        <a:graphic>
          <a:graphicData uri="http://schemas.openxmlformats.org/presentationml/2006/ole">
            <mc:AlternateContent xmlns:mc="http://schemas.openxmlformats.org/markup-compatibility/2006">
              <mc:Choice xmlns:v="urn:schemas-microsoft-com:vml" Requires="v">
                <p:oleObj name="Equation" r:id="rId6" imgW="2184120" imgH="419040" progId="Equation.DSMT4">
                  <p:embed/>
                </p:oleObj>
              </mc:Choice>
              <mc:Fallback>
                <p:oleObj name="Equation" r:id="rId6" imgW="2184120" imgH="419040" progId="Equation.DSMT4">
                  <p:embed/>
                  <p:pic>
                    <p:nvPicPr>
                      <p:cNvPr id="40" name="Object 1">
                        <a:extLst>
                          <a:ext uri="{FF2B5EF4-FFF2-40B4-BE49-F238E27FC236}">
                            <a16:creationId xmlns:a16="http://schemas.microsoft.com/office/drawing/2014/main" id="{8B121009-E08C-4103-A49A-0DC7D7CB85E0}"/>
                          </a:ext>
                        </a:extLst>
                      </p:cNvPr>
                      <p:cNvPicPr>
                        <a:picLocks noChangeAspect="1" noChangeArrowheads="1"/>
                      </p:cNvPicPr>
                      <p:nvPr/>
                    </p:nvPicPr>
                    <p:blipFill>
                      <a:blip r:embed="rId7"/>
                      <a:srcRect/>
                      <a:stretch>
                        <a:fillRect/>
                      </a:stretch>
                    </p:blipFill>
                    <p:spPr bwMode="auto">
                      <a:xfrm>
                        <a:off x="34925" y="3263900"/>
                        <a:ext cx="4471988" cy="1141413"/>
                      </a:xfrm>
                      <a:prstGeom prst="rect">
                        <a:avLst/>
                      </a:prstGeom>
                      <a:noFill/>
                      <a:ln>
                        <a:noFill/>
                      </a:ln>
                    </p:spPr>
                  </p:pic>
                </p:oleObj>
              </mc:Fallback>
            </mc:AlternateContent>
          </a:graphicData>
        </a:graphic>
      </p:graphicFrame>
      <p:pic>
        <p:nvPicPr>
          <p:cNvPr id="11" name="图片 10">
            <a:extLst>
              <a:ext uri="{FF2B5EF4-FFF2-40B4-BE49-F238E27FC236}">
                <a16:creationId xmlns:a16="http://schemas.microsoft.com/office/drawing/2014/main" id="{EDE308BC-C78B-4DB2-9372-9E32978955D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1559" y="732502"/>
            <a:ext cx="2368095" cy="1539845"/>
          </a:xfrm>
          <a:prstGeom prst="rect">
            <a:avLst/>
          </a:prstGeom>
        </p:spPr>
      </p:pic>
      <p:graphicFrame>
        <p:nvGraphicFramePr>
          <p:cNvPr id="16" name="Object 12">
            <a:extLst>
              <a:ext uri="{FF2B5EF4-FFF2-40B4-BE49-F238E27FC236}">
                <a16:creationId xmlns:a16="http://schemas.microsoft.com/office/drawing/2014/main" id="{905BC846-92A1-4828-A839-4192EABF3E67}"/>
              </a:ext>
            </a:extLst>
          </p:cNvPr>
          <p:cNvGraphicFramePr>
            <a:graphicFrameLocks noChangeAspect="1"/>
          </p:cNvGraphicFramePr>
          <p:nvPr>
            <p:extLst>
              <p:ext uri="{D42A27DB-BD31-4B8C-83A1-F6EECF244321}">
                <p14:modId xmlns:p14="http://schemas.microsoft.com/office/powerpoint/2010/main" val="3920754187"/>
              </p:ext>
            </p:extLst>
          </p:nvPr>
        </p:nvGraphicFramePr>
        <p:xfrm>
          <a:off x="5133167" y="2660358"/>
          <a:ext cx="6829909" cy="641939"/>
        </p:xfrm>
        <a:graphic>
          <a:graphicData uri="http://schemas.openxmlformats.org/presentationml/2006/ole">
            <mc:AlternateContent xmlns:mc="http://schemas.openxmlformats.org/markup-compatibility/2006">
              <mc:Choice xmlns:v="urn:schemas-microsoft-com:vml" Requires="v">
                <p:oleObj name="Equation" r:id="rId9" imgW="2755800" imgH="228600" progId="Equation.DSMT4">
                  <p:embed/>
                </p:oleObj>
              </mc:Choice>
              <mc:Fallback>
                <p:oleObj name="Equation" r:id="rId9" imgW="2755800" imgH="22860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10"/>
                      <a:srcRect/>
                      <a:stretch>
                        <a:fillRect/>
                      </a:stretch>
                    </p:blipFill>
                    <p:spPr bwMode="auto">
                      <a:xfrm>
                        <a:off x="5133167" y="2660358"/>
                        <a:ext cx="6829909" cy="641939"/>
                      </a:xfrm>
                      <a:prstGeom prst="rect">
                        <a:avLst/>
                      </a:prstGeom>
                      <a:noFill/>
                      <a:ln>
                        <a:noFill/>
                      </a:ln>
                    </p:spPr>
                  </p:pic>
                </p:oleObj>
              </mc:Fallback>
            </mc:AlternateContent>
          </a:graphicData>
        </a:graphic>
      </p:graphicFrame>
      <p:sp>
        <p:nvSpPr>
          <p:cNvPr id="17" name="Text Box 5">
            <a:extLst>
              <a:ext uri="{FF2B5EF4-FFF2-40B4-BE49-F238E27FC236}">
                <a16:creationId xmlns:a16="http://schemas.microsoft.com/office/drawing/2014/main" id="{52EE200C-ADAA-40FB-95C6-791ADDD1C4DA}"/>
              </a:ext>
            </a:extLst>
          </p:cNvPr>
          <p:cNvSpPr txBox="1">
            <a:spLocks noChangeArrowheads="1"/>
          </p:cNvSpPr>
          <p:nvPr/>
        </p:nvSpPr>
        <p:spPr bwMode="auto">
          <a:xfrm>
            <a:off x="110636" y="4325359"/>
            <a:ext cx="443334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u="sng">
                <a:latin typeface="楷体_GB2312" pitchFamily="49" charset="-122"/>
                <a:ea typeface="楷体_GB2312" pitchFamily="49" charset="-122"/>
              </a:rPr>
              <a:t>如果仅仅求（有功）功率</a:t>
            </a:r>
            <a:r>
              <a:rPr lang="en-US" altLang="zh-CN" sz="2400" b="1" u="sng">
                <a:latin typeface="楷体_GB2312" pitchFamily="49" charset="-122"/>
                <a:ea typeface="楷体_GB2312" pitchFamily="49" charset="-122"/>
              </a:rPr>
              <a:t>P</a:t>
            </a:r>
            <a:r>
              <a:rPr lang="zh-CN" altLang="en-US" sz="2400" b="1">
                <a:latin typeface="楷体_GB2312" pitchFamily="49" charset="-122"/>
                <a:ea typeface="楷体_GB2312" pitchFamily="49" charset="-122"/>
              </a:rPr>
              <a:t>，可以有如下求解方法。</a:t>
            </a:r>
          </a:p>
        </p:txBody>
      </p:sp>
      <p:sp>
        <p:nvSpPr>
          <p:cNvPr id="18" name="Text Box 5">
            <a:extLst>
              <a:ext uri="{FF2B5EF4-FFF2-40B4-BE49-F238E27FC236}">
                <a16:creationId xmlns:a16="http://schemas.microsoft.com/office/drawing/2014/main" id="{240A89D1-427E-4C5B-8AED-A24E05B1ED25}"/>
              </a:ext>
            </a:extLst>
          </p:cNvPr>
          <p:cNvSpPr txBox="1">
            <a:spLocks noChangeArrowheads="1"/>
          </p:cNvSpPr>
          <p:nvPr/>
        </p:nvSpPr>
        <p:spPr bwMode="auto">
          <a:xfrm>
            <a:off x="34436" y="5018395"/>
            <a:ext cx="403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solidFill>
                  <a:srgbClr val="FF0000"/>
                </a:solidFill>
                <a:latin typeface="楷体_GB2312" pitchFamily="49" charset="-122"/>
                <a:ea typeface="楷体_GB2312" pitchFamily="49" charset="-122"/>
              </a:rPr>
              <a:t>解一：</a:t>
            </a:r>
            <a:r>
              <a:rPr lang="zh-CN" altLang="en-US" sz="2400" b="1">
                <a:latin typeface="楷体_GB2312" pitchFamily="49" charset="-122"/>
                <a:ea typeface="楷体_GB2312" pitchFamily="49" charset="-122"/>
              </a:rPr>
              <a:t>上页求解复功率</a:t>
            </a:r>
          </a:p>
        </p:txBody>
      </p:sp>
      <p:graphicFrame>
        <p:nvGraphicFramePr>
          <p:cNvPr id="19" name="对象 18">
            <a:extLst>
              <a:ext uri="{FF2B5EF4-FFF2-40B4-BE49-F238E27FC236}">
                <a16:creationId xmlns:a16="http://schemas.microsoft.com/office/drawing/2014/main" id="{B5798333-82F8-46AB-8C40-F017CCD16B9B}"/>
              </a:ext>
            </a:extLst>
          </p:cNvPr>
          <p:cNvGraphicFramePr>
            <a:graphicFrameLocks/>
          </p:cNvGraphicFramePr>
          <p:nvPr>
            <p:extLst>
              <p:ext uri="{D42A27DB-BD31-4B8C-83A1-F6EECF244321}">
                <p14:modId xmlns:p14="http://schemas.microsoft.com/office/powerpoint/2010/main" val="956532919"/>
              </p:ext>
            </p:extLst>
          </p:nvPr>
        </p:nvGraphicFramePr>
        <p:xfrm>
          <a:off x="105710" y="6231904"/>
          <a:ext cx="3384550" cy="649288"/>
        </p:xfrm>
        <a:graphic>
          <a:graphicData uri="http://schemas.openxmlformats.org/presentationml/2006/ole">
            <mc:AlternateContent xmlns:mc="http://schemas.openxmlformats.org/markup-compatibility/2006">
              <mc:Choice xmlns:v="urn:schemas-microsoft-com:vml" Requires="v">
                <p:oleObj name="Equation" r:id="rId11" imgW="1257120" imgH="241200" progId="Equation.DSMT4">
                  <p:embed/>
                </p:oleObj>
              </mc:Choice>
              <mc:Fallback>
                <p:oleObj name="Equation" r:id="rId11" imgW="1257120" imgH="241200" progId="Equation.DSMT4">
                  <p:embed/>
                  <p:pic>
                    <p:nvPicPr>
                      <p:cNvPr id="45" name="对象 44">
                        <a:extLst>
                          <a:ext uri="{FF2B5EF4-FFF2-40B4-BE49-F238E27FC236}">
                            <a16:creationId xmlns:a16="http://schemas.microsoft.com/office/drawing/2014/main" id="{A277D8FA-E820-4E1F-A467-9A8E9708FB74}"/>
                          </a:ext>
                        </a:extLst>
                      </p:cNvPr>
                      <p:cNvPicPr>
                        <a:picLocks noChangeArrowheads="1"/>
                      </p:cNvPicPr>
                      <p:nvPr/>
                    </p:nvPicPr>
                    <p:blipFill>
                      <a:blip r:embed="rId12"/>
                      <a:srcRect/>
                      <a:stretch>
                        <a:fillRect/>
                      </a:stretch>
                    </p:blipFill>
                    <p:spPr bwMode="auto">
                      <a:xfrm>
                        <a:off x="105710" y="6231904"/>
                        <a:ext cx="3384550" cy="649288"/>
                      </a:xfrm>
                      <a:prstGeom prst="rect">
                        <a:avLst/>
                      </a:prstGeom>
                      <a:noFill/>
                      <a:ln>
                        <a:noFill/>
                      </a:ln>
                    </p:spPr>
                  </p:pic>
                </p:oleObj>
              </mc:Fallback>
            </mc:AlternateContent>
          </a:graphicData>
        </a:graphic>
      </p:graphicFrame>
      <p:graphicFrame>
        <p:nvGraphicFramePr>
          <p:cNvPr id="20" name="Object 0">
            <a:extLst>
              <a:ext uri="{FF2B5EF4-FFF2-40B4-BE49-F238E27FC236}">
                <a16:creationId xmlns:a16="http://schemas.microsoft.com/office/drawing/2014/main" id="{29C9672A-5DA7-42E4-AFCF-F83F23F1A58E}"/>
              </a:ext>
            </a:extLst>
          </p:cNvPr>
          <p:cNvGraphicFramePr>
            <a:graphicFrameLocks noChangeAspect="1"/>
          </p:cNvGraphicFramePr>
          <p:nvPr>
            <p:extLst>
              <p:ext uri="{D42A27DB-BD31-4B8C-83A1-F6EECF244321}">
                <p14:modId xmlns:p14="http://schemas.microsoft.com/office/powerpoint/2010/main" val="1903004785"/>
              </p:ext>
            </p:extLst>
          </p:nvPr>
        </p:nvGraphicFramePr>
        <p:xfrm>
          <a:off x="105710" y="5312717"/>
          <a:ext cx="5303838" cy="1147762"/>
        </p:xfrm>
        <a:graphic>
          <a:graphicData uri="http://schemas.openxmlformats.org/presentationml/2006/ole">
            <mc:AlternateContent xmlns:mc="http://schemas.openxmlformats.org/markup-compatibility/2006">
              <mc:Choice xmlns:v="urn:schemas-microsoft-com:vml" Requires="v">
                <p:oleObj name="Equation" r:id="rId13" imgW="2260440" imgH="558720" progId="Equation.DSMT4">
                  <p:embed/>
                </p:oleObj>
              </mc:Choice>
              <mc:Fallback>
                <p:oleObj name="Equation" r:id="rId13" imgW="2260440" imgH="558720" progId="Equation.DSMT4">
                  <p:embed/>
                  <p:pic>
                    <p:nvPicPr>
                      <p:cNvPr id="41" name="Object 0">
                        <a:extLst>
                          <a:ext uri="{FF2B5EF4-FFF2-40B4-BE49-F238E27FC236}">
                            <a16:creationId xmlns:a16="http://schemas.microsoft.com/office/drawing/2014/main" id="{0C983793-71F1-4AB0-97FC-ECC75230DF21}"/>
                          </a:ext>
                        </a:extLst>
                      </p:cNvPr>
                      <p:cNvPicPr>
                        <a:picLocks noChangeAspect="1" noChangeArrowheads="1"/>
                      </p:cNvPicPr>
                      <p:nvPr/>
                    </p:nvPicPr>
                    <p:blipFill>
                      <a:blip r:embed="rId14"/>
                      <a:srcRect/>
                      <a:stretch>
                        <a:fillRect/>
                      </a:stretch>
                    </p:blipFill>
                    <p:spPr bwMode="auto">
                      <a:xfrm>
                        <a:off x="105710" y="5312717"/>
                        <a:ext cx="5303838" cy="1147762"/>
                      </a:xfrm>
                      <a:prstGeom prst="rect">
                        <a:avLst/>
                      </a:prstGeom>
                      <a:noFill/>
                      <a:ln>
                        <a:noFill/>
                      </a:ln>
                    </p:spPr>
                  </p:pic>
                </p:oleObj>
              </mc:Fallback>
            </mc:AlternateContent>
          </a:graphicData>
        </a:graphic>
      </p:graphicFrame>
      <p:sp>
        <p:nvSpPr>
          <p:cNvPr id="21" name="Text Box 5">
            <a:extLst>
              <a:ext uri="{FF2B5EF4-FFF2-40B4-BE49-F238E27FC236}">
                <a16:creationId xmlns:a16="http://schemas.microsoft.com/office/drawing/2014/main" id="{194F123D-ABBB-473D-906F-E02F1A959993}"/>
              </a:ext>
            </a:extLst>
          </p:cNvPr>
          <p:cNvSpPr txBox="1">
            <a:spLocks noChangeArrowheads="1"/>
          </p:cNvSpPr>
          <p:nvPr/>
        </p:nvSpPr>
        <p:spPr bwMode="auto">
          <a:xfrm>
            <a:off x="5251455" y="2081067"/>
            <a:ext cx="40386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solidFill>
                  <a:srgbClr val="FF0000"/>
                </a:solidFill>
                <a:latin typeface="楷体_GB2312" pitchFamily="49" charset="-122"/>
                <a:ea typeface="楷体_GB2312" pitchFamily="49" charset="-122"/>
              </a:rPr>
              <a:t>解二：</a:t>
            </a:r>
            <a:r>
              <a:rPr lang="zh-CN" altLang="en-US" sz="2400" b="1">
                <a:latin typeface="楷体_GB2312" pitchFamily="49" charset="-122"/>
                <a:ea typeface="楷体_GB2312" pitchFamily="49" charset="-122"/>
              </a:rPr>
              <a:t>直接用定义</a:t>
            </a:r>
          </a:p>
        </p:txBody>
      </p:sp>
      <p:sp>
        <p:nvSpPr>
          <p:cNvPr id="22" name="Text Box 5">
            <a:extLst>
              <a:ext uri="{FF2B5EF4-FFF2-40B4-BE49-F238E27FC236}">
                <a16:creationId xmlns:a16="http://schemas.microsoft.com/office/drawing/2014/main" id="{1F1ACE55-B360-4ECF-83CE-FC49AEF5CAD0}"/>
              </a:ext>
            </a:extLst>
          </p:cNvPr>
          <p:cNvSpPr txBox="1">
            <a:spLocks noChangeArrowheads="1"/>
          </p:cNvSpPr>
          <p:nvPr/>
        </p:nvSpPr>
        <p:spPr bwMode="auto">
          <a:xfrm>
            <a:off x="5187870" y="3571039"/>
            <a:ext cx="695707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solidFill>
                  <a:srgbClr val="FF0000"/>
                </a:solidFill>
                <a:latin typeface="楷体_GB2312" pitchFamily="49" charset="-122"/>
                <a:ea typeface="楷体_GB2312" pitchFamily="49" charset="-122"/>
              </a:rPr>
              <a:t>解三：</a:t>
            </a:r>
            <a:r>
              <a:rPr lang="zh-CN" altLang="en-US" sz="2400" b="1">
                <a:latin typeface="楷体_GB2312" pitchFamily="49" charset="-122"/>
                <a:ea typeface="楷体_GB2312" pitchFamily="49" charset="-122"/>
              </a:rPr>
              <a:t>原理：二端网络消耗的（有功）功率就是电阻消耗的（有功）功率，电抗不消耗（有功）功率</a:t>
            </a:r>
          </a:p>
        </p:txBody>
      </p:sp>
      <p:graphicFrame>
        <p:nvGraphicFramePr>
          <p:cNvPr id="27" name="Object 1030">
            <a:extLst>
              <a:ext uri="{FF2B5EF4-FFF2-40B4-BE49-F238E27FC236}">
                <a16:creationId xmlns:a16="http://schemas.microsoft.com/office/drawing/2014/main" id="{17109A3E-94D4-444E-BC23-7F315E22B06E}"/>
              </a:ext>
            </a:extLst>
          </p:cNvPr>
          <p:cNvGraphicFramePr>
            <a:graphicFrameLocks noChangeAspect="1"/>
          </p:cNvGraphicFramePr>
          <p:nvPr>
            <p:extLst>
              <p:ext uri="{D42A27DB-BD31-4B8C-83A1-F6EECF244321}">
                <p14:modId xmlns:p14="http://schemas.microsoft.com/office/powerpoint/2010/main" val="2453310361"/>
              </p:ext>
            </p:extLst>
          </p:nvPr>
        </p:nvGraphicFramePr>
        <p:xfrm>
          <a:off x="5911225" y="6048302"/>
          <a:ext cx="5229225" cy="674687"/>
        </p:xfrm>
        <a:graphic>
          <a:graphicData uri="http://schemas.openxmlformats.org/presentationml/2006/ole">
            <mc:AlternateContent xmlns:mc="http://schemas.openxmlformats.org/markup-compatibility/2006">
              <mc:Choice xmlns:v="urn:schemas-microsoft-com:vml" Requires="v">
                <p:oleObj name="Equation" r:id="rId15" imgW="1917360" imgH="253800" progId="Equation.DSMT4">
                  <p:embed/>
                </p:oleObj>
              </mc:Choice>
              <mc:Fallback>
                <p:oleObj name="Equation" r:id="rId15" imgW="1917360" imgH="253800" progId="Equation.DSMT4">
                  <p:embed/>
                  <p:pic>
                    <p:nvPicPr>
                      <p:cNvPr id="9" name="Object 1030">
                        <a:extLst>
                          <a:ext uri="{FF2B5EF4-FFF2-40B4-BE49-F238E27FC236}">
                            <a16:creationId xmlns:a16="http://schemas.microsoft.com/office/drawing/2014/main" id="{3F5F5CDE-5437-4F90-A791-E24AB4F9B88A}"/>
                          </a:ext>
                        </a:extLst>
                      </p:cNvPr>
                      <p:cNvPicPr>
                        <a:picLocks noChangeAspect="1" noChangeArrowheads="1"/>
                      </p:cNvPicPr>
                      <p:nvPr/>
                    </p:nvPicPr>
                    <p:blipFill>
                      <a:blip r:embed="rId16"/>
                      <a:srcRect/>
                      <a:stretch>
                        <a:fillRect/>
                      </a:stretch>
                    </p:blipFill>
                    <p:spPr bwMode="auto">
                      <a:xfrm>
                        <a:off x="5911225" y="6048302"/>
                        <a:ext cx="5229225" cy="674687"/>
                      </a:xfrm>
                      <a:prstGeom prst="rect">
                        <a:avLst/>
                      </a:prstGeom>
                      <a:noFill/>
                      <a:ln>
                        <a:noFill/>
                      </a:ln>
                    </p:spPr>
                  </p:pic>
                </p:oleObj>
              </mc:Fallback>
            </mc:AlternateContent>
          </a:graphicData>
        </a:graphic>
      </p:graphicFrame>
      <p:grpSp>
        <p:nvGrpSpPr>
          <p:cNvPr id="10" name="组合 9">
            <a:extLst>
              <a:ext uri="{FF2B5EF4-FFF2-40B4-BE49-F238E27FC236}">
                <a16:creationId xmlns:a16="http://schemas.microsoft.com/office/drawing/2014/main" id="{FF7346FA-A520-4F9C-98F8-A966295C17B2}"/>
              </a:ext>
            </a:extLst>
          </p:cNvPr>
          <p:cNvGrpSpPr/>
          <p:nvPr/>
        </p:nvGrpSpPr>
        <p:grpSpPr>
          <a:xfrm>
            <a:off x="10675606" y="1128886"/>
            <a:ext cx="419025" cy="377989"/>
            <a:chOff x="10538686" y="933203"/>
            <a:chExt cx="419025" cy="377989"/>
          </a:xfrm>
        </p:grpSpPr>
        <p:cxnSp>
          <p:nvCxnSpPr>
            <p:cNvPr id="5" name="直接箭头连接符 4">
              <a:extLst>
                <a:ext uri="{FF2B5EF4-FFF2-40B4-BE49-F238E27FC236}">
                  <a16:creationId xmlns:a16="http://schemas.microsoft.com/office/drawing/2014/main" id="{990B7388-5D72-4D9D-BE00-0E740AEAF144}"/>
                </a:ext>
              </a:extLst>
            </p:cNvPr>
            <p:cNvCxnSpPr>
              <a:cxnSpLocks/>
            </p:cNvCxnSpPr>
            <p:nvPr/>
          </p:nvCxnSpPr>
          <p:spPr bwMode="auto">
            <a:xfrm>
              <a:off x="10562910" y="992927"/>
              <a:ext cx="0" cy="263135"/>
            </a:xfrm>
            <a:prstGeom prst="straightConnector1">
              <a:avLst/>
            </a:prstGeom>
            <a:noFill/>
            <a:ln w="28575" cap="flat" cmpd="sng" algn="ctr">
              <a:solidFill>
                <a:srgbClr val="FF0000"/>
              </a:solidFill>
              <a:prstDash val="solid"/>
              <a:round/>
              <a:headEnd type="none" w="med" len="med"/>
              <a:tailEnd type="triangle"/>
            </a:ln>
          </p:spPr>
        </p:cxn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FC2A2889-1DC2-4DA9-A11C-68EA066B8107}"/>
                    </a:ext>
                  </a:extLst>
                </p:cNvPr>
                <p:cNvSpPr/>
                <p:nvPr/>
              </p:nvSpPr>
              <p:spPr>
                <a:xfrm>
                  <a:off x="10538686" y="933203"/>
                  <a:ext cx="419025" cy="3779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chemeClr val="tx1"/>
                                </a:solidFill>
                                <a:latin typeface="Cambria Math" panose="02040503050406030204" pitchFamily="18" charset="0"/>
                              </a:rPr>
                            </m:ctrlPr>
                          </m:sSubPr>
                          <m:e>
                            <m:acc>
                              <m:accPr>
                                <m:chr m:val="̇"/>
                                <m:ctrlPr>
                                  <a:rPr lang="zh-CN" altLang="en-US" i="1">
                                    <a:solidFill>
                                      <a:schemeClr val="tx1"/>
                                    </a:solidFill>
                                    <a:latin typeface="Cambria Math" panose="02040503050406030204" pitchFamily="18" charset="0"/>
                                  </a:rPr>
                                </m:ctrlPr>
                              </m:accPr>
                              <m:e>
                                <m:r>
                                  <a:rPr lang="zh-CN" altLang="en-US" i="1">
                                    <a:solidFill>
                                      <a:schemeClr val="tx1"/>
                                    </a:solidFill>
                                    <a:latin typeface="Cambria Math" panose="02040503050406030204" pitchFamily="18" charset="0"/>
                                  </a:rPr>
                                  <m:t>𝐼</m:t>
                                </m:r>
                              </m:e>
                            </m:acc>
                          </m:e>
                          <m:sub>
                            <m:r>
                              <a:rPr lang="zh-CN" altLang="en-US" i="0">
                                <a:solidFill>
                                  <a:schemeClr val="tx1"/>
                                </a:solidFill>
                                <a:latin typeface="Cambria Math" panose="02040503050406030204" pitchFamily="18" charset="0"/>
                              </a:rPr>
                              <m:t>1</m:t>
                            </m:r>
                          </m:sub>
                        </m:sSub>
                      </m:oMath>
                    </m:oMathPara>
                  </a14:m>
                  <a:endParaRPr lang="zh-CN" altLang="en-US">
                    <a:solidFill>
                      <a:schemeClr val="tx1"/>
                    </a:solidFill>
                    <a:latin typeface="+mj-lt"/>
                  </a:endParaRPr>
                </a:p>
              </p:txBody>
            </p:sp>
          </mc:Choice>
          <mc:Fallback xmlns="">
            <p:sp>
              <p:nvSpPr>
                <p:cNvPr id="8" name="矩形 7">
                  <a:extLst>
                    <a:ext uri="{FF2B5EF4-FFF2-40B4-BE49-F238E27FC236}">
                      <a16:creationId xmlns:a16="http://schemas.microsoft.com/office/drawing/2014/main" id="{FC2A2889-1DC2-4DA9-A11C-68EA066B8107}"/>
                    </a:ext>
                  </a:extLst>
                </p:cNvPr>
                <p:cNvSpPr>
                  <a:spLocks noRot="1" noChangeAspect="1" noMove="1" noResize="1" noEditPoints="1" noAdjustHandles="1" noChangeArrowheads="1" noChangeShapeType="1" noTextEdit="1"/>
                </p:cNvSpPr>
                <p:nvPr/>
              </p:nvSpPr>
              <p:spPr>
                <a:xfrm>
                  <a:off x="10538686" y="933203"/>
                  <a:ext cx="419025" cy="377989"/>
                </a:xfrm>
                <a:prstGeom prst="rect">
                  <a:avLst/>
                </a:prstGeom>
                <a:blipFill>
                  <a:blip r:embed="rId18"/>
                  <a:stretch>
                    <a:fillRect b="-3226"/>
                  </a:stretch>
                </a:blipFill>
              </p:spPr>
              <p:txBody>
                <a:bodyPr/>
                <a:lstStyle/>
                <a:p>
                  <a:r>
                    <a:rPr lang="zh-CN" altLang="en-US">
                      <a:noFill/>
                    </a:rPr>
                    <a:t> </a:t>
                  </a:r>
                </a:p>
              </p:txBody>
            </p:sp>
          </mc:Fallback>
        </mc:AlternateContent>
      </p:grpSp>
      <p:graphicFrame>
        <p:nvGraphicFramePr>
          <p:cNvPr id="31" name="Object 1030">
            <a:extLst>
              <a:ext uri="{FF2B5EF4-FFF2-40B4-BE49-F238E27FC236}">
                <a16:creationId xmlns:a16="http://schemas.microsoft.com/office/drawing/2014/main" id="{A32C94AF-0B1F-4B43-BBDE-AD5D6F6B1DF9}"/>
              </a:ext>
            </a:extLst>
          </p:cNvPr>
          <p:cNvGraphicFramePr>
            <a:graphicFrameLocks noChangeAspect="1"/>
          </p:cNvGraphicFramePr>
          <p:nvPr>
            <p:extLst>
              <p:ext uri="{D42A27DB-BD31-4B8C-83A1-F6EECF244321}">
                <p14:modId xmlns:p14="http://schemas.microsoft.com/office/powerpoint/2010/main" val="1767554056"/>
              </p:ext>
            </p:extLst>
          </p:nvPr>
        </p:nvGraphicFramePr>
        <p:xfrm>
          <a:off x="5069583" y="4388354"/>
          <a:ext cx="6957078" cy="1023871"/>
        </p:xfrm>
        <a:graphic>
          <a:graphicData uri="http://schemas.openxmlformats.org/presentationml/2006/ole">
            <mc:AlternateContent xmlns:mc="http://schemas.openxmlformats.org/markup-compatibility/2006">
              <mc:Choice xmlns:v="urn:schemas-microsoft-com:vml" Requires="v">
                <p:oleObj name="Equation" r:id="rId19" imgW="3327120" imgH="457200" progId="Equation.DSMT4">
                  <p:embed/>
                </p:oleObj>
              </mc:Choice>
              <mc:Fallback>
                <p:oleObj name="Equation" r:id="rId19" imgW="3327120" imgH="457200" progId="Equation.DSMT4">
                  <p:embed/>
                  <p:pic>
                    <p:nvPicPr>
                      <p:cNvPr id="27" name="Object 1030">
                        <a:extLst>
                          <a:ext uri="{FF2B5EF4-FFF2-40B4-BE49-F238E27FC236}">
                            <a16:creationId xmlns:a16="http://schemas.microsoft.com/office/drawing/2014/main" id="{17109A3E-94D4-444E-BC23-7F315E22B06E}"/>
                          </a:ext>
                        </a:extLst>
                      </p:cNvPr>
                      <p:cNvPicPr>
                        <a:picLocks noChangeAspect="1" noChangeArrowheads="1"/>
                      </p:cNvPicPr>
                      <p:nvPr/>
                    </p:nvPicPr>
                    <p:blipFill>
                      <a:blip r:embed="rId20"/>
                      <a:srcRect/>
                      <a:stretch>
                        <a:fillRect/>
                      </a:stretch>
                    </p:blipFill>
                    <p:spPr bwMode="auto">
                      <a:xfrm>
                        <a:off x="5069583" y="4388354"/>
                        <a:ext cx="6957078" cy="1023871"/>
                      </a:xfrm>
                      <a:prstGeom prst="rect">
                        <a:avLst/>
                      </a:prstGeom>
                      <a:noFill/>
                      <a:ln>
                        <a:noFill/>
                      </a:ln>
                    </p:spPr>
                  </p:pic>
                </p:oleObj>
              </mc:Fallback>
            </mc:AlternateContent>
          </a:graphicData>
        </a:graphic>
      </p:graphicFrame>
      <p:grpSp>
        <p:nvGrpSpPr>
          <p:cNvPr id="32" name="组合 31">
            <a:extLst>
              <a:ext uri="{FF2B5EF4-FFF2-40B4-BE49-F238E27FC236}">
                <a16:creationId xmlns:a16="http://schemas.microsoft.com/office/drawing/2014/main" id="{848FDF51-C7BE-4F87-82D8-A77AC6AE4D16}"/>
              </a:ext>
            </a:extLst>
          </p:cNvPr>
          <p:cNvGrpSpPr/>
          <p:nvPr/>
        </p:nvGrpSpPr>
        <p:grpSpPr>
          <a:xfrm>
            <a:off x="11306238" y="1052352"/>
            <a:ext cx="424347" cy="377989"/>
            <a:chOff x="10538686" y="933203"/>
            <a:chExt cx="424347" cy="377989"/>
          </a:xfrm>
        </p:grpSpPr>
        <p:cxnSp>
          <p:nvCxnSpPr>
            <p:cNvPr id="33" name="直接箭头连接符 32">
              <a:extLst>
                <a:ext uri="{FF2B5EF4-FFF2-40B4-BE49-F238E27FC236}">
                  <a16:creationId xmlns:a16="http://schemas.microsoft.com/office/drawing/2014/main" id="{20F3F1B8-B412-41DF-8DB8-41F209E0FBFE}"/>
                </a:ext>
              </a:extLst>
            </p:cNvPr>
            <p:cNvCxnSpPr>
              <a:cxnSpLocks/>
            </p:cNvCxnSpPr>
            <p:nvPr/>
          </p:nvCxnSpPr>
          <p:spPr bwMode="auto">
            <a:xfrm>
              <a:off x="10562910" y="992927"/>
              <a:ext cx="0" cy="263135"/>
            </a:xfrm>
            <a:prstGeom prst="straightConnector1">
              <a:avLst/>
            </a:prstGeom>
            <a:noFill/>
            <a:ln w="28575" cap="flat" cmpd="sng" algn="ctr">
              <a:solidFill>
                <a:srgbClr val="FF0000"/>
              </a:solidFill>
              <a:prstDash val="solid"/>
              <a:round/>
              <a:headEnd type="none" w="med" len="med"/>
              <a:tailEnd type="triangle"/>
            </a:ln>
          </p:spPr>
        </p:cxnSp>
        <mc:AlternateContent xmlns:mc="http://schemas.openxmlformats.org/markup-compatibility/2006" xmlns:a14="http://schemas.microsoft.com/office/drawing/2010/main">
          <mc:Choice Requires="a14">
            <p:sp>
              <p:nvSpPr>
                <p:cNvPr id="34" name="矩形 33">
                  <a:extLst>
                    <a:ext uri="{FF2B5EF4-FFF2-40B4-BE49-F238E27FC236}">
                      <a16:creationId xmlns:a16="http://schemas.microsoft.com/office/drawing/2014/main" id="{768D5FDC-6E4E-4DA3-A442-0FBC75505A05}"/>
                    </a:ext>
                  </a:extLst>
                </p:cNvPr>
                <p:cNvSpPr/>
                <p:nvPr/>
              </p:nvSpPr>
              <p:spPr>
                <a:xfrm>
                  <a:off x="10538686" y="933203"/>
                  <a:ext cx="424347" cy="3779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chemeClr val="tx1"/>
                                </a:solidFill>
                                <a:latin typeface="Cambria Math" panose="02040503050406030204" pitchFamily="18" charset="0"/>
                              </a:rPr>
                            </m:ctrlPr>
                          </m:sSubPr>
                          <m:e>
                            <m:acc>
                              <m:accPr>
                                <m:chr m:val="̇"/>
                                <m:ctrlPr>
                                  <a:rPr lang="zh-CN" altLang="en-US" i="1">
                                    <a:solidFill>
                                      <a:schemeClr val="tx1"/>
                                    </a:solidFill>
                                    <a:latin typeface="Cambria Math" panose="02040503050406030204" pitchFamily="18" charset="0"/>
                                  </a:rPr>
                                </m:ctrlPr>
                              </m:accPr>
                              <m:e>
                                <m:r>
                                  <a:rPr lang="zh-CN" altLang="en-US" i="1">
                                    <a:solidFill>
                                      <a:schemeClr val="tx1"/>
                                    </a:solidFill>
                                    <a:latin typeface="Cambria Math" panose="02040503050406030204" pitchFamily="18" charset="0"/>
                                  </a:rPr>
                                  <m:t>𝐼</m:t>
                                </m:r>
                              </m:e>
                            </m:acc>
                          </m:e>
                          <m:sub>
                            <m:r>
                              <a:rPr lang="en-US" altLang="zh-CN" b="0" i="0" smtClean="0">
                                <a:solidFill>
                                  <a:schemeClr val="tx1"/>
                                </a:solidFill>
                                <a:latin typeface="Cambria Math" panose="02040503050406030204" pitchFamily="18" charset="0"/>
                              </a:rPr>
                              <m:t>2</m:t>
                            </m:r>
                          </m:sub>
                        </m:sSub>
                      </m:oMath>
                    </m:oMathPara>
                  </a14:m>
                  <a:endParaRPr lang="zh-CN" altLang="en-US">
                    <a:solidFill>
                      <a:schemeClr val="tx1"/>
                    </a:solidFill>
                    <a:latin typeface="+mj-lt"/>
                  </a:endParaRPr>
                </a:p>
              </p:txBody>
            </p:sp>
          </mc:Choice>
          <mc:Fallback xmlns="">
            <p:sp>
              <p:nvSpPr>
                <p:cNvPr id="34" name="矩形 33">
                  <a:extLst>
                    <a:ext uri="{FF2B5EF4-FFF2-40B4-BE49-F238E27FC236}">
                      <a16:creationId xmlns:a16="http://schemas.microsoft.com/office/drawing/2014/main" id="{768D5FDC-6E4E-4DA3-A442-0FBC75505A05}"/>
                    </a:ext>
                  </a:extLst>
                </p:cNvPr>
                <p:cNvSpPr>
                  <a:spLocks noRot="1" noChangeAspect="1" noMove="1" noResize="1" noEditPoints="1" noAdjustHandles="1" noChangeArrowheads="1" noChangeShapeType="1" noTextEdit="1"/>
                </p:cNvSpPr>
                <p:nvPr/>
              </p:nvSpPr>
              <p:spPr>
                <a:xfrm>
                  <a:off x="10538686" y="933203"/>
                  <a:ext cx="424347" cy="377989"/>
                </a:xfrm>
                <a:prstGeom prst="rect">
                  <a:avLst/>
                </a:prstGeom>
                <a:blipFill>
                  <a:blip r:embed="rId21"/>
                  <a:stretch>
                    <a:fillRect b="-1613"/>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val="1197710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par>
                                <p:cTn id="13" presetID="9"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dissolve">
                                      <p:cBhvr>
                                        <p:cTn id="15" dur="500"/>
                                        <p:tgtEl>
                                          <p:spTgt spid="20"/>
                                        </p:tgtEl>
                                      </p:cBhvr>
                                    </p:animEffect>
                                  </p:childTnLst>
                                </p:cTn>
                              </p:par>
                              <p:par>
                                <p:cTn id="16" presetID="9"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dissolv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dissolv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dissolv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ssolve">
                                      <p:cBhvr>
                                        <p:cTn id="38" dur="500"/>
                                        <p:tgtEl>
                                          <p:spTgt spid="10"/>
                                        </p:tgtEl>
                                      </p:cBhvr>
                                    </p:animEffect>
                                  </p:childTnLst>
                                </p:cTn>
                              </p:par>
                              <p:par>
                                <p:cTn id="39" presetID="9"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dissolve">
                                      <p:cBhvr>
                                        <p:cTn id="41" dur="500"/>
                                        <p:tgtEl>
                                          <p:spTgt spid="32"/>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dissolve">
                                      <p:cBhvr>
                                        <p:cTn id="46" dur="500"/>
                                        <p:tgtEl>
                                          <p:spTgt spid="31"/>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dissolve">
                                      <p:cBhvr>
                                        <p:cTn id="5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 name="图片 36">
            <a:extLst>
              <a:ext uri="{FF2B5EF4-FFF2-40B4-BE49-F238E27FC236}">
                <a16:creationId xmlns:a16="http://schemas.microsoft.com/office/drawing/2014/main" id="{1F27B554-A319-4814-AC79-E063D40482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6744" y="1211708"/>
            <a:ext cx="3335256" cy="2300747"/>
          </a:xfrm>
          <a:prstGeom prst="rect">
            <a:avLst/>
          </a:prstGeom>
        </p:spPr>
      </p:pic>
      <p:pic>
        <p:nvPicPr>
          <p:cNvPr id="38" name="图片 37">
            <a:extLst>
              <a:ext uri="{FF2B5EF4-FFF2-40B4-BE49-F238E27FC236}">
                <a16:creationId xmlns:a16="http://schemas.microsoft.com/office/drawing/2014/main" id="{8DA1E3D4-3694-451E-8719-849E0DE507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2429" y="1219024"/>
            <a:ext cx="2012642" cy="2249564"/>
          </a:xfrm>
          <a:prstGeom prst="rect">
            <a:avLst/>
          </a:prstGeom>
        </p:spPr>
      </p:pic>
      <p:graphicFrame>
        <p:nvGraphicFramePr>
          <p:cNvPr id="40" name="Object 1030">
            <a:extLst>
              <a:ext uri="{FF2B5EF4-FFF2-40B4-BE49-F238E27FC236}">
                <a16:creationId xmlns:a16="http://schemas.microsoft.com/office/drawing/2014/main" id="{35B0F114-4E83-43B3-9A23-96446EDB0D1E}"/>
              </a:ext>
            </a:extLst>
          </p:cNvPr>
          <p:cNvGraphicFramePr>
            <a:graphicFrameLocks noChangeAspect="1"/>
          </p:cNvGraphicFramePr>
          <p:nvPr>
            <p:extLst>
              <p:ext uri="{D42A27DB-BD31-4B8C-83A1-F6EECF244321}">
                <p14:modId xmlns:p14="http://schemas.microsoft.com/office/powerpoint/2010/main" val="72466137"/>
              </p:ext>
            </p:extLst>
          </p:nvPr>
        </p:nvGraphicFramePr>
        <p:xfrm>
          <a:off x="181270" y="1693264"/>
          <a:ext cx="4032681" cy="996782"/>
        </p:xfrm>
        <a:graphic>
          <a:graphicData uri="http://schemas.openxmlformats.org/presentationml/2006/ole">
            <mc:AlternateContent xmlns:mc="http://schemas.openxmlformats.org/markup-compatibility/2006">
              <mc:Choice xmlns:v="urn:schemas-microsoft-com:vml" Requires="v">
                <p:oleObj name="Equation" r:id="rId5" imgW="1752480" imgH="444240" progId="Equation.DSMT4">
                  <p:embed/>
                </p:oleObj>
              </mc:Choice>
              <mc:Fallback>
                <p:oleObj name="Equation" r:id="rId5" imgW="1752480" imgH="444240" progId="Equation.DSMT4">
                  <p:embed/>
                  <p:pic>
                    <p:nvPicPr>
                      <p:cNvPr id="27" name="Object 1030">
                        <a:extLst>
                          <a:ext uri="{FF2B5EF4-FFF2-40B4-BE49-F238E27FC236}">
                            <a16:creationId xmlns:a16="http://schemas.microsoft.com/office/drawing/2014/main" id="{17109A3E-94D4-444E-BC23-7F315E22B06E}"/>
                          </a:ext>
                        </a:extLst>
                      </p:cNvPr>
                      <p:cNvPicPr>
                        <a:picLocks noChangeAspect="1" noChangeArrowheads="1"/>
                      </p:cNvPicPr>
                      <p:nvPr/>
                    </p:nvPicPr>
                    <p:blipFill>
                      <a:blip r:embed="rId6"/>
                      <a:srcRect/>
                      <a:stretch>
                        <a:fillRect/>
                      </a:stretch>
                    </p:blipFill>
                    <p:spPr bwMode="auto">
                      <a:xfrm>
                        <a:off x="181270" y="1693264"/>
                        <a:ext cx="4032681" cy="996782"/>
                      </a:xfrm>
                      <a:prstGeom prst="rect">
                        <a:avLst/>
                      </a:prstGeom>
                      <a:noFill/>
                      <a:ln>
                        <a:noFill/>
                      </a:ln>
                    </p:spPr>
                  </p:pic>
                </p:oleObj>
              </mc:Fallback>
            </mc:AlternateContent>
          </a:graphicData>
        </a:graphic>
      </p:graphicFrame>
      <p:sp>
        <p:nvSpPr>
          <p:cNvPr id="12" name="文本框 11">
            <a:extLst>
              <a:ext uri="{FF2B5EF4-FFF2-40B4-BE49-F238E27FC236}">
                <a16:creationId xmlns:a16="http://schemas.microsoft.com/office/drawing/2014/main" id="{B501B672-AF48-4951-87CE-8A882A5FDE1B}"/>
              </a:ext>
            </a:extLst>
          </p:cNvPr>
          <p:cNvSpPr txBox="1"/>
          <p:nvPr/>
        </p:nvSpPr>
        <p:spPr>
          <a:xfrm>
            <a:off x="304835" y="1166932"/>
            <a:ext cx="3791423" cy="523220"/>
          </a:xfrm>
          <a:prstGeom prst="rect">
            <a:avLst/>
          </a:prstGeom>
          <a:noFill/>
        </p:spPr>
        <p:txBody>
          <a:bodyPr wrap="none" rtlCol="0">
            <a:spAutoFit/>
          </a:bodyPr>
          <a:lstStyle/>
          <a:p>
            <a:r>
              <a:rPr lang="zh-CN" altLang="en-US" sz="2800" b="1">
                <a:solidFill>
                  <a:schemeClr val="accent6"/>
                </a:solidFill>
                <a:effectLst>
                  <a:outerShdw blurRad="38100" dist="38100" dir="2700000" algn="tl">
                    <a:srgbClr val="000000">
                      <a:alpha val="43137"/>
                    </a:srgbClr>
                  </a:outerShdw>
                </a:effectLst>
              </a:rPr>
              <a:t>解：未并联电容时候：</a:t>
            </a:r>
          </a:p>
        </p:txBody>
      </p:sp>
      <p:sp>
        <p:nvSpPr>
          <p:cNvPr id="13" name="文本框 12">
            <a:extLst>
              <a:ext uri="{FF2B5EF4-FFF2-40B4-BE49-F238E27FC236}">
                <a16:creationId xmlns:a16="http://schemas.microsoft.com/office/drawing/2014/main" id="{5644EF61-6CAE-4878-93B1-619A47ADE6F8}"/>
              </a:ext>
            </a:extLst>
          </p:cNvPr>
          <p:cNvSpPr txBox="1"/>
          <p:nvPr/>
        </p:nvSpPr>
        <p:spPr>
          <a:xfrm>
            <a:off x="58429" y="2872527"/>
            <a:ext cx="2659702" cy="461665"/>
          </a:xfrm>
          <a:prstGeom prst="rect">
            <a:avLst/>
          </a:prstGeom>
          <a:noFill/>
        </p:spPr>
        <p:txBody>
          <a:bodyPr wrap="none" rtlCol="0">
            <a:spAutoFit/>
          </a:bodyPr>
          <a:lstStyle/>
          <a:p>
            <a:r>
              <a:rPr lang="zh-CN" altLang="en-US" sz="2400" b="1"/>
              <a:t>感性负载阻抗角：</a:t>
            </a:r>
          </a:p>
        </p:txBody>
      </p:sp>
      <p:graphicFrame>
        <p:nvGraphicFramePr>
          <p:cNvPr id="43" name="Object 2">
            <a:extLst>
              <a:ext uri="{FF2B5EF4-FFF2-40B4-BE49-F238E27FC236}">
                <a16:creationId xmlns:a16="http://schemas.microsoft.com/office/drawing/2014/main" id="{B8FE0EB5-2F0A-47FD-A087-CCE4A154AC54}"/>
              </a:ext>
            </a:extLst>
          </p:cNvPr>
          <p:cNvGraphicFramePr>
            <a:graphicFrameLocks noChangeAspect="1"/>
          </p:cNvGraphicFramePr>
          <p:nvPr>
            <p:extLst>
              <p:ext uri="{D42A27DB-BD31-4B8C-83A1-F6EECF244321}">
                <p14:modId xmlns:p14="http://schemas.microsoft.com/office/powerpoint/2010/main" val="2269642631"/>
              </p:ext>
            </p:extLst>
          </p:nvPr>
        </p:nvGraphicFramePr>
        <p:xfrm>
          <a:off x="237216" y="3433216"/>
          <a:ext cx="3767327" cy="648833"/>
        </p:xfrm>
        <a:graphic>
          <a:graphicData uri="http://schemas.openxmlformats.org/presentationml/2006/ole">
            <mc:AlternateContent xmlns:mc="http://schemas.openxmlformats.org/markup-compatibility/2006">
              <mc:Choice xmlns:v="urn:schemas-microsoft-com:vml" Requires="v">
                <p:oleObj name="Equation" r:id="rId7" imgW="1358640" imgH="228600" progId="Equation.DSMT4">
                  <p:embed/>
                </p:oleObj>
              </mc:Choice>
              <mc:Fallback>
                <p:oleObj name="Equation" r:id="rId7" imgW="1358640" imgH="228600" progId="Equation.DSMT4">
                  <p:embed/>
                  <p:pic>
                    <p:nvPicPr>
                      <p:cNvPr id="42" name="Object 2">
                        <a:extLst>
                          <a:ext uri="{FF2B5EF4-FFF2-40B4-BE49-F238E27FC236}">
                            <a16:creationId xmlns:a16="http://schemas.microsoft.com/office/drawing/2014/main" id="{C3396675-A35C-411B-8DC8-44E61A8588D9}"/>
                          </a:ext>
                        </a:extLst>
                      </p:cNvPr>
                      <p:cNvPicPr>
                        <a:picLocks noChangeAspect="1" noChangeArrowheads="1"/>
                      </p:cNvPicPr>
                      <p:nvPr/>
                    </p:nvPicPr>
                    <p:blipFill>
                      <a:blip r:embed="rId8"/>
                      <a:srcRect/>
                      <a:stretch>
                        <a:fillRect/>
                      </a:stretch>
                    </p:blipFill>
                    <p:spPr bwMode="auto">
                      <a:xfrm>
                        <a:off x="237216" y="3433216"/>
                        <a:ext cx="3767327" cy="648833"/>
                      </a:xfrm>
                      <a:prstGeom prst="rect">
                        <a:avLst/>
                      </a:prstGeom>
                      <a:noFill/>
                      <a:ln>
                        <a:noFill/>
                      </a:ln>
                    </p:spPr>
                  </p:pic>
                </p:oleObj>
              </mc:Fallback>
            </mc:AlternateContent>
          </a:graphicData>
        </a:graphic>
      </p:graphicFrame>
      <p:sp>
        <p:nvSpPr>
          <p:cNvPr id="14" name="文本框 13">
            <a:extLst>
              <a:ext uri="{FF2B5EF4-FFF2-40B4-BE49-F238E27FC236}">
                <a16:creationId xmlns:a16="http://schemas.microsoft.com/office/drawing/2014/main" id="{E86E2AE8-E9DA-410F-A64F-E850902EC273}"/>
              </a:ext>
            </a:extLst>
          </p:cNvPr>
          <p:cNvSpPr txBox="1"/>
          <p:nvPr/>
        </p:nvSpPr>
        <p:spPr>
          <a:xfrm>
            <a:off x="45296" y="4070882"/>
            <a:ext cx="3587842" cy="461665"/>
          </a:xfrm>
          <a:prstGeom prst="rect">
            <a:avLst/>
          </a:prstGeom>
          <a:noFill/>
        </p:spPr>
        <p:txBody>
          <a:bodyPr wrap="none" rtlCol="0">
            <a:spAutoFit/>
          </a:bodyPr>
          <a:lstStyle/>
          <a:p>
            <a:r>
              <a:rPr lang="zh-CN" altLang="en-US" sz="2400" b="1"/>
              <a:t>设电压源的电压相量为：</a:t>
            </a:r>
          </a:p>
        </p:txBody>
      </p:sp>
      <p:graphicFrame>
        <p:nvGraphicFramePr>
          <p:cNvPr id="45" name="对象 44">
            <a:extLst>
              <a:ext uri="{FF2B5EF4-FFF2-40B4-BE49-F238E27FC236}">
                <a16:creationId xmlns:a16="http://schemas.microsoft.com/office/drawing/2014/main" id="{9FCA60F3-BF85-400D-84FF-6303CD776B90}"/>
              </a:ext>
            </a:extLst>
          </p:cNvPr>
          <p:cNvGraphicFramePr>
            <a:graphicFrameLocks noChangeAspect="1"/>
          </p:cNvGraphicFramePr>
          <p:nvPr>
            <p:extLst>
              <p:ext uri="{D42A27DB-BD31-4B8C-83A1-F6EECF244321}">
                <p14:modId xmlns:p14="http://schemas.microsoft.com/office/powerpoint/2010/main" val="89765288"/>
              </p:ext>
            </p:extLst>
          </p:nvPr>
        </p:nvGraphicFramePr>
        <p:xfrm>
          <a:off x="141773" y="4649688"/>
          <a:ext cx="2643784" cy="580634"/>
        </p:xfrm>
        <a:graphic>
          <a:graphicData uri="http://schemas.openxmlformats.org/presentationml/2006/ole">
            <mc:AlternateContent xmlns:mc="http://schemas.openxmlformats.org/markup-compatibility/2006">
              <mc:Choice xmlns:v="urn:schemas-microsoft-com:vml" Requires="v">
                <p:oleObj name="Equation" r:id="rId9" imgW="927000" imgH="203040" progId="Equation.DSMT4">
                  <p:embed/>
                </p:oleObj>
              </mc:Choice>
              <mc:Fallback>
                <p:oleObj name="Equation" r:id="rId9" imgW="927000" imgH="203040" progId="Equation.DSMT4">
                  <p:embed/>
                  <p:pic>
                    <p:nvPicPr>
                      <p:cNvPr id="2" name="对象 1">
                        <a:extLst>
                          <a:ext uri="{FF2B5EF4-FFF2-40B4-BE49-F238E27FC236}">
                            <a16:creationId xmlns:a16="http://schemas.microsoft.com/office/drawing/2014/main" id="{F3EC7ACB-4F5A-47B1-8330-C6744DE67773}"/>
                          </a:ext>
                        </a:extLst>
                      </p:cNvPr>
                      <p:cNvPicPr>
                        <a:picLocks noChangeAspect="1" noChangeArrowheads="1"/>
                      </p:cNvPicPr>
                      <p:nvPr/>
                    </p:nvPicPr>
                    <p:blipFill>
                      <a:blip r:embed="rId10"/>
                      <a:srcRect/>
                      <a:stretch>
                        <a:fillRect/>
                      </a:stretch>
                    </p:blipFill>
                    <p:spPr bwMode="auto">
                      <a:xfrm>
                        <a:off x="141773" y="4649688"/>
                        <a:ext cx="2643784" cy="580634"/>
                      </a:xfrm>
                      <a:prstGeom prst="rect">
                        <a:avLst/>
                      </a:prstGeom>
                      <a:noFill/>
                      <a:ln>
                        <a:noFill/>
                      </a:ln>
                    </p:spPr>
                  </p:pic>
                </p:oleObj>
              </mc:Fallback>
            </mc:AlternateContent>
          </a:graphicData>
        </a:graphic>
      </p:graphicFrame>
      <p:sp>
        <p:nvSpPr>
          <p:cNvPr id="46" name="文本框 45">
            <a:extLst>
              <a:ext uri="{FF2B5EF4-FFF2-40B4-BE49-F238E27FC236}">
                <a16:creationId xmlns:a16="http://schemas.microsoft.com/office/drawing/2014/main" id="{27D66943-4B86-4784-8A7B-E5BDB87E4DD2}"/>
              </a:ext>
            </a:extLst>
          </p:cNvPr>
          <p:cNvSpPr txBox="1"/>
          <p:nvPr/>
        </p:nvSpPr>
        <p:spPr>
          <a:xfrm>
            <a:off x="141773" y="5346515"/>
            <a:ext cx="2362902" cy="461665"/>
          </a:xfrm>
          <a:prstGeom prst="rect">
            <a:avLst/>
          </a:prstGeom>
          <a:noFill/>
        </p:spPr>
        <p:txBody>
          <a:bodyPr wrap="square" rtlCol="0">
            <a:spAutoFit/>
          </a:bodyPr>
          <a:lstStyle/>
          <a:p>
            <a:r>
              <a:rPr lang="zh-CN" altLang="en-US" sz="2400" b="1"/>
              <a:t>则电流相量为：</a:t>
            </a:r>
          </a:p>
        </p:txBody>
      </p:sp>
      <p:graphicFrame>
        <p:nvGraphicFramePr>
          <p:cNvPr id="47" name="Object 1">
            <a:extLst>
              <a:ext uri="{FF2B5EF4-FFF2-40B4-BE49-F238E27FC236}">
                <a16:creationId xmlns:a16="http://schemas.microsoft.com/office/drawing/2014/main" id="{63CC0F4B-D4C1-4BEB-89C2-48BC12678EBD}"/>
              </a:ext>
            </a:extLst>
          </p:cNvPr>
          <p:cNvGraphicFramePr>
            <a:graphicFrameLocks noChangeAspect="1"/>
          </p:cNvGraphicFramePr>
          <p:nvPr>
            <p:extLst>
              <p:ext uri="{D42A27DB-BD31-4B8C-83A1-F6EECF244321}">
                <p14:modId xmlns:p14="http://schemas.microsoft.com/office/powerpoint/2010/main" val="75444844"/>
              </p:ext>
            </p:extLst>
          </p:nvPr>
        </p:nvGraphicFramePr>
        <p:xfrm>
          <a:off x="55563" y="5924550"/>
          <a:ext cx="2662237" cy="625475"/>
        </p:xfrm>
        <a:graphic>
          <a:graphicData uri="http://schemas.openxmlformats.org/presentationml/2006/ole">
            <mc:AlternateContent xmlns:mc="http://schemas.openxmlformats.org/markup-compatibility/2006">
              <mc:Choice xmlns:v="urn:schemas-microsoft-com:vml" Requires="v">
                <p:oleObj name="Equation" r:id="rId11" imgW="1015920" imgH="203040" progId="Equation.DSMT4">
                  <p:embed/>
                </p:oleObj>
              </mc:Choice>
              <mc:Fallback>
                <p:oleObj name="Equation" r:id="rId11" imgW="1015920" imgH="203040" progId="Equation.DSMT4">
                  <p:embed/>
                  <p:pic>
                    <p:nvPicPr>
                      <p:cNvPr id="40" name="Object 1">
                        <a:extLst>
                          <a:ext uri="{FF2B5EF4-FFF2-40B4-BE49-F238E27FC236}">
                            <a16:creationId xmlns:a16="http://schemas.microsoft.com/office/drawing/2014/main" id="{8B121009-E08C-4103-A49A-0DC7D7CB85E0}"/>
                          </a:ext>
                        </a:extLst>
                      </p:cNvPr>
                      <p:cNvPicPr>
                        <a:picLocks noChangeAspect="1" noChangeArrowheads="1"/>
                      </p:cNvPicPr>
                      <p:nvPr/>
                    </p:nvPicPr>
                    <p:blipFill>
                      <a:blip r:embed="rId12"/>
                      <a:srcRect/>
                      <a:stretch>
                        <a:fillRect/>
                      </a:stretch>
                    </p:blipFill>
                    <p:spPr bwMode="auto">
                      <a:xfrm>
                        <a:off x="55563" y="5924550"/>
                        <a:ext cx="2662237" cy="625475"/>
                      </a:xfrm>
                      <a:prstGeom prst="rect">
                        <a:avLst/>
                      </a:prstGeom>
                      <a:noFill/>
                      <a:ln>
                        <a:noFill/>
                      </a:ln>
                    </p:spPr>
                  </p:pic>
                </p:oleObj>
              </mc:Fallback>
            </mc:AlternateContent>
          </a:graphicData>
        </a:graphic>
      </p:graphicFrame>
      <p:sp>
        <p:nvSpPr>
          <p:cNvPr id="48" name="文本框 47">
            <a:extLst>
              <a:ext uri="{FF2B5EF4-FFF2-40B4-BE49-F238E27FC236}">
                <a16:creationId xmlns:a16="http://schemas.microsoft.com/office/drawing/2014/main" id="{BB52F159-3F6B-4417-869C-726AD68E99FA}"/>
              </a:ext>
            </a:extLst>
          </p:cNvPr>
          <p:cNvSpPr txBox="1"/>
          <p:nvPr/>
        </p:nvSpPr>
        <p:spPr>
          <a:xfrm>
            <a:off x="5354591" y="1154249"/>
            <a:ext cx="2656496" cy="584775"/>
          </a:xfrm>
          <a:prstGeom prst="rect">
            <a:avLst/>
          </a:prstGeom>
          <a:noFill/>
        </p:spPr>
        <p:txBody>
          <a:bodyPr wrap="none" rtlCol="0">
            <a:spAutoFit/>
          </a:bodyPr>
          <a:lstStyle/>
          <a:p>
            <a:r>
              <a:rPr lang="zh-CN" altLang="en-US" sz="3200" b="1">
                <a:solidFill>
                  <a:schemeClr val="accent6"/>
                </a:solidFill>
                <a:effectLst>
                  <a:outerShdw blurRad="38100" dist="38100" dir="2700000" algn="tl">
                    <a:srgbClr val="000000">
                      <a:alpha val="43137"/>
                    </a:srgbClr>
                  </a:outerShdw>
                </a:effectLst>
              </a:rPr>
              <a:t>并联电容后：</a:t>
            </a:r>
          </a:p>
        </p:txBody>
      </p:sp>
      <p:sp>
        <p:nvSpPr>
          <p:cNvPr id="17" name="文本框 16">
            <a:extLst>
              <a:ext uri="{FF2B5EF4-FFF2-40B4-BE49-F238E27FC236}">
                <a16:creationId xmlns:a16="http://schemas.microsoft.com/office/drawing/2014/main" id="{F629BFBF-BAC9-47B9-B025-847459AE0EA8}"/>
              </a:ext>
            </a:extLst>
          </p:cNvPr>
          <p:cNvSpPr txBox="1"/>
          <p:nvPr/>
        </p:nvSpPr>
        <p:spPr>
          <a:xfrm>
            <a:off x="4412636" y="2723757"/>
            <a:ext cx="2443298" cy="461665"/>
          </a:xfrm>
          <a:prstGeom prst="rect">
            <a:avLst/>
          </a:prstGeom>
          <a:noFill/>
        </p:spPr>
        <p:txBody>
          <a:bodyPr wrap="none" rtlCol="0">
            <a:spAutoFit/>
          </a:bodyPr>
          <a:lstStyle/>
          <a:p>
            <a:r>
              <a:rPr lang="zh-CN" altLang="en-US" sz="2400" b="1"/>
              <a:t>根据</a:t>
            </a:r>
            <a:r>
              <a:rPr lang="en-US" altLang="zh-CN" sz="2400" b="1" i="1"/>
              <a:t>pf</a:t>
            </a:r>
            <a:r>
              <a:rPr lang="en-US" altLang="zh-CN" sz="2400" b="1"/>
              <a:t>=</a:t>
            </a:r>
            <a:r>
              <a:rPr lang="en-US" altLang="zh-CN" sz="2400" b="1">
                <a:solidFill>
                  <a:srgbClr val="FF0000"/>
                </a:solidFill>
              </a:rPr>
              <a:t>0.8(</a:t>
            </a:r>
            <a:r>
              <a:rPr lang="zh-CN" altLang="en-US" sz="2400" b="1">
                <a:solidFill>
                  <a:srgbClr val="FF0000"/>
                </a:solidFill>
              </a:rPr>
              <a:t>滞后</a:t>
            </a:r>
            <a:r>
              <a:rPr lang="en-US" altLang="zh-CN" sz="2400" b="1">
                <a:solidFill>
                  <a:srgbClr val="FF0000"/>
                </a:solidFill>
              </a:rPr>
              <a:t>)</a:t>
            </a:r>
            <a:endParaRPr lang="zh-CN" altLang="en-US" sz="2400" b="1">
              <a:solidFill>
                <a:srgbClr val="FF0000"/>
              </a:solidFill>
            </a:endParaRPr>
          </a:p>
        </p:txBody>
      </p:sp>
      <p:graphicFrame>
        <p:nvGraphicFramePr>
          <p:cNvPr id="52" name="Object 2">
            <a:extLst>
              <a:ext uri="{FF2B5EF4-FFF2-40B4-BE49-F238E27FC236}">
                <a16:creationId xmlns:a16="http://schemas.microsoft.com/office/drawing/2014/main" id="{4674EEC7-AEFF-4F39-8D6C-065A8D203362}"/>
              </a:ext>
            </a:extLst>
          </p:cNvPr>
          <p:cNvGraphicFramePr>
            <a:graphicFrameLocks noChangeAspect="1"/>
          </p:cNvGraphicFramePr>
          <p:nvPr>
            <p:extLst>
              <p:ext uri="{D42A27DB-BD31-4B8C-83A1-F6EECF244321}">
                <p14:modId xmlns:p14="http://schemas.microsoft.com/office/powerpoint/2010/main" val="3565038374"/>
              </p:ext>
            </p:extLst>
          </p:nvPr>
        </p:nvGraphicFramePr>
        <p:xfrm>
          <a:off x="4257675" y="3343275"/>
          <a:ext cx="4154488" cy="647700"/>
        </p:xfrm>
        <a:graphic>
          <a:graphicData uri="http://schemas.openxmlformats.org/presentationml/2006/ole">
            <mc:AlternateContent xmlns:mc="http://schemas.openxmlformats.org/markup-compatibility/2006">
              <mc:Choice xmlns:v="urn:schemas-microsoft-com:vml" Requires="v">
                <p:oleObj name="Equation" r:id="rId13" imgW="1498320" imgH="228600" progId="Equation.DSMT4">
                  <p:embed/>
                </p:oleObj>
              </mc:Choice>
              <mc:Fallback>
                <p:oleObj name="Equation" r:id="rId13" imgW="1498320" imgH="228600" progId="Equation.DSMT4">
                  <p:embed/>
                  <p:pic>
                    <p:nvPicPr>
                      <p:cNvPr id="43" name="Object 2">
                        <a:extLst>
                          <a:ext uri="{FF2B5EF4-FFF2-40B4-BE49-F238E27FC236}">
                            <a16:creationId xmlns:a16="http://schemas.microsoft.com/office/drawing/2014/main" id="{B8FE0EB5-2F0A-47FD-A087-CCE4A154AC54}"/>
                          </a:ext>
                        </a:extLst>
                      </p:cNvPr>
                      <p:cNvPicPr>
                        <a:picLocks noChangeAspect="1" noChangeArrowheads="1"/>
                      </p:cNvPicPr>
                      <p:nvPr/>
                    </p:nvPicPr>
                    <p:blipFill>
                      <a:blip r:embed="rId14"/>
                      <a:srcRect/>
                      <a:stretch>
                        <a:fillRect/>
                      </a:stretch>
                    </p:blipFill>
                    <p:spPr bwMode="auto">
                      <a:xfrm>
                        <a:off x="4257675" y="3343275"/>
                        <a:ext cx="4154488" cy="647700"/>
                      </a:xfrm>
                      <a:prstGeom prst="rect">
                        <a:avLst/>
                      </a:prstGeom>
                      <a:noFill/>
                      <a:ln>
                        <a:noFill/>
                      </a:ln>
                    </p:spPr>
                  </p:pic>
                </p:oleObj>
              </mc:Fallback>
            </mc:AlternateContent>
          </a:graphicData>
        </a:graphic>
      </p:graphicFrame>
      <p:graphicFrame>
        <p:nvGraphicFramePr>
          <p:cNvPr id="53" name="Object 1030">
            <a:extLst>
              <a:ext uri="{FF2B5EF4-FFF2-40B4-BE49-F238E27FC236}">
                <a16:creationId xmlns:a16="http://schemas.microsoft.com/office/drawing/2014/main" id="{43C44BE1-EF10-4E13-AC38-F2C0DD35B2DC}"/>
              </a:ext>
            </a:extLst>
          </p:cNvPr>
          <p:cNvGraphicFramePr>
            <a:graphicFrameLocks noChangeAspect="1"/>
          </p:cNvGraphicFramePr>
          <p:nvPr>
            <p:extLst>
              <p:ext uri="{D42A27DB-BD31-4B8C-83A1-F6EECF244321}">
                <p14:modId xmlns:p14="http://schemas.microsoft.com/office/powerpoint/2010/main" val="2253607696"/>
              </p:ext>
            </p:extLst>
          </p:nvPr>
        </p:nvGraphicFramePr>
        <p:xfrm>
          <a:off x="4192825" y="1713211"/>
          <a:ext cx="4576762" cy="1014412"/>
        </p:xfrm>
        <a:graphic>
          <a:graphicData uri="http://schemas.openxmlformats.org/presentationml/2006/ole">
            <mc:AlternateContent xmlns:mc="http://schemas.openxmlformats.org/markup-compatibility/2006">
              <mc:Choice xmlns:v="urn:schemas-microsoft-com:vml" Requires="v">
                <p:oleObj name="Equation" r:id="rId15" imgW="1955520" imgH="444240" progId="Equation.DSMT4">
                  <p:embed/>
                </p:oleObj>
              </mc:Choice>
              <mc:Fallback>
                <p:oleObj name="Equation" r:id="rId15" imgW="1955520" imgH="444240" progId="Equation.DSMT4">
                  <p:embed/>
                  <p:pic>
                    <p:nvPicPr>
                      <p:cNvPr id="40" name="Object 1030">
                        <a:extLst>
                          <a:ext uri="{FF2B5EF4-FFF2-40B4-BE49-F238E27FC236}">
                            <a16:creationId xmlns:a16="http://schemas.microsoft.com/office/drawing/2014/main" id="{35B0F114-4E83-43B3-9A23-96446EDB0D1E}"/>
                          </a:ext>
                        </a:extLst>
                      </p:cNvPr>
                      <p:cNvPicPr>
                        <a:picLocks noChangeAspect="1" noChangeArrowheads="1"/>
                      </p:cNvPicPr>
                      <p:nvPr/>
                    </p:nvPicPr>
                    <p:blipFill>
                      <a:blip r:embed="rId16"/>
                      <a:srcRect/>
                      <a:stretch>
                        <a:fillRect/>
                      </a:stretch>
                    </p:blipFill>
                    <p:spPr bwMode="auto">
                      <a:xfrm>
                        <a:off x="4192825" y="1713211"/>
                        <a:ext cx="4576762" cy="1014412"/>
                      </a:xfrm>
                      <a:prstGeom prst="rect">
                        <a:avLst/>
                      </a:prstGeom>
                      <a:noFill/>
                      <a:ln>
                        <a:noFill/>
                      </a:ln>
                    </p:spPr>
                  </p:pic>
                </p:oleObj>
              </mc:Fallback>
            </mc:AlternateContent>
          </a:graphicData>
        </a:graphic>
      </p:graphicFrame>
      <p:cxnSp>
        <p:nvCxnSpPr>
          <p:cNvPr id="19" name="直接连接符 18">
            <a:extLst>
              <a:ext uri="{FF2B5EF4-FFF2-40B4-BE49-F238E27FC236}">
                <a16:creationId xmlns:a16="http://schemas.microsoft.com/office/drawing/2014/main" id="{B09530CF-6D0D-4F77-97E7-1CF00034D085}"/>
              </a:ext>
            </a:extLst>
          </p:cNvPr>
          <p:cNvCxnSpPr/>
          <p:nvPr/>
        </p:nvCxnSpPr>
        <p:spPr bwMode="auto">
          <a:xfrm>
            <a:off x="4139837" y="1154249"/>
            <a:ext cx="0" cy="5604996"/>
          </a:xfrm>
          <a:prstGeom prst="line">
            <a:avLst/>
          </a:prstGeom>
          <a:noFill/>
          <a:ln w="38100" cap="flat" cmpd="sng" algn="ctr">
            <a:solidFill>
              <a:schemeClr val="tx1"/>
            </a:solidFill>
            <a:prstDash val="solid"/>
            <a:round/>
            <a:headEnd type="none" w="med" len="med"/>
            <a:tailEnd type="none" w="med" len="med"/>
          </a:ln>
        </p:spPr>
      </p:cxnSp>
      <p:graphicFrame>
        <p:nvGraphicFramePr>
          <p:cNvPr id="56" name="Object 1">
            <a:extLst>
              <a:ext uri="{FF2B5EF4-FFF2-40B4-BE49-F238E27FC236}">
                <a16:creationId xmlns:a16="http://schemas.microsoft.com/office/drawing/2014/main" id="{32F73908-06A8-449E-AC36-872713B6017D}"/>
              </a:ext>
            </a:extLst>
          </p:cNvPr>
          <p:cNvGraphicFramePr>
            <a:graphicFrameLocks noChangeAspect="1"/>
          </p:cNvGraphicFramePr>
          <p:nvPr>
            <p:extLst>
              <p:ext uri="{D42A27DB-BD31-4B8C-83A1-F6EECF244321}">
                <p14:modId xmlns:p14="http://schemas.microsoft.com/office/powerpoint/2010/main" val="1527097413"/>
              </p:ext>
            </p:extLst>
          </p:nvPr>
        </p:nvGraphicFramePr>
        <p:xfrm>
          <a:off x="4192825" y="4031482"/>
          <a:ext cx="3662363" cy="558800"/>
        </p:xfrm>
        <a:graphic>
          <a:graphicData uri="http://schemas.openxmlformats.org/presentationml/2006/ole">
            <mc:AlternateContent xmlns:mc="http://schemas.openxmlformats.org/markup-compatibility/2006">
              <mc:Choice xmlns:v="urn:schemas-microsoft-com:vml" Requires="v">
                <p:oleObj name="Equation" r:id="rId17" imgW="1307880" imgH="203040" progId="Equation.DSMT4">
                  <p:embed/>
                </p:oleObj>
              </mc:Choice>
              <mc:Fallback>
                <p:oleObj name="Equation" r:id="rId17" imgW="1307880" imgH="203040" progId="Equation.DSMT4">
                  <p:embed/>
                  <p:pic>
                    <p:nvPicPr>
                      <p:cNvPr id="47" name="Object 1">
                        <a:extLst>
                          <a:ext uri="{FF2B5EF4-FFF2-40B4-BE49-F238E27FC236}">
                            <a16:creationId xmlns:a16="http://schemas.microsoft.com/office/drawing/2014/main" id="{63CC0F4B-D4C1-4BEB-89C2-48BC12678EBD}"/>
                          </a:ext>
                        </a:extLst>
                      </p:cNvPr>
                      <p:cNvPicPr>
                        <a:picLocks noChangeAspect="1" noChangeArrowheads="1"/>
                      </p:cNvPicPr>
                      <p:nvPr/>
                    </p:nvPicPr>
                    <p:blipFill>
                      <a:blip r:embed="rId18"/>
                      <a:srcRect/>
                      <a:stretch>
                        <a:fillRect/>
                      </a:stretch>
                    </p:blipFill>
                    <p:spPr bwMode="auto">
                      <a:xfrm>
                        <a:off x="4192825" y="4031482"/>
                        <a:ext cx="3662363" cy="558800"/>
                      </a:xfrm>
                      <a:prstGeom prst="rect">
                        <a:avLst/>
                      </a:prstGeom>
                      <a:noFill/>
                      <a:ln>
                        <a:noFill/>
                      </a:ln>
                    </p:spPr>
                  </p:pic>
                </p:oleObj>
              </mc:Fallback>
            </mc:AlternateContent>
          </a:graphicData>
        </a:graphic>
      </p:graphicFrame>
      <p:sp>
        <p:nvSpPr>
          <p:cNvPr id="20" name="矩形 19">
            <a:extLst>
              <a:ext uri="{FF2B5EF4-FFF2-40B4-BE49-F238E27FC236}">
                <a16:creationId xmlns:a16="http://schemas.microsoft.com/office/drawing/2014/main" id="{AA294A71-0935-40D6-BB2D-B06BD7466C8C}"/>
              </a:ext>
            </a:extLst>
          </p:cNvPr>
          <p:cNvSpPr/>
          <p:nvPr/>
        </p:nvSpPr>
        <p:spPr bwMode="auto">
          <a:xfrm>
            <a:off x="10387212" y="1219024"/>
            <a:ext cx="395016" cy="427060"/>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graphicFrame>
        <p:nvGraphicFramePr>
          <p:cNvPr id="58" name="Object 1">
            <a:extLst>
              <a:ext uri="{FF2B5EF4-FFF2-40B4-BE49-F238E27FC236}">
                <a16:creationId xmlns:a16="http://schemas.microsoft.com/office/drawing/2014/main" id="{BD3732BC-09DF-42C9-9EAD-D5CDA36B4018}"/>
              </a:ext>
            </a:extLst>
          </p:cNvPr>
          <p:cNvGraphicFramePr>
            <a:graphicFrameLocks noChangeAspect="1"/>
          </p:cNvGraphicFramePr>
          <p:nvPr>
            <p:extLst>
              <p:ext uri="{D42A27DB-BD31-4B8C-83A1-F6EECF244321}">
                <p14:modId xmlns:p14="http://schemas.microsoft.com/office/powerpoint/2010/main" val="3147848543"/>
              </p:ext>
            </p:extLst>
          </p:nvPr>
        </p:nvGraphicFramePr>
        <p:xfrm>
          <a:off x="4257354" y="5088589"/>
          <a:ext cx="5284788" cy="1020762"/>
        </p:xfrm>
        <a:graphic>
          <a:graphicData uri="http://schemas.openxmlformats.org/presentationml/2006/ole">
            <mc:AlternateContent xmlns:mc="http://schemas.openxmlformats.org/markup-compatibility/2006">
              <mc:Choice xmlns:v="urn:schemas-microsoft-com:vml" Requires="v">
                <p:oleObj name="Equation" r:id="rId19" imgW="2857320" imgH="469800" progId="Equation.DSMT4">
                  <p:embed/>
                </p:oleObj>
              </mc:Choice>
              <mc:Fallback>
                <p:oleObj name="Equation" r:id="rId19" imgW="2857320" imgH="469800" progId="Equation.DSMT4">
                  <p:embed/>
                  <p:pic>
                    <p:nvPicPr>
                      <p:cNvPr id="47" name="Object 1">
                        <a:extLst>
                          <a:ext uri="{FF2B5EF4-FFF2-40B4-BE49-F238E27FC236}">
                            <a16:creationId xmlns:a16="http://schemas.microsoft.com/office/drawing/2014/main" id="{63CC0F4B-D4C1-4BEB-89C2-48BC12678EBD}"/>
                          </a:ext>
                        </a:extLst>
                      </p:cNvPr>
                      <p:cNvPicPr>
                        <a:picLocks noChangeAspect="1" noChangeArrowheads="1"/>
                      </p:cNvPicPr>
                      <p:nvPr/>
                    </p:nvPicPr>
                    <p:blipFill>
                      <a:blip r:embed="rId20"/>
                      <a:srcRect/>
                      <a:stretch>
                        <a:fillRect/>
                      </a:stretch>
                    </p:blipFill>
                    <p:spPr bwMode="auto">
                      <a:xfrm>
                        <a:off x="4257354" y="5088589"/>
                        <a:ext cx="5284788" cy="1020762"/>
                      </a:xfrm>
                      <a:prstGeom prst="rect">
                        <a:avLst/>
                      </a:prstGeom>
                      <a:noFill/>
                      <a:ln>
                        <a:noFill/>
                      </a:ln>
                    </p:spPr>
                  </p:pic>
                </p:oleObj>
              </mc:Fallback>
            </mc:AlternateContent>
          </a:graphicData>
        </a:graphic>
      </p:graphicFrame>
      <p:sp>
        <p:nvSpPr>
          <p:cNvPr id="21" name="文本框 20">
            <a:extLst>
              <a:ext uri="{FF2B5EF4-FFF2-40B4-BE49-F238E27FC236}">
                <a16:creationId xmlns:a16="http://schemas.microsoft.com/office/drawing/2014/main" id="{BD3C3CEE-F960-4F35-A3F9-A09EC0EEB2A0}"/>
              </a:ext>
            </a:extLst>
          </p:cNvPr>
          <p:cNvSpPr txBox="1"/>
          <p:nvPr/>
        </p:nvSpPr>
        <p:spPr>
          <a:xfrm>
            <a:off x="4213951" y="4630790"/>
            <a:ext cx="3278462" cy="461665"/>
          </a:xfrm>
          <a:prstGeom prst="rect">
            <a:avLst/>
          </a:prstGeom>
          <a:noFill/>
        </p:spPr>
        <p:txBody>
          <a:bodyPr wrap="none" rtlCol="0">
            <a:spAutoFit/>
          </a:bodyPr>
          <a:lstStyle/>
          <a:p>
            <a:r>
              <a:rPr lang="zh-CN" altLang="en-US" sz="2400" b="1"/>
              <a:t>流过电容的电流相量为</a:t>
            </a:r>
          </a:p>
        </p:txBody>
      </p:sp>
      <p:graphicFrame>
        <p:nvGraphicFramePr>
          <p:cNvPr id="60" name="对象 59">
            <a:extLst>
              <a:ext uri="{FF2B5EF4-FFF2-40B4-BE49-F238E27FC236}">
                <a16:creationId xmlns:a16="http://schemas.microsoft.com/office/drawing/2014/main" id="{66F11484-0BB6-405D-A281-3F3B0CD59D40}"/>
              </a:ext>
            </a:extLst>
          </p:cNvPr>
          <p:cNvGraphicFramePr>
            <a:graphicFrameLocks noChangeAspect="1"/>
          </p:cNvGraphicFramePr>
          <p:nvPr>
            <p:extLst>
              <p:ext uri="{D42A27DB-BD31-4B8C-83A1-F6EECF244321}">
                <p14:modId xmlns:p14="http://schemas.microsoft.com/office/powerpoint/2010/main" val="655434849"/>
              </p:ext>
            </p:extLst>
          </p:nvPr>
        </p:nvGraphicFramePr>
        <p:xfrm>
          <a:off x="4562257" y="5951306"/>
          <a:ext cx="1675868" cy="906694"/>
        </p:xfrm>
        <a:graphic>
          <a:graphicData uri="http://schemas.openxmlformats.org/presentationml/2006/ole">
            <mc:AlternateContent xmlns:mc="http://schemas.openxmlformats.org/markup-compatibility/2006">
              <mc:Choice xmlns:v="urn:schemas-microsoft-com:vml" Requires="v">
                <p:oleObj name="Equation" r:id="rId21" imgW="799920" imgH="431640" progId="Equation.DSMT4">
                  <p:embed/>
                </p:oleObj>
              </mc:Choice>
              <mc:Fallback>
                <p:oleObj name="Equation" r:id="rId21" imgW="799920" imgH="431640" progId="Equation.DSMT4">
                  <p:embed/>
                  <p:pic>
                    <p:nvPicPr>
                      <p:cNvPr id="45" name="对象 44">
                        <a:extLst>
                          <a:ext uri="{FF2B5EF4-FFF2-40B4-BE49-F238E27FC236}">
                            <a16:creationId xmlns:a16="http://schemas.microsoft.com/office/drawing/2014/main" id="{9FCA60F3-BF85-400D-84FF-6303CD776B90}"/>
                          </a:ext>
                        </a:extLst>
                      </p:cNvPr>
                      <p:cNvPicPr>
                        <a:picLocks noChangeAspect="1" noChangeArrowheads="1"/>
                      </p:cNvPicPr>
                      <p:nvPr/>
                    </p:nvPicPr>
                    <p:blipFill>
                      <a:blip r:embed="rId22"/>
                      <a:srcRect/>
                      <a:stretch>
                        <a:fillRect/>
                      </a:stretch>
                    </p:blipFill>
                    <p:spPr bwMode="auto">
                      <a:xfrm>
                        <a:off x="4562257" y="5951306"/>
                        <a:ext cx="1675868" cy="906694"/>
                      </a:xfrm>
                      <a:prstGeom prst="rect">
                        <a:avLst/>
                      </a:prstGeom>
                      <a:noFill/>
                      <a:ln>
                        <a:noFill/>
                      </a:ln>
                    </p:spPr>
                  </p:pic>
                </p:oleObj>
              </mc:Fallback>
            </mc:AlternateContent>
          </a:graphicData>
        </a:graphic>
      </p:graphicFrame>
      <p:sp>
        <p:nvSpPr>
          <p:cNvPr id="22" name="文本框 21">
            <a:extLst>
              <a:ext uri="{FF2B5EF4-FFF2-40B4-BE49-F238E27FC236}">
                <a16:creationId xmlns:a16="http://schemas.microsoft.com/office/drawing/2014/main" id="{F8FA4FD9-CAC2-4D94-827C-F8ADA0D4DEDC}"/>
              </a:ext>
            </a:extLst>
          </p:cNvPr>
          <p:cNvSpPr txBox="1"/>
          <p:nvPr/>
        </p:nvSpPr>
        <p:spPr>
          <a:xfrm>
            <a:off x="6323680" y="6167996"/>
            <a:ext cx="1731564" cy="461665"/>
          </a:xfrm>
          <a:prstGeom prst="rect">
            <a:avLst/>
          </a:prstGeom>
          <a:noFill/>
        </p:spPr>
        <p:txBody>
          <a:bodyPr wrap="none" rtlCol="0">
            <a:spAutoFit/>
          </a:bodyPr>
          <a:lstStyle/>
          <a:p>
            <a:r>
              <a:rPr lang="zh-CN" altLang="en-US" sz="2400" b="1"/>
              <a:t>两边取模：</a:t>
            </a:r>
          </a:p>
        </p:txBody>
      </p:sp>
      <p:graphicFrame>
        <p:nvGraphicFramePr>
          <p:cNvPr id="62" name="对象 61">
            <a:extLst>
              <a:ext uri="{FF2B5EF4-FFF2-40B4-BE49-F238E27FC236}">
                <a16:creationId xmlns:a16="http://schemas.microsoft.com/office/drawing/2014/main" id="{237CB178-781B-4EC4-8E38-2ED548002261}"/>
              </a:ext>
            </a:extLst>
          </p:cNvPr>
          <p:cNvGraphicFramePr>
            <a:graphicFrameLocks noChangeAspect="1"/>
          </p:cNvGraphicFramePr>
          <p:nvPr>
            <p:extLst>
              <p:ext uri="{D42A27DB-BD31-4B8C-83A1-F6EECF244321}">
                <p14:modId xmlns:p14="http://schemas.microsoft.com/office/powerpoint/2010/main" val="2420600919"/>
              </p:ext>
            </p:extLst>
          </p:nvPr>
        </p:nvGraphicFramePr>
        <p:xfrm>
          <a:off x="7826750" y="5971790"/>
          <a:ext cx="1409700" cy="854075"/>
        </p:xfrm>
        <a:graphic>
          <a:graphicData uri="http://schemas.openxmlformats.org/presentationml/2006/ole">
            <mc:AlternateContent xmlns:mc="http://schemas.openxmlformats.org/markup-compatibility/2006">
              <mc:Choice xmlns:v="urn:schemas-microsoft-com:vml" Requires="v">
                <p:oleObj name="Equation" r:id="rId23" imgW="672840" imgH="406080" progId="Equation.DSMT4">
                  <p:embed/>
                </p:oleObj>
              </mc:Choice>
              <mc:Fallback>
                <p:oleObj name="Equation" r:id="rId23" imgW="672840" imgH="406080" progId="Equation.DSMT4">
                  <p:embed/>
                  <p:pic>
                    <p:nvPicPr>
                      <p:cNvPr id="60" name="对象 59">
                        <a:extLst>
                          <a:ext uri="{FF2B5EF4-FFF2-40B4-BE49-F238E27FC236}">
                            <a16:creationId xmlns:a16="http://schemas.microsoft.com/office/drawing/2014/main" id="{66F11484-0BB6-405D-A281-3F3B0CD59D40}"/>
                          </a:ext>
                        </a:extLst>
                      </p:cNvPr>
                      <p:cNvPicPr>
                        <a:picLocks noChangeAspect="1" noChangeArrowheads="1"/>
                      </p:cNvPicPr>
                      <p:nvPr/>
                    </p:nvPicPr>
                    <p:blipFill>
                      <a:blip r:embed="rId24"/>
                      <a:srcRect/>
                      <a:stretch>
                        <a:fillRect/>
                      </a:stretch>
                    </p:blipFill>
                    <p:spPr bwMode="auto">
                      <a:xfrm>
                        <a:off x="7826750" y="5971790"/>
                        <a:ext cx="1409700" cy="854075"/>
                      </a:xfrm>
                      <a:prstGeom prst="rect">
                        <a:avLst/>
                      </a:prstGeom>
                      <a:noFill/>
                      <a:ln>
                        <a:noFill/>
                      </a:ln>
                    </p:spPr>
                  </p:pic>
                </p:oleObj>
              </mc:Fallback>
            </mc:AlternateContent>
          </a:graphicData>
        </a:graphic>
      </p:graphicFrame>
      <p:graphicFrame>
        <p:nvGraphicFramePr>
          <p:cNvPr id="63" name="对象 62">
            <a:extLst>
              <a:ext uri="{FF2B5EF4-FFF2-40B4-BE49-F238E27FC236}">
                <a16:creationId xmlns:a16="http://schemas.microsoft.com/office/drawing/2014/main" id="{1360B597-D462-40C9-909B-F78275A51AB4}"/>
              </a:ext>
            </a:extLst>
          </p:cNvPr>
          <p:cNvGraphicFramePr>
            <a:graphicFrameLocks noChangeAspect="1"/>
          </p:cNvGraphicFramePr>
          <p:nvPr>
            <p:extLst>
              <p:ext uri="{D42A27DB-BD31-4B8C-83A1-F6EECF244321}">
                <p14:modId xmlns:p14="http://schemas.microsoft.com/office/powerpoint/2010/main" val="4122404415"/>
              </p:ext>
            </p:extLst>
          </p:nvPr>
        </p:nvGraphicFramePr>
        <p:xfrm>
          <a:off x="8398927" y="3828891"/>
          <a:ext cx="3776663" cy="854075"/>
        </p:xfrm>
        <a:graphic>
          <a:graphicData uri="http://schemas.openxmlformats.org/presentationml/2006/ole">
            <mc:AlternateContent xmlns:mc="http://schemas.openxmlformats.org/markup-compatibility/2006">
              <mc:Choice xmlns:v="urn:schemas-microsoft-com:vml" Requires="v">
                <p:oleObj name="Equation" r:id="rId25" imgW="1803240" imgH="406080" progId="Equation.DSMT4">
                  <p:embed/>
                </p:oleObj>
              </mc:Choice>
              <mc:Fallback>
                <p:oleObj name="Equation" r:id="rId25" imgW="1803240" imgH="406080" progId="Equation.DSMT4">
                  <p:embed/>
                  <p:pic>
                    <p:nvPicPr>
                      <p:cNvPr id="62" name="对象 61">
                        <a:extLst>
                          <a:ext uri="{FF2B5EF4-FFF2-40B4-BE49-F238E27FC236}">
                            <a16:creationId xmlns:a16="http://schemas.microsoft.com/office/drawing/2014/main" id="{237CB178-781B-4EC4-8E38-2ED548002261}"/>
                          </a:ext>
                        </a:extLst>
                      </p:cNvPr>
                      <p:cNvPicPr>
                        <a:picLocks noChangeAspect="1" noChangeArrowheads="1"/>
                      </p:cNvPicPr>
                      <p:nvPr/>
                    </p:nvPicPr>
                    <p:blipFill>
                      <a:blip r:embed="rId26"/>
                      <a:srcRect/>
                      <a:stretch>
                        <a:fillRect/>
                      </a:stretch>
                    </p:blipFill>
                    <p:spPr bwMode="auto">
                      <a:xfrm>
                        <a:off x="8398927" y="3828891"/>
                        <a:ext cx="3776663" cy="854075"/>
                      </a:xfrm>
                      <a:prstGeom prst="rect">
                        <a:avLst/>
                      </a:prstGeom>
                      <a:noFill/>
                      <a:ln>
                        <a:noFill/>
                      </a:ln>
                    </p:spPr>
                  </p:pic>
                </p:oleObj>
              </mc:Fallback>
            </mc:AlternateContent>
          </a:graphicData>
        </a:graphic>
      </p:graphicFrame>
      <p:sp>
        <p:nvSpPr>
          <p:cNvPr id="23" name="矩形 22">
            <a:extLst>
              <a:ext uri="{FF2B5EF4-FFF2-40B4-BE49-F238E27FC236}">
                <a16:creationId xmlns:a16="http://schemas.microsoft.com/office/drawing/2014/main" id="{A9A9D7A4-598E-48A8-B242-24A1787057D1}"/>
              </a:ext>
            </a:extLst>
          </p:cNvPr>
          <p:cNvSpPr/>
          <p:nvPr/>
        </p:nvSpPr>
        <p:spPr>
          <a:xfrm>
            <a:off x="202361" y="380711"/>
            <a:ext cx="11787278" cy="830997"/>
          </a:xfrm>
          <a:prstGeom prst="rect">
            <a:avLst/>
          </a:prstGeom>
        </p:spPr>
        <p:txBody>
          <a:bodyPr wrap="square">
            <a:spAutoFit/>
          </a:bodyPr>
          <a:lstStyle/>
          <a:p>
            <a:pPr eaLnBrk="0" fontAlgn="base" hangingPunct="0">
              <a:spcBef>
                <a:spcPct val="50000"/>
              </a:spcBef>
              <a:spcAft>
                <a:spcPct val="0"/>
              </a:spcAft>
              <a:buNone/>
            </a:pPr>
            <a:r>
              <a:rPr lang="zh-CN" altLang="en-US" sz="2400" b="1">
                <a:latin typeface="楷体_GB2312" pitchFamily="49" charset="-122"/>
                <a:ea typeface="楷体_GB2312" pitchFamily="49" charset="-122"/>
              </a:rPr>
              <a:t>例</a:t>
            </a:r>
            <a:r>
              <a:rPr lang="en-US" altLang="zh-CN" sz="2400" b="1">
                <a:latin typeface="楷体_GB2312" pitchFamily="49" charset="-122"/>
                <a:ea typeface="楷体_GB2312" pitchFamily="49" charset="-122"/>
              </a:rPr>
              <a:t>2</a:t>
            </a:r>
            <a:r>
              <a:rPr lang="zh-CN" altLang="en-US" sz="2400" b="1">
                <a:latin typeface="楷体_GB2312" pitchFamily="49" charset="-122"/>
                <a:ea typeface="楷体_GB2312" pitchFamily="49" charset="-122"/>
              </a:rPr>
              <a:t>感性负载接在</a:t>
            </a:r>
            <a:r>
              <a:rPr lang="en-US" altLang="zh-CN" sz="2400" b="1" i="1">
                <a:ea typeface="楷体_GB2312" pitchFamily="49" charset="-122"/>
              </a:rPr>
              <a:t>U</a:t>
            </a:r>
            <a:r>
              <a:rPr lang="en-US" altLang="zh-CN" sz="2400" b="1">
                <a:latin typeface="楷体_GB2312" pitchFamily="49" charset="-122"/>
                <a:ea typeface="楷体_GB2312" pitchFamily="49" charset="-122"/>
              </a:rPr>
              <a:t>=220</a:t>
            </a:r>
            <a:r>
              <a:rPr lang="en-US" altLang="zh-CN" sz="2400" b="1">
                <a:ea typeface="楷体_GB2312" pitchFamily="49" charset="-122"/>
              </a:rPr>
              <a:t>V</a:t>
            </a:r>
            <a:r>
              <a:rPr lang="en-US" altLang="zh-CN" sz="2400" b="1">
                <a:latin typeface="楷体_GB2312" pitchFamily="49" charset="-122"/>
                <a:ea typeface="楷体_GB2312" pitchFamily="49" charset="-122"/>
              </a:rPr>
              <a:t>,</a:t>
            </a:r>
            <a:r>
              <a:rPr lang="en-US" altLang="zh-CN" sz="2400" b="1" i="1">
                <a:ea typeface="楷体_GB2312" pitchFamily="49" charset="-122"/>
              </a:rPr>
              <a:t>f</a:t>
            </a:r>
            <a:r>
              <a:rPr lang="en-US" altLang="zh-CN" sz="2400" b="1">
                <a:latin typeface="楷体_GB2312" pitchFamily="49" charset="-122"/>
                <a:ea typeface="楷体_GB2312" pitchFamily="49" charset="-122"/>
              </a:rPr>
              <a:t>=50</a:t>
            </a:r>
            <a:r>
              <a:rPr lang="en-US" altLang="zh-CN" sz="2400" b="1">
                <a:ea typeface="楷体_GB2312" pitchFamily="49" charset="-122"/>
              </a:rPr>
              <a:t>Hz</a:t>
            </a:r>
            <a:r>
              <a:rPr lang="zh-CN" altLang="en-US" sz="2400" b="1">
                <a:latin typeface="楷体_GB2312" pitchFamily="49" charset="-122"/>
                <a:ea typeface="楷体_GB2312" pitchFamily="49" charset="-122"/>
              </a:rPr>
              <a:t>的交流电源上</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其平均功率</a:t>
            </a:r>
            <a:r>
              <a:rPr lang="en-US" altLang="zh-CN" sz="2400" b="1" i="1">
                <a:ea typeface="楷体_GB2312" pitchFamily="49" charset="-122"/>
              </a:rPr>
              <a:t>P</a:t>
            </a:r>
            <a:r>
              <a:rPr lang="en-US" altLang="zh-CN" sz="2400" b="1">
                <a:latin typeface="楷体_GB2312" pitchFamily="49" charset="-122"/>
                <a:ea typeface="楷体_GB2312" pitchFamily="49" charset="-122"/>
              </a:rPr>
              <a:t>=1.1</a:t>
            </a:r>
            <a:r>
              <a:rPr lang="en-US" altLang="zh-CN" sz="2400" b="1">
                <a:ea typeface="楷体_GB2312" pitchFamily="49" charset="-122"/>
              </a:rPr>
              <a:t>KW</a:t>
            </a:r>
            <a:r>
              <a:rPr lang="en-US" altLang="zh-CN" sz="2400" b="1">
                <a:latin typeface="楷体_GB2312" pitchFamily="49" charset="-122"/>
                <a:ea typeface="楷体_GB2312" pitchFamily="49" charset="-122"/>
              </a:rPr>
              <a:t>,</a:t>
            </a:r>
            <a:r>
              <a:rPr lang="zh-CN" altLang="en-US" sz="2400" b="1">
                <a:latin typeface="楷体_GB2312" pitchFamily="49" charset="-122"/>
                <a:ea typeface="楷体_GB2312" pitchFamily="49" charset="-122"/>
              </a:rPr>
              <a:t>功率因数</a:t>
            </a:r>
            <a:r>
              <a:rPr lang="en-US" altLang="zh-CN" sz="2400" b="1" i="1">
                <a:solidFill>
                  <a:srgbClr val="FF0000"/>
                </a:solidFill>
                <a:ea typeface="楷体_GB2312" pitchFamily="49" charset="-122"/>
              </a:rPr>
              <a:t>pf</a:t>
            </a:r>
            <a:r>
              <a:rPr lang="en-US" altLang="zh-CN" sz="2400" b="1">
                <a:solidFill>
                  <a:srgbClr val="FF0000"/>
                </a:solidFill>
                <a:latin typeface="楷体_GB2312" pitchFamily="49" charset="-122"/>
                <a:ea typeface="楷体_GB2312" pitchFamily="49" charset="-122"/>
              </a:rPr>
              <a:t>=0.5</a:t>
            </a:r>
            <a:r>
              <a:rPr lang="zh-CN" altLang="en-US" sz="2400" b="1">
                <a:latin typeface="楷体_GB2312" pitchFamily="49" charset="-122"/>
                <a:ea typeface="楷体_GB2312" pitchFamily="49" charset="-122"/>
              </a:rPr>
              <a:t>，欲并联电容使负载的功率因数提高到</a:t>
            </a:r>
            <a:r>
              <a:rPr lang="en-US" altLang="zh-CN" sz="2400" b="1">
                <a:solidFill>
                  <a:srgbClr val="FF0000"/>
                </a:solidFill>
                <a:latin typeface="楷体_GB2312" pitchFamily="49" charset="-122"/>
                <a:ea typeface="楷体_GB2312" pitchFamily="49" charset="-122"/>
              </a:rPr>
              <a:t>0.8(</a:t>
            </a:r>
            <a:r>
              <a:rPr lang="zh-CN" altLang="en-US" sz="2400" b="1">
                <a:solidFill>
                  <a:srgbClr val="FF0000"/>
                </a:solidFill>
                <a:latin typeface="楷体_GB2312" pitchFamily="49" charset="-122"/>
                <a:ea typeface="楷体_GB2312" pitchFamily="49" charset="-122"/>
              </a:rPr>
              <a:t>滞后</a:t>
            </a:r>
            <a:r>
              <a:rPr lang="en-US" altLang="zh-CN" sz="2400" b="1">
                <a:solidFill>
                  <a:srgbClr val="FF0000"/>
                </a:solidFill>
                <a:latin typeface="楷体_GB2312" pitchFamily="49" charset="-122"/>
                <a:ea typeface="楷体_GB2312" pitchFamily="49" charset="-122"/>
              </a:rPr>
              <a:t>),</a:t>
            </a:r>
            <a:r>
              <a:rPr lang="zh-CN" altLang="en-US" sz="2400" b="1">
                <a:latin typeface="楷体_GB2312" pitchFamily="49" charset="-122"/>
                <a:ea typeface="楷体_GB2312" pitchFamily="49" charset="-122"/>
              </a:rPr>
              <a:t>求电容。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3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6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62"/>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46" grpId="0"/>
      <p:bldP spid="48" grpId="0"/>
      <p:bldP spid="17" grpId="0"/>
      <p:bldP spid="20" grpId="0" animBg="1"/>
      <p:bldP spid="20" grpId="1" animBg="1"/>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Text Box 2">
            <a:extLst>
              <a:ext uri="{FF2B5EF4-FFF2-40B4-BE49-F238E27FC236}">
                <a16:creationId xmlns:a16="http://schemas.microsoft.com/office/drawing/2014/main" id="{2BA2A540-5E78-4BB6-A5D5-AABFD9B49307}"/>
              </a:ext>
            </a:extLst>
          </p:cNvPr>
          <p:cNvSpPr txBox="1">
            <a:spLocks noChangeArrowheads="1"/>
          </p:cNvSpPr>
          <p:nvPr/>
        </p:nvSpPr>
        <p:spPr bwMode="auto">
          <a:xfrm>
            <a:off x="457200" y="328705"/>
            <a:ext cx="1150727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为了提高电能的利用效率，电力部门采用各种措施力求提高功率因数。例如使用镇流器的日光灯电路，它等效于一个电阻和电感的串联，其功率因数小于</a:t>
            </a:r>
            <a:r>
              <a:rPr lang="en-US" altLang="zh-CN" sz="3600" b="1">
                <a:latin typeface="楷体_GB2312" pitchFamily="49" charset="-122"/>
                <a:ea typeface="楷体_GB2312" pitchFamily="49" charset="-122"/>
              </a:rPr>
              <a:t>1</a:t>
            </a:r>
            <a:r>
              <a:rPr lang="zh-CN" altLang="en-US" sz="3600" b="1">
                <a:latin typeface="楷体_GB2312" pitchFamily="49" charset="-122"/>
                <a:ea typeface="楷体_GB2312" pitchFamily="49" charset="-122"/>
              </a:rPr>
              <a:t>，它要求线路提供更大的电流。</a:t>
            </a:r>
          </a:p>
        </p:txBody>
      </p:sp>
      <p:pic>
        <p:nvPicPr>
          <p:cNvPr id="16" name="Picture 9" descr="c:\users\roadwinds\appdata\roaming\360se6\User Data\temp\01300000178518121578077043764.jpg">
            <a:extLst>
              <a:ext uri="{FF2B5EF4-FFF2-40B4-BE49-F238E27FC236}">
                <a16:creationId xmlns:a16="http://schemas.microsoft.com/office/drawing/2014/main" id="{12D9CA32-7A32-4272-95F2-3775438EA3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881" y="4388984"/>
            <a:ext cx="2805113"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左右箭头 28">
            <a:extLst>
              <a:ext uri="{FF2B5EF4-FFF2-40B4-BE49-F238E27FC236}">
                <a16:creationId xmlns:a16="http://schemas.microsoft.com/office/drawing/2014/main" id="{67166C3A-2210-40DA-B255-D54199CFFB06}"/>
              </a:ext>
            </a:extLst>
          </p:cNvPr>
          <p:cNvSpPr>
            <a:spLocks noChangeArrowheads="1"/>
          </p:cNvSpPr>
          <p:nvPr/>
        </p:nvSpPr>
        <p:spPr bwMode="auto">
          <a:xfrm>
            <a:off x="4542819" y="5051589"/>
            <a:ext cx="1266799" cy="428625"/>
          </a:xfrm>
          <a:prstGeom prst="leftRightArrow">
            <a:avLst>
              <a:gd name="adj1" fmla="val 50000"/>
              <a:gd name="adj2" fmla="val 49984"/>
            </a:avLst>
          </a:prstGeom>
          <a:solidFill>
            <a:srgbClr val="00B050"/>
          </a:solidFill>
          <a:ln w="9525">
            <a:solidFill>
              <a:schemeClr val="bg1"/>
            </a:solidFill>
            <a:round/>
            <a:headEnd/>
            <a:tailEnd/>
          </a:ln>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a:latin typeface="楷体_GB2312" pitchFamily="49" charset="-122"/>
              <a:ea typeface="楷体_GB2312" pitchFamily="49" charset="-122"/>
            </a:endParaRPr>
          </a:p>
        </p:txBody>
      </p:sp>
      <p:grpSp>
        <p:nvGrpSpPr>
          <p:cNvPr id="2" name="组合 1">
            <a:extLst>
              <a:ext uri="{FF2B5EF4-FFF2-40B4-BE49-F238E27FC236}">
                <a16:creationId xmlns:a16="http://schemas.microsoft.com/office/drawing/2014/main" id="{026ADEB4-8C6F-4EBE-BBDB-C5859F06E9E7}"/>
              </a:ext>
            </a:extLst>
          </p:cNvPr>
          <p:cNvGrpSpPr/>
          <p:nvPr/>
        </p:nvGrpSpPr>
        <p:grpSpPr>
          <a:xfrm>
            <a:off x="5400070" y="4146714"/>
            <a:ext cx="4257675" cy="2032220"/>
            <a:chOff x="5494338" y="4467225"/>
            <a:chExt cx="4257675" cy="2032220"/>
          </a:xfrm>
        </p:grpSpPr>
        <p:sp>
          <p:nvSpPr>
            <p:cNvPr id="29699" name="Text Box 26">
              <a:extLst>
                <a:ext uri="{FF2B5EF4-FFF2-40B4-BE49-F238E27FC236}">
                  <a16:creationId xmlns:a16="http://schemas.microsoft.com/office/drawing/2014/main" id="{D71D7FE1-F2AA-4E69-8116-271837307DA5}"/>
                </a:ext>
              </a:extLst>
            </p:cNvPr>
            <p:cNvSpPr txBox="1">
              <a:spLocks noChangeArrowheads="1"/>
            </p:cNvSpPr>
            <p:nvPr/>
          </p:nvSpPr>
          <p:spPr bwMode="auto">
            <a:xfrm>
              <a:off x="7512050" y="5800725"/>
              <a:ext cx="1295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en-US" altLang="zh-CN"/>
            </a:p>
          </p:txBody>
        </p:sp>
        <p:grpSp>
          <p:nvGrpSpPr>
            <p:cNvPr id="4" name="组合 53">
              <a:extLst>
                <a:ext uri="{FF2B5EF4-FFF2-40B4-BE49-F238E27FC236}">
                  <a16:creationId xmlns:a16="http://schemas.microsoft.com/office/drawing/2014/main" id="{2F995E1F-3E28-45ED-8C69-2A8E5B6A9FB2}"/>
                </a:ext>
              </a:extLst>
            </p:cNvPr>
            <p:cNvGrpSpPr>
              <a:grpSpLocks/>
            </p:cNvGrpSpPr>
            <p:nvPr/>
          </p:nvGrpSpPr>
          <p:grpSpPr bwMode="auto">
            <a:xfrm>
              <a:off x="7923213" y="4467225"/>
              <a:ext cx="1828800" cy="1919288"/>
              <a:chOff x="3948130" y="3009918"/>
              <a:chExt cx="1828800" cy="1919286"/>
            </a:xfrm>
          </p:grpSpPr>
          <p:grpSp>
            <p:nvGrpSpPr>
              <p:cNvPr id="29723" name="Group 13">
                <a:extLst>
                  <a:ext uri="{FF2B5EF4-FFF2-40B4-BE49-F238E27FC236}">
                    <a16:creationId xmlns:a16="http://schemas.microsoft.com/office/drawing/2014/main" id="{F9E649CE-8617-47C7-A296-0BF6CE50DF63}"/>
                  </a:ext>
                </a:extLst>
              </p:cNvPr>
              <p:cNvGrpSpPr>
                <a:grpSpLocks/>
              </p:cNvGrpSpPr>
              <p:nvPr/>
            </p:nvGrpSpPr>
            <p:grpSpPr bwMode="auto">
              <a:xfrm rot="5400000">
                <a:off x="5357830" y="4267218"/>
                <a:ext cx="685800" cy="152400"/>
                <a:chOff x="1200" y="2112"/>
                <a:chExt cx="1728" cy="336"/>
              </a:xfrm>
            </p:grpSpPr>
            <p:sp>
              <p:nvSpPr>
                <p:cNvPr id="29730" name="Freeform 14">
                  <a:extLst>
                    <a:ext uri="{FF2B5EF4-FFF2-40B4-BE49-F238E27FC236}">
                      <a16:creationId xmlns:a16="http://schemas.microsoft.com/office/drawing/2014/main" id="{20B62DC8-479A-4D00-B747-C9BFC3C02FF1}"/>
                    </a:ext>
                  </a:extLst>
                </p:cNvPr>
                <p:cNvSpPr>
                  <a:spLocks noChangeArrowheads="1"/>
                </p:cNvSpPr>
                <p:nvPr/>
              </p:nvSpPr>
              <p:spPr bwMode="auto">
                <a:xfrm flipH="1">
                  <a:off x="1200"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31" name="Freeform 15">
                  <a:extLst>
                    <a:ext uri="{FF2B5EF4-FFF2-40B4-BE49-F238E27FC236}">
                      <a16:creationId xmlns:a16="http://schemas.microsoft.com/office/drawing/2014/main" id="{CADDD6DC-E8FE-4CA2-8B8A-DB2B24915DB5}"/>
                    </a:ext>
                  </a:extLst>
                </p:cNvPr>
                <p:cNvSpPr>
                  <a:spLocks noChangeArrowheads="1"/>
                </p:cNvSpPr>
                <p:nvPr/>
              </p:nvSpPr>
              <p:spPr bwMode="auto">
                <a:xfrm flipH="1">
                  <a:off x="1632"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32" name="Freeform 16">
                  <a:extLst>
                    <a:ext uri="{FF2B5EF4-FFF2-40B4-BE49-F238E27FC236}">
                      <a16:creationId xmlns:a16="http://schemas.microsoft.com/office/drawing/2014/main" id="{9F477570-5300-4093-812E-66504FC07C3C}"/>
                    </a:ext>
                  </a:extLst>
                </p:cNvPr>
                <p:cNvSpPr>
                  <a:spLocks noChangeArrowheads="1"/>
                </p:cNvSpPr>
                <p:nvPr/>
              </p:nvSpPr>
              <p:spPr bwMode="auto">
                <a:xfrm flipH="1">
                  <a:off x="2064"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33" name="Freeform 17">
                  <a:extLst>
                    <a:ext uri="{FF2B5EF4-FFF2-40B4-BE49-F238E27FC236}">
                      <a16:creationId xmlns:a16="http://schemas.microsoft.com/office/drawing/2014/main" id="{968744A5-C9CF-47A5-9D5A-12E318134D04}"/>
                    </a:ext>
                  </a:extLst>
                </p:cNvPr>
                <p:cNvSpPr>
                  <a:spLocks noChangeArrowheads="1"/>
                </p:cNvSpPr>
                <p:nvPr/>
              </p:nvSpPr>
              <p:spPr bwMode="auto">
                <a:xfrm flipH="1">
                  <a:off x="2496"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grpSp>
          <p:sp>
            <p:nvSpPr>
              <p:cNvPr id="29724" name="Line 19">
                <a:extLst>
                  <a:ext uri="{FF2B5EF4-FFF2-40B4-BE49-F238E27FC236}">
                    <a16:creationId xmlns:a16="http://schemas.microsoft.com/office/drawing/2014/main" id="{A89A3F80-F748-43F4-B012-94F2D82F3B1C}"/>
                  </a:ext>
                </a:extLst>
              </p:cNvPr>
              <p:cNvSpPr>
                <a:spLocks noChangeShapeType="1"/>
              </p:cNvSpPr>
              <p:nvPr/>
            </p:nvSpPr>
            <p:spPr bwMode="auto">
              <a:xfrm>
                <a:off x="4357686" y="4929204"/>
                <a:ext cx="1270800" cy="0"/>
              </a:xfrm>
              <a:prstGeom prst="line">
                <a:avLst/>
              </a:prstGeom>
              <a:noFill/>
              <a:ln w="38100">
                <a:solidFill>
                  <a:schemeClr val="accent2"/>
                </a:solidFill>
                <a:round/>
                <a:headEnd type="oval"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5" name="Line 20">
                <a:extLst>
                  <a:ext uri="{FF2B5EF4-FFF2-40B4-BE49-F238E27FC236}">
                    <a16:creationId xmlns:a16="http://schemas.microsoft.com/office/drawing/2014/main" id="{161EC322-2D97-4842-9E7A-50C53DE1CC1C}"/>
                  </a:ext>
                </a:extLst>
              </p:cNvPr>
              <p:cNvSpPr>
                <a:spLocks noChangeShapeType="1"/>
              </p:cNvSpPr>
              <p:nvPr/>
            </p:nvSpPr>
            <p:spPr bwMode="auto">
              <a:xfrm>
                <a:off x="5624530" y="4686318"/>
                <a:ext cx="0" cy="22860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6" name="Line 21">
                <a:extLst>
                  <a:ext uri="{FF2B5EF4-FFF2-40B4-BE49-F238E27FC236}">
                    <a16:creationId xmlns:a16="http://schemas.microsoft.com/office/drawing/2014/main" id="{86058BAA-2031-4105-B94A-78F37E5E1CEA}"/>
                  </a:ext>
                </a:extLst>
              </p:cNvPr>
              <p:cNvSpPr>
                <a:spLocks noChangeShapeType="1"/>
              </p:cNvSpPr>
              <p:nvPr/>
            </p:nvSpPr>
            <p:spPr bwMode="auto">
              <a:xfrm>
                <a:off x="4383570" y="3071831"/>
                <a:ext cx="1260000" cy="0"/>
              </a:xfrm>
              <a:prstGeom prst="line">
                <a:avLst/>
              </a:prstGeom>
              <a:noFill/>
              <a:ln w="38100">
                <a:solidFill>
                  <a:schemeClr val="accent2"/>
                </a:solidFill>
                <a:round/>
                <a:headEnd type="oval"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7" name="Line 23">
                <a:extLst>
                  <a:ext uri="{FF2B5EF4-FFF2-40B4-BE49-F238E27FC236}">
                    <a16:creationId xmlns:a16="http://schemas.microsoft.com/office/drawing/2014/main" id="{7BF5B60B-7D73-4EC2-89F7-154BC4C7509E}"/>
                  </a:ext>
                </a:extLst>
              </p:cNvPr>
              <p:cNvSpPr>
                <a:spLocks noChangeShapeType="1"/>
              </p:cNvSpPr>
              <p:nvPr/>
            </p:nvSpPr>
            <p:spPr bwMode="auto">
              <a:xfrm>
                <a:off x="5643580" y="3071831"/>
                <a:ext cx="0" cy="936625"/>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8" name="Text Box 27">
                <a:extLst>
                  <a:ext uri="{FF2B5EF4-FFF2-40B4-BE49-F238E27FC236}">
                    <a16:creationId xmlns:a16="http://schemas.microsoft.com/office/drawing/2014/main" id="{BE594640-206F-4E41-B588-B88A56001344}"/>
                  </a:ext>
                </a:extLst>
              </p:cNvPr>
              <p:cNvSpPr txBox="1">
                <a:spLocks noChangeArrowheads="1"/>
              </p:cNvSpPr>
              <p:nvPr/>
            </p:nvSpPr>
            <p:spPr bwMode="auto">
              <a:xfrm>
                <a:off x="3948130" y="3009918"/>
                <a:ext cx="1295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en-US" altLang="zh-CN"/>
              </a:p>
            </p:txBody>
          </p:sp>
          <p:sp>
            <p:nvSpPr>
              <p:cNvPr id="29729" name="Rectangle 11">
                <a:extLst>
                  <a:ext uri="{FF2B5EF4-FFF2-40B4-BE49-F238E27FC236}">
                    <a16:creationId xmlns:a16="http://schemas.microsoft.com/office/drawing/2014/main" id="{C727D1CF-7EB5-46AC-8BFD-4938165E3B07}"/>
                  </a:ext>
                </a:extLst>
              </p:cNvPr>
              <p:cNvSpPr>
                <a:spLocks noChangeArrowheads="1"/>
              </p:cNvSpPr>
              <p:nvPr/>
            </p:nvSpPr>
            <p:spPr bwMode="auto">
              <a:xfrm>
                <a:off x="5572132" y="3429006"/>
                <a:ext cx="152400" cy="457200"/>
              </a:xfrm>
              <a:prstGeom prst="rect">
                <a:avLst/>
              </a:prstGeom>
              <a:solidFill>
                <a:schemeClr val="bg1"/>
              </a:solidFill>
              <a:ln w="38100">
                <a:solidFill>
                  <a:schemeClr val="accent2"/>
                </a:solidFill>
                <a:miter lim="800000"/>
                <a:headEnd/>
                <a:tailEnd/>
              </a:ln>
            </p:spPr>
            <p:txBody>
              <a:bodyPr wrap="none"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a:latin typeface="楷体_GB2312" pitchFamily="49" charset="-122"/>
                  <a:ea typeface="楷体_GB2312" pitchFamily="49" charset="-122"/>
                </a:endParaRPr>
              </a:p>
            </p:txBody>
          </p:sp>
        </p:grpSp>
        <p:grpSp>
          <p:nvGrpSpPr>
            <p:cNvPr id="17" name="组合 56">
              <a:extLst>
                <a:ext uri="{FF2B5EF4-FFF2-40B4-BE49-F238E27FC236}">
                  <a16:creationId xmlns:a16="http://schemas.microsoft.com/office/drawing/2014/main" id="{8731A0A6-947C-4935-945D-CFF0DD58DB6A}"/>
                </a:ext>
              </a:extLst>
            </p:cNvPr>
            <p:cNvGrpSpPr>
              <a:grpSpLocks/>
            </p:cNvGrpSpPr>
            <p:nvPr/>
          </p:nvGrpSpPr>
          <p:grpSpPr bwMode="auto">
            <a:xfrm>
              <a:off x="5494338" y="4467225"/>
              <a:ext cx="1828800" cy="1919288"/>
              <a:chOff x="3948130" y="3009918"/>
              <a:chExt cx="1828800" cy="1919286"/>
            </a:xfrm>
          </p:grpSpPr>
          <p:grpSp>
            <p:nvGrpSpPr>
              <p:cNvPr id="29712" name="Group 13">
                <a:extLst>
                  <a:ext uri="{FF2B5EF4-FFF2-40B4-BE49-F238E27FC236}">
                    <a16:creationId xmlns:a16="http://schemas.microsoft.com/office/drawing/2014/main" id="{4AB0BA53-CABB-4845-8697-860568984946}"/>
                  </a:ext>
                </a:extLst>
              </p:cNvPr>
              <p:cNvGrpSpPr>
                <a:grpSpLocks/>
              </p:cNvGrpSpPr>
              <p:nvPr/>
            </p:nvGrpSpPr>
            <p:grpSpPr bwMode="auto">
              <a:xfrm rot="5400000">
                <a:off x="5357830" y="4267218"/>
                <a:ext cx="685800" cy="152400"/>
                <a:chOff x="1200" y="2112"/>
                <a:chExt cx="1728" cy="336"/>
              </a:xfrm>
            </p:grpSpPr>
            <p:sp>
              <p:nvSpPr>
                <p:cNvPr id="29719" name="Freeform 14">
                  <a:extLst>
                    <a:ext uri="{FF2B5EF4-FFF2-40B4-BE49-F238E27FC236}">
                      <a16:creationId xmlns:a16="http://schemas.microsoft.com/office/drawing/2014/main" id="{5E85C932-30AD-4BA1-85B7-A738BE8B354C}"/>
                    </a:ext>
                  </a:extLst>
                </p:cNvPr>
                <p:cNvSpPr>
                  <a:spLocks noChangeArrowheads="1"/>
                </p:cNvSpPr>
                <p:nvPr/>
              </p:nvSpPr>
              <p:spPr bwMode="auto">
                <a:xfrm flipH="1">
                  <a:off x="1200"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0" name="Freeform 15">
                  <a:extLst>
                    <a:ext uri="{FF2B5EF4-FFF2-40B4-BE49-F238E27FC236}">
                      <a16:creationId xmlns:a16="http://schemas.microsoft.com/office/drawing/2014/main" id="{20CBE133-0CDF-47E9-B3BF-EB3162B69F2F}"/>
                    </a:ext>
                  </a:extLst>
                </p:cNvPr>
                <p:cNvSpPr>
                  <a:spLocks noChangeArrowheads="1"/>
                </p:cNvSpPr>
                <p:nvPr/>
              </p:nvSpPr>
              <p:spPr bwMode="auto">
                <a:xfrm flipH="1">
                  <a:off x="1632"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1" name="Freeform 16">
                  <a:extLst>
                    <a:ext uri="{FF2B5EF4-FFF2-40B4-BE49-F238E27FC236}">
                      <a16:creationId xmlns:a16="http://schemas.microsoft.com/office/drawing/2014/main" id="{AE7850DC-E98C-459B-BF91-BB499DE0DFE5}"/>
                    </a:ext>
                  </a:extLst>
                </p:cNvPr>
                <p:cNvSpPr>
                  <a:spLocks noChangeArrowheads="1"/>
                </p:cNvSpPr>
                <p:nvPr/>
              </p:nvSpPr>
              <p:spPr bwMode="auto">
                <a:xfrm flipH="1">
                  <a:off x="2064"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22" name="Freeform 17">
                  <a:extLst>
                    <a:ext uri="{FF2B5EF4-FFF2-40B4-BE49-F238E27FC236}">
                      <a16:creationId xmlns:a16="http://schemas.microsoft.com/office/drawing/2014/main" id="{5C32B9E3-69B2-4D34-BF55-AE07BB3DFCBC}"/>
                    </a:ext>
                  </a:extLst>
                </p:cNvPr>
                <p:cNvSpPr>
                  <a:spLocks noChangeArrowheads="1"/>
                </p:cNvSpPr>
                <p:nvPr/>
              </p:nvSpPr>
              <p:spPr bwMode="auto">
                <a:xfrm flipH="1">
                  <a:off x="2496" y="2112"/>
                  <a:ext cx="432" cy="336"/>
                </a:xfrm>
                <a:custGeom>
                  <a:avLst/>
                  <a:gdLst>
                    <a:gd name="T0" fmla="*/ 0 w 1440"/>
                    <a:gd name="T1" fmla="*/ 157 h 720"/>
                    <a:gd name="T2" fmla="*/ 26 w 1440"/>
                    <a:gd name="T3" fmla="*/ 52 h 720"/>
                    <a:gd name="T4" fmla="*/ 65 w 1440"/>
                    <a:gd name="T5" fmla="*/ 0 h 720"/>
                    <a:gd name="T6" fmla="*/ 104 w 1440"/>
                    <a:gd name="T7" fmla="*/ 52 h 720"/>
                    <a:gd name="T8" fmla="*/ 130 w 1440"/>
                    <a:gd name="T9" fmla="*/ 157 h 7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40" h="720">
                      <a:moveTo>
                        <a:pt x="0" y="720"/>
                      </a:moveTo>
                      <a:cubicBezTo>
                        <a:pt x="84" y="540"/>
                        <a:pt x="168" y="360"/>
                        <a:pt x="288" y="240"/>
                      </a:cubicBezTo>
                      <a:cubicBezTo>
                        <a:pt x="408" y="120"/>
                        <a:pt x="576" y="0"/>
                        <a:pt x="720" y="0"/>
                      </a:cubicBezTo>
                      <a:cubicBezTo>
                        <a:pt x="864" y="0"/>
                        <a:pt x="1032" y="120"/>
                        <a:pt x="1152" y="240"/>
                      </a:cubicBezTo>
                      <a:cubicBezTo>
                        <a:pt x="1272" y="360"/>
                        <a:pt x="1356" y="540"/>
                        <a:pt x="1440" y="72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grpSp>
          <p:sp>
            <p:nvSpPr>
              <p:cNvPr id="29713" name="Line 19">
                <a:extLst>
                  <a:ext uri="{FF2B5EF4-FFF2-40B4-BE49-F238E27FC236}">
                    <a16:creationId xmlns:a16="http://schemas.microsoft.com/office/drawing/2014/main" id="{9B2438E3-DBAF-459A-A5F5-D464B005DF14}"/>
                  </a:ext>
                </a:extLst>
              </p:cNvPr>
              <p:cNvSpPr>
                <a:spLocks noChangeShapeType="1"/>
              </p:cNvSpPr>
              <p:nvPr/>
            </p:nvSpPr>
            <p:spPr bwMode="auto">
              <a:xfrm>
                <a:off x="4357686" y="4929204"/>
                <a:ext cx="1270800" cy="0"/>
              </a:xfrm>
              <a:prstGeom prst="line">
                <a:avLst/>
              </a:prstGeom>
              <a:noFill/>
              <a:ln w="38100">
                <a:solidFill>
                  <a:schemeClr val="accent2"/>
                </a:solidFill>
                <a:round/>
                <a:headEnd type="oval"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4" name="Line 20">
                <a:extLst>
                  <a:ext uri="{FF2B5EF4-FFF2-40B4-BE49-F238E27FC236}">
                    <a16:creationId xmlns:a16="http://schemas.microsoft.com/office/drawing/2014/main" id="{930DCB88-088B-4EF7-8D7D-2A4CC2CE7192}"/>
                  </a:ext>
                </a:extLst>
              </p:cNvPr>
              <p:cNvSpPr>
                <a:spLocks noChangeShapeType="1"/>
              </p:cNvSpPr>
              <p:nvPr/>
            </p:nvSpPr>
            <p:spPr bwMode="auto">
              <a:xfrm>
                <a:off x="5624530" y="4686318"/>
                <a:ext cx="0" cy="22860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5" name="Line 21">
                <a:extLst>
                  <a:ext uri="{FF2B5EF4-FFF2-40B4-BE49-F238E27FC236}">
                    <a16:creationId xmlns:a16="http://schemas.microsoft.com/office/drawing/2014/main" id="{81886B82-D02F-4B99-9920-29E33958421F}"/>
                  </a:ext>
                </a:extLst>
              </p:cNvPr>
              <p:cNvSpPr>
                <a:spLocks noChangeShapeType="1"/>
              </p:cNvSpPr>
              <p:nvPr/>
            </p:nvSpPr>
            <p:spPr bwMode="auto">
              <a:xfrm>
                <a:off x="4383570" y="3071831"/>
                <a:ext cx="1260000" cy="0"/>
              </a:xfrm>
              <a:prstGeom prst="line">
                <a:avLst/>
              </a:prstGeom>
              <a:noFill/>
              <a:ln w="38100">
                <a:solidFill>
                  <a:schemeClr val="accent2"/>
                </a:solidFill>
                <a:round/>
                <a:headEnd type="oval"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6" name="Line 23">
                <a:extLst>
                  <a:ext uri="{FF2B5EF4-FFF2-40B4-BE49-F238E27FC236}">
                    <a16:creationId xmlns:a16="http://schemas.microsoft.com/office/drawing/2014/main" id="{862FB706-2240-4BA5-9AE9-0A7B52CD939A}"/>
                  </a:ext>
                </a:extLst>
              </p:cNvPr>
              <p:cNvSpPr>
                <a:spLocks noChangeShapeType="1"/>
              </p:cNvSpPr>
              <p:nvPr/>
            </p:nvSpPr>
            <p:spPr bwMode="auto">
              <a:xfrm>
                <a:off x="5643580" y="3071831"/>
                <a:ext cx="0" cy="936625"/>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7" name="Text Box 27">
                <a:extLst>
                  <a:ext uri="{FF2B5EF4-FFF2-40B4-BE49-F238E27FC236}">
                    <a16:creationId xmlns:a16="http://schemas.microsoft.com/office/drawing/2014/main" id="{F4C68A45-F8EF-4E9B-8455-49FB5AD4B42C}"/>
                  </a:ext>
                </a:extLst>
              </p:cNvPr>
              <p:cNvSpPr txBox="1">
                <a:spLocks noChangeArrowheads="1"/>
              </p:cNvSpPr>
              <p:nvPr/>
            </p:nvSpPr>
            <p:spPr bwMode="auto">
              <a:xfrm>
                <a:off x="3948130" y="3009918"/>
                <a:ext cx="1295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en-US" altLang="zh-CN"/>
              </a:p>
            </p:txBody>
          </p:sp>
          <p:sp>
            <p:nvSpPr>
              <p:cNvPr id="24" name="Rectangle 11">
                <a:extLst>
                  <a:ext uri="{FF2B5EF4-FFF2-40B4-BE49-F238E27FC236}">
                    <a16:creationId xmlns:a16="http://schemas.microsoft.com/office/drawing/2014/main" id="{F07E23D9-C6AF-4B38-92BD-A7C9BDA161F8}"/>
                  </a:ext>
                </a:extLst>
              </p:cNvPr>
              <p:cNvSpPr>
                <a:spLocks noChangeArrowheads="1"/>
              </p:cNvSpPr>
              <p:nvPr/>
            </p:nvSpPr>
            <p:spPr bwMode="auto">
              <a:xfrm>
                <a:off x="5572142" y="3429018"/>
                <a:ext cx="152400" cy="457200"/>
              </a:xfrm>
              <a:prstGeom prst="rect">
                <a:avLst/>
              </a:prstGeom>
              <a:solidFill>
                <a:schemeClr val="bg1"/>
              </a:solidFill>
              <a:ln>
                <a:solidFill>
                  <a:schemeClr val="accent2"/>
                </a:solidFill>
              </a:ln>
            </p:spPr>
            <p:style>
              <a:lnRef idx="2">
                <a:schemeClr val="accent1"/>
              </a:lnRef>
              <a:fillRef idx="1">
                <a:schemeClr val="lt1"/>
              </a:fillRef>
              <a:effectRef idx="0">
                <a:schemeClr val="accent1"/>
              </a:effectRef>
              <a:fontRef idx="minor">
                <a:schemeClr val="dk1"/>
              </a:fontRef>
            </p:style>
            <p:txBody>
              <a:bodyPr wrap="none" anchor="ctr"/>
              <a:lstStyle/>
              <a:p>
                <a:pPr eaLnBrk="0" fontAlgn="base" hangingPunct="0">
                  <a:spcBef>
                    <a:spcPct val="0"/>
                  </a:spcBef>
                  <a:spcAft>
                    <a:spcPct val="0"/>
                  </a:spcAft>
                  <a:defRPr/>
                </a:pPr>
                <a:endParaRPr kumimoji="1" lang="zh-CN" altLang="en-US" sz="3600">
                  <a:solidFill>
                    <a:schemeClr val="tx1"/>
                  </a:solidFill>
                  <a:latin typeface="Times New Roman"/>
                  <a:ea typeface="宋体"/>
                </a:endParaRPr>
              </a:p>
            </p:txBody>
          </p:sp>
        </p:grpSp>
        <p:sp>
          <p:nvSpPr>
            <p:cNvPr id="30" name="矩形 29">
              <a:extLst>
                <a:ext uri="{FF2B5EF4-FFF2-40B4-BE49-F238E27FC236}">
                  <a16:creationId xmlns:a16="http://schemas.microsoft.com/office/drawing/2014/main" id="{D424061D-A5CD-4CAF-967E-E7094FF4DBAA}"/>
                </a:ext>
              </a:extLst>
            </p:cNvPr>
            <p:cNvSpPr>
              <a:spLocks noChangeArrowheads="1"/>
            </p:cNvSpPr>
            <p:nvPr/>
          </p:nvSpPr>
          <p:spPr bwMode="auto">
            <a:xfrm>
              <a:off x="5748338" y="5743576"/>
              <a:ext cx="11785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3600" b="1" i="1">
                  <a:latin typeface="+mn-lt"/>
                  <a:ea typeface="楷体_GB2312" pitchFamily="49" charset="-122"/>
                  <a:sym typeface="Symbol" panose="05050102010706020507" pitchFamily="18" charset="2"/>
                </a:rPr>
                <a:t>pf </a:t>
              </a:r>
              <a:r>
                <a:rPr lang="en-US" altLang="zh-CN" sz="3600" b="1">
                  <a:latin typeface="+mn-lt"/>
                  <a:ea typeface="楷体_GB2312" pitchFamily="49" charset="-122"/>
                </a:rPr>
                <a:t>&lt;1</a:t>
              </a:r>
              <a:endParaRPr lang="zh-CN" altLang="en-US" sz="3600">
                <a:latin typeface="+mn-lt"/>
                <a:ea typeface="楷体_GB2312" pitchFamily="49" charset="-122"/>
              </a:endParaRPr>
            </a:p>
          </p:txBody>
        </p:sp>
        <p:sp>
          <p:nvSpPr>
            <p:cNvPr id="31" name="矩形 30">
              <a:extLst>
                <a:ext uri="{FF2B5EF4-FFF2-40B4-BE49-F238E27FC236}">
                  <a16:creationId xmlns:a16="http://schemas.microsoft.com/office/drawing/2014/main" id="{7F07F9A0-0531-4BBD-94FF-A3CCC2C80F99}"/>
                </a:ext>
              </a:extLst>
            </p:cNvPr>
            <p:cNvSpPr>
              <a:spLocks noChangeArrowheads="1"/>
            </p:cNvSpPr>
            <p:nvPr/>
          </p:nvSpPr>
          <p:spPr bwMode="auto">
            <a:xfrm>
              <a:off x="7512050" y="5853114"/>
              <a:ext cx="11785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3600" b="1" i="1">
                  <a:latin typeface="+mn-lt"/>
                  <a:ea typeface="楷体_GB2312" pitchFamily="49" charset="-122"/>
                  <a:sym typeface="Symbol" panose="05050102010706020507" pitchFamily="18" charset="2"/>
                </a:rPr>
                <a:t>pf </a:t>
              </a:r>
              <a:r>
                <a:rPr lang="zh-CN" altLang="en-US" sz="3600" b="1" i="1">
                  <a:latin typeface="+mn-lt"/>
                  <a:ea typeface="楷体_GB2312" pitchFamily="49" charset="-122"/>
                  <a:sym typeface="Symbol" panose="05050102010706020507" pitchFamily="18" charset="2"/>
                </a:rPr>
                <a:t>≈</a:t>
              </a:r>
              <a:r>
                <a:rPr lang="en-US" altLang="zh-CN" sz="3600" b="1">
                  <a:latin typeface="+mn-lt"/>
                  <a:ea typeface="楷体_GB2312" pitchFamily="49" charset="-122"/>
                </a:rPr>
                <a:t>1</a:t>
              </a:r>
              <a:endParaRPr lang="zh-CN" altLang="en-US" sz="3600">
                <a:latin typeface="+mn-lt"/>
                <a:ea typeface="楷体_GB2312" pitchFamily="49" charset="-122"/>
              </a:endParaRPr>
            </a:p>
          </p:txBody>
        </p:sp>
        <p:grpSp>
          <p:nvGrpSpPr>
            <p:cNvPr id="32" name="组合 40">
              <a:extLst>
                <a:ext uri="{FF2B5EF4-FFF2-40B4-BE49-F238E27FC236}">
                  <a16:creationId xmlns:a16="http://schemas.microsoft.com/office/drawing/2014/main" id="{FB20E3F2-784A-4648-A6FF-3B64D6737162}"/>
                </a:ext>
              </a:extLst>
            </p:cNvPr>
            <p:cNvGrpSpPr>
              <a:grpSpLocks/>
            </p:cNvGrpSpPr>
            <p:nvPr/>
          </p:nvGrpSpPr>
          <p:grpSpPr bwMode="auto">
            <a:xfrm>
              <a:off x="8713789" y="4529139"/>
              <a:ext cx="395287" cy="1857375"/>
              <a:chOff x="7319272" y="3071816"/>
              <a:chExt cx="396000" cy="1857388"/>
            </a:xfrm>
          </p:grpSpPr>
          <p:sp>
            <p:nvSpPr>
              <p:cNvPr id="29708" name="Line 24">
                <a:extLst>
                  <a:ext uri="{FF2B5EF4-FFF2-40B4-BE49-F238E27FC236}">
                    <a16:creationId xmlns:a16="http://schemas.microsoft.com/office/drawing/2014/main" id="{E95DA0E5-95A6-4C2A-9D0A-1DF3C0217EAB}"/>
                  </a:ext>
                </a:extLst>
              </p:cNvPr>
              <p:cNvSpPr>
                <a:spLocks noChangeShapeType="1"/>
              </p:cNvSpPr>
              <p:nvPr/>
            </p:nvSpPr>
            <p:spPr bwMode="auto">
              <a:xfrm>
                <a:off x="7525746" y="3071816"/>
                <a:ext cx="0" cy="846000"/>
              </a:xfrm>
              <a:prstGeom prst="line">
                <a:avLst/>
              </a:prstGeom>
              <a:noFill/>
              <a:ln w="38100">
                <a:solidFill>
                  <a:schemeClr val="accent2"/>
                </a:solidFill>
                <a:round/>
                <a:headEnd type="oval"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09" name="Line 25">
                <a:extLst>
                  <a:ext uri="{FF2B5EF4-FFF2-40B4-BE49-F238E27FC236}">
                    <a16:creationId xmlns:a16="http://schemas.microsoft.com/office/drawing/2014/main" id="{45405990-4C6E-4BC3-946B-E6004714C4CC}"/>
                  </a:ext>
                </a:extLst>
              </p:cNvPr>
              <p:cNvSpPr>
                <a:spLocks noChangeShapeType="1"/>
              </p:cNvSpPr>
              <p:nvPr/>
            </p:nvSpPr>
            <p:spPr bwMode="auto">
              <a:xfrm>
                <a:off x="7525728" y="4065604"/>
                <a:ext cx="0" cy="863600"/>
              </a:xfrm>
              <a:prstGeom prst="line">
                <a:avLst/>
              </a:prstGeom>
              <a:noFill/>
              <a:ln w="38100">
                <a:solidFill>
                  <a:schemeClr val="accent2"/>
                </a:solidFill>
                <a:round/>
                <a:headEnd/>
                <a:tailEnd type="oval" w="med" len="sm"/>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0" name="Line 21">
                <a:extLst>
                  <a:ext uri="{FF2B5EF4-FFF2-40B4-BE49-F238E27FC236}">
                    <a16:creationId xmlns:a16="http://schemas.microsoft.com/office/drawing/2014/main" id="{FA840CA7-851D-4F33-B220-ABF1460B9889}"/>
                  </a:ext>
                </a:extLst>
              </p:cNvPr>
              <p:cNvSpPr>
                <a:spLocks noChangeShapeType="1"/>
              </p:cNvSpPr>
              <p:nvPr/>
            </p:nvSpPr>
            <p:spPr bwMode="auto">
              <a:xfrm>
                <a:off x="7319272" y="3929072"/>
                <a:ext cx="396000" cy="0"/>
              </a:xfrm>
              <a:prstGeom prst="line">
                <a:avLst/>
              </a:prstGeom>
              <a:noFill/>
              <a:ln w="34925">
                <a:solidFill>
                  <a:schemeClr val="accent2"/>
                </a:solidFill>
                <a:round/>
                <a:headEnd type="none"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sp>
            <p:nvSpPr>
              <p:cNvPr id="29711" name="Line 21">
                <a:extLst>
                  <a:ext uri="{FF2B5EF4-FFF2-40B4-BE49-F238E27FC236}">
                    <a16:creationId xmlns:a16="http://schemas.microsoft.com/office/drawing/2014/main" id="{2914DB61-B48B-4DDE-9C0F-D2C69CEDA2C1}"/>
                  </a:ext>
                </a:extLst>
              </p:cNvPr>
              <p:cNvSpPr>
                <a:spLocks noChangeShapeType="1"/>
              </p:cNvSpPr>
              <p:nvPr/>
            </p:nvSpPr>
            <p:spPr bwMode="auto">
              <a:xfrm>
                <a:off x="7319272" y="4071948"/>
                <a:ext cx="396000" cy="0"/>
              </a:xfrm>
              <a:prstGeom prst="line">
                <a:avLst/>
              </a:prstGeom>
              <a:noFill/>
              <a:ln w="34925">
                <a:solidFill>
                  <a:schemeClr val="accent2"/>
                </a:solidFill>
                <a:round/>
                <a:headEnd type="none" w="med" len="sm"/>
                <a:tailEnd/>
              </a:ln>
              <a:extLst>
                <a:ext uri="{909E8E84-426E-40DD-AFC4-6F175D3DCCD1}">
                  <a14:hiddenFill xmlns:a14="http://schemas.microsoft.com/office/drawing/2010/main">
                    <a:noFill/>
                  </a14:hiddenFill>
                </a:ext>
              </a:extLst>
            </p:spPr>
            <p:txBody>
              <a:bodyPr/>
              <a:lstStyle/>
              <a:p>
                <a:pPr eaLnBrk="0" fontAlgn="base" hangingPunct="0">
                  <a:spcBef>
                    <a:spcPct val="0"/>
                  </a:spcBef>
                  <a:spcAft>
                    <a:spcPct val="0"/>
                  </a:spcAft>
                </a:pPr>
                <a:endParaRPr lang="zh-CN" altLang="en-US" sz="3600" b="1">
                  <a:ea typeface="楷体_GB2312" pitchFamily="49" charset="-122"/>
                </a:endParaRPr>
              </a:p>
            </p:txBody>
          </p:sp>
        </p:grpSp>
      </p:grpSp>
      <p:sp>
        <p:nvSpPr>
          <p:cNvPr id="37" name="矩形 36">
            <a:extLst>
              <a:ext uri="{FF2B5EF4-FFF2-40B4-BE49-F238E27FC236}">
                <a16:creationId xmlns:a16="http://schemas.microsoft.com/office/drawing/2014/main" id="{9A0B8492-F459-43B9-9816-4E95CD3F2C3F}"/>
              </a:ext>
            </a:extLst>
          </p:cNvPr>
          <p:cNvSpPr>
            <a:spLocks noChangeArrowheads="1"/>
          </p:cNvSpPr>
          <p:nvPr/>
        </p:nvSpPr>
        <p:spPr bwMode="auto">
          <a:xfrm>
            <a:off x="559028" y="2807494"/>
            <a:ext cx="1022702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提高功率因数</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并联一个适当数值的电容。</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strips(downRight)">
                                      <p:cBhvr>
                                        <p:cTn id="7" dur="500"/>
                                        <p:tgtEl>
                                          <p:spTgt spid="79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blinds(horizontal)">
                                      <p:cBhvr>
                                        <p:cTn id="15" dur="500"/>
                                        <p:tgtEl>
                                          <p:spTgt spid="2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blinds(horizontal)">
                                      <p:cBhvr>
                                        <p:cTn id="2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29" grpId="0" animBg="1"/>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2DA0E947-07F7-4920-AE22-3B533A221B13}"/>
              </a:ext>
            </a:extLst>
          </p:cNvPr>
          <p:cNvSpPr txBox="1">
            <a:spLocks noChangeArrowheads="1"/>
          </p:cNvSpPr>
          <p:nvPr/>
        </p:nvSpPr>
        <p:spPr>
          <a:xfrm>
            <a:off x="2387120" y="515168"/>
            <a:ext cx="6934200" cy="685800"/>
          </a:xfrm>
          <a:prstGeom prst="rect">
            <a:avLst/>
          </a:prstGeom>
        </p:spPr>
        <p:txBody>
          <a:bodyPr/>
          <a:lstStyle>
            <a:lvl1pPr algn="ctr" rtl="0" eaLnBrk="0" fontAlgn="base" hangingPunct="0">
              <a:spcBef>
                <a:spcPct val="0"/>
              </a:spcBef>
              <a:spcAft>
                <a:spcPct val="0"/>
              </a:spcAft>
              <a:defRPr kumimoji="1" sz="5867">
                <a:solidFill>
                  <a:schemeClr val="tx2"/>
                </a:solidFill>
                <a:latin typeface="+mj-lt"/>
                <a:ea typeface="+mj-ea"/>
                <a:cs typeface="+mj-cs"/>
              </a:defRPr>
            </a:lvl1pPr>
            <a:lvl2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5867">
                <a:solidFill>
                  <a:schemeClr val="tx2"/>
                </a:solidFill>
                <a:latin typeface="Times New Roman" pitchFamily="18" charset="0"/>
                <a:ea typeface="宋体" pitchFamily="2" charset="-122"/>
              </a:defRPr>
            </a:lvl5pPr>
            <a:lvl6pPr marL="609585" algn="ctr" rtl="0" fontAlgn="base">
              <a:spcBef>
                <a:spcPct val="0"/>
              </a:spcBef>
              <a:spcAft>
                <a:spcPct val="0"/>
              </a:spcAft>
              <a:defRPr kumimoji="1" sz="5867">
                <a:solidFill>
                  <a:schemeClr val="tx2"/>
                </a:solidFill>
                <a:latin typeface="Times New Roman" pitchFamily="18" charset="0"/>
                <a:ea typeface="宋体" pitchFamily="2" charset="-122"/>
              </a:defRPr>
            </a:lvl6pPr>
            <a:lvl7pPr marL="1219170" algn="ctr" rtl="0" fontAlgn="base">
              <a:spcBef>
                <a:spcPct val="0"/>
              </a:spcBef>
              <a:spcAft>
                <a:spcPct val="0"/>
              </a:spcAft>
              <a:defRPr kumimoji="1" sz="5867">
                <a:solidFill>
                  <a:schemeClr val="tx2"/>
                </a:solidFill>
                <a:latin typeface="Times New Roman" pitchFamily="18" charset="0"/>
                <a:ea typeface="宋体" pitchFamily="2" charset="-122"/>
              </a:defRPr>
            </a:lvl7pPr>
            <a:lvl8pPr marL="1828754" algn="ctr" rtl="0" fontAlgn="base">
              <a:spcBef>
                <a:spcPct val="0"/>
              </a:spcBef>
              <a:spcAft>
                <a:spcPct val="0"/>
              </a:spcAft>
              <a:defRPr kumimoji="1" sz="5867">
                <a:solidFill>
                  <a:schemeClr val="tx2"/>
                </a:solidFill>
                <a:latin typeface="Times New Roman" pitchFamily="18" charset="0"/>
                <a:ea typeface="宋体" pitchFamily="2" charset="-122"/>
              </a:defRPr>
            </a:lvl8pPr>
            <a:lvl9pPr marL="2438339" algn="ctr" rtl="0" fontAlgn="base">
              <a:spcBef>
                <a:spcPct val="0"/>
              </a:spcBef>
              <a:spcAft>
                <a:spcPct val="0"/>
              </a:spcAft>
              <a:defRPr kumimoji="1" sz="5867">
                <a:solidFill>
                  <a:schemeClr val="tx2"/>
                </a:solidFill>
                <a:latin typeface="Times New Roman" pitchFamily="18" charset="0"/>
                <a:ea typeface="宋体" pitchFamily="2" charset="-122"/>
              </a:defRPr>
            </a:lvl9pPr>
          </a:lstStyle>
          <a:p>
            <a:pPr eaLnBrk="1" hangingPunct="1"/>
            <a:r>
              <a:rPr lang="en-US" altLang="zh-CN" sz="4000" b="1" kern="0">
                <a:solidFill>
                  <a:schemeClr val="accent6"/>
                </a:solidFill>
                <a:latin typeface="楷体_GB2312" pitchFamily="49" charset="-122"/>
                <a:ea typeface="楷体_GB2312" pitchFamily="49" charset="-122"/>
              </a:rPr>
              <a:t>8-6-2 </a:t>
            </a:r>
            <a:r>
              <a:rPr lang="zh-CN" altLang="en-US" sz="4000" b="1" kern="0">
                <a:solidFill>
                  <a:schemeClr val="accent6"/>
                </a:solidFill>
                <a:latin typeface="楷体_GB2312" pitchFamily="49" charset="-122"/>
                <a:ea typeface="楷体_GB2312" pitchFamily="49" charset="-122"/>
              </a:rPr>
              <a:t>最大功率传输</a:t>
            </a:r>
            <a:endParaRPr lang="zh-CN" altLang="en-US" sz="2800" i="1" kern="0">
              <a:solidFill>
                <a:schemeClr val="accent6"/>
              </a:solidFill>
              <a:latin typeface="楷体_GB2312" pitchFamily="49" charset="-122"/>
              <a:ea typeface="楷体_GB2312" pitchFamily="49" charset="-122"/>
            </a:endParaRPr>
          </a:p>
        </p:txBody>
      </p:sp>
      <p:sp>
        <p:nvSpPr>
          <p:cNvPr id="3" name="矩形 2">
            <a:extLst>
              <a:ext uri="{FF2B5EF4-FFF2-40B4-BE49-F238E27FC236}">
                <a16:creationId xmlns:a16="http://schemas.microsoft.com/office/drawing/2014/main" id="{0115A6CA-2A4A-430E-9FD2-B66FA6698EAF}"/>
              </a:ext>
            </a:extLst>
          </p:cNvPr>
          <p:cNvSpPr/>
          <p:nvPr/>
        </p:nvSpPr>
        <p:spPr>
          <a:xfrm>
            <a:off x="8198283" y="5830280"/>
            <a:ext cx="1996059" cy="584775"/>
          </a:xfrm>
          <a:prstGeom prst="rect">
            <a:avLst/>
          </a:prstGeom>
        </p:spPr>
        <p:txBody>
          <a:bodyPr wrap="none">
            <a:spAutoFit/>
          </a:bodyPr>
          <a:lstStyle/>
          <a:p>
            <a:r>
              <a:rPr lang="en-US" altLang="zh-CN" sz="3200" b="1" i="1" dirty="0">
                <a:ea typeface="楷体_GB2312" pitchFamily="49" charset="-122"/>
              </a:rPr>
              <a:t>Z</a:t>
            </a:r>
            <a:r>
              <a:rPr lang="en-US" altLang="zh-CN" sz="3200" b="1" baseline="-30000" dirty="0">
                <a:ea typeface="楷体_GB2312" pitchFamily="49" charset="-122"/>
              </a:rPr>
              <a:t>o</a:t>
            </a:r>
            <a:r>
              <a:rPr lang="en-US" altLang="zh-CN" sz="3200" b="1" i="1" dirty="0">
                <a:ea typeface="楷体_GB2312" pitchFamily="49" charset="-122"/>
              </a:rPr>
              <a:t>=</a:t>
            </a:r>
            <a:r>
              <a:rPr lang="en-US" altLang="zh-CN" sz="3200" b="1" i="1" dirty="0" err="1">
                <a:ea typeface="楷体_GB2312" pitchFamily="49" charset="-122"/>
              </a:rPr>
              <a:t>R</a:t>
            </a:r>
            <a:r>
              <a:rPr lang="en-US" altLang="zh-CN" sz="3200" b="1" baseline="-30000" dirty="0" err="1">
                <a:ea typeface="楷体_GB2312" pitchFamily="49" charset="-122"/>
              </a:rPr>
              <a:t>o</a:t>
            </a:r>
            <a:r>
              <a:rPr lang="en-US" altLang="zh-CN" sz="3200" b="1" i="1" dirty="0" err="1">
                <a:ea typeface="楷体_GB2312" pitchFamily="49" charset="-122"/>
              </a:rPr>
              <a:t>+</a:t>
            </a:r>
            <a:r>
              <a:rPr lang="en-US" altLang="zh-CN" sz="3200" b="1" dirty="0" err="1">
                <a:ea typeface="楷体_GB2312" pitchFamily="49" charset="-122"/>
              </a:rPr>
              <a:t>j</a:t>
            </a:r>
            <a:r>
              <a:rPr lang="en-US" altLang="zh-CN" sz="3200" b="1" i="1" dirty="0" err="1">
                <a:ea typeface="楷体_GB2312" pitchFamily="49" charset="-122"/>
              </a:rPr>
              <a:t>X</a:t>
            </a:r>
            <a:r>
              <a:rPr lang="en-US" altLang="zh-CN" sz="3200" b="1" baseline="-30000" dirty="0" err="1">
                <a:ea typeface="楷体_GB2312" pitchFamily="49" charset="-122"/>
              </a:rPr>
              <a:t>o</a:t>
            </a:r>
            <a:endParaRPr lang="zh-CN" altLang="en-US" sz="3200" dirty="0"/>
          </a:p>
        </p:txBody>
      </p:sp>
      <p:grpSp>
        <p:nvGrpSpPr>
          <p:cNvPr id="4" name="组合 3">
            <a:extLst>
              <a:ext uri="{FF2B5EF4-FFF2-40B4-BE49-F238E27FC236}">
                <a16:creationId xmlns:a16="http://schemas.microsoft.com/office/drawing/2014/main" id="{953D03BA-3BFD-495F-B0B4-5B62FFB92A52}"/>
              </a:ext>
            </a:extLst>
          </p:cNvPr>
          <p:cNvGrpSpPr/>
          <p:nvPr/>
        </p:nvGrpSpPr>
        <p:grpSpPr>
          <a:xfrm>
            <a:off x="777768" y="2852155"/>
            <a:ext cx="3705639" cy="3469411"/>
            <a:chOff x="739132" y="2420713"/>
            <a:chExt cx="3705639" cy="3469411"/>
          </a:xfrm>
        </p:grpSpPr>
        <p:sp>
          <p:nvSpPr>
            <p:cNvPr id="5" name="矩形 4">
              <a:extLst>
                <a:ext uri="{FF2B5EF4-FFF2-40B4-BE49-F238E27FC236}">
                  <a16:creationId xmlns:a16="http://schemas.microsoft.com/office/drawing/2014/main" id="{3FA114B6-87C5-430D-AD32-AF773390C29C}"/>
                </a:ext>
              </a:extLst>
            </p:cNvPr>
            <p:cNvSpPr/>
            <p:nvPr/>
          </p:nvSpPr>
          <p:spPr>
            <a:xfrm>
              <a:off x="1732742" y="5305349"/>
              <a:ext cx="2135521" cy="584775"/>
            </a:xfrm>
            <a:prstGeom prst="rect">
              <a:avLst/>
            </a:prstGeom>
          </p:spPr>
          <p:txBody>
            <a:bodyPr wrap="none">
              <a:spAutoFit/>
            </a:bodyPr>
            <a:lstStyle/>
            <a:p>
              <a:r>
                <a:rPr lang="en-US" altLang="zh-CN" sz="3200" b="1" i="1" dirty="0">
                  <a:ea typeface="楷体_GB2312" pitchFamily="49" charset="-122"/>
                </a:rPr>
                <a:t>Z</a:t>
              </a:r>
              <a:r>
                <a:rPr lang="en-US" altLang="zh-CN" sz="3200" b="1" baseline="-30000" dirty="0">
                  <a:ea typeface="楷体_GB2312" pitchFamily="49" charset="-122"/>
                </a:rPr>
                <a:t>L</a:t>
              </a:r>
              <a:r>
                <a:rPr lang="en-US" altLang="zh-CN" sz="3200" b="1" i="1" dirty="0">
                  <a:ea typeface="楷体_GB2312" pitchFamily="49" charset="-122"/>
                </a:rPr>
                <a:t>=</a:t>
              </a:r>
              <a:r>
                <a:rPr lang="en-US" altLang="zh-CN" sz="3200" b="1" i="1" dirty="0" err="1">
                  <a:ea typeface="楷体_GB2312" pitchFamily="49" charset="-122"/>
                </a:rPr>
                <a:t>R</a:t>
              </a:r>
              <a:r>
                <a:rPr lang="en-US" altLang="zh-CN" sz="3200" b="1" baseline="-30000" dirty="0" err="1">
                  <a:ea typeface="楷体_GB2312" pitchFamily="49" charset="-122"/>
                </a:rPr>
                <a:t>L</a:t>
              </a:r>
              <a:r>
                <a:rPr lang="en-US" altLang="zh-CN" sz="3200" b="1" i="1" dirty="0" err="1">
                  <a:ea typeface="楷体_GB2312" pitchFamily="49" charset="-122"/>
                </a:rPr>
                <a:t>+</a:t>
              </a:r>
              <a:r>
                <a:rPr lang="en-US" altLang="zh-CN" sz="3200" b="1" dirty="0" err="1">
                  <a:ea typeface="楷体_GB2312" pitchFamily="49" charset="-122"/>
                </a:rPr>
                <a:t>j</a:t>
              </a:r>
              <a:r>
                <a:rPr lang="en-US" altLang="zh-CN" sz="3200" b="1" i="1" dirty="0" err="1">
                  <a:ea typeface="楷体_GB2312" pitchFamily="49" charset="-122"/>
                </a:rPr>
                <a:t>X</a:t>
              </a:r>
              <a:r>
                <a:rPr lang="en-US" altLang="zh-CN" sz="3200" b="1" baseline="-30000" dirty="0" err="1">
                  <a:ea typeface="楷体_GB2312" pitchFamily="49" charset="-122"/>
                </a:rPr>
                <a:t>L</a:t>
              </a:r>
              <a:endParaRPr lang="zh-CN" altLang="en-US" sz="3200" dirty="0"/>
            </a:p>
          </p:txBody>
        </p:sp>
        <p:grpSp>
          <p:nvGrpSpPr>
            <p:cNvPr id="6" name="组合 5">
              <a:extLst>
                <a:ext uri="{FF2B5EF4-FFF2-40B4-BE49-F238E27FC236}">
                  <a16:creationId xmlns:a16="http://schemas.microsoft.com/office/drawing/2014/main" id="{8BDC1236-F340-4244-9E4E-95ABB8096E0F}"/>
                </a:ext>
              </a:extLst>
            </p:cNvPr>
            <p:cNvGrpSpPr/>
            <p:nvPr/>
          </p:nvGrpSpPr>
          <p:grpSpPr>
            <a:xfrm>
              <a:off x="739132" y="2420713"/>
              <a:ext cx="3705639" cy="2802325"/>
              <a:chOff x="739132" y="2420713"/>
              <a:chExt cx="3705639" cy="2802325"/>
            </a:xfrm>
          </p:grpSpPr>
          <p:grpSp>
            <p:nvGrpSpPr>
              <p:cNvPr id="7" name="组合 6">
                <a:extLst>
                  <a:ext uri="{FF2B5EF4-FFF2-40B4-BE49-F238E27FC236}">
                    <a16:creationId xmlns:a16="http://schemas.microsoft.com/office/drawing/2014/main" id="{F9D5EA6C-ECB2-4A38-84D8-F28E405BB2D6}"/>
                  </a:ext>
                </a:extLst>
              </p:cNvPr>
              <p:cNvGrpSpPr/>
              <p:nvPr/>
            </p:nvGrpSpPr>
            <p:grpSpPr>
              <a:xfrm>
                <a:off x="739132" y="2420713"/>
                <a:ext cx="3705639" cy="2802325"/>
                <a:chOff x="2161151" y="3429000"/>
                <a:chExt cx="3705639" cy="2802325"/>
              </a:xfrm>
            </p:grpSpPr>
            <p:pic>
              <p:nvPicPr>
                <p:cNvPr id="10" name="图片 9">
                  <a:extLst>
                    <a:ext uri="{FF2B5EF4-FFF2-40B4-BE49-F238E27FC236}">
                      <a16:creationId xmlns:a16="http://schemas.microsoft.com/office/drawing/2014/main" id="{44F0A382-8D3B-4273-8AF5-1DAA8BA610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1151" y="3429000"/>
                  <a:ext cx="3705639" cy="2802325"/>
                </a:xfrm>
                <a:prstGeom prst="rect">
                  <a:avLst/>
                </a:prstGeom>
              </p:spPr>
            </p:pic>
            <p:pic>
              <p:nvPicPr>
                <p:cNvPr id="11" name="图片 10">
                  <a:extLst>
                    <a:ext uri="{FF2B5EF4-FFF2-40B4-BE49-F238E27FC236}">
                      <a16:creationId xmlns:a16="http://schemas.microsoft.com/office/drawing/2014/main" id="{7029FB29-1421-47F9-BACB-B52B0E8A94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04852" y="4787719"/>
                  <a:ext cx="261938" cy="266700"/>
                </a:xfrm>
                <a:prstGeom prst="rect">
                  <a:avLst/>
                </a:prstGeom>
              </p:spPr>
            </p:pic>
          </p:grp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E9DEB8F7-1ED5-4259-87A8-E3222472C895}"/>
                      </a:ext>
                    </a:extLst>
                  </p:cNvPr>
                  <p:cNvSpPr/>
                  <p:nvPr/>
                </p:nvSpPr>
                <p:spPr>
                  <a:xfrm>
                    <a:off x="3394252" y="2770121"/>
                    <a:ext cx="322615" cy="60035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zh-CN" altLang="en-US" sz="3200" i="1" smtClean="0">
                                  <a:solidFill>
                                    <a:schemeClr val="tx1"/>
                                  </a:solidFill>
                                  <a:latin typeface="Cambria Math" panose="02040503050406030204" pitchFamily="18" charset="0"/>
                                </a:rPr>
                              </m:ctrlPr>
                            </m:accPr>
                            <m:e>
                              <m:r>
                                <a:rPr lang="zh-CN" altLang="en-US" sz="3200" i="1">
                                  <a:solidFill>
                                    <a:schemeClr val="tx1"/>
                                  </a:solidFill>
                                  <a:latin typeface="Cambria Math" panose="02040503050406030204" pitchFamily="18" charset="0"/>
                                </a:rPr>
                                <m:t>𝐼</m:t>
                              </m:r>
                            </m:e>
                          </m:acc>
                        </m:oMath>
                      </m:oMathPara>
                    </a14:m>
                    <a:endParaRPr lang="zh-CN" altLang="en-US" sz="3200">
                      <a:solidFill>
                        <a:schemeClr val="tx1"/>
                      </a:solidFill>
                    </a:endParaRPr>
                  </a:p>
                </p:txBody>
              </p:sp>
            </mc:Choice>
            <mc:Fallback xmlns="">
              <p:sp>
                <p:nvSpPr>
                  <p:cNvPr id="19" name="矩形 18">
                    <a:extLst>
                      <a:ext uri="{FF2B5EF4-FFF2-40B4-BE49-F238E27FC236}">
                        <a16:creationId xmlns:a16="http://schemas.microsoft.com/office/drawing/2014/main" id="{91C42D09-2829-446D-80BB-9895F03C8DE9}"/>
                      </a:ext>
                    </a:extLst>
                  </p:cNvPr>
                  <p:cNvSpPr>
                    <a:spLocks noRot="1" noChangeAspect="1" noMove="1" noResize="1" noEditPoints="1" noAdjustHandles="1" noChangeArrowheads="1" noChangeShapeType="1" noTextEdit="1"/>
                  </p:cNvSpPr>
                  <p:nvPr/>
                </p:nvSpPr>
                <p:spPr>
                  <a:xfrm>
                    <a:off x="3394252" y="2770121"/>
                    <a:ext cx="322615" cy="600357"/>
                  </a:xfrm>
                  <a:prstGeom prst="rect">
                    <a:avLst/>
                  </a:prstGeom>
                  <a:blipFill>
                    <a:blip r:embed="rId4"/>
                    <a:stretch>
                      <a:fillRect/>
                    </a:stretch>
                  </a:blipFill>
                </p:spPr>
                <p:txBody>
                  <a:bodyPr/>
                  <a:lstStyle/>
                  <a:p>
                    <a:r>
                      <a:rPr lang="zh-CN" altLang="en-US">
                        <a:noFill/>
                      </a:rPr>
                      <a:t> </a:t>
                    </a:r>
                  </a:p>
                </p:txBody>
              </p:sp>
            </mc:Fallback>
          </mc:AlternateContent>
          <p:cxnSp>
            <p:nvCxnSpPr>
              <p:cNvPr id="9" name="直接箭头连接符 8">
                <a:extLst>
                  <a:ext uri="{FF2B5EF4-FFF2-40B4-BE49-F238E27FC236}">
                    <a16:creationId xmlns:a16="http://schemas.microsoft.com/office/drawing/2014/main" id="{F4A8C430-424D-4C55-B3A0-657054C1E8B6}"/>
                  </a:ext>
                </a:extLst>
              </p:cNvPr>
              <p:cNvCxnSpPr/>
              <p:nvPr/>
            </p:nvCxnSpPr>
            <p:spPr bwMode="auto">
              <a:xfrm>
                <a:off x="3174796" y="3317442"/>
                <a:ext cx="432342" cy="0"/>
              </a:xfrm>
              <a:prstGeom prst="straightConnector1">
                <a:avLst/>
              </a:prstGeom>
              <a:ln w="28575">
                <a:headEnd type="none" w="med" len="med"/>
                <a:tailEnd type="triangle"/>
              </a:ln>
            </p:spPr>
            <p:style>
              <a:lnRef idx="1">
                <a:schemeClr val="dk1"/>
              </a:lnRef>
              <a:fillRef idx="0">
                <a:schemeClr val="dk1"/>
              </a:fillRef>
              <a:effectRef idx="0">
                <a:schemeClr val="dk1"/>
              </a:effectRef>
              <a:fontRef idx="minor">
                <a:schemeClr val="tx1"/>
              </a:fontRef>
            </p:style>
          </p:cxnSp>
        </p:grpSp>
      </p:grpSp>
      <p:grpSp>
        <p:nvGrpSpPr>
          <p:cNvPr id="12" name="组合 11">
            <a:extLst>
              <a:ext uri="{FF2B5EF4-FFF2-40B4-BE49-F238E27FC236}">
                <a16:creationId xmlns:a16="http://schemas.microsoft.com/office/drawing/2014/main" id="{F3603FF6-D4D3-4D87-B3F0-35612FC14F76}"/>
              </a:ext>
            </a:extLst>
          </p:cNvPr>
          <p:cNvGrpSpPr/>
          <p:nvPr/>
        </p:nvGrpSpPr>
        <p:grpSpPr>
          <a:xfrm>
            <a:off x="7315352" y="2347115"/>
            <a:ext cx="3761922" cy="3389676"/>
            <a:chOff x="7276716" y="811078"/>
            <a:chExt cx="3761922" cy="3389676"/>
          </a:xfrm>
        </p:grpSpPr>
        <p:pic>
          <p:nvPicPr>
            <p:cNvPr id="13" name="图片 12">
              <a:extLst>
                <a:ext uri="{FF2B5EF4-FFF2-40B4-BE49-F238E27FC236}">
                  <a16:creationId xmlns:a16="http://schemas.microsoft.com/office/drawing/2014/main" id="{1AFB9C91-8F46-45CA-BA29-5159A4355E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76716" y="1028435"/>
              <a:ext cx="3761922" cy="3172319"/>
            </a:xfrm>
            <a:prstGeom prst="rect">
              <a:avLst/>
            </a:prstGeom>
          </p:spPr>
        </p:pic>
        <p:sp>
          <p:nvSpPr>
            <p:cNvPr id="14" name="矩形 13">
              <a:extLst>
                <a:ext uri="{FF2B5EF4-FFF2-40B4-BE49-F238E27FC236}">
                  <a16:creationId xmlns:a16="http://schemas.microsoft.com/office/drawing/2014/main" id="{3185F398-68B6-49AC-A105-A2DDC79D8472}"/>
                </a:ext>
              </a:extLst>
            </p:cNvPr>
            <p:cNvSpPr/>
            <p:nvPr/>
          </p:nvSpPr>
          <p:spPr bwMode="auto">
            <a:xfrm>
              <a:off x="7276716" y="1102766"/>
              <a:ext cx="1638604" cy="2326234"/>
            </a:xfrm>
            <a:prstGeom prst="rect">
              <a:avLst/>
            </a:prstGeom>
            <a:noFill/>
            <a:ln w="38100" cap="flat" cmpd="sng" algn="ctr">
              <a:solidFill>
                <a:srgbClr val="FF0000"/>
              </a:solidFill>
              <a:prstDash val="dash"/>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15" name="椭圆 14">
              <a:extLst>
                <a:ext uri="{FF2B5EF4-FFF2-40B4-BE49-F238E27FC236}">
                  <a16:creationId xmlns:a16="http://schemas.microsoft.com/office/drawing/2014/main" id="{0C7DE303-DDC0-4DB8-8D8F-DEECDDC8FE62}"/>
                </a:ext>
              </a:extLst>
            </p:cNvPr>
            <p:cNvSpPr/>
            <p:nvPr/>
          </p:nvSpPr>
          <p:spPr bwMode="auto">
            <a:xfrm>
              <a:off x="9379340" y="1182768"/>
              <a:ext cx="109728" cy="133350"/>
            </a:xfrm>
            <a:prstGeom prst="ellipse">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16" name="椭圆 15">
              <a:extLst>
                <a:ext uri="{FF2B5EF4-FFF2-40B4-BE49-F238E27FC236}">
                  <a16:creationId xmlns:a16="http://schemas.microsoft.com/office/drawing/2014/main" id="{5227E710-CFE3-4A6C-959E-20F2AD604094}"/>
                </a:ext>
              </a:extLst>
            </p:cNvPr>
            <p:cNvSpPr/>
            <p:nvPr/>
          </p:nvSpPr>
          <p:spPr bwMode="auto">
            <a:xfrm>
              <a:off x="9379340" y="3098132"/>
              <a:ext cx="109728" cy="133350"/>
            </a:xfrm>
            <a:prstGeom prst="ellipse">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17" name="文本框 16">
              <a:extLst>
                <a:ext uri="{FF2B5EF4-FFF2-40B4-BE49-F238E27FC236}">
                  <a16:creationId xmlns:a16="http://schemas.microsoft.com/office/drawing/2014/main" id="{2CE74A39-7502-4DA1-8AA8-79DCF98BEB82}"/>
                </a:ext>
              </a:extLst>
            </p:cNvPr>
            <p:cNvSpPr txBox="1"/>
            <p:nvPr/>
          </p:nvSpPr>
          <p:spPr>
            <a:xfrm>
              <a:off x="9428286" y="811078"/>
              <a:ext cx="343364" cy="523220"/>
            </a:xfrm>
            <a:prstGeom prst="rect">
              <a:avLst/>
            </a:prstGeom>
            <a:noFill/>
          </p:spPr>
          <p:txBody>
            <a:bodyPr wrap="none" rtlCol="0">
              <a:spAutoFit/>
            </a:bodyPr>
            <a:lstStyle/>
            <a:p>
              <a:r>
                <a:rPr lang="en-US" altLang="zh-CN" sz="2800"/>
                <a:t>a</a:t>
              </a:r>
              <a:endParaRPr lang="zh-CN" altLang="en-US" sz="2800"/>
            </a:p>
          </p:txBody>
        </p:sp>
        <p:sp>
          <p:nvSpPr>
            <p:cNvPr id="18" name="文本框 17">
              <a:extLst>
                <a:ext uri="{FF2B5EF4-FFF2-40B4-BE49-F238E27FC236}">
                  <a16:creationId xmlns:a16="http://schemas.microsoft.com/office/drawing/2014/main" id="{13E80229-A6AC-4101-B67B-E712117A68BA}"/>
                </a:ext>
              </a:extLst>
            </p:cNvPr>
            <p:cNvSpPr txBox="1"/>
            <p:nvPr/>
          </p:nvSpPr>
          <p:spPr>
            <a:xfrm>
              <a:off x="9430676" y="3067415"/>
              <a:ext cx="364202" cy="523220"/>
            </a:xfrm>
            <a:prstGeom prst="rect">
              <a:avLst/>
            </a:prstGeom>
            <a:noFill/>
          </p:spPr>
          <p:txBody>
            <a:bodyPr wrap="none" rtlCol="0">
              <a:spAutoFit/>
            </a:bodyPr>
            <a:lstStyle/>
            <a:p>
              <a:r>
                <a:rPr lang="en-US" altLang="zh-CN" sz="2800"/>
                <a:t>b</a:t>
              </a:r>
              <a:endParaRPr lang="zh-CN" altLang="en-US" sz="2800"/>
            </a:p>
          </p:txBody>
        </p:sp>
      </p:grpSp>
      <p:sp>
        <p:nvSpPr>
          <p:cNvPr id="19" name="文本框 18">
            <a:extLst>
              <a:ext uri="{FF2B5EF4-FFF2-40B4-BE49-F238E27FC236}">
                <a16:creationId xmlns:a16="http://schemas.microsoft.com/office/drawing/2014/main" id="{06144451-9E34-4138-8C4E-43DEA8900816}"/>
              </a:ext>
            </a:extLst>
          </p:cNvPr>
          <p:cNvSpPr txBox="1"/>
          <p:nvPr/>
        </p:nvSpPr>
        <p:spPr>
          <a:xfrm>
            <a:off x="1026188" y="1773208"/>
            <a:ext cx="184731" cy="369332"/>
          </a:xfrm>
          <a:prstGeom prst="rect">
            <a:avLst/>
          </a:prstGeom>
          <a:noFill/>
        </p:spPr>
        <p:txBody>
          <a:bodyPr wrap="none" rtlCol="0">
            <a:spAutoFit/>
          </a:bodyPr>
          <a:lstStyle/>
          <a:p>
            <a:endParaRPr lang="zh-CN" altLang="en-US"/>
          </a:p>
        </p:txBody>
      </p:sp>
      <p:cxnSp>
        <p:nvCxnSpPr>
          <p:cNvPr id="20" name="直接连接符 19">
            <a:extLst>
              <a:ext uri="{FF2B5EF4-FFF2-40B4-BE49-F238E27FC236}">
                <a16:creationId xmlns:a16="http://schemas.microsoft.com/office/drawing/2014/main" id="{FD1DF127-B416-4DD7-B1CA-551B5046A462}"/>
              </a:ext>
            </a:extLst>
          </p:cNvPr>
          <p:cNvCxnSpPr>
            <a:cxnSpLocks/>
          </p:cNvCxnSpPr>
          <p:nvPr/>
        </p:nvCxnSpPr>
        <p:spPr bwMode="auto">
          <a:xfrm>
            <a:off x="6185842" y="1208283"/>
            <a:ext cx="955853" cy="0"/>
          </a:xfrm>
          <a:prstGeom prst="line">
            <a:avLst/>
          </a:prstGeom>
          <a:noFill/>
          <a:ln w="38100" cap="flat" cmpd="sng" algn="ctr">
            <a:solidFill>
              <a:srgbClr val="FF0000"/>
            </a:solidFill>
            <a:prstDash val="solid"/>
            <a:round/>
            <a:headEnd type="none" w="med" len="med"/>
            <a:tailEnd type="none" w="med" len="med"/>
          </a:ln>
        </p:spPr>
      </p:cxnSp>
      <p:sp>
        <p:nvSpPr>
          <p:cNvPr id="21" name="文本框 20">
            <a:extLst>
              <a:ext uri="{FF2B5EF4-FFF2-40B4-BE49-F238E27FC236}">
                <a16:creationId xmlns:a16="http://schemas.microsoft.com/office/drawing/2014/main" id="{71C47AD7-7DDC-4E74-96C9-553117447D2A}"/>
              </a:ext>
            </a:extLst>
          </p:cNvPr>
          <p:cNvSpPr txBox="1"/>
          <p:nvPr/>
        </p:nvSpPr>
        <p:spPr>
          <a:xfrm>
            <a:off x="5503835" y="1325615"/>
            <a:ext cx="3610284" cy="646331"/>
          </a:xfrm>
          <a:prstGeom prst="rect">
            <a:avLst/>
          </a:prstGeom>
          <a:noFill/>
        </p:spPr>
        <p:txBody>
          <a:bodyPr wrap="none" rtlCol="0">
            <a:spAutoFit/>
          </a:bodyPr>
          <a:lstStyle/>
          <a:p>
            <a:r>
              <a:rPr lang="zh-CN" altLang="en-US" sz="3600" b="1" dirty="0"/>
              <a:t>有功功率</a:t>
            </a:r>
            <a:r>
              <a:rPr lang="en-US" altLang="zh-CN" sz="3600" b="1" dirty="0"/>
              <a:t>P</a:t>
            </a:r>
            <a:r>
              <a:rPr lang="en-US" altLang="zh-CN" sz="3600" b="1" baseline="-25000" dirty="0"/>
              <a:t>max</a:t>
            </a:r>
            <a:r>
              <a:rPr lang="en-US" altLang="zh-CN" sz="3600" b="1" dirty="0"/>
              <a:t>=</a:t>
            </a:r>
            <a:r>
              <a:rPr lang="zh-CN" altLang="en-US" sz="3600" b="1" dirty="0"/>
              <a:t>？</a:t>
            </a:r>
          </a:p>
        </p:txBody>
      </p:sp>
      <p:sp>
        <p:nvSpPr>
          <p:cNvPr id="22" name="矩形 21">
            <a:extLst>
              <a:ext uri="{FF2B5EF4-FFF2-40B4-BE49-F238E27FC236}">
                <a16:creationId xmlns:a16="http://schemas.microsoft.com/office/drawing/2014/main" id="{0D232219-E6F9-44D0-9CA1-DD3CDC259004}"/>
              </a:ext>
            </a:extLst>
          </p:cNvPr>
          <p:cNvSpPr/>
          <p:nvPr/>
        </p:nvSpPr>
        <p:spPr>
          <a:xfrm>
            <a:off x="4075148" y="1264252"/>
            <a:ext cx="1165704" cy="646331"/>
          </a:xfrm>
          <a:prstGeom prst="rect">
            <a:avLst/>
          </a:prstGeom>
        </p:spPr>
        <p:txBody>
          <a:bodyPr wrap="none">
            <a:spAutoFit/>
          </a:bodyPr>
          <a:lstStyle/>
          <a:p>
            <a:r>
              <a:rPr lang="en-US" altLang="zh-CN" sz="3600" b="1" i="1">
                <a:ea typeface="楷体_GB2312" pitchFamily="49" charset="-122"/>
              </a:rPr>
              <a:t>Z</a:t>
            </a:r>
            <a:r>
              <a:rPr lang="en-US" altLang="zh-CN" sz="3600" b="1" baseline="-30000">
                <a:ea typeface="楷体_GB2312" pitchFamily="49" charset="-122"/>
              </a:rPr>
              <a:t>L</a:t>
            </a:r>
            <a:r>
              <a:rPr lang="en-US" altLang="zh-CN" sz="3600" b="1">
                <a:ea typeface="楷体_GB2312" pitchFamily="49" charset="-122"/>
              </a:rPr>
              <a:t>=?</a:t>
            </a:r>
            <a:endParaRPr lang="zh-CN" altLang="en-US" sz="3600">
              <a:latin typeface="+mj-lt"/>
            </a:endParaRPr>
          </a:p>
        </p:txBody>
      </p:sp>
    </p:spTree>
    <p:extLst>
      <p:ext uri="{BB962C8B-B14F-4D97-AF65-F5344CB8AC3E}">
        <p14:creationId xmlns:p14="http://schemas.microsoft.com/office/powerpoint/2010/main" val="1414048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ext Box 2">
            <a:extLst>
              <a:ext uri="{FF2B5EF4-FFF2-40B4-BE49-F238E27FC236}">
                <a16:creationId xmlns:a16="http://schemas.microsoft.com/office/drawing/2014/main" id="{42D458BE-5AF5-43A9-BB58-55F2191E408B}"/>
              </a:ext>
            </a:extLst>
          </p:cNvPr>
          <p:cNvSpPr txBox="1">
            <a:spLocks noChangeArrowheads="1"/>
          </p:cNvSpPr>
          <p:nvPr/>
        </p:nvSpPr>
        <p:spPr bwMode="auto">
          <a:xfrm>
            <a:off x="3147940" y="405965"/>
            <a:ext cx="5638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chemeClr val="accent6"/>
                </a:solidFill>
                <a:latin typeface="楷体_GB2312" pitchFamily="49" charset="-122"/>
                <a:ea typeface="楷体_GB2312" pitchFamily="49" charset="-122"/>
              </a:rPr>
              <a:t>8-6-1 </a:t>
            </a:r>
            <a:r>
              <a:rPr lang="zh-CN" altLang="en-US" sz="3600" b="1">
                <a:solidFill>
                  <a:schemeClr val="accent6"/>
                </a:solidFill>
                <a:latin typeface="楷体_GB2312" pitchFamily="49" charset="-122"/>
                <a:ea typeface="楷体_GB2312" pitchFamily="49" charset="-122"/>
              </a:rPr>
              <a:t>二端网络的功率</a:t>
            </a:r>
          </a:p>
        </p:txBody>
      </p:sp>
      <p:sp>
        <p:nvSpPr>
          <p:cNvPr id="10243" name="Text Box 3">
            <a:extLst>
              <a:ext uri="{FF2B5EF4-FFF2-40B4-BE49-F238E27FC236}">
                <a16:creationId xmlns:a16="http://schemas.microsoft.com/office/drawing/2014/main" id="{2B1AC68C-DBBF-4FAD-8B76-8FF75B918A15}"/>
              </a:ext>
            </a:extLst>
          </p:cNvPr>
          <p:cNvSpPr txBox="1">
            <a:spLocks noChangeArrowheads="1"/>
          </p:cNvSpPr>
          <p:nvPr/>
        </p:nvSpPr>
        <p:spPr bwMode="auto">
          <a:xfrm>
            <a:off x="84841" y="1658118"/>
            <a:ext cx="9417377"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10000"/>
              </a:spcBef>
              <a:spcAft>
                <a:spcPct val="0"/>
              </a:spcAft>
              <a:buNone/>
            </a:pPr>
            <a:r>
              <a:rPr lang="zh-CN" altLang="en-US" sz="3600" b="1">
                <a:latin typeface="楷体_GB2312" pitchFamily="49" charset="-122"/>
                <a:ea typeface="楷体_GB2312" pitchFamily="49" charset="-122"/>
              </a:rPr>
              <a:t>端口电压和电流采用关联参考方向，它吸收的功率为 </a:t>
            </a:r>
          </a:p>
        </p:txBody>
      </p:sp>
      <p:graphicFrame>
        <p:nvGraphicFramePr>
          <p:cNvPr id="16388" name="Object 0">
            <a:extLst>
              <a:ext uri="{FF2B5EF4-FFF2-40B4-BE49-F238E27FC236}">
                <a16:creationId xmlns:a16="http://schemas.microsoft.com/office/drawing/2014/main" id="{EAC3EC4E-7D39-4D5B-9CD7-E4E8183DE709}"/>
              </a:ext>
            </a:extLst>
          </p:cNvPr>
          <p:cNvGraphicFramePr>
            <a:graphicFrameLocks noChangeAspect="1"/>
          </p:cNvGraphicFramePr>
          <p:nvPr>
            <p:extLst>
              <p:ext uri="{D42A27DB-BD31-4B8C-83A1-F6EECF244321}">
                <p14:modId xmlns:p14="http://schemas.microsoft.com/office/powerpoint/2010/main" val="266194047"/>
              </p:ext>
            </p:extLst>
          </p:nvPr>
        </p:nvGraphicFramePr>
        <p:xfrm>
          <a:off x="9817821" y="1609363"/>
          <a:ext cx="2076450" cy="1670050"/>
        </p:xfrm>
        <a:graphic>
          <a:graphicData uri="http://schemas.openxmlformats.org/presentationml/2006/ole">
            <mc:AlternateContent xmlns:mc="http://schemas.openxmlformats.org/markup-compatibility/2006">
              <mc:Choice xmlns:v="urn:schemas-microsoft-com:vml" Requires="v">
                <p:oleObj r:id="rId2" imgW="4028239" imgH="3240381" progId="Photoshop.Image.5">
                  <p:embed/>
                </p:oleObj>
              </mc:Choice>
              <mc:Fallback>
                <p:oleObj r:id="rId2" imgW="4028239" imgH="3240381" progId="Photoshop.Image.5">
                  <p:embed/>
                  <p:pic>
                    <p:nvPicPr>
                      <p:cNvPr id="16388" name="Object 0">
                        <a:extLst>
                          <a:ext uri="{FF2B5EF4-FFF2-40B4-BE49-F238E27FC236}">
                            <a16:creationId xmlns:a16="http://schemas.microsoft.com/office/drawing/2014/main" id="{EAC3EC4E-7D39-4D5B-9CD7-E4E8183DE7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7821" y="1609363"/>
                        <a:ext cx="2076450"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0247" name="Text Box 7">
            <a:extLst>
              <a:ext uri="{FF2B5EF4-FFF2-40B4-BE49-F238E27FC236}">
                <a16:creationId xmlns:a16="http://schemas.microsoft.com/office/drawing/2014/main" id="{013001AE-1DC8-479E-B3DF-C489AE0CDDC7}"/>
              </a:ext>
            </a:extLst>
          </p:cNvPr>
          <p:cNvSpPr txBox="1">
            <a:spLocks noChangeArrowheads="1"/>
          </p:cNvSpPr>
          <p:nvPr/>
        </p:nvSpPr>
        <p:spPr bwMode="auto">
          <a:xfrm>
            <a:off x="319725" y="3642855"/>
            <a:ext cx="114629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正弦稳态时 ，端口电压和电流是相同频率的正弦量，即 </a:t>
            </a:r>
          </a:p>
        </p:txBody>
      </p:sp>
      <p:sp>
        <p:nvSpPr>
          <p:cNvPr id="10249" name="Text Box 9">
            <a:extLst>
              <a:ext uri="{FF2B5EF4-FFF2-40B4-BE49-F238E27FC236}">
                <a16:creationId xmlns:a16="http://schemas.microsoft.com/office/drawing/2014/main" id="{5D2CE640-8543-4B43-9D20-0961E6E04D8C}"/>
              </a:ext>
            </a:extLst>
          </p:cNvPr>
          <p:cNvSpPr txBox="1">
            <a:spLocks noChangeArrowheads="1"/>
          </p:cNvSpPr>
          <p:nvPr/>
        </p:nvSpPr>
        <p:spPr bwMode="auto">
          <a:xfrm>
            <a:off x="297729" y="1077861"/>
            <a:ext cx="4495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10000"/>
              </a:spcBef>
              <a:spcAft>
                <a:spcPct val="0"/>
              </a:spcAft>
              <a:buNone/>
            </a:pPr>
            <a:r>
              <a:rPr lang="en-US" altLang="zh-CN" sz="3600" b="1">
                <a:solidFill>
                  <a:schemeClr val="accent6"/>
                </a:solidFill>
                <a:latin typeface="楷体_GB2312" pitchFamily="49" charset="-122"/>
                <a:ea typeface="楷体_GB2312" pitchFamily="49" charset="-122"/>
              </a:rPr>
              <a:t>1</a:t>
            </a:r>
            <a:r>
              <a:rPr lang="zh-CN" altLang="en-US" sz="3600" b="1">
                <a:solidFill>
                  <a:schemeClr val="accent6"/>
                </a:solidFill>
                <a:latin typeface="楷体_GB2312" pitchFamily="49" charset="-122"/>
                <a:ea typeface="楷体_GB2312" pitchFamily="49" charset="-122"/>
              </a:rPr>
              <a:t>、瞬时功率</a:t>
            </a:r>
            <a:endParaRPr lang="zh-CN" altLang="en-US" sz="2400">
              <a:solidFill>
                <a:schemeClr val="accent6"/>
              </a:solidFill>
            </a:endParaRPr>
          </a:p>
        </p:txBody>
      </p:sp>
      <p:graphicFrame>
        <p:nvGraphicFramePr>
          <p:cNvPr id="9" name="Object 12">
            <a:extLst>
              <a:ext uri="{FF2B5EF4-FFF2-40B4-BE49-F238E27FC236}">
                <a16:creationId xmlns:a16="http://schemas.microsoft.com/office/drawing/2014/main" id="{241874F6-48AC-4169-A0FB-025BF9932A4D}"/>
              </a:ext>
            </a:extLst>
          </p:cNvPr>
          <p:cNvGraphicFramePr>
            <a:graphicFrameLocks noChangeAspect="1"/>
          </p:cNvGraphicFramePr>
          <p:nvPr>
            <p:extLst>
              <p:ext uri="{D42A27DB-BD31-4B8C-83A1-F6EECF244321}">
                <p14:modId xmlns:p14="http://schemas.microsoft.com/office/powerpoint/2010/main" val="2721552398"/>
              </p:ext>
            </p:extLst>
          </p:nvPr>
        </p:nvGraphicFramePr>
        <p:xfrm>
          <a:off x="2133600" y="2590652"/>
          <a:ext cx="3723210" cy="965674"/>
        </p:xfrm>
        <a:graphic>
          <a:graphicData uri="http://schemas.openxmlformats.org/presentationml/2006/ole">
            <mc:AlternateContent xmlns:mc="http://schemas.openxmlformats.org/markup-compatibility/2006">
              <mc:Choice xmlns:v="urn:schemas-microsoft-com:vml" Requires="v">
                <p:oleObj name="Equation" r:id="rId4" imgW="888840" imgH="203040" progId="Equation.DSMT4">
                  <p:embed/>
                </p:oleObj>
              </mc:Choice>
              <mc:Fallback>
                <p:oleObj name="Equation" r:id="rId4" imgW="888840" imgH="203040" progId="Equation.DSMT4">
                  <p:embed/>
                  <p:pic>
                    <p:nvPicPr>
                      <p:cNvPr id="16" name="Object 12">
                        <a:extLst>
                          <a:ext uri="{FF2B5EF4-FFF2-40B4-BE49-F238E27FC236}">
                            <a16:creationId xmlns:a16="http://schemas.microsoft.com/office/drawing/2014/main" id="{905BC846-92A1-4828-A839-4192EABF3E67}"/>
                          </a:ext>
                        </a:extLst>
                      </p:cNvPr>
                      <p:cNvPicPr>
                        <a:picLocks noChangeAspect="1" noChangeArrowheads="1"/>
                      </p:cNvPicPr>
                      <p:nvPr/>
                    </p:nvPicPr>
                    <p:blipFill>
                      <a:blip r:embed="rId5"/>
                      <a:srcRect/>
                      <a:stretch>
                        <a:fillRect/>
                      </a:stretch>
                    </p:blipFill>
                    <p:spPr bwMode="auto">
                      <a:xfrm>
                        <a:off x="2133600" y="2590652"/>
                        <a:ext cx="3723210" cy="965674"/>
                      </a:xfrm>
                      <a:prstGeom prst="rect">
                        <a:avLst/>
                      </a:prstGeom>
                      <a:noFill/>
                      <a:ln>
                        <a:noFill/>
                      </a:ln>
                    </p:spPr>
                  </p:pic>
                </p:oleObj>
              </mc:Fallback>
            </mc:AlternateContent>
          </a:graphicData>
        </a:graphic>
      </p:graphicFrame>
      <p:graphicFrame>
        <p:nvGraphicFramePr>
          <p:cNvPr id="10" name="Object 12">
            <a:extLst>
              <a:ext uri="{FF2B5EF4-FFF2-40B4-BE49-F238E27FC236}">
                <a16:creationId xmlns:a16="http://schemas.microsoft.com/office/drawing/2014/main" id="{55960713-86D9-4805-B3C8-A5CD8AC5354C}"/>
              </a:ext>
            </a:extLst>
          </p:cNvPr>
          <p:cNvGraphicFramePr>
            <a:graphicFrameLocks noChangeAspect="1"/>
          </p:cNvGraphicFramePr>
          <p:nvPr>
            <p:extLst>
              <p:ext uri="{D42A27DB-BD31-4B8C-83A1-F6EECF244321}">
                <p14:modId xmlns:p14="http://schemas.microsoft.com/office/powerpoint/2010/main" val="3470277417"/>
              </p:ext>
            </p:extLst>
          </p:nvPr>
        </p:nvGraphicFramePr>
        <p:xfrm>
          <a:off x="1632115" y="4532427"/>
          <a:ext cx="8449389" cy="1783826"/>
        </p:xfrm>
        <a:graphic>
          <a:graphicData uri="http://schemas.openxmlformats.org/presentationml/2006/ole">
            <mc:AlternateContent xmlns:mc="http://schemas.openxmlformats.org/markup-compatibility/2006">
              <mc:Choice xmlns:v="urn:schemas-microsoft-com:vml" Requires="v">
                <p:oleObj name="Equation" r:id="rId6" imgW="2730240" imgH="507960" progId="Equation.DSMT4">
                  <p:embed/>
                </p:oleObj>
              </mc:Choice>
              <mc:Fallback>
                <p:oleObj name="Equation" r:id="rId6" imgW="2730240" imgH="507960" progId="Equation.DSMT4">
                  <p:embed/>
                  <p:pic>
                    <p:nvPicPr>
                      <p:cNvPr id="9" name="Object 12">
                        <a:extLst>
                          <a:ext uri="{FF2B5EF4-FFF2-40B4-BE49-F238E27FC236}">
                            <a16:creationId xmlns:a16="http://schemas.microsoft.com/office/drawing/2014/main" id="{241874F6-48AC-4169-A0FB-025BF9932A4D}"/>
                          </a:ext>
                        </a:extLst>
                      </p:cNvPr>
                      <p:cNvPicPr>
                        <a:picLocks noChangeAspect="1" noChangeArrowheads="1"/>
                      </p:cNvPicPr>
                      <p:nvPr/>
                    </p:nvPicPr>
                    <p:blipFill>
                      <a:blip r:embed="rId7"/>
                      <a:srcRect/>
                      <a:stretch>
                        <a:fillRect/>
                      </a:stretch>
                    </p:blipFill>
                    <p:spPr bwMode="auto">
                      <a:xfrm>
                        <a:off x="1632115" y="4532427"/>
                        <a:ext cx="8449389" cy="1783826"/>
                      </a:xfrm>
                      <a:prstGeom prst="rect">
                        <a:avLst/>
                      </a:prstGeom>
                      <a:noFill/>
                      <a:ln>
                        <a:noFill/>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 calcmode="lin" valueType="num">
                                      <p:cBhvr additive="base">
                                        <p:cTn id="7" dur="500" fill="hold"/>
                                        <p:tgtEl>
                                          <p:spTgt spid="10249"/>
                                        </p:tgtEl>
                                        <p:attrNameLst>
                                          <p:attrName>ppt_x</p:attrName>
                                        </p:attrNameLst>
                                      </p:cBhvr>
                                      <p:tavLst>
                                        <p:tav tm="0">
                                          <p:val>
                                            <p:strVal val="0-#ppt_w/2"/>
                                          </p:val>
                                        </p:tav>
                                        <p:tav tm="100000">
                                          <p:val>
                                            <p:strVal val="#ppt_x"/>
                                          </p:val>
                                        </p:tav>
                                      </p:tavLst>
                                    </p:anim>
                                    <p:anim calcmode="lin" valueType="num">
                                      <p:cBhvr additive="base">
                                        <p:cTn id="8" dur="500" fill="hold"/>
                                        <p:tgtEl>
                                          <p:spTgt spid="102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gtEl>
                                        <p:attrNameLst>
                                          <p:attrName>style.visibility</p:attrName>
                                        </p:attrNameLst>
                                      </p:cBhvr>
                                      <p:to>
                                        <p:strVal val="visible"/>
                                      </p:to>
                                    </p:set>
                                    <p:anim calcmode="lin" valueType="num">
                                      <p:cBhvr additive="base">
                                        <p:cTn id="13" dur="500" fill="hold"/>
                                        <p:tgtEl>
                                          <p:spTgt spid="10243"/>
                                        </p:tgtEl>
                                        <p:attrNameLst>
                                          <p:attrName>ppt_x</p:attrName>
                                        </p:attrNameLst>
                                      </p:cBhvr>
                                      <p:tavLst>
                                        <p:tav tm="0">
                                          <p:val>
                                            <p:strVal val="0-#ppt_w/2"/>
                                          </p:val>
                                        </p:tav>
                                        <p:tav tm="100000">
                                          <p:val>
                                            <p:strVal val="#ppt_x"/>
                                          </p:val>
                                        </p:tav>
                                      </p:tavLst>
                                    </p:anim>
                                    <p:anim calcmode="lin" valueType="num">
                                      <p:cBhvr additive="base">
                                        <p:cTn id="14"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dissolv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0247"/>
                                        </p:tgtEl>
                                        <p:attrNameLst>
                                          <p:attrName>style.visibility</p:attrName>
                                        </p:attrNameLst>
                                      </p:cBhvr>
                                      <p:to>
                                        <p:strVal val="visible"/>
                                      </p:to>
                                    </p:set>
                                    <p:anim calcmode="lin" valueType="num">
                                      <p:cBhvr additive="base">
                                        <p:cTn id="24" dur="500" fill="hold"/>
                                        <p:tgtEl>
                                          <p:spTgt spid="10247"/>
                                        </p:tgtEl>
                                        <p:attrNameLst>
                                          <p:attrName>ppt_x</p:attrName>
                                        </p:attrNameLst>
                                      </p:cBhvr>
                                      <p:tavLst>
                                        <p:tav tm="0">
                                          <p:val>
                                            <p:strVal val="0-#ppt_w/2"/>
                                          </p:val>
                                        </p:tav>
                                        <p:tav tm="100000">
                                          <p:val>
                                            <p:strVal val="#ppt_x"/>
                                          </p:val>
                                        </p:tav>
                                      </p:tavLst>
                                    </p:anim>
                                    <p:anim calcmode="lin" valueType="num">
                                      <p:cBhvr additive="base">
                                        <p:cTn id="25" dur="500" fill="hold"/>
                                        <p:tgtEl>
                                          <p:spTgt spid="1024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dissolv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0247" grpId="0"/>
      <p:bldP spid="102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a:extLst>
              <a:ext uri="{FF2B5EF4-FFF2-40B4-BE49-F238E27FC236}">
                <a16:creationId xmlns:a16="http://schemas.microsoft.com/office/drawing/2014/main" id="{F0E5A84F-3EC1-4AFA-9EDA-79EF5CE1CA01}"/>
              </a:ext>
            </a:extLst>
          </p:cNvPr>
          <p:cNvSpPr txBox="1">
            <a:spLocks noChangeArrowheads="1"/>
          </p:cNvSpPr>
          <p:nvPr/>
        </p:nvSpPr>
        <p:spPr bwMode="auto">
          <a:xfrm>
            <a:off x="239712" y="314150"/>
            <a:ext cx="441045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负载电流相量： </a:t>
            </a:r>
          </a:p>
        </p:txBody>
      </p:sp>
      <p:sp>
        <p:nvSpPr>
          <p:cNvPr id="3" name="Text Box 14">
            <a:extLst>
              <a:ext uri="{FF2B5EF4-FFF2-40B4-BE49-F238E27FC236}">
                <a16:creationId xmlns:a16="http://schemas.microsoft.com/office/drawing/2014/main" id="{2AE48AC8-1F12-4E02-88C5-C678BF74ED8F}"/>
              </a:ext>
            </a:extLst>
          </p:cNvPr>
          <p:cNvSpPr txBox="1">
            <a:spLocks noChangeArrowheads="1"/>
          </p:cNvSpPr>
          <p:nvPr/>
        </p:nvSpPr>
        <p:spPr bwMode="auto">
          <a:xfrm>
            <a:off x="18357" y="4004943"/>
            <a:ext cx="5257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负载</a:t>
            </a:r>
            <a:r>
              <a:rPr lang="en-US" altLang="zh-CN" sz="3600" b="1">
                <a:latin typeface="楷体_GB2312" pitchFamily="49" charset="-122"/>
                <a:ea typeface="楷体_GB2312" pitchFamily="49" charset="-122"/>
              </a:rPr>
              <a:t>Z</a:t>
            </a:r>
            <a:r>
              <a:rPr lang="en-US" altLang="zh-CN" sz="3600" b="1" baseline="-25000">
                <a:latin typeface="楷体_GB2312" pitchFamily="49" charset="-122"/>
                <a:ea typeface="楷体_GB2312" pitchFamily="49" charset="-122"/>
              </a:rPr>
              <a:t>L</a:t>
            </a:r>
            <a:r>
              <a:rPr lang="zh-CN" altLang="en-US" sz="3600" b="1">
                <a:latin typeface="楷体_GB2312" pitchFamily="49" charset="-122"/>
                <a:ea typeface="楷体_GB2312" pitchFamily="49" charset="-122"/>
              </a:rPr>
              <a:t>吸收的平均功率就是电阻分量的功率：</a:t>
            </a:r>
          </a:p>
        </p:txBody>
      </p:sp>
      <p:sp>
        <p:nvSpPr>
          <p:cNvPr id="6" name="Text Box 7">
            <a:extLst>
              <a:ext uri="{FF2B5EF4-FFF2-40B4-BE49-F238E27FC236}">
                <a16:creationId xmlns:a16="http://schemas.microsoft.com/office/drawing/2014/main" id="{AA8E23BB-4092-471D-8A5F-BCCE29087DDF}"/>
              </a:ext>
            </a:extLst>
          </p:cNvPr>
          <p:cNvSpPr txBox="1">
            <a:spLocks noChangeArrowheads="1"/>
          </p:cNvSpPr>
          <p:nvPr/>
        </p:nvSpPr>
        <p:spPr bwMode="auto">
          <a:xfrm>
            <a:off x="0" y="1910943"/>
            <a:ext cx="58562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两边取模负载电流有效值： </a:t>
            </a:r>
          </a:p>
        </p:txBody>
      </p:sp>
      <p:pic>
        <p:nvPicPr>
          <p:cNvPr id="8" name="图片 7">
            <a:extLst>
              <a:ext uri="{FF2B5EF4-FFF2-40B4-BE49-F238E27FC236}">
                <a16:creationId xmlns:a16="http://schemas.microsoft.com/office/drawing/2014/main" id="{AF132790-1291-42FB-B003-133332A62C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2261" y="78581"/>
            <a:ext cx="4276251" cy="4291203"/>
          </a:xfrm>
          <a:prstGeom prst="rect">
            <a:avLst/>
          </a:prstGeom>
        </p:spPr>
      </p:pic>
      <p:pic>
        <p:nvPicPr>
          <p:cNvPr id="10" name="图片 9">
            <a:extLst>
              <a:ext uri="{FF2B5EF4-FFF2-40B4-BE49-F238E27FC236}">
                <a16:creationId xmlns:a16="http://schemas.microsoft.com/office/drawing/2014/main" id="{A79961B9-914D-4D52-80D0-968C895A633A}"/>
              </a:ext>
            </a:extLst>
          </p:cNvPr>
          <p:cNvPicPr>
            <a:picLocks noChangeAspect="1"/>
          </p:cNvPicPr>
          <p:nvPr/>
        </p:nvPicPr>
        <p:blipFill>
          <a:blip r:embed="rId3"/>
          <a:stretch>
            <a:fillRect/>
          </a:stretch>
        </p:blipFill>
        <p:spPr>
          <a:xfrm>
            <a:off x="368452" y="882154"/>
            <a:ext cx="4907705" cy="1028789"/>
          </a:xfrm>
          <a:prstGeom prst="rect">
            <a:avLst/>
          </a:prstGeom>
        </p:spPr>
      </p:pic>
      <p:pic>
        <p:nvPicPr>
          <p:cNvPr id="12" name="图片 11">
            <a:extLst>
              <a:ext uri="{FF2B5EF4-FFF2-40B4-BE49-F238E27FC236}">
                <a16:creationId xmlns:a16="http://schemas.microsoft.com/office/drawing/2014/main" id="{379224C2-9CD1-4590-8C43-3F05711EEFE5}"/>
              </a:ext>
            </a:extLst>
          </p:cNvPr>
          <p:cNvPicPr>
            <a:picLocks noChangeAspect="1"/>
          </p:cNvPicPr>
          <p:nvPr/>
        </p:nvPicPr>
        <p:blipFill>
          <a:blip r:embed="rId4"/>
          <a:stretch>
            <a:fillRect/>
          </a:stretch>
        </p:blipFill>
        <p:spPr>
          <a:xfrm>
            <a:off x="368452" y="2458120"/>
            <a:ext cx="4945809" cy="1394581"/>
          </a:xfrm>
          <a:prstGeom prst="rect">
            <a:avLst/>
          </a:prstGeom>
        </p:spPr>
      </p:pic>
      <p:pic>
        <p:nvPicPr>
          <p:cNvPr id="14" name="图片 13">
            <a:extLst>
              <a:ext uri="{FF2B5EF4-FFF2-40B4-BE49-F238E27FC236}">
                <a16:creationId xmlns:a16="http://schemas.microsoft.com/office/drawing/2014/main" id="{0F8CA942-6BEF-46FC-9A48-686D252E3F2B}"/>
              </a:ext>
            </a:extLst>
          </p:cNvPr>
          <p:cNvPicPr>
            <a:picLocks noChangeAspect="1"/>
          </p:cNvPicPr>
          <p:nvPr/>
        </p:nvPicPr>
        <p:blipFill>
          <a:blip r:embed="rId5"/>
          <a:stretch>
            <a:fillRect/>
          </a:stretch>
        </p:blipFill>
        <p:spPr>
          <a:xfrm>
            <a:off x="239712" y="5300370"/>
            <a:ext cx="6096528" cy="1310754"/>
          </a:xfrm>
          <a:prstGeom prst="rect">
            <a:avLst/>
          </a:prstGeom>
        </p:spPr>
      </p:pic>
    </p:spTree>
    <p:extLst>
      <p:ext uri="{BB962C8B-B14F-4D97-AF65-F5344CB8AC3E}">
        <p14:creationId xmlns:p14="http://schemas.microsoft.com/office/powerpoint/2010/main" val="2675183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Object 1030">
            <a:extLst>
              <a:ext uri="{FF2B5EF4-FFF2-40B4-BE49-F238E27FC236}">
                <a16:creationId xmlns:a16="http://schemas.microsoft.com/office/drawing/2014/main" id="{DEB969DA-69FC-48DC-B281-E29E1862B9B4}"/>
              </a:ext>
            </a:extLst>
          </p:cNvPr>
          <p:cNvGraphicFramePr>
            <a:graphicFrameLocks noChangeAspect="1"/>
          </p:cNvGraphicFramePr>
          <p:nvPr>
            <p:extLst>
              <p:ext uri="{D42A27DB-BD31-4B8C-83A1-F6EECF244321}">
                <p14:modId xmlns:p14="http://schemas.microsoft.com/office/powerpoint/2010/main" val="1565938948"/>
              </p:ext>
            </p:extLst>
          </p:nvPr>
        </p:nvGraphicFramePr>
        <p:xfrm>
          <a:off x="251518" y="355106"/>
          <a:ext cx="6021388" cy="1216025"/>
        </p:xfrm>
        <a:graphic>
          <a:graphicData uri="http://schemas.openxmlformats.org/presentationml/2006/ole">
            <mc:AlternateContent xmlns:mc="http://schemas.openxmlformats.org/markup-compatibility/2006">
              <mc:Choice xmlns:v="urn:schemas-microsoft-com:vml" Requires="v">
                <p:oleObj name="Equation" r:id="rId2" imgW="2209680" imgH="457200" progId="Equation.DSMT4">
                  <p:embed/>
                </p:oleObj>
              </mc:Choice>
              <mc:Fallback>
                <p:oleObj name="Equation" r:id="rId2" imgW="2209680" imgH="457200" progId="Equation.DSMT4">
                  <p:embed/>
                  <p:pic>
                    <p:nvPicPr>
                      <p:cNvPr id="13" name="Object 1030">
                        <a:extLst>
                          <a:ext uri="{FF2B5EF4-FFF2-40B4-BE49-F238E27FC236}">
                            <a16:creationId xmlns:a16="http://schemas.microsoft.com/office/drawing/2014/main" id="{067EC62C-5C46-4BC5-81C7-78DF81E9D917}"/>
                          </a:ext>
                        </a:extLst>
                      </p:cNvPr>
                      <p:cNvPicPr>
                        <a:picLocks noChangeAspect="1" noChangeArrowheads="1"/>
                      </p:cNvPicPr>
                      <p:nvPr/>
                    </p:nvPicPr>
                    <p:blipFill>
                      <a:blip r:embed="rId3"/>
                      <a:srcRect/>
                      <a:stretch>
                        <a:fillRect/>
                      </a:stretch>
                    </p:blipFill>
                    <p:spPr bwMode="auto">
                      <a:xfrm>
                        <a:off x="251518" y="355106"/>
                        <a:ext cx="6021388" cy="1216025"/>
                      </a:xfrm>
                      <a:prstGeom prst="rect">
                        <a:avLst/>
                      </a:prstGeom>
                      <a:noFill/>
                      <a:ln>
                        <a:noFill/>
                      </a:ln>
                    </p:spPr>
                  </p:pic>
                </p:oleObj>
              </mc:Fallback>
            </mc:AlternateContent>
          </a:graphicData>
        </a:graphic>
      </p:graphicFrame>
      <p:sp>
        <p:nvSpPr>
          <p:cNvPr id="6" name="文本框 5">
            <a:extLst>
              <a:ext uri="{FF2B5EF4-FFF2-40B4-BE49-F238E27FC236}">
                <a16:creationId xmlns:a16="http://schemas.microsoft.com/office/drawing/2014/main" id="{0E897DEB-5BE2-4B94-B7B2-1BD24183FE0B}"/>
              </a:ext>
            </a:extLst>
          </p:cNvPr>
          <p:cNvSpPr txBox="1"/>
          <p:nvPr/>
        </p:nvSpPr>
        <p:spPr>
          <a:xfrm>
            <a:off x="169965" y="1514990"/>
            <a:ext cx="6378856" cy="1077218"/>
          </a:xfrm>
          <a:prstGeom prst="rect">
            <a:avLst/>
          </a:prstGeom>
          <a:noFill/>
        </p:spPr>
        <p:txBody>
          <a:bodyPr wrap="square" rtlCol="0">
            <a:spAutoFit/>
          </a:bodyPr>
          <a:lstStyle/>
          <a:p>
            <a:r>
              <a:rPr lang="zh-CN" altLang="en-US" sz="3200" b="1"/>
              <a:t>式中</a:t>
            </a:r>
            <a:r>
              <a:rPr lang="en-US" altLang="zh-CN" sz="3200" b="1"/>
              <a:t>2</a:t>
            </a:r>
            <a:r>
              <a:rPr lang="zh-CN" altLang="en-US" sz="3200" b="1"/>
              <a:t>个变量</a:t>
            </a:r>
            <a:r>
              <a:rPr lang="en-US" altLang="zh-CN" sz="3200" b="1" i="1"/>
              <a:t>R</a:t>
            </a:r>
            <a:r>
              <a:rPr lang="en-US" altLang="zh-CN" sz="3200" b="1" baseline="-25000"/>
              <a:t>L</a:t>
            </a:r>
            <a:r>
              <a:rPr lang="zh-CN" altLang="en-US" sz="3200" b="1"/>
              <a:t>和</a:t>
            </a:r>
            <a:r>
              <a:rPr lang="en-US" altLang="zh-CN" sz="3200" b="1" i="1"/>
              <a:t>X</a:t>
            </a:r>
            <a:r>
              <a:rPr lang="en-US" altLang="zh-CN" sz="3200" b="1" baseline="-25000"/>
              <a:t>L ,</a:t>
            </a:r>
            <a:r>
              <a:rPr lang="zh-CN" altLang="en-US" sz="3200" b="1"/>
              <a:t>当</a:t>
            </a:r>
            <a:r>
              <a:rPr lang="en-US" altLang="zh-CN" sz="3200" b="1" i="1"/>
              <a:t>X</a:t>
            </a:r>
            <a:r>
              <a:rPr lang="en-US" altLang="zh-CN" sz="3200" b="1" baseline="-25000"/>
              <a:t>L</a:t>
            </a:r>
            <a:r>
              <a:rPr lang="en-US" altLang="zh-CN" sz="3200" b="1"/>
              <a:t>=-</a:t>
            </a:r>
            <a:r>
              <a:rPr lang="en-US" altLang="zh-CN" sz="3200" b="1" i="1"/>
              <a:t>X</a:t>
            </a:r>
            <a:r>
              <a:rPr lang="en-US" altLang="zh-CN" sz="3200" b="1" baseline="-25000"/>
              <a:t>0</a:t>
            </a:r>
            <a:r>
              <a:rPr lang="zh-CN" altLang="en-US" sz="3200" b="1"/>
              <a:t>时分母最小</a:t>
            </a:r>
          </a:p>
        </p:txBody>
      </p:sp>
      <p:graphicFrame>
        <p:nvGraphicFramePr>
          <p:cNvPr id="7" name="Object 1030">
            <a:extLst>
              <a:ext uri="{FF2B5EF4-FFF2-40B4-BE49-F238E27FC236}">
                <a16:creationId xmlns:a16="http://schemas.microsoft.com/office/drawing/2014/main" id="{D389169D-3FAC-402F-836F-2902044DF14C}"/>
              </a:ext>
            </a:extLst>
          </p:cNvPr>
          <p:cNvGraphicFramePr>
            <a:graphicFrameLocks noChangeAspect="1"/>
          </p:cNvGraphicFramePr>
          <p:nvPr>
            <p:extLst>
              <p:ext uri="{D42A27DB-BD31-4B8C-83A1-F6EECF244321}">
                <p14:modId xmlns:p14="http://schemas.microsoft.com/office/powerpoint/2010/main" val="55665541"/>
              </p:ext>
            </p:extLst>
          </p:nvPr>
        </p:nvGraphicFramePr>
        <p:xfrm>
          <a:off x="429058" y="2212975"/>
          <a:ext cx="3806825" cy="1216025"/>
        </p:xfrm>
        <a:graphic>
          <a:graphicData uri="http://schemas.openxmlformats.org/presentationml/2006/ole">
            <mc:AlternateContent xmlns:mc="http://schemas.openxmlformats.org/markup-compatibility/2006">
              <mc:Choice xmlns:v="urn:schemas-microsoft-com:vml" Requires="v">
                <p:oleObj name="Equation" r:id="rId4" imgW="1396800" imgH="457200" progId="Equation.DSMT4">
                  <p:embed/>
                </p:oleObj>
              </mc:Choice>
              <mc:Fallback>
                <p:oleObj name="Equation" r:id="rId4" imgW="1396800" imgH="457200" progId="Equation.DSMT4">
                  <p:embed/>
                  <p:pic>
                    <p:nvPicPr>
                      <p:cNvPr id="5" name="Object 1030">
                        <a:extLst>
                          <a:ext uri="{FF2B5EF4-FFF2-40B4-BE49-F238E27FC236}">
                            <a16:creationId xmlns:a16="http://schemas.microsoft.com/office/drawing/2014/main" id="{DEB969DA-69FC-48DC-B281-E29E1862B9B4}"/>
                          </a:ext>
                        </a:extLst>
                      </p:cNvPr>
                      <p:cNvPicPr>
                        <a:picLocks noChangeAspect="1" noChangeArrowheads="1"/>
                      </p:cNvPicPr>
                      <p:nvPr/>
                    </p:nvPicPr>
                    <p:blipFill>
                      <a:blip r:embed="rId5"/>
                      <a:srcRect/>
                      <a:stretch>
                        <a:fillRect/>
                      </a:stretch>
                    </p:blipFill>
                    <p:spPr bwMode="auto">
                      <a:xfrm>
                        <a:off x="429058" y="2212975"/>
                        <a:ext cx="3806825" cy="1216025"/>
                      </a:xfrm>
                      <a:prstGeom prst="rect">
                        <a:avLst/>
                      </a:prstGeom>
                      <a:noFill/>
                      <a:ln>
                        <a:noFill/>
                      </a:ln>
                    </p:spPr>
                  </p:pic>
                </p:oleObj>
              </mc:Fallback>
            </mc:AlternateContent>
          </a:graphicData>
        </a:graphic>
      </p:graphicFrame>
      <p:sp>
        <p:nvSpPr>
          <p:cNvPr id="8" name="矩形 7">
            <a:extLst>
              <a:ext uri="{FF2B5EF4-FFF2-40B4-BE49-F238E27FC236}">
                <a16:creationId xmlns:a16="http://schemas.microsoft.com/office/drawing/2014/main" id="{46B060D8-4275-4676-841E-AADF163E23B9}"/>
              </a:ext>
            </a:extLst>
          </p:cNvPr>
          <p:cNvSpPr/>
          <p:nvPr/>
        </p:nvSpPr>
        <p:spPr>
          <a:xfrm>
            <a:off x="250177" y="3375823"/>
            <a:ext cx="3752950" cy="584775"/>
          </a:xfrm>
          <a:prstGeom prst="rect">
            <a:avLst/>
          </a:prstGeom>
        </p:spPr>
        <p:txBody>
          <a:bodyPr wrap="none">
            <a:spAutoFit/>
          </a:bodyPr>
          <a:lstStyle/>
          <a:p>
            <a:r>
              <a:rPr lang="zh-CN" altLang="en-US" sz="3200" b="1" dirty="0"/>
              <a:t>此时式中</a:t>
            </a:r>
            <a:r>
              <a:rPr lang="en-US" altLang="zh-CN" sz="3200" b="1" dirty="0"/>
              <a:t>1</a:t>
            </a:r>
            <a:r>
              <a:rPr lang="zh-CN" altLang="en-US" sz="3200" b="1" dirty="0"/>
              <a:t>个变量</a:t>
            </a:r>
            <a:r>
              <a:rPr lang="en-US" altLang="zh-CN" sz="3200" b="1" i="1" dirty="0"/>
              <a:t>R</a:t>
            </a:r>
            <a:r>
              <a:rPr lang="en-US" altLang="zh-CN" sz="3200" b="1" baseline="-25000" dirty="0"/>
              <a:t>L</a:t>
            </a:r>
            <a:endParaRPr lang="zh-CN" altLang="en-US" sz="3200" dirty="0"/>
          </a:p>
        </p:txBody>
      </p:sp>
      <p:graphicFrame>
        <p:nvGraphicFramePr>
          <p:cNvPr id="9" name="Object 29">
            <a:extLst>
              <a:ext uri="{FF2B5EF4-FFF2-40B4-BE49-F238E27FC236}">
                <a16:creationId xmlns:a16="http://schemas.microsoft.com/office/drawing/2014/main" id="{803CCB28-38D5-4C53-8AB2-FADAA31F69E3}"/>
              </a:ext>
            </a:extLst>
          </p:cNvPr>
          <p:cNvGraphicFramePr>
            <a:graphicFrameLocks noChangeAspect="1"/>
          </p:cNvGraphicFramePr>
          <p:nvPr>
            <p:extLst>
              <p:ext uri="{D42A27DB-BD31-4B8C-83A1-F6EECF244321}">
                <p14:modId xmlns:p14="http://schemas.microsoft.com/office/powerpoint/2010/main" val="216021525"/>
              </p:ext>
            </p:extLst>
          </p:nvPr>
        </p:nvGraphicFramePr>
        <p:xfrm>
          <a:off x="169965" y="3875896"/>
          <a:ext cx="6418299" cy="1431904"/>
        </p:xfrm>
        <a:graphic>
          <a:graphicData uri="http://schemas.openxmlformats.org/presentationml/2006/ole">
            <mc:AlternateContent xmlns:mc="http://schemas.openxmlformats.org/markup-compatibility/2006">
              <mc:Choice xmlns:v="urn:schemas-microsoft-com:vml" Requires="v">
                <p:oleObj name="Equation" r:id="rId6" imgW="2603160" imgH="583920" progId="Equation.DSMT4">
                  <p:embed/>
                </p:oleObj>
              </mc:Choice>
              <mc:Fallback>
                <p:oleObj name="Equation" r:id="rId6" imgW="2603160" imgH="583920" progId="Equation.DSMT4">
                  <p:embed/>
                  <p:pic>
                    <p:nvPicPr>
                      <p:cNvPr id="17" name="Object 29"/>
                      <p:cNvPicPr>
                        <a:picLocks noChangeAspect="1" noChangeArrowheads="1"/>
                      </p:cNvPicPr>
                      <p:nvPr/>
                    </p:nvPicPr>
                    <p:blipFill>
                      <a:blip r:embed="rId7"/>
                      <a:srcRect/>
                      <a:stretch>
                        <a:fillRect/>
                      </a:stretch>
                    </p:blipFill>
                    <p:spPr bwMode="auto">
                      <a:xfrm>
                        <a:off x="169965" y="3875896"/>
                        <a:ext cx="6418299" cy="1431904"/>
                      </a:xfrm>
                      <a:prstGeom prst="rect">
                        <a:avLst/>
                      </a:prstGeom>
                      <a:noFill/>
                    </p:spPr>
                  </p:pic>
                </p:oleObj>
              </mc:Fallback>
            </mc:AlternateContent>
          </a:graphicData>
        </a:graphic>
      </p:graphicFrame>
      <p:sp>
        <p:nvSpPr>
          <p:cNvPr id="10" name="矩形 9">
            <a:extLst>
              <a:ext uri="{FF2B5EF4-FFF2-40B4-BE49-F238E27FC236}">
                <a16:creationId xmlns:a16="http://schemas.microsoft.com/office/drawing/2014/main" id="{5C7382DF-B047-4688-BBF3-D7BF2AA3CB93}"/>
              </a:ext>
            </a:extLst>
          </p:cNvPr>
          <p:cNvSpPr/>
          <p:nvPr/>
        </p:nvSpPr>
        <p:spPr>
          <a:xfrm>
            <a:off x="323329" y="5375204"/>
            <a:ext cx="4169731" cy="584775"/>
          </a:xfrm>
          <a:prstGeom prst="rect">
            <a:avLst/>
          </a:prstGeom>
        </p:spPr>
        <p:txBody>
          <a:bodyPr wrap="none">
            <a:spAutoFit/>
          </a:bodyPr>
          <a:lstStyle/>
          <a:p>
            <a:r>
              <a:rPr lang="en-US" altLang="zh-CN" sz="3200" b="1" i="1"/>
              <a:t>R</a:t>
            </a:r>
            <a:r>
              <a:rPr lang="en-US" altLang="zh-CN" sz="3200" b="1" baseline="-25000"/>
              <a:t>L</a:t>
            </a:r>
            <a:r>
              <a:rPr lang="en-US" altLang="zh-CN" sz="3200" b="1"/>
              <a:t>=</a:t>
            </a:r>
            <a:r>
              <a:rPr lang="en-US" altLang="zh-CN" sz="3200" b="1" i="1"/>
              <a:t>R</a:t>
            </a:r>
            <a:r>
              <a:rPr lang="en-US" altLang="zh-CN" sz="3200" b="1" baseline="-25000"/>
              <a:t>0</a:t>
            </a:r>
            <a:r>
              <a:rPr lang="zh-CN" altLang="en-US" sz="3200" b="1"/>
              <a:t>可获得最大功率</a:t>
            </a:r>
            <a:endParaRPr lang="zh-CN" altLang="en-US" sz="3200"/>
          </a:p>
        </p:txBody>
      </p:sp>
      <p:sp>
        <p:nvSpPr>
          <p:cNvPr id="12" name="文本框 11">
            <a:extLst>
              <a:ext uri="{FF2B5EF4-FFF2-40B4-BE49-F238E27FC236}">
                <a16:creationId xmlns:a16="http://schemas.microsoft.com/office/drawing/2014/main" id="{76003718-A90E-429B-9969-E98AA91C6CE9}"/>
              </a:ext>
            </a:extLst>
          </p:cNvPr>
          <p:cNvSpPr txBox="1"/>
          <p:nvPr/>
        </p:nvSpPr>
        <p:spPr>
          <a:xfrm>
            <a:off x="482803" y="6137631"/>
            <a:ext cx="1832553" cy="584775"/>
          </a:xfrm>
          <a:prstGeom prst="rect">
            <a:avLst/>
          </a:prstGeom>
          <a:noFill/>
        </p:spPr>
        <p:txBody>
          <a:bodyPr wrap="none" rtlCol="0">
            <a:spAutoFit/>
          </a:bodyPr>
          <a:lstStyle/>
          <a:p>
            <a:r>
              <a:rPr lang="zh-CN" altLang="en-US" sz="3200" b="1"/>
              <a:t>综上可得</a:t>
            </a:r>
          </a:p>
        </p:txBody>
      </p:sp>
      <p:graphicFrame>
        <p:nvGraphicFramePr>
          <p:cNvPr id="13" name="Object 1">
            <a:extLst>
              <a:ext uri="{FF2B5EF4-FFF2-40B4-BE49-F238E27FC236}">
                <a16:creationId xmlns:a16="http://schemas.microsoft.com/office/drawing/2014/main" id="{3BAFF11D-184C-4FBF-84D5-39B2C2BD7125}"/>
              </a:ext>
            </a:extLst>
          </p:cNvPr>
          <p:cNvGraphicFramePr>
            <a:graphicFrameLocks noChangeAspect="1"/>
          </p:cNvGraphicFramePr>
          <p:nvPr>
            <p:extLst>
              <p:ext uri="{D42A27DB-BD31-4B8C-83A1-F6EECF244321}">
                <p14:modId xmlns:p14="http://schemas.microsoft.com/office/powerpoint/2010/main" val="87986481"/>
              </p:ext>
            </p:extLst>
          </p:nvPr>
        </p:nvGraphicFramePr>
        <p:xfrm>
          <a:off x="2543379" y="5917544"/>
          <a:ext cx="2681288" cy="804862"/>
        </p:xfrm>
        <a:graphic>
          <a:graphicData uri="http://schemas.openxmlformats.org/presentationml/2006/ole">
            <mc:AlternateContent xmlns:mc="http://schemas.openxmlformats.org/markup-compatibility/2006">
              <mc:Choice xmlns:v="urn:schemas-microsoft-com:vml" Requires="v">
                <p:oleObj name="Equation" r:id="rId8" imgW="1244520" imgH="317160" progId="Equation.DSMT4">
                  <p:embed/>
                </p:oleObj>
              </mc:Choice>
              <mc:Fallback>
                <p:oleObj name="Equation" r:id="rId8" imgW="1244520" imgH="317160" progId="Equation.DSMT4">
                  <p:embed/>
                  <p:pic>
                    <p:nvPicPr>
                      <p:cNvPr id="8" name="Object 1">
                        <a:extLst>
                          <a:ext uri="{FF2B5EF4-FFF2-40B4-BE49-F238E27FC236}">
                            <a16:creationId xmlns:a16="http://schemas.microsoft.com/office/drawing/2014/main" id="{A14A9A5C-FF20-4A83-9515-4E7B993BBBC9}"/>
                          </a:ext>
                        </a:extLst>
                      </p:cNvPr>
                      <p:cNvPicPr>
                        <a:picLocks noChangeAspect="1" noChangeArrowheads="1"/>
                      </p:cNvPicPr>
                      <p:nvPr/>
                    </p:nvPicPr>
                    <p:blipFill>
                      <a:blip r:embed="rId9"/>
                      <a:srcRect/>
                      <a:stretch>
                        <a:fillRect/>
                      </a:stretch>
                    </p:blipFill>
                    <p:spPr bwMode="auto">
                      <a:xfrm>
                        <a:off x="2543379" y="5917544"/>
                        <a:ext cx="2681288" cy="804862"/>
                      </a:xfrm>
                      <a:prstGeom prst="rect">
                        <a:avLst/>
                      </a:prstGeom>
                      <a:noFill/>
                      <a:ln>
                        <a:noFill/>
                      </a:ln>
                    </p:spPr>
                  </p:pic>
                </p:oleObj>
              </mc:Fallback>
            </mc:AlternateContent>
          </a:graphicData>
        </a:graphic>
      </p:graphicFrame>
      <p:graphicFrame>
        <p:nvGraphicFramePr>
          <p:cNvPr id="14" name="Object 1030">
            <a:extLst>
              <a:ext uri="{FF2B5EF4-FFF2-40B4-BE49-F238E27FC236}">
                <a16:creationId xmlns:a16="http://schemas.microsoft.com/office/drawing/2014/main" id="{FBCA2CA6-4ABD-4822-BFBF-95969FA7814E}"/>
              </a:ext>
            </a:extLst>
          </p:cNvPr>
          <p:cNvGraphicFramePr>
            <a:graphicFrameLocks noChangeAspect="1"/>
          </p:cNvGraphicFramePr>
          <p:nvPr>
            <p:extLst>
              <p:ext uri="{D42A27DB-BD31-4B8C-83A1-F6EECF244321}">
                <p14:modId xmlns:p14="http://schemas.microsoft.com/office/powerpoint/2010/main" val="2711145173"/>
              </p:ext>
            </p:extLst>
          </p:nvPr>
        </p:nvGraphicFramePr>
        <p:xfrm>
          <a:off x="6096000" y="5667591"/>
          <a:ext cx="1973262" cy="1216025"/>
        </p:xfrm>
        <a:graphic>
          <a:graphicData uri="http://schemas.openxmlformats.org/presentationml/2006/ole">
            <mc:AlternateContent xmlns:mc="http://schemas.openxmlformats.org/markup-compatibility/2006">
              <mc:Choice xmlns:v="urn:schemas-microsoft-com:vml" Requires="v">
                <p:oleObj name="Equation" r:id="rId10" imgW="723600" imgH="457200" progId="Equation.DSMT4">
                  <p:embed/>
                </p:oleObj>
              </mc:Choice>
              <mc:Fallback>
                <p:oleObj name="Equation" r:id="rId10" imgW="723600" imgH="457200" progId="Equation.DSMT4">
                  <p:embed/>
                  <p:pic>
                    <p:nvPicPr>
                      <p:cNvPr id="5" name="Object 1030">
                        <a:extLst>
                          <a:ext uri="{FF2B5EF4-FFF2-40B4-BE49-F238E27FC236}">
                            <a16:creationId xmlns:a16="http://schemas.microsoft.com/office/drawing/2014/main" id="{DEB969DA-69FC-48DC-B281-E29E1862B9B4}"/>
                          </a:ext>
                        </a:extLst>
                      </p:cNvPr>
                      <p:cNvPicPr>
                        <a:picLocks noChangeAspect="1" noChangeArrowheads="1"/>
                      </p:cNvPicPr>
                      <p:nvPr/>
                    </p:nvPicPr>
                    <p:blipFill>
                      <a:blip r:embed="rId11"/>
                      <a:srcRect/>
                      <a:stretch>
                        <a:fillRect/>
                      </a:stretch>
                    </p:blipFill>
                    <p:spPr bwMode="auto">
                      <a:xfrm>
                        <a:off x="6096000" y="5667591"/>
                        <a:ext cx="1973262" cy="1216025"/>
                      </a:xfrm>
                      <a:prstGeom prst="rect">
                        <a:avLst/>
                      </a:prstGeom>
                      <a:noFill/>
                      <a:ln>
                        <a:noFill/>
                      </a:ln>
                    </p:spPr>
                  </p:pic>
                </p:oleObj>
              </mc:Fallback>
            </mc:AlternateContent>
          </a:graphicData>
        </a:graphic>
      </p:graphicFrame>
      <p:pic>
        <p:nvPicPr>
          <p:cNvPr id="3" name="图片 2">
            <a:extLst>
              <a:ext uri="{FF2B5EF4-FFF2-40B4-BE49-F238E27FC236}">
                <a16:creationId xmlns:a16="http://schemas.microsoft.com/office/drawing/2014/main" id="{80FB1755-A968-48CA-9E88-92AC2AC0D44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309928" y="231303"/>
            <a:ext cx="3631895" cy="3644593"/>
          </a:xfrm>
          <a:prstGeom prst="rect">
            <a:avLst/>
          </a:prstGeom>
        </p:spPr>
      </p:pic>
    </p:spTree>
    <p:extLst>
      <p:ext uri="{BB962C8B-B14F-4D97-AF65-F5344CB8AC3E}">
        <p14:creationId xmlns:p14="http://schemas.microsoft.com/office/powerpoint/2010/main" val="3820660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Text Box 2">
            <a:extLst>
              <a:ext uri="{FF2B5EF4-FFF2-40B4-BE49-F238E27FC236}">
                <a16:creationId xmlns:a16="http://schemas.microsoft.com/office/drawing/2014/main" id="{3D4E4A7B-44B7-4DD7-AF0D-EA65E1FADADF}"/>
              </a:ext>
            </a:extLst>
          </p:cNvPr>
          <p:cNvSpPr txBox="1">
            <a:spLocks noChangeArrowheads="1"/>
          </p:cNvSpPr>
          <p:nvPr/>
        </p:nvSpPr>
        <p:spPr bwMode="auto">
          <a:xfrm>
            <a:off x="-1" y="304800"/>
            <a:ext cx="12113971" cy="2030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lnSpc>
                <a:spcPct val="120000"/>
              </a:lnSpc>
              <a:spcBef>
                <a:spcPct val="50000"/>
              </a:spcBef>
              <a:spcAft>
                <a:spcPct val="0"/>
              </a:spcAft>
              <a:buNone/>
            </a:pPr>
            <a:r>
              <a:rPr lang="zh-CN" altLang="en-US" sz="3600" b="1">
                <a:solidFill>
                  <a:srgbClr val="FF0000"/>
                </a:solidFill>
                <a:latin typeface="楷体_GB2312" pitchFamily="49" charset="-122"/>
                <a:ea typeface="楷体_GB2312" pitchFamily="49" charset="-122"/>
              </a:rPr>
              <a:t>最大功率传输定理：</a:t>
            </a:r>
            <a:r>
              <a:rPr lang="zh-CN" altLang="en-US" sz="3600" b="1">
                <a:latin typeface="楷体_GB2312" pitchFamily="49" charset="-122"/>
                <a:ea typeface="楷体_GB2312" pitchFamily="49" charset="-122"/>
              </a:rPr>
              <a:t>工作于正弦稳态的二端网络向一个负载</a:t>
            </a:r>
            <a:r>
              <a:rPr lang="en-US" altLang="zh-CN" sz="3600" b="1" i="1">
                <a:ea typeface="楷体_GB2312" pitchFamily="49" charset="-122"/>
              </a:rPr>
              <a:t>Z</a:t>
            </a:r>
            <a:r>
              <a:rPr lang="en-US" altLang="zh-CN" sz="3600" b="1" baseline="-30000">
                <a:ea typeface="楷体_GB2312" pitchFamily="49" charset="-122"/>
              </a:rPr>
              <a:t>L</a:t>
            </a:r>
            <a:r>
              <a:rPr lang="en-US" altLang="zh-CN" sz="3600" b="1" i="1">
                <a:ea typeface="楷体_GB2312" pitchFamily="49" charset="-122"/>
              </a:rPr>
              <a:t>=R</a:t>
            </a:r>
            <a:r>
              <a:rPr lang="en-US" altLang="zh-CN" sz="3600" b="1" baseline="-30000">
                <a:ea typeface="楷体_GB2312" pitchFamily="49" charset="-122"/>
              </a:rPr>
              <a:t>L</a:t>
            </a:r>
            <a:r>
              <a:rPr lang="en-US" altLang="zh-CN" sz="3600" b="1" i="1">
                <a:ea typeface="楷体_GB2312" pitchFamily="49" charset="-122"/>
              </a:rPr>
              <a:t>+</a:t>
            </a:r>
            <a:r>
              <a:rPr lang="en-US" altLang="zh-CN" sz="3600" b="1">
                <a:ea typeface="楷体_GB2312" pitchFamily="49" charset="-122"/>
              </a:rPr>
              <a:t>j</a:t>
            </a:r>
            <a:r>
              <a:rPr lang="en-US" altLang="zh-CN" sz="3600" b="1" i="1">
                <a:ea typeface="楷体_GB2312" pitchFamily="49" charset="-122"/>
              </a:rPr>
              <a:t>X</a:t>
            </a:r>
            <a:r>
              <a:rPr lang="en-US" altLang="zh-CN" sz="3600" b="1" baseline="-30000">
                <a:ea typeface="楷体_GB2312" pitchFamily="49" charset="-122"/>
              </a:rPr>
              <a:t>L</a:t>
            </a:r>
            <a:r>
              <a:rPr lang="zh-CN" altLang="en-US" sz="3600" b="1">
                <a:latin typeface="楷体_GB2312" pitchFamily="49" charset="-122"/>
                <a:ea typeface="楷体_GB2312" pitchFamily="49" charset="-122"/>
              </a:rPr>
              <a:t>供电，则在负载阻抗等于含源网络输出阻抗的共轭复数</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即          ）时，负载可以获得最大平均功率：</a:t>
            </a:r>
          </a:p>
        </p:txBody>
      </p:sp>
      <p:sp>
        <p:nvSpPr>
          <p:cNvPr id="29702" name="Text Box 6">
            <a:extLst>
              <a:ext uri="{FF2B5EF4-FFF2-40B4-BE49-F238E27FC236}">
                <a16:creationId xmlns:a16="http://schemas.microsoft.com/office/drawing/2014/main" id="{EB6519CD-DD65-46F1-951C-6A2F675B60AF}"/>
              </a:ext>
            </a:extLst>
          </p:cNvPr>
          <p:cNvSpPr txBox="1">
            <a:spLocks noChangeArrowheads="1"/>
          </p:cNvSpPr>
          <p:nvPr/>
        </p:nvSpPr>
        <p:spPr bwMode="auto">
          <a:xfrm>
            <a:off x="193205" y="5210810"/>
            <a:ext cx="7848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此种阻抗匹配称为共轭匹配。</a:t>
            </a:r>
          </a:p>
        </p:txBody>
      </p:sp>
      <p:graphicFrame>
        <p:nvGraphicFramePr>
          <p:cNvPr id="7" name="Object 1">
            <a:extLst>
              <a:ext uri="{FF2B5EF4-FFF2-40B4-BE49-F238E27FC236}">
                <a16:creationId xmlns:a16="http://schemas.microsoft.com/office/drawing/2014/main" id="{339C63CC-5184-42FA-A9EC-FD355EA37519}"/>
              </a:ext>
            </a:extLst>
          </p:cNvPr>
          <p:cNvGraphicFramePr>
            <a:graphicFrameLocks noChangeAspect="1"/>
          </p:cNvGraphicFramePr>
          <p:nvPr>
            <p:extLst>
              <p:ext uri="{D42A27DB-BD31-4B8C-83A1-F6EECF244321}">
                <p14:modId xmlns:p14="http://schemas.microsoft.com/office/powerpoint/2010/main" val="317834374"/>
              </p:ext>
            </p:extLst>
          </p:nvPr>
        </p:nvGraphicFramePr>
        <p:xfrm>
          <a:off x="2219516" y="1536357"/>
          <a:ext cx="1203325" cy="804862"/>
        </p:xfrm>
        <a:graphic>
          <a:graphicData uri="http://schemas.openxmlformats.org/presentationml/2006/ole">
            <mc:AlternateContent xmlns:mc="http://schemas.openxmlformats.org/markup-compatibility/2006">
              <mc:Choice xmlns:v="urn:schemas-microsoft-com:vml" Requires="v">
                <p:oleObj name="Equation" r:id="rId2" imgW="558720" imgH="317160" progId="Equation.DSMT4">
                  <p:embed/>
                </p:oleObj>
              </mc:Choice>
              <mc:Fallback>
                <p:oleObj name="Equation" r:id="rId2" imgW="558720" imgH="317160" progId="Equation.DSMT4">
                  <p:embed/>
                  <p:pic>
                    <p:nvPicPr>
                      <p:cNvPr id="13" name="Object 1">
                        <a:extLst>
                          <a:ext uri="{FF2B5EF4-FFF2-40B4-BE49-F238E27FC236}">
                            <a16:creationId xmlns:a16="http://schemas.microsoft.com/office/drawing/2014/main" id="{3BAFF11D-184C-4FBF-84D5-39B2C2BD7125}"/>
                          </a:ext>
                        </a:extLst>
                      </p:cNvPr>
                      <p:cNvPicPr>
                        <a:picLocks noChangeAspect="1" noChangeArrowheads="1"/>
                      </p:cNvPicPr>
                      <p:nvPr/>
                    </p:nvPicPr>
                    <p:blipFill>
                      <a:blip r:embed="rId3"/>
                      <a:srcRect/>
                      <a:stretch>
                        <a:fillRect/>
                      </a:stretch>
                    </p:blipFill>
                    <p:spPr bwMode="auto">
                      <a:xfrm>
                        <a:off x="2219516" y="1536357"/>
                        <a:ext cx="1203325" cy="804862"/>
                      </a:xfrm>
                      <a:prstGeom prst="rect">
                        <a:avLst/>
                      </a:prstGeom>
                      <a:noFill/>
                      <a:ln>
                        <a:noFill/>
                      </a:ln>
                    </p:spPr>
                  </p:pic>
                </p:oleObj>
              </mc:Fallback>
            </mc:AlternateContent>
          </a:graphicData>
        </a:graphic>
      </p:graphicFrame>
      <p:graphicFrame>
        <p:nvGraphicFramePr>
          <p:cNvPr id="8" name="Object 1030">
            <a:extLst>
              <a:ext uri="{FF2B5EF4-FFF2-40B4-BE49-F238E27FC236}">
                <a16:creationId xmlns:a16="http://schemas.microsoft.com/office/drawing/2014/main" id="{49E74F55-925A-4700-B51C-E5C834E98504}"/>
              </a:ext>
            </a:extLst>
          </p:cNvPr>
          <p:cNvGraphicFramePr>
            <a:graphicFrameLocks noChangeAspect="1"/>
          </p:cNvGraphicFramePr>
          <p:nvPr>
            <p:extLst>
              <p:ext uri="{D42A27DB-BD31-4B8C-83A1-F6EECF244321}">
                <p14:modId xmlns:p14="http://schemas.microsoft.com/office/powerpoint/2010/main" val="1971735515"/>
              </p:ext>
            </p:extLst>
          </p:nvPr>
        </p:nvGraphicFramePr>
        <p:xfrm>
          <a:off x="923202" y="2667415"/>
          <a:ext cx="3194303" cy="1968493"/>
        </p:xfrm>
        <a:graphic>
          <a:graphicData uri="http://schemas.openxmlformats.org/presentationml/2006/ole">
            <mc:AlternateContent xmlns:mc="http://schemas.openxmlformats.org/markup-compatibility/2006">
              <mc:Choice xmlns:v="urn:schemas-microsoft-com:vml" Requires="v">
                <p:oleObj name="Equation" r:id="rId4" imgW="723600" imgH="457200" progId="Equation.DSMT4">
                  <p:embed/>
                </p:oleObj>
              </mc:Choice>
              <mc:Fallback>
                <p:oleObj name="Equation" r:id="rId4" imgW="723600" imgH="457200" progId="Equation.DSMT4">
                  <p:embed/>
                  <p:pic>
                    <p:nvPicPr>
                      <p:cNvPr id="14" name="Object 1030">
                        <a:extLst>
                          <a:ext uri="{FF2B5EF4-FFF2-40B4-BE49-F238E27FC236}">
                            <a16:creationId xmlns:a16="http://schemas.microsoft.com/office/drawing/2014/main" id="{FBCA2CA6-4ABD-4822-BFBF-95969FA7814E}"/>
                          </a:ext>
                        </a:extLst>
                      </p:cNvPr>
                      <p:cNvPicPr>
                        <a:picLocks noChangeAspect="1" noChangeArrowheads="1"/>
                      </p:cNvPicPr>
                      <p:nvPr/>
                    </p:nvPicPr>
                    <p:blipFill>
                      <a:blip r:embed="rId5"/>
                      <a:srcRect/>
                      <a:stretch>
                        <a:fillRect/>
                      </a:stretch>
                    </p:blipFill>
                    <p:spPr bwMode="auto">
                      <a:xfrm>
                        <a:off x="923202" y="2667415"/>
                        <a:ext cx="3194303" cy="1968493"/>
                      </a:xfrm>
                      <a:prstGeom prst="rect">
                        <a:avLst/>
                      </a:prstGeom>
                      <a:noFill/>
                      <a:ln>
                        <a:noFill/>
                      </a:ln>
                    </p:spPr>
                  </p:pic>
                </p:oleObj>
              </mc:Fallback>
            </mc:AlternateContent>
          </a:graphicData>
        </a:graphic>
      </p:graphicFrame>
      <p:sp>
        <p:nvSpPr>
          <p:cNvPr id="9" name="矩形 8">
            <a:extLst>
              <a:ext uri="{FF2B5EF4-FFF2-40B4-BE49-F238E27FC236}">
                <a16:creationId xmlns:a16="http://schemas.microsoft.com/office/drawing/2014/main" id="{9011AFA4-6238-485A-93E7-BAC79C8A4996}"/>
              </a:ext>
            </a:extLst>
          </p:cNvPr>
          <p:cNvSpPr/>
          <p:nvPr/>
        </p:nvSpPr>
        <p:spPr>
          <a:xfrm>
            <a:off x="9812883" y="5698761"/>
            <a:ext cx="1996059" cy="584775"/>
          </a:xfrm>
          <a:prstGeom prst="rect">
            <a:avLst/>
          </a:prstGeom>
        </p:spPr>
        <p:txBody>
          <a:bodyPr wrap="none">
            <a:spAutoFit/>
          </a:bodyPr>
          <a:lstStyle/>
          <a:p>
            <a:r>
              <a:rPr lang="en-US" altLang="zh-CN" sz="3200" b="1" i="1" dirty="0">
                <a:ea typeface="楷体_GB2312" pitchFamily="49" charset="-122"/>
              </a:rPr>
              <a:t>Z</a:t>
            </a:r>
            <a:r>
              <a:rPr lang="en-US" altLang="zh-CN" sz="3200" b="1" baseline="-30000" dirty="0">
                <a:ea typeface="楷体_GB2312" pitchFamily="49" charset="-122"/>
              </a:rPr>
              <a:t>o</a:t>
            </a:r>
            <a:r>
              <a:rPr lang="en-US" altLang="zh-CN" sz="3200" b="1" i="1" dirty="0">
                <a:ea typeface="楷体_GB2312" pitchFamily="49" charset="-122"/>
              </a:rPr>
              <a:t>=</a:t>
            </a:r>
            <a:r>
              <a:rPr lang="en-US" altLang="zh-CN" sz="3200" b="1" i="1" dirty="0" err="1">
                <a:ea typeface="楷体_GB2312" pitchFamily="49" charset="-122"/>
              </a:rPr>
              <a:t>R</a:t>
            </a:r>
            <a:r>
              <a:rPr lang="en-US" altLang="zh-CN" sz="3200" b="1" baseline="-30000" dirty="0" err="1">
                <a:ea typeface="楷体_GB2312" pitchFamily="49" charset="-122"/>
              </a:rPr>
              <a:t>o</a:t>
            </a:r>
            <a:r>
              <a:rPr lang="en-US" altLang="zh-CN" sz="3200" b="1" i="1" dirty="0" err="1">
                <a:ea typeface="楷体_GB2312" pitchFamily="49" charset="-122"/>
              </a:rPr>
              <a:t>+</a:t>
            </a:r>
            <a:r>
              <a:rPr lang="en-US" altLang="zh-CN" sz="3200" b="1" dirty="0" err="1">
                <a:ea typeface="楷体_GB2312" pitchFamily="49" charset="-122"/>
              </a:rPr>
              <a:t>j</a:t>
            </a:r>
            <a:r>
              <a:rPr lang="en-US" altLang="zh-CN" sz="3200" b="1" i="1" dirty="0" err="1">
                <a:ea typeface="楷体_GB2312" pitchFamily="49" charset="-122"/>
              </a:rPr>
              <a:t>X</a:t>
            </a:r>
            <a:r>
              <a:rPr lang="en-US" altLang="zh-CN" sz="3200" b="1" baseline="-30000" dirty="0" err="1">
                <a:ea typeface="楷体_GB2312" pitchFamily="49" charset="-122"/>
              </a:rPr>
              <a:t>o</a:t>
            </a:r>
            <a:endParaRPr lang="zh-CN" altLang="en-US" sz="3200" dirty="0"/>
          </a:p>
        </p:txBody>
      </p:sp>
      <p:grpSp>
        <p:nvGrpSpPr>
          <p:cNvPr id="18" name="组合 17">
            <a:extLst>
              <a:ext uri="{FF2B5EF4-FFF2-40B4-BE49-F238E27FC236}">
                <a16:creationId xmlns:a16="http://schemas.microsoft.com/office/drawing/2014/main" id="{3216ACFE-7E37-46AC-B450-A00DC75673F6}"/>
              </a:ext>
            </a:extLst>
          </p:cNvPr>
          <p:cNvGrpSpPr/>
          <p:nvPr/>
        </p:nvGrpSpPr>
        <p:grpSpPr>
          <a:xfrm>
            <a:off x="8339819" y="2295725"/>
            <a:ext cx="3761922" cy="3389676"/>
            <a:chOff x="7276716" y="811078"/>
            <a:chExt cx="3761922" cy="3389676"/>
          </a:xfrm>
        </p:grpSpPr>
        <p:pic>
          <p:nvPicPr>
            <p:cNvPr id="19" name="图片 18">
              <a:extLst>
                <a:ext uri="{FF2B5EF4-FFF2-40B4-BE49-F238E27FC236}">
                  <a16:creationId xmlns:a16="http://schemas.microsoft.com/office/drawing/2014/main" id="{6AD0CCC7-44F5-48BE-A29F-C20C5A95A27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76716" y="1028435"/>
              <a:ext cx="3761922" cy="3172319"/>
            </a:xfrm>
            <a:prstGeom prst="rect">
              <a:avLst/>
            </a:prstGeom>
          </p:spPr>
        </p:pic>
        <p:sp>
          <p:nvSpPr>
            <p:cNvPr id="20" name="矩形 19">
              <a:extLst>
                <a:ext uri="{FF2B5EF4-FFF2-40B4-BE49-F238E27FC236}">
                  <a16:creationId xmlns:a16="http://schemas.microsoft.com/office/drawing/2014/main" id="{490285D6-C6B6-497E-B8E3-268C2F1C6504}"/>
                </a:ext>
              </a:extLst>
            </p:cNvPr>
            <p:cNvSpPr/>
            <p:nvPr/>
          </p:nvSpPr>
          <p:spPr bwMode="auto">
            <a:xfrm>
              <a:off x="7276716" y="1102766"/>
              <a:ext cx="1638604" cy="2326234"/>
            </a:xfrm>
            <a:prstGeom prst="rect">
              <a:avLst/>
            </a:prstGeom>
            <a:noFill/>
            <a:ln w="38100" cap="flat" cmpd="sng" algn="ctr">
              <a:solidFill>
                <a:srgbClr val="FF0000"/>
              </a:solidFill>
              <a:prstDash val="dash"/>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21" name="椭圆 20">
              <a:extLst>
                <a:ext uri="{FF2B5EF4-FFF2-40B4-BE49-F238E27FC236}">
                  <a16:creationId xmlns:a16="http://schemas.microsoft.com/office/drawing/2014/main" id="{951CD0F6-8F78-4A77-89B1-828F5359B6E8}"/>
                </a:ext>
              </a:extLst>
            </p:cNvPr>
            <p:cNvSpPr/>
            <p:nvPr/>
          </p:nvSpPr>
          <p:spPr bwMode="auto">
            <a:xfrm>
              <a:off x="9379340" y="1182768"/>
              <a:ext cx="109728" cy="133350"/>
            </a:xfrm>
            <a:prstGeom prst="ellipse">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22" name="椭圆 21">
              <a:extLst>
                <a:ext uri="{FF2B5EF4-FFF2-40B4-BE49-F238E27FC236}">
                  <a16:creationId xmlns:a16="http://schemas.microsoft.com/office/drawing/2014/main" id="{42320DC2-74D2-4D86-95A2-67A95B076645}"/>
                </a:ext>
              </a:extLst>
            </p:cNvPr>
            <p:cNvSpPr/>
            <p:nvPr/>
          </p:nvSpPr>
          <p:spPr bwMode="auto">
            <a:xfrm>
              <a:off x="9379340" y="3098132"/>
              <a:ext cx="109728" cy="133350"/>
            </a:xfrm>
            <a:prstGeom prst="ellipse">
              <a:avLst/>
            </a:prstGeom>
            <a:solidFill>
              <a:schemeClr val="bg1"/>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sp>
          <p:nvSpPr>
            <p:cNvPr id="23" name="文本框 22">
              <a:extLst>
                <a:ext uri="{FF2B5EF4-FFF2-40B4-BE49-F238E27FC236}">
                  <a16:creationId xmlns:a16="http://schemas.microsoft.com/office/drawing/2014/main" id="{2F2C0806-5B85-4C98-935D-B10C56E7BDE9}"/>
                </a:ext>
              </a:extLst>
            </p:cNvPr>
            <p:cNvSpPr txBox="1"/>
            <p:nvPr/>
          </p:nvSpPr>
          <p:spPr>
            <a:xfrm>
              <a:off x="9428286" y="811078"/>
              <a:ext cx="343364" cy="523220"/>
            </a:xfrm>
            <a:prstGeom prst="rect">
              <a:avLst/>
            </a:prstGeom>
            <a:noFill/>
          </p:spPr>
          <p:txBody>
            <a:bodyPr wrap="none" rtlCol="0">
              <a:spAutoFit/>
            </a:bodyPr>
            <a:lstStyle/>
            <a:p>
              <a:r>
                <a:rPr lang="en-US" altLang="zh-CN" sz="2800"/>
                <a:t>a</a:t>
              </a:r>
              <a:endParaRPr lang="zh-CN" altLang="en-US" sz="2800"/>
            </a:p>
          </p:txBody>
        </p:sp>
        <p:sp>
          <p:nvSpPr>
            <p:cNvPr id="24" name="文本框 23">
              <a:extLst>
                <a:ext uri="{FF2B5EF4-FFF2-40B4-BE49-F238E27FC236}">
                  <a16:creationId xmlns:a16="http://schemas.microsoft.com/office/drawing/2014/main" id="{1DCD9E55-5B94-42FC-8449-D74D683B1332}"/>
                </a:ext>
              </a:extLst>
            </p:cNvPr>
            <p:cNvSpPr txBox="1"/>
            <p:nvPr/>
          </p:nvSpPr>
          <p:spPr>
            <a:xfrm>
              <a:off x="9430676" y="3067415"/>
              <a:ext cx="364202" cy="523220"/>
            </a:xfrm>
            <a:prstGeom prst="rect">
              <a:avLst/>
            </a:prstGeom>
            <a:noFill/>
          </p:spPr>
          <p:txBody>
            <a:bodyPr wrap="none" rtlCol="0">
              <a:spAutoFit/>
            </a:bodyPr>
            <a:lstStyle/>
            <a:p>
              <a:r>
                <a:rPr lang="en-US" altLang="zh-CN" sz="2800"/>
                <a:t>b</a:t>
              </a:r>
              <a:endParaRPr lang="zh-CN" altLang="en-US" sz="2800"/>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7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2"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3186" name="Text Box 1026">
            <a:extLst>
              <a:ext uri="{FF2B5EF4-FFF2-40B4-BE49-F238E27FC236}">
                <a16:creationId xmlns:a16="http://schemas.microsoft.com/office/drawing/2014/main" id="{1654ECE0-B11C-4824-A46E-853C7F7D3747}"/>
              </a:ext>
            </a:extLst>
          </p:cNvPr>
          <p:cNvSpPr txBox="1">
            <a:spLocks noChangeArrowheads="1"/>
          </p:cNvSpPr>
          <p:nvPr/>
        </p:nvSpPr>
        <p:spPr bwMode="auto">
          <a:xfrm>
            <a:off x="329187" y="228601"/>
            <a:ext cx="11031318" cy="151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lnSpc>
                <a:spcPct val="135000"/>
              </a:lnSpc>
              <a:spcBef>
                <a:spcPct val="0"/>
              </a:spcBef>
              <a:spcAft>
                <a:spcPct val="0"/>
              </a:spcAft>
              <a:buNone/>
            </a:pPr>
            <a:r>
              <a:rPr lang="zh-CN" altLang="en-US" sz="3600" b="1">
                <a:latin typeface="楷体_GB2312" pitchFamily="49" charset="-122"/>
                <a:ea typeface="楷体_GB2312" pitchFamily="49" charset="-122"/>
              </a:rPr>
              <a:t>例</a:t>
            </a:r>
            <a:r>
              <a:rPr lang="en-US" altLang="zh-CN" sz="3600" b="1">
                <a:latin typeface="楷体_GB2312" pitchFamily="49" charset="-122"/>
                <a:ea typeface="楷体_GB2312" pitchFamily="49" charset="-122"/>
              </a:rPr>
              <a:t>3 </a:t>
            </a:r>
            <a:r>
              <a:rPr lang="zh-CN" altLang="en-US" sz="3600" b="1">
                <a:latin typeface="楷体_GB2312" pitchFamily="49" charset="-122"/>
                <a:ea typeface="楷体_GB2312" pitchFamily="49" charset="-122"/>
              </a:rPr>
              <a:t>图示电路，已知</a:t>
            </a:r>
            <a:r>
              <a:rPr lang="en-US" altLang="zh-CN" sz="3600" b="1" i="1">
                <a:ea typeface="楷体_GB2312" pitchFamily="49" charset="-122"/>
              </a:rPr>
              <a:t>Z</a:t>
            </a:r>
            <a:r>
              <a:rPr lang="en-US" altLang="zh-CN" sz="3600" b="1" baseline="-25000">
                <a:latin typeface="楷体_GB2312" pitchFamily="49" charset="-122"/>
                <a:ea typeface="楷体_GB2312" pitchFamily="49" charset="-122"/>
              </a:rPr>
              <a:t>L</a:t>
            </a:r>
            <a:r>
              <a:rPr lang="zh-CN" altLang="en-US" sz="3600" b="1">
                <a:latin typeface="楷体_GB2312" pitchFamily="49" charset="-122"/>
                <a:ea typeface="楷体_GB2312" pitchFamily="49" charset="-122"/>
              </a:rPr>
              <a:t>为可调负载</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试求</a:t>
            </a:r>
            <a:r>
              <a:rPr lang="en-US" altLang="zh-CN" sz="3600" b="1" i="1">
                <a:ea typeface="楷体_GB2312" pitchFamily="49" charset="-122"/>
              </a:rPr>
              <a:t>Z</a:t>
            </a:r>
            <a:r>
              <a:rPr lang="en-US" altLang="zh-CN" sz="3600" b="1" baseline="-25000">
                <a:latin typeface="楷体_GB2312" pitchFamily="49" charset="-122"/>
                <a:ea typeface="楷体_GB2312" pitchFamily="49" charset="-122"/>
              </a:rPr>
              <a:t>L</a:t>
            </a:r>
            <a:r>
              <a:rPr lang="zh-CN" altLang="en-US" sz="3600" b="1">
                <a:latin typeface="楷体_GB2312" pitchFamily="49" charset="-122"/>
                <a:ea typeface="楷体_GB2312" pitchFamily="49" charset="-122"/>
              </a:rPr>
              <a:t>为何值时可获最大功率</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最大功率为多少</a:t>
            </a:r>
            <a:r>
              <a:rPr lang="en-US" altLang="zh-CN" sz="3600" b="1">
                <a:latin typeface="楷体_GB2312" pitchFamily="49" charset="-122"/>
                <a:ea typeface="楷体_GB2312" pitchFamily="49" charset="-122"/>
              </a:rPr>
              <a:t>? </a:t>
            </a:r>
          </a:p>
        </p:txBody>
      </p:sp>
      <p:pic>
        <p:nvPicPr>
          <p:cNvPr id="6" name="图片 5">
            <a:extLst>
              <a:ext uri="{FF2B5EF4-FFF2-40B4-BE49-F238E27FC236}">
                <a16:creationId xmlns:a16="http://schemas.microsoft.com/office/drawing/2014/main" id="{FEACF1FC-D09C-4D30-A138-2BCFEC353B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7588" y="1827863"/>
            <a:ext cx="2363910" cy="2637511"/>
          </a:xfrm>
          <a:prstGeom prst="rect">
            <a:avLst/>
          </a:prstGeom>
        </p:spPr>
      </p:pic>
      <p:pic>
        <p:nvPicPr>
          <p:cNvPr id="8" name="图片 7">
            <a:extLst>
              <a:ext uri="{FF2B5EF4-FFF2-40B4-BE49-F238E27FC236}">
                <a16:creationId xmlns:a16="http://schemas.microsoft.com/office/drawing/2014/main" id="{FE31D7CA-33CE-48C7-9FA3-3DDBFF4A8A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383" y="1898649"/>
            <a:ext cx="3833046" cy="2495937"/>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additive="base">
                                        <p:cTn id="7" dur="500" fill="hold"/>
                                        <p:tgtEl>
                                          <p:spTgt spid="93186"/>
                                        </p:tgtEl>
                                        <p:attrNameLst>
                                          <p:attrName>ppt_x</p:attrName>
                                        </p:attrNameLst>
                                      </p:cBhvr>
                                      <p:tavLst>
                                        <p:tav tm="0">
                                          <p:val>
                                            <p:strVal val="0-#ppt_w/2"/>
                                          </p:val>
                                        </p:tav>
                                        <p:tav tm="100000">
                                          <p:val>
                                            <p:strVal val="#ppt_x"/>
                                          </p:val>
                                        </p:tav>
                                      </p:tavLst>
                                    </p:anim>
                                    <p:anim calcmode="lin" valueType="num">
                                      <p:cBhvr additive="base">
                                        <p:cTn id="8" dur="500" fill="hold"/>
                                        <p:tgtEl>
                                          <p:spTgt spid="931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id="{9FC55434-A1C7-4EA5-AF03-8D1B41FA1542}"/>
              </a:ext>
            </a:extLst>
          </p:cNvPr>
          <p:cNvGrpSpPr/>
          <p:nvPr/>
        </p:nvGrpSpPr>
        <p:grpSpPr>
          <a:xfrm>
            <a:off x="365555" y="280169"/>
            <a:ext cx="3149493" cy="2321337"/>
            <a:chOff x="899564" y="433788"/>
            <a:chExt cx="3149493" cy="2321337"/>
          </a:xfrm>
        </p:grpSpPr>
        <p:pic>
          <p:nvPicPr>
            <p:cNvPr id="5" name="图片 4">
              <a:extLst>
                <a:ext uri="{FF2B5EF4-FFF2-40B4-BE49-F238E27FC236}">
                  <a16:creationId xmlns:a16="http://schemas.microsoft.com/office/drawing/2014/main" id="{CCA73774-4A43-4DA5-8269-0872AB215B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64" y="448837"/>
              <a:ext cx="3048991" cy="2306288"/>
            </a:xfrm>
            <a:prstGeom prst="rect">
              <a:avLst/>
            </a:prstGeom>
          </p:spPr>
        </p:pic>
        <mc:AlternateContent xmlns:mc="http://schemas.openxmlformats.org/markup-compatibility/2006" xmlns:a14="http://schemas.microsoft.com/office/drawing/2010/main">
          <mc:Choice Requires="a14">
            <p:sp>
              <p:nvSpPr>
                <p:cNvPr id="6" name="矩形 5">
                  <a:extLst>
                    <a:ext uri="{FF2B5EF4-FFF2-40B4-BE49-F238E27FC236}">
                      <a16:creationId xmlns:a16="http://schemas.microsoft.com/office/drawing/2014/main" id="{397B9F6B-E403-4193-8C4D-3E7BB78B452E}"/>
                    </a:ext>
                  </a:extLst>
                </p:cNvPr>
                <p:cNvSpPr/>
                <p:nvPr/>
              </p:nvSpPr>
              <p:spPr>
                <a:xfrm>
                  <a:off x="3482043" y="1338053"/>
                  <a:ext cx="567014" cy="34631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sz="1600" i="1" smtClean="0">
                                <a:solidFill>
                                  <a:schemeClr val="tx1"/>
                                </a:solidFill>
                                <a:latin typeface="Cambria Math" panose="02040503050406030204" pitchFamily="18" charset="0"/>
                              </a:rPr>
                            </m:ctrlPr>
                          </m:sSubPr>
                          <m:e>
                            <m:acc>
                              <m:accPr>
                                <m:chr m:val="̇"/>
                                <m:ctrlPr>
                                  <a:rPr lang="zh-CN" altLang="en-US" sz="1600" i="1">
                                    <a:solidFill>
                                      <a:schemeClr val="tx1"/>
                                    </a:solidFill>
                                    <a:latin typeface="Cambria Math" panose="02040503050406030204" pitchFamily="18" charset="0"/>
                                  </a:rPr>
                                </m:ctrlPr>
                              </m:accPr>
                              <m:e>
                                <m:r>
                                  <a:rPr lang="zh-CN" altLang="en-US" sz="1600" i="1">
                                    <a:solidFill>
                                      <a:schemeClr val="tx1"/>
                                    </a:solidFill>
                                    <a:latin typeface="Cambria Math" panose="02040503050406030204" pitchFamily="18" charset="0"/>
                                  </a:rPr>
                                  <m:t>𝑈</m:t>
                                </m:r>
                              </m:e>
                            </m:acc>
                          </m:e>
                          <m:sub>
                            <m:r>
                              <m:rPr>
                                <m:nor/>
                              </m:rPr>
                              <a:rPr lang="zh-CN" altLang="en-US" sz="1600">
                                <a:solidFill>
                                  <a:schemeClr val="tx1"/>
                                </a:solidFill>
                                <a:latin typeface="+mj-lt"/>
                              </a:rPr>
                              <m:t>oc</m:t>
                            </m:r>
                          </m:sub>
                        </m:sSub>
                      </m:oMath>
                    </m:oMathPara>
                  </a14:m>
                  <a:endParaRPr lang="zh-CN" altLang="en-US" sz="1600">
                    <a:solidFill>
                      <a:schemeClr val="tx1"/>
                    </a:solidFill>
                    <a:latin typeface="+mj-lt"/>
                  </a:endParaRPr>
                </a:p>
              </p:txBody>
            </p:sp>
          </mc:Choice>
          <mc:Fallback xmlns="">
            <p:sp>
              <p:nvSpPr>
                <p:cNvPr id="6" name="矩形 5">
                  <a:extLst>
                    <a:ext uri="{FF2B5EF4-FFF2-40B4-BE49-F238E27FC236}">
                      <a16:creationId xmlns:a16="http://schemas.microsoft.com/office/drawing/2014/main" id="{397B9F6B-E403-4193-8C4D-3E7BB78B452E}"/>
                    </a:ext>
                  </a:extLst>
                </p:cNvPr>
                <p:cNvSpPr>
                  <a:spLocks noRot="1" noChangeAspect="1" noMove="1" noResize="1" noEditPoints="1" noAdjustHandles="1" noChangeArrowheads="1" noChangeShapeType="1" noTextEdit="1"/>
                </p:cNvSpPr>
                <p:nvPr/>
              </p:nvSpPr>
              <p:spPr>
                <a:xfrm>
                  <a:off x="3482043" y="1338053"/>
                  <a:ext cx="567014" cy="346313"/>
                </a:xfrm>
                <a:prstGeom prst="rect">
                  <a:avLst/>
                </a:prstGeom>
                <a:blipFill>
                  <a:blip r:embed="rId4"/>
                  <a:stretch>
                    <a:fillRect/>
                  </a:stretch>
                </a:blipFill>
              </p:spPr>
              <p:txBody>
                <a:bodyPr/>
                <a:lstStyle/>
                <a:p>
                  <a:r>
                    <a:rPr lang="zh-CN" altLang="en-US">
                      <a:noFill/>
                    </a:rPr>
                    <a:t> </a:t>
                  </a:r>
                </a:p>
              </p:txBody>
            </p:sp>
          </mc:Fallback>
        </mc:AlternateContent>
        <p:sp>
          <p:nvSpPr>
            <p:cNvPr id="7" name="文本框 6">
              <a:extLst>
                <a:ext uri="{FF2B5EF4-FFF2-40B4-BE49-F238E27FC236}">
                  <a16:creationId xmlns:a16="http://schemas.microsoft.com/office/drawing/2014/main" id="{8115AEA9-41FB-4509-8B8C-C2FDE3DF8A17}"/>
                </a:ext>
              </a:extLst>
            </p:cNvPr>
            <p:cNvSpPr txBox="1"/>
            <p:nvPr/>
          </p:nvSpPr>
          <p:spPr>
            <a:xfrm>
              <a:off x="3619619" y="796728"/>
              <a:ext cx="328936" cy="400110"/>
            </a:xfrm>
            <a:prstGeom prst="rect">
              <a:avLst/>
            </a:prstGeom>
            <a:noFill/>
          </p:spPr>
          <p:txBody>
            <a:bodyPr wrap="none" rtlCol="0">
              <a:spAutoFit/>
            </a:bodyPr>
            <a:lstStyle/>
            <a:p>
              <a:r>
                <a:rPr lang="en-US" altLang="zh-CN" sz="2000" b="1"/>
                <a:t>+</a:t>
              </a:r>
              <a:endParaRPr lang="zh-CN" altLang="en-US" sz="2000" b="1"/>
            </a:p>
          </p:txBody>
        </p:sp>
        <p:sp>
          <p:nvSpPr>
            <p:cNvPr id="8" name="文本框 7">
              <a:extLst>
                <a:ext uri="{FF2B5EF4-FFF2-40B4-BE49-F238E27FC236}">
                  <a16:creationId xmlns:a16="http://schemas.microsoft.com/office/drawing/2014/main" id="{5B6BE202-4201-4886-B60B-9337CD2CD360}"/>
                </a:ext>
              </a:extLst>
            </p:cNvPr>
            <p:cNvSpPr txBox="1"/>
            <p:nvPr/>
          </p:nvSpPr>
          <p:spPr>
            <a:xfrm>
              <a:off x="3619619" y="1870610"/>
              <a:ext cx="300082" cy="369332"/>
            </a:xfrm>
            <a:prstGeom prst="rect">
              <a:avLst/>
            </a:prstGeom>
            <a:noFill/>
          </p:spPr>
          <p:txBody>
            <a:bodyPr wrap="none" rtlCol="0">
              <a:spAutoFit/>
            </a:bodyPr>
            <a:lstStyle/>
            <a:p>
              <a:r>
                <a:rPr lang="en-US" altLang="zh-CN" b="1"/>
                <a:t>_</a:t>
              </a:r>
              <a:endParaRPr lang="zh-CN" altLang="en-US" b="1"/>
            </a:p>
          </p:txBody>
        </p:sp>
        <p:cxnSp>
          <p:nvCxnSpPr>
            <p:cNvPr id="10" name="直接箭头连接符 9">
              <a:extLst>
                <a:ext uri="{FF2B5EF4-FFF2-40B4-BE49-F238E27FC236}">
                  <a16:creationId xmlns:a16="http://schemas.microsoft.com/office/drawing/2014/main" id="{0402B00C-559F-4C69-A896-8C0D0902ABC5}"/>
                </a:ext>
              </a:extLst>
            </p:cNvPr>
            <p:cNvCxnSpPr>
              <a:cxnSpLocks/>
            </p:cNvCxnSpPr>
            <p:nvPr/>
          </p:nvCxnSpPr>
          <p:spPr bwMode="auto">
            <a:xfrm flipH="1">
              <a:off x="3455939" y="745522"/>
              <a:ext cx="264688" cy="0"/>
            </a:xfrm>
            <a:prstGeom prst="straightConnector1">
              <a:avLst/>
            </a:prstGeom>
            <a:noFill/>
            <a:ln w="38100" cap="flat" cmpd="sng" algn="ctr">
              <a:solidFill>
                <a:srgbClr val="FF0000"/>
              </a:solidFill>
              <a:prstDash val="solid"/>
              <a:round/>
              <a:headEnd type="none" w="med" len="med"/>
              <a:tailEnd type="triangle"/>
            </a:ln>
          </p:spPr>
        </p:cxnSp>
        <mc:AlternateContent xmlns:mc="http://schemas.openxmlformats.org/markup-compatibility/2006" xmlns:a14="http://schemas.microsoft.com/office/drawing/2010/main">
          <mc:Choice Requires="a14">
            <p:sp>
              <p:nvSpPr>
                <p:cNvPr id="13" name="矩形 12">
                  <a:extLst>
                    <a:ext uri="{FF2B5EF4-FFF2-40B4-BE49-F238E27FC236}">
                      <a16:creationId xmlns:a16="http://schemas.microsoft.com/office/drawing/2014/main" id="{D2BFF586-C498-4137-8B99-EFF04ECD1093}"/>
                    </a:ext>
                  </a:extLst>
                </p:cNvPr>
                <p:cNvSpPr/>
                <p:nvPr/>
              </p:nvSpPr>
              <p:spPr>
                <a:xfrm>
                  <a:off x="3322024" y="433788"/>
                  <a:ext cx="532518" cy="377989"/>
                </a:xfrm>
                <a:prstGeom prst="rect">
                  <a:avLst/>
                </a:prstGeom>
              </p:spPr>
              <p:txBody>
                <a:bodyPr wrap="none">
                  <a:spAutoFit/>
                </a:bodyPr>
                <a:lstStyle/>
                <a:p>
                  <a14:m>
                    <m:oMath xmlns:m="http://schemas.openxmlformats.org/officeDocument/2006/math">
                      <m:acc>
                        <m:accPr>
                          <m:chr m:val="̇"/>
                          <m:ctrlPr>
                            <a:rPr lang="zh-CN" altLang="en-US" b="1" i="1" smtClean="0">
                              <a:solidFill>
                                <a:schemeClr val="tx1"/>
                              </a:solidFill>
                              <a:latin typeface="Cambria Math" panose="02040503050406030204" pitchFamily="18" charset="0"/>
                            </a:rPr>
                          </m:ctrlPr>
                        </m:accPr>
                        <m:e>
                          <m:r>
                            <a:rPr lang="zh-CN" altLang="en-US" b="1" i="1">
                              <a:solidFill>
                                <a:schemeClr val="tx1"/>
                              </a:solidFill>
                              <a:latin typeface="Cambria Math" panose="02040503050406030204" pitchFamily="18" charset="0"/>
                            </a:rPr>
                            <m:t>𝑰</m:t>
                          </m:r>
                        </m:e>
                      </m:acc>
                    </m:oMath>
                  </a14:m>
                  <a:r>
                    <a:rPr lang="en-US" altLang="zh-CN" b="1">
                      <a:solidFill>
                        <a:schemeClr val="tx1"/>
                      </a:solidFill>
                    </a:rPr>
                    <a:t>=0</a:t>
                  </a:r>
                  <a:endParaRPr lang="zh-CN" altLang="en-US" b="1">
                    <a:solidFill>
                      <a:schemeClr val="tx1"/>
                    </a:solidFill>
                  </a:endParaRPr>
                </a:p>
              </p:txBody>
            </p:sp>
          </mc:Choice>
          <mc:Fallback xmlns="">
            <p:sp>
              <p:nvSpPr>
                <p:cNvPr id="13" name="矩形 12">
                  <a:extLst>
                    <a:ext uri="{FF2B5EF4-FFF2-40B4-BE49-F238E27FC236}">
                      <a16:creationId xmlns:a16="http://schemas.microsoft.com/office/drawing/2014/main" id="{D2BFF586-C498-4137-8B99-EFF04ECD1093}"/>
                    </a:ext>
                  </a:extLst>
                </p:cNvPr>
                <p:cNvSpPr>
                  <a:spLocks noRot="1" noChangeAspect="1" noMove="1" noResize="1" noEditPoints="1" noAdjustHandles="1" noChangeArrowheads="1" noChangeShapeType="1" noTextEdit="1"/>
                </p:cNvSpPr>
                <p:nvPr/>
              </p:nvSpPr>
              <p:spPr>
                <a:xfrm>
                  <a:off x="3322024" y="433788"/>
                  <a:ext cx="532518" cy="377989"/>
                </a:xfrm>
                <a:prstGeom prst="rect">
                  <a:avLst/>
                </a:prstGeom>
                <a:blipFill>
                  <a:blip r:embed="rId5"/>
                  <a:stretch>
                    <a:fillRect t="-6452" r="-9091" b="-25806"/>
                  </a:stretch>
                </a:blipFill>
              </p:spPr>
              <p:txBody>
                <a:bodyPr/>
                <a:lstStyle/>
                <a:p>
                  <a:r>
                    <a:rPr lang="zh-CN" altLang="en-US">
                      <a:noFill/>
                    </a:rPr>
                    <a:t> </a:t>
                  </a:r>
                </a:p>
              </p:txBody>
            </p:sp>
          </mc:Fallback>
        </mc:AlternateContent>
      </p:grpSp>
      <p:graphicFrame>
        <p:nvGraphicFramePr>
          <p:cNvPr id="14" name="对象 13">
            <a:extLst>
              <a:ext uri="{FF2B5EF4-FFF2-40B4-BE49-F238E27FC236}">
                <a16:creationId xmlns:a16="http://schemas.microsoft.com/office/drawing/2014/main" id="{3A9947A8-2F0D-40AF-B545-7DA10B8B5A7E}"/>
              </a:ext>
            </a:extLst>
          </p:cNvPr>
          <p:cNvGraphicFramePr>
            <a:graphicFrameLocks noChangeAspect="1"/>
          </p:cNvGraphicFramePr>
          <p:nvPr>
            <p:extLst>
              <p:ext uri="{D42A27DB-BD31-4B8C-83A1-F6EECF244321}">
                <p14:modId xmlns:p14="http://schemas.microsoft.com/office/powerpoint/2010/main" val="3812630643"/>
              </p:ext>
            </p:extLst>
          </p:nvPr>
        </p:nvGraphicFramePr>
        <p:xfrm>
          <a:off x="460839" y="2907805"/>
          <a:ext cx="5578476" cy="1235075"/>
        </p:xfrm>
        <a:graphic>
          <a:graphicData uri="http://schemas.openxmlformats.org/presentationml/2006/ole">
            <mc:AlternateContent xmlns:mc="http://schemas.openxmlformats.org/markup-compatibility/2006">
              <mc:Choice xmlns:v="urn:schemas-microsoft-com:vml" Requires="v">
                <p:oleObj name="Equation" r:id="rId6" imgW="1955520" imgH="431640" progId="Equation.DSMT4">
                  <p:embed/>
                </p:oleObj>
              </mc:Choice>
              <mc:Fallback>
                <p:oleObj name="Equation" r:id="rId6" imgW="1955520" imgH="431640" progId="Equation.DSMT4">
                  <p:embed/>
                  <p:pic>
                    <p:nvPicPr>
                      <p:cNvPr id="45" name="对象 44">
                        <a:extLst>
                          <a:ext uri="{FF2B5EF4-FFF2-40B4-BE49-F238E27FC236}">
                            <a16:creationId xmlns:a16="http://schemas.microsoft.com/office/drawing/2014/main" id="{9FCA60F3-BF85-400D-84FF-6303CD776B90}"/>
                          </a:ext>
                        </a:extLst>
                      </p:cNvPr>
                      <p:cNvPicPr>
                        <a:picLocks noChangeAspect="1" noChangeArrowheads="1"/>
                      </p:cNvPicPr>
                      <p:nvPr/>
                    </p:nvPicPr>
                    <p:blipFill>
                      <a:blip r:embed="rId7"/>
                      <a:srcRect/>
                      <a:stretch>
                        <a:fillRect/>
                      </a:stretch>
                    </p:blipFill>
                    <p:spPr bwMode="auto">
                      <a:xfrm>
                        <a:off x="460839" y="2907805"/>
                        <a:ext cx="5578476" cy="1235075"/>
                      </a:xfrm>
                      <a:prstGeom prst="rect">
                        <a:avLst/>
                      </a:prstGeom>
                      <a:noFill/>
                      <a:ln>
                        <a:noFill/>
                      </a:ln>
                    </p:spPr>
                  </p:pic>
                </p:oleObj>
              </mc:Fallback>
            </mc:AlternateContent>
          </a:graphicData>
        </a:graphic>
      </p:graphicFrame>
      <p:graphicFrame>
        <p:nvGraphicFramePr>
          <p:cNvPr id="27" name="Object 1">
            <a:extLst>
              <a:ext uri="{FF2B5EF4-FFF2-40B4-BE49-F238E27FC236}">
                <a16:creationId xmlns:a16="http://schemas.microsoft.com/office/drawing/2014/main" id="{03DC8DA2-FA6F-45FC-AE70-B6098098040E}"/>
              </a:ext>
            </a:extLst>
          </p:cNvPr>
          <p:cNvGraphicFramePr>
            <a:graphicFrameLocks noChangeAspect="1"/>
          </p:cNvGraphicFramePr>
          <p:nvPr>
            <p:extLst>
              <p:ext uri="{D42A27DB-BD31-4B8C-83A1-F6EECF244321}">
                <p14:modId xmlns:p14="http://schemas.microsoft.com/office/powerpoint/2010/main" val="626592519"/>
              </p:ext>
            </p:extLst>
          </p:nvPr>
        </p:nvGraphicFramePr>
        <p:xfrm>
          <a:off x="6423856" y="2948817"/>
          <a:ext cx="4048125" cy="1095375"/>
        </p:xfrm>
        <a:graphic>
          <a:graphicData uri="http://schemas.openxmlformats.org/presentationml/2006/ole">
            <mc:AlternateContent xmlns:mc="http://schemas.openxmlformats.org/markup-compatibility/2006">
              <mc:Choice xmlns:v="urn:schemas-microsoft-com:vml" Requires="v">
                <p:oleObj name="Equation" r:id="rId8" imgW="1879560" imgH="431640" progId="Equation.DSMT4">
                  <p:embed/>
                </p:oleObj>
              </mc:Choice>
              <mc:Fallback>
                <p:oleObj name="Equation" r:id="rId8" imgW="1879560" imgH="431640" progId="Equation.DSMT4">
                  <p:embed/>
                  <p:pic>
                    <p:nvPicPr>
                      <p:cNvPr id="13" name="Object 1">
                        <a:extLst>
                          <a:ext uri="{FF2B5EF4-FFF2-40B4-BE49-F238E27FC236}">
                            <a16:creationId xmlns:a16="http://schemas.microsoft.com/office/drawing/2014/main" id="{3BAFF11D-184C-4FBF-84D5-39B2C2BD7125}"/>
                          </a:ext>
                        </a:extLst>
                      </p:cNvPr>
                      <p:cNvPicPr>
                        <a:picLocks noChangeAspect="1" noChangeArrowheads="1"/>
                      </p:cNvPicPr>
                      <p:nvPr/>
                    </p:nvPicPr>
                    <p:blipFill>
                      <a:blip r:embed="rId9"/>
                      <a:srcRect/>
                      <a:stretch>
                        <a:fillRect/>
                      </a:stretch>
                    </p:blipFill>
                    <p:spPr bwMode="auto">
                      <a:xfrm>
                        <a:off x="6423856" y="2948817"/>
                        <a:ext cx="4048125" cy="1095375"/>
                      </a:xfrm>
                      <a:prstGeom prst="rect">
                        <a:avLst/>
                      </a:prstGeom>
                      <a:noFill/>
                      <a:ln>
                        <a:noFill/>
                      </a:ln>
                    </p:spPr>
                  </p:pic>
                </p:oleObj>
              </mc:Fallback>
            </mc:AlternateContent>
          </a:graphicData>
        </a:graphic>
      </p:graphicFrame>
      <p:graphicFrame>
        <p:nvGraphicFramePr>
          <p:cNvPr id="29" name="Object 1030">
            <a:extLst>
              <a:ext uri="{FF2B5EF4-FFF2-40B4-BE49-F238E27FC236}">
                <a16:creationId xmlns:a16="http://schemas.microsoft.com/office/drawing/2014/main" id="{360BDED9-C51D-4AB6-AB04-0A96CEE784FC}"/>
              </a:ext>
            </a:extLst>
          </p:cNvPr>
          <p:cNvGraphicFramePr>
            <a:graphicFrameLocks noChangeAspect="1"/>
          </p:cNvGraphicFramePr>
          <p:nvPr>
            <p:extLst>
              <p:ext uri="{D42A27DB-BD31-4B8C-83A1-F6EECF244321}">
                <p14:modId xmlns:p14="http://schemas.microsoft.com/office/powerpoint/2010/main" val="989588798"/>
              </p:ext>
            </p:extLst>
          </p:nvPr>
        </p:nvGraphicFramePr>
        <p:xfrm>
          <a:off x="2507742" y="5075295"/>
          <a:ext cx="6137275" cy="1487487"/>
        </p:xfrm>
        <a:graphic>
          <a:graphicData uri="http://schemas.openxmlformats.org/presentationml/2006/ole">
            <mc:AlternateContent xmlns:mc="http://schemas.openxmlformats.org/markup-compatibility/2006">
              <mc:Choice xmlns:v="urn:schemas-microsoft-com:vml" Requires="v">
                <p:oleObj name="Equation" r:id="rId10" imgW="1892160" imgH="469800" progId="Equation.DSMT4">
                  <p:embed/>
                </p:oleObj>
              </mc:Choice>
              <mc:Fallback>
                <p:oleObj name="Equation" r:id="rId10" imgW="1892160" imgH="469800" progId="Equation.DSMT4">
                  <p:embed/>
                  <p:pic>
                    <p:nvPicPr>
                      <p:cNvPr id="8" name="Object 1030">
                        <a:extLst>
                          <a:ext uri="{FF2B5EF4-FFF2-40B4-BE49-F238E27FC236}">
                            <a16:creationId xmlns:a16="http://schemas.microsoft.com/office/drawing/2014/main" id="{49E74F55-925A-4700-B51C-E5C834E98504}"/>
                          </a:ext>
                        </a:extLst>
                      </p:cNvPr>
                      <p:cNvPicPr>
                        <a:picLocks noChangeAspect="1" noChangeArrowheads="1"/>
                      </p:cNvPicPr>
                      <p:nvPr/>
                    </p:nvPicPr>
                    <p:blipFill>
                      <a:blip r:embed="rId11"/>
                      <a:srcRect/>
                      <a:stretch>
                        <a:fillRect/>
                      </a:stretch>
                    </p:blipFill>
                    <p:spPr bwMode="auto">
                      <a:xfrm>
                        <a:off x="2507742" y="5075295"/>
                        <a:ext cx="6137275" cy="1487487"/>
                      </a:xfrm>
                      <a:prstGeom prst="rect">
                        <a:avLst/>
                      </a:prstGeom>
                      <a:noFill/>
                      <a:ln>
                        <a:noFill/>
                      </a:ln>
                    </p:spPr>
                  </p:pic>
                </p:oleObj>
              </mc:Fallback>
            </mc:AlternateContent>
          </a:graphicData>
        </a:graphic>
      </p:graphicFrame>
      <p:grpSp>
        <p:nvGrpSpPr>
          <p:cNvPr id="31" name="组合 30">
            <a:extLst>
              <a:ext uri="{FF2B5EF4-FFF2-40B4-BE49-F238E27FC236}">
                <a16:creationId xmlns:a16="http://schemas.microsoft.com/office/drawing/2014/main" id="{A5E7CC56-1F7A-43BA-B4C9-6E12A25C2AEC}"/>
              </a:ext>
            </a:extLst>
          </p:cNvPr>
          <p:cNvGrpSpPr/>
          <p:nvPr/>
        </p:nvGrpSpPr>
        <p:grpSpPr>
          <a:xfrm>
            <a:off x="2978208" y="4203942"/>
            <a:ext cx="3345884" cy="804862"/>
            <a:chOff x="2978208" y="4203942"/>
            <a:chExt cx="3345884" cy="804862"/>
          </a:xfrm>
        </p:grpSpPr>
        <p:graphicFrame>
          <p:nvGraphicFramePr>
            <p:cNvPr id="28" name="Object 1">
              <a:extLst>
                <a:ext uri="{FF2B5EF4-FFF2-40B4-BE49-F238E27FC236}">
                  <a16:creationId xmlns:a16="http://schemas.microsoft.com/office/drawing/2014/main" id="{08E8CE4C-055B-4828-BD5D-665BD931E16A}"/>
                </a:ext>
              </a:extLst>
            </p:cNvPr>
            <p:cNvGraphicFramePr>
              <a:graphicFrameLocks noChangeAspect="1"/>
            </p:cNvGraphicFramePr>
            <p:nvPr>
              <p:extLst>
                <p:ext uri="{D42A27DB-BD31-4B8C-83A1-F6EECF244321}">
                  <p14:modId xmlns:p14="http://schemas.microsoft.com/office/powerpoint/2010/main" val="1019862076"/>
                </p:ext>
              </p:extLst>
            </p:nvPr>
          </p:nvGraphicFramePr>
          <p:xfrm>
            <a:off x="3779330" y="4203942"/>
            <a:ext cx="2544762" cy="804862"/>
          </p:xfrm>
          <a:graphic>
            <a:graphicData uri="http://schemas.openxmlformats.org/presentationml/2006/ole">
              <mc:AlternateContent xmlns:mc="http://schemas.openxmlformats.org/markup-compatibility/2006">
                <mc:Choice xmlns:v="urn:schemas-microsoft-com:vml" Requires="v">
                  <p:oleObj name="Equation" r:id="rId12" imgW="1180800" imgH="317160" progId="Equation.DSMT4">
                    <p:embed/>
                  </p:oleObj>
                </mc:Choice>
                <mc:Fallback>
                  <p:oleObj name="Equation" r:id="rId12" imgW="1180800" imgH="317160" progId="Equation.DSMT4">
                    <p:embed/>
                    <p:pic>
                      <p:nvPicPr>
                        <p:cNvPr id="13" name="Object 1">
                          <a:extLst>
                            <a:ext uri="{FF2B5EF4-FFF2-40B4-BE49-F238E27FC236}">
                              <a16:creationId xmlns:a16="http://schemas.microsoft.com/office/drawing/2014/main" id="{3BAFF11D-184C-4FBF-84D5-39B2C2BD7125}"/>
                            </a:ext>
                          </a:extLst>
                        </p:cNvPr>
                        <p:cNvPicPr>
                          <a:picLocks noChangeAspect="1" noChangeArrowheads="1"/>
                        </p:cNvPicPr>
                        <p:nvPr/>
                      </p:nvPicPr>
                      <p:blipFill>
                        <a:blip r:embed="rId13"/>
                        <a:srcRect/>
                        <a:stretch>
                          <a:fillRect/>
                        </a:stretch>
                      </p:blipFill>
                      <p:spPr bwMode="auto">
                        <a:xfrm>
                          <a:off x="3779330" y="4203942"/>
                          <a:ext cx="2544762" cy="804862"/>
                        </a:xfrm>
                        <a:prstGeom prst="rect">
                          <a:avLst/>
                        </a:prstGeom>
                        <a:noFill/>
                        <a:ln>
                          <a:noFill/>
                        </a:ln>
                      </p:spPr>
                    </p:pic>
                  </p:oleObj>
                </mc:Fallback>
              </mc:AlternateContent>
            </a:graphicData>
          </a:graphic>
        </p:graphicFrame>
        <p:sp>
          <p:nvSpPr>
            <p:cNvPr id="30" name="文本框 29">
              <a:extLst>
                <a:ext uri="{FF2B5EF4-FFF2-40B4-BE49-F238E27FC236}">
                  <a16:creationId xmlns:a16="http://schemas.microsoft.com/office/drawing/2014/main" id="{56F0BA48-199B-4BDF-B334-9000EB2A7C8D}"/>
                </a:ext>
              </a:extLst>
            </p:cNvPr>
            <p:cNvSpPr txBox="1"/>
            <p:nvPr/>
          </p:nvSpPr>
          <p:spPr>
            <a:xfrm>
              <a:off x="2978208" y="4429951"/>
              <a:ext cx="543739" cy="523220"/>
            </a:xfrm>
            <a:prstGeom prst="rect">
              <a:avLst/>
            </a:prstGeom>
            <a:noFill/>
          </p:spPr>
          <p:txBody>
            <a:bodyPr wrap="none" rtlCol="0">
              <a:spAutoFit/>
            </a:bodyPr>
            <a:lstStyle/>
            <a:p>
              <a:r>
                <a:rPr lang="zh-CN" altLang="en-US" sz="2800" b="1"/>
                <a:t>当</a:t>
              </a:r>
            </a:p>
          </p:txBody>
        </p:sp>
      </p:grpSp>
      <p:grpSp>
        <p:nvGrpSpPr>
          <p:cNvPr id="2" name="组合 1">
            <a:extLst>
              <a:ext uri="{FF2B5EF4-FFF2-40B4-BE49-F238E27FC236}">
                <a16:creationId xmlns:a16="http://schemas.microsoft.com/office/drawing/2014/main" id="{F66973A3-D784-4D67-8949-347CB2ED3038}"/>
              </a:ext>
            </a:extLst>
          </p:cNvPr>
          <p:cNvGrpSpPr/>
          <p:nvPr/>
        </p:nvGrpSpPr>
        <p:grpSpPr>
          <a:xfrm>
            <a:off x="6643446" y="295218"/>
            <a:ext cx="3048991" cy="2306288"/>
            <a:chOff x="5198555" y="576038"/>
            <a:chExt cx="3048991" cy="2306288"/>
          </a:xfrm>
        </p:grpSpPr>
        <p:pic>
          <p:nvPicPr>
            <p:cNvPr id="19" name="图片 18">
              <a:extLst>
                <a:ext uri="{FF2B5EF4-FFF2-40B4-BE49-F238E27FC236}">
                  <a16:creationId xmlns:a16="http://schemas.microsoft.com/office/drawing/2014/main" id="{EAC87C6B-6A5A-4ADF-85FF-E873300861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98555" y="576038"/>
              <a:ext cx="3048991" cy="2306288"/>
            </a:xfrm>
            <a:prstGeom prst="rect">
              <a:avLst/>
            </a:prstGeom>
          </p:spPr>
        </p:pic>
        <p:sp>
          <p:nvSpPr>
            <p:cNvPr id="23" name="矩形 22">
              <a:extLst>
                <a:ext uri="{FF2B5EF4-FFF2-40B4-BE49-F238E27FC236}">
                  <a16:creationId xmlns:a16="http://schemas.microsoft.com/office/drawing/2014/main" id="{FB7AC746-3506-4B89-B4A2-D2B356654558}"/>
                </a:ext>
              </a:extLst>
            </p:cNvPr>
            <p:cNvSpPr/>
            <p:nvPr/>
          </p:nvSpPr>
          <p:spPr bwMode="auto">
            <a:xfrm>
              <a:off x="5326016" y="1113487"/>
              <a:ext cx="1342017" cy="1207008"/>
            </a:xfrm>
            <a:prstGeom prst="rect">
              <a:avLst/>
            </a:prstGeom>
            <a:solidFill>
              <a:schemeClr val="bg1"/>
            </a:solidFill>
            <a:ln w="38100" cap="flat" cmpd="sng" algn="ctr">
              <a:solidFill>
                <a:schemeClr val="bg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1" lang="zh-CN" altLang="en-US" sz="3600" b="0" i="0" u="none" strike="noStrike" cap="none" normalizeH="0" baseline="0">
                <a:ln>
                  <a:noFill/>
                </a:ln>
                <a:effectLst/>
                <a:latin typeface="楷体_GB2312" panose="02010609030101010101" pitchFamily="49" charset="-122"/>
                <a:ea typeface="楷体_GB2312" panose="02010609030101010101" pitchFamily="49" charset="-122"/>
              </a:endParaRPr>
            </a:p>
          </p:txBody>
        </p:sp>
        <p:cxnSp>
          <p:nvCxnSpPr>
            <p:cNvPr id="25" name="直接连接符 24">
              <a:extLst>
                <a:ext uri="{FF2B5EF4-FFF2-40B4-BE49-F238E27FC236}">
                  <a16:creationId xmlns:a16="http://schemas.microsoft.com/office/drawing/2014/main" id="{8A3DD55D-3A3E-4ADC-BB78-EF7E58FDD003}"/>
                </a:ext>
              </a:extLst>
            </p:cNvPr>
            <p:cNvCxnSpPr/>
            <p:nvPr/>
          </p:nvCxnSpPr>
          <p:spPr bwMode="auto">
            <a:xfrm flipV="1">
              <a:off x="6397370" y="1001930"/>
              <a:ext cx="0" cy="1340510"/>
            </a:xfrm>
            <a:prstGeom prst="line">
              <a:avLst/>
            </a:prstGeom>
            <a:ln w="28575">
              <a:headEnd type="none" w="med" len="med"/>
              <a:tailEnd type="none" w="med" len="med"/>
            </a:ln>
          </p:spPr>
          <p:style>
            <a:lnRef idx="1">
              <a:schemeClr val="accent4"/>
            </a:lnRef>
            <a:fillRef idx="0">
              <a:schemeClr val="accent4"/>
            </a:fillRef>
            <a:effectRef idx="0">
              <a:schemeClr val="accent4"/>
            </a:effectRef>
            <a:fontRef idx="minor">
              <a:schemeClr val="tx1"/>
            </a:fontRef>
          </p:style>
        </p:cxnSp>
      </p:grpSp>
    </p:spTree>
    <p:extLst>
      <p:ext uri="{BB962C8B-B14F-4D97-AF65-F5344CB8AC3E}">
        <p14:creationId xmlns:p14="http://schemas.microsoft.com/office/powerpoint/2010/main" val="42534525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1768BB74-4884-4C53-8BBC-90F65F5817A6}"/>
              </a:ext>
            </a:extLst>
          </p:cNvPr>
          <p:cNvSpPr/>
          <p:nvPr/>
        </p:nvSpPr>
        <p:spPr>
          <a:xfrm>
            <a:off x="4359219" y="2531999"/>
            <a:ext cx="2715808" cy="1569660"/>
          </a:xfrm>
          <a:prstGeom prst="rect">
            <a:avLst/>
          </a:prstGeom>
          <a:noFill/>
        </p:spPr>
        <p:txBody>
          <a:bodyPr wrap="none" lIns="91440" tIns="45720" rIns="91440" bIns="45720">
            <a:spAutoFit/>
          </a:bodyPr>
          <a:lstStyle/>
          <a:p>
            <a:pPr algn="ctr"/>
            <a:r>
              <a:rPr lang="en-US" altLang="zh-CN" sz="9600" b="0" cap="none" spc="0">
                <a:ln w="0"/>
                <a:solidFill>
                  <a:srgbClr val="FF0000"/>
                </a:solidFill>
                <a:effectLst>
                  <a:reflection blurRad="6350" stA="53000" endA="300" endPos="35500" dir="5400000" sy="-90000" algn="bl" rotWithShape="0"/>
                </a:effectLst>
              </a:rPr>
              <a:t>END</a:t>
            </a:r>
            <a:endParaRPr lang="zh-CN" altLang="en-US" sz="9600" b="0" cap="none" spc="0">
              <a:ln w="0"/>
              <a:solidFill>
                <a:srgbClr val="FF0000"/>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14492889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5602" name="Text Box 2">
            <a:extLst>
              <a:ext uri="{FF2B5EF4-FFF2-40B4-BE49-F238E27FC236}">
                <a16:creationId xmlns:a16="http://schemas.microsoft.com/office/drawing/2014/main" id="{6E7134B7-FFC9-456D-8705-8A683E5F7B98}"/>
              </a:ext>
            </a:extLst>
          </p:cNvPr>
          <p:cNvSpPr txBox="1">
            <a:spLocks noChangeArrowheads="1"/>
          </p:cNvSpPr>
          <p:nvPr/>
        </p:nvSpPr>
        <p:spPr bwMode="auto">
          <a:xfrm>
            <a:off x="0" y="155422"/>
            <a:ext cx="12009120" cy="151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lnSpc>
                <a:spcPct val="135000"/>
              </a:lnSpc>
              <a:spcBef>
                <a:spcPct val="0"/>
              </a:spcBef>
              <a:spcAft>
                <a:spcPct val="0"/>
              </a:spcAft>
              <a:buNone/>
            </a:pPr>
            <a:r>
              <a:rPr lang="zh-CN" altLang="en-US" sz="3600" b="1">
                <a:solidFill>
                  <a:srgbClr val="FFFF00"/>
                </a:solidFill>
                <a:latin typeface="楷体_GB2312" pitchFamily="49" charset="-122"/>
                <a:ea typeface="楷体_GB2312" pitchFamily="49" charset="-122"/>
              </a:rPr>
              <a:t>例</a:t>
            </a:r>
            <a:r>
              <a:rPr lang="en-US" altLang="zh-CN" sz="3600" b="1">
                <a:solidFill>
                  <a:srgbClr val="FFFF00"/>
                </a:solidFill>
                <a:latin typeface="楷体_GB2312" pitchFamily="49" charset="-122"/>
                <a:ea typeface="楷体_GB2312" pitchFamily="49" charset="-122"/>
              </a:rPr>
              <a:t>19</a:t>
            </a:r>
            <a:r>
              <a:rPr lang="en-US" altLang="zh-CN" sz="3600" b="1">
                <a:solidFill>
                  <a:srgbClr val="FFFFFF"/>
                </a:solidFill>
                <a:latin typeface="楷体_GB2312" pitchFamily="49" charset="-122"/>
                <a:ea typeface="楷体_GB2312" pitchFamily="49" charset="-122"/>
              </a:rPr>
              <a:t> </a:t>
            </a:r>
            <a:r>
              <a:rPr lang="zh-CN" altLang="en-US" sz="3600" b="1">
                <a:solidFill>
                  <a:srgbClr val="FFFFFF"/>
                </a:solidFill>
                <a:latin typeface="楷体_GB2312" pitchFamily="49" charset="-122"/>
                <a:ea typeface="楷体_GB2312" pitchFamily="49" charset="-122"/>
              </a:rPr>
              <a:t>电路工作于正弦稳态，已知电压源电压为              </a:t>
            </a:r>
            <a:r>
              <a:rPr lang="en-US" altLang="zh-CN" sz="3600" b="1">
                <a:solidFill>
                  <a:srgbClr val="FFFFFF"/>
                </a:solidFill>
                <a:latin typeface="楷体_GB2312" pitchFamily="49" charset="-122"/>
                <a:ea typeface="楷体_GB2312" pitchFamily="49" charset="-122"/>
              </a:rPr>
              <a:t>.</a:t>
            </a:r>
            <a:r>
              <a:rPr lang="zh-CN" altLang="en-US" sz="3600" b="1">
                <a:solidFill>
                  <a:srgbClr val="FFFFFF"/>
                </a:solidFill>
                <a:latin typeface="楷体_GB2312" pitchFamily="49" charset="-122"/>
                <a:ea typeface="楷体_GB2312" pitchFamily="49" charset="-122"/>
              </a:rPr>
              <a:t>试求该电压源供出的平均功率。 </a:t>
            </a:r>
          </a:p>
        </p:txBody>
      </p:sp>
      <p:graphicFrame>
        <p:nvGraphicFramePr>
          <p:cNvPr id="197632" name="Object 0">
            <a:extLst>
              <a:ext uri="{FF2B5EF4-FFF2-40B4-BE49-F238E27FC236}">
                <a16:creationId xmlns:a16="http://schemas.microsoft.com/office/drawing/2014/main" id="{09032B91-6262-4C72-BB64-53CDD3856BE3}"/>
              </a:ext>
            </a:extLst>
          </p:cNvPr>
          <p:cNvGraphicFramePr>
            <a:graphicFrameLocks noChangeAspect="1"/>
          </p:cNvGraphicFramePr>
          <p:nvPr>
            <p:extLst>
              <p:ext uri="{D42A27DB-BD31-4B8C-83A1-F6EECF244321}">
                <p14:modId xmlns:p14="http://schemas.microsoft.com/office/powerpoint/2010/main" val="532327881"/>
              </p:ext>
            </p:extLst>
          </p:nvPr>
        </p:nvGraphicFramePr>
        <p:xfrm>
          <a:off x="8858250" y="682117"/>
          <a:ext cx="3009900" cy="611188"/>
        </p:xfrm>
        <a:graphic>
          <a:graphicData uri="http://schemas.openxmlformats.org/presentationml/2006/ole">
            <mc:AlternateContent xmlns:mc="http://schemas.openxmlformats.org/markup-compatibility/2006">
              <mc:Choice xmlns:v="urn:schemas-microsoft-com:vml" Requires="v">
                <p:oleObj name="Equation" r:id="rId2" imgW="1209822" imgH="142977" progId="Equation.DSMT4">
                  <p:embed/>
                </p:oleObj>
              </mc:Choice>
              <mc:Fallback>
                <p:oleObj name="Equation" r:id="rId2" imgW="1209822" imgH="142977" progId="Equation.DSMT4">
                  <p:embed/>
                  <p:pic>
                    <p:nvPicPr>
                      <p:cNvPr id="197632" name="Object 0">
                        <a:extLst>
                          <a:ext uri="{FF2B5EF4-FFF2-40B4-BE49-F238E27FC236}">
                            <a16:creationId xmlns:a16="http://schemas.microsoft.com/office/drawing/2014/main" id="{09032B91-6262-4C72-BB64-53CDD3856B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8250" y="682117"/>
                        <a:ext cx="300990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97633" name="Object 1">
            <a:extLst>
              <a:ext uri="{FF2B5EF4-FFF2-40B4-BE49-F238E27FC236}">
                <a16:creationId xmlns:a16="http://schemas.microsoft.com/office/drawing/2014/main" id="{22515A4B-C4C2-445F-9012-A84CCC6BC189}"/>
              </a:ext>
            </a:extLst>
          </p:cNvPr>
          <p:cNvGraphicFramePr>
            <a:graphicFrameLocks noChangeAspect="1"/>
          </p:cNvGraphicFramePr>
          <p:nvPr/>
        </p:nvGraphicFramePr>
        <p:xfrm>
          <a:off x="2208213" y="2565400"/>
          <a:ext cx="8077200" cy="1887538"/>
        </p:xfrm>
        <a:graphic>
          <a:graphicData uri="http://schemas.openxmlformats.org/presentationml/2006/ole">
            <mc:AlternateContent xmlns:mc="http://schemas.openxmlformats.org/markup-compatibility/2006">
              <mc:Choice xmlns:v="urn:schemas-microsoft-com:vml" Requires="v">
                <p:oleObj r:id="rId4" imgW="22250618" imgH="5197317" progId="Photoshop.Image.5">
                  <p:embed/>
                </p:oleObj>
              </mc:Choice>
              <mc:Fallback>
                <p:oleObj r:id="rId4" imgW="22250618" imgH="5197317" progId="Photoshop.Image.5">
                  <p:embed/>
                  <p:pic>
                    <p:nvPicPr>
                      <p:cNvPr id="197633" name="Object 1">
                        <a:extLst>
                          <a:ext uri="{FF2B5EF4-FFF2-40B4-BE49-F238E27FC236}">
                            <a16:creationId xmlns:a16="http://schemas.microsoft.com/office/drawing/2014/main" id="{22515A4B-C4C2-445F-9012-A84CCC6BC1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8213" y="2565400"/>
                        <a:ext cx="80772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5606" name="Text Box 6">
            <a:extLst>
              <a:ext uri="{FF2B5EF4-FFF2-40B4-BE49-F238E27FC236}">
                <a16:creationId xmlns:a16="http://schemas.microsoft.com/office/drawing/2014/main" id="{BF7C4A3B-3C7F-4F44-A9E5-203C9B95C08D}"/>
              </a:ext>
            </a:extLst>
          </p:cNvPr>
          <p:cNvSpPr txBox="1">
            <a:spLocks noChangeArrowheads="1"/>
          </p:cNvSpPr>
          <p:nvPr/>
        </p:nvSpPr>
        <p:spPr bwMode="auto">
          <a:xfrm>
            <a:off x="2057400" y="4524376"/>
            <a:ext cx="81534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解：电路的相量模型如图</a:t>
            </a:r>
            <a:r>
              <a:rPr lang="en-US" altLang="zh-CN" sz="3600" b="1">
                <a:solidFill>
                  <a:srgbClr val="FFFFFF"/>
                </a:solidFill>
                <a:latin typeface="楷体_GB2312" pitchFamily="49" charset="-122"/>
                <a:ea typeface="楷体_GB2312" pitchFamily="49" charset="-122"/>
              </a:rPr>
              <a:t>(b)</a:t>
            </a:r>
            <a:r>
              <a:rPr lang="zh-CN" altLang="en-US" sz="3600" b="1">
                <a:solidFill>
                  <a:srgbClr val="FFFFFF"/>
                </a:solidFill>
                <a:latin typeface="楷体_GB2312" pitchFamily="49" charset="-122"/>
                <a:ea typeface="楷体_GB2312" pitchFamily="49" charset="-122"/>
              </a:rPr>
              <a:t>所示。先求出连接电压源单口网络的等效阻抗 </a:t>
            </a:r>
          </a:p>
        </p:txBody>
      </p:sp>
      <p:graphicFrame>
        <p:nvGraphicFramePr>
          <p:cNvPr id="197634" name="Object 2">
            <a:extLst>
              <a:ext uri="{FF2B5EF4-FFF2-40B4-BE49-F238E27FC236}">
                <a16:creationId xmlns:a16="http://schemas.microsoft.com/office/drawing/2014/main" id="{FC743624-A4A1-4FDF-AD63-9FE6ED9B277D}"/>
              </a:ext>
            </a:extLst>
          </p:cNvPr>
          <p:cNvGraphicFramePr>
            <a:graphicFrameLocks noChangeAspect="1"/>
          </p:cNvGraphicFramePr>
          <p:nvPr/>
        </p:nvGraphicFramePr>
        <p:xfrm>
          <a:off x="1752600" y="5641976"/>
          <a:ext cx="8610600" cy="987425"/>
        </p:xfrm>
        <a:graphic>
          <a:graphicData uri="http://schemas.openxmlformats.org/presentationml/2006/ole">
            <mc:AlternateContent xmlns:mc="http://schemas.openxmlformats.org/markup-compatibility/2006">
              <mc:Choice xmlns:v="urn:schemas-microsoft-com:vml" Requires="v">
                <p:oleObj r:id="rId6" imgW="4305325" imgH="323918" progId="Equation.3">
                  <p:embed/>
                </p:oleObj>
              </mc:Choice>
              <mc:Fallback>
                <p:oleObj r:id="rId6" imgW="4305325" imgH="323918" progId="Equation.3">
                  <p:embed/>
                  <p:pic>
                    <p:nvPicPr>
                      <p:cNvPr id="197634" name="Object 2">
                        <a:extLst>
                          <a:ext uri="{FF2B5EF4-FFF2-40B4-BE49-F238E27FC236}">
                            <a16:creationId xmlns:a16="http://schemas.microsoft.com/office/drawing/2014/main" id="{FC743624-A4A1-4FDF-AD63-9FE6ED9B27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2600" y="5641976"/>
                        <a:ext cx="8610600"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0-#ppt_w/2"/>
                                          </p:val>
                                        </p:tav>
                                        <p:tav tm="100000">
                                          <p:val>
                                            <p:strVal val="#ppt_x"/>
                                          </p:val>
                                        </p:tav>
                                      </p:tavLst>
                                    </p:anim>
                                    <p:anim calcmode="lin" valueType="num">
                                      <p:cBhvr additive="base">
                                        <p:cTn id="8" dur="500" fill="hold"/>
                                        <p:tgtEl>
                                          <p:spTgt spid="2560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197632"/>
                                        </p:tgtEl>
                                        <p:attrNameLst>
                                          <p:attrName>style.visibility</p:attrName>
                                        </p:attrNameLst>
                                      </p:cBhvr>
                                      <p:to>
                                        <p:strVal val="visible"/>
                                      </p:to>
                                    </p:set>
                                  </p:childTnLst>
                                </p:cTn>
                              </p:par>
                            </p:childTnLst>
                          </p:cTn>
                        </p:par>
                        <p:par>
                          <p:cTn id="12" fill="hold" nodeType="afterGroup">
                            <p:stCondLst>
                              <p:cond delay="1000"/>
                            </p:stCondLst>
                            <p:childTnLst>
                              <p:par>
                                <p:cTn id="13" presetID="4" presetClass="entr" presetSubtype="32" fill="hold" nodeType="afterEffect">
                                  <p:stCondLst>
                                    <p:cond delay="0"/>
                                  </p:stCondLst>
                                  <p:childTnLst>
                                    <p:set>
                                      <p:cBhvr>
                                        <p:cTn id="14" dur="1" fill="hold">
                                          <p:stCondLst>
                                            <p:cond delay="0"/>
                                          </p:stCondLst>
                                        </p:cTn>
                                        <p:tgtEl>
                                          <p:spTgt spid="197633"/>
                                        </p:tgtEl>
                                        <p:attrNameLst>
                                          <p:attrName>style.visibility</p:attrName>
                                        </p:attrNameLst>
                                      </p:cBhvr>
                                      <p:to>
                                        <p:strVal val="visible"/>
                                      </p:to>
                                    </p:set>
                                    <p:animEffect transition="in" filter="box(out)">
                                      <p:cBhvr>
                                        <p:cTn id="15" dur="500"/>
                                        <p:tgtEl>
                                          <p:spTgt spid="197633"/>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5606"/>
                                        </p:tgtEl>
                                        <p:attrNameLst>
                                          <p:attrName>style.visibility</p:attrName>
                                        </p:attrNameLst>
                                      </p:cBhvr>
                                      <p:to>
                                        <p:strVal val="visible"/>
                                      </p:to>
                                    </p:set>
                                    <p:anim calcmode="lin" valueType="num">
                                      <p:cBhvr additive="base">
                                        <p:cTn id="20" dur="500" fill="hold"/>
                                        <p:tgtEl>
                                          <p:spTgt spid="25606"/>
                                        </p:tgtEl>
                                        <p:attrNameLst>
                                          <p:attrName>ppt_x</p:attrName>
                                        </p:attrNameLst>
                                      </p:cBhvr>
                                      <p:tavLst>
                                        <p:tav tm="0">
                                          <p:val>
                                            <p:strVal val="0-#ppt_w/2"/>
                                          </p:val>
                                        </p:tav>
                                        <p:tav tm="100000">
                                          <p:val>
                                            <p:strVal val="#ppt_x"/>
                                          </p:val>
                                        </p:tav>
                                      </p:tavLst>
                                    </p:anim>
                                    <p:anim calcmode="lin" valueType="num">
                                      <p:cBhvr additive="base">
                                        <p:cTn id="21" dur="500" fill="hold"/>
                                        <p:tgtEl>
                                          <p:spTgt spid="25606"/>
                                        </p:tgtEl>
                                        <p:attrNameLst>
                                          <p:attrName>ppt_y</p:attrName>
                                        </p:attrNameLst>
                                      </p:cBhvr>
                                      <p:tavLst>
                                        <p:tav tm="0">
                                          <p:val>
                                            <p:strVal val="#ppt_y"/>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 presetClass="entr" presetSubtype="4" fill="hold" nodeType="clickEffect">
                                  <p:stCondLst>
                                    <p:cond delay="0"/>
                                  </p:stCondLst>
                                  <p:childTnLst>
                                    <p:set>
                                      <p:cBhvr>
                                        <p:cTn id="25" dur="1" fill="hold">
                                          <p:stCondLst>
                                            <p:cond delay="0"/>
                                          </p:stCondLst>
                                        </p:cTn>
                                        <p:tgtEl>
                                          <p:spTgt spid="197634"/>
                                        </p:tgtEl>
                                        <p:attrNameLst>
                                          <p:attrName>style.visibility</p:attrName>
                                        </p:attrNameLst>
                                      </p:cBhvr>
                                      <p:to>
                                        <p:strVal val="visible"/>
                                      </p:to>
                                    </p:set>
                                    <p:anim calcmode="lin" valueType="num">
                                      <p:cBhvr additive="base">
                                        <p:cTn id="26" dur="500" fill="hold"/>
                                        <p:tgtEl>
                                          <p:spTgt spid="197634"/>
                                        </p:tgtEl>
                                        <p:attrNameLst>
                                          <p:attrName>ppt_x</p:attrName>
                                        </p:attrNameLst>
                                      </p:cBhvr>
                                      <p:tavLst>
                                        <p:tav tm="0">
                                          <p:val>
                                            <p:strVal val="#ppt_x"/>
                                          </p:val>
                                        </p:tav>
                                        <p:tav tm="100000">
                                          <p:val>
                                            <p:strVal val="#ppt_x"/>
                                          </p:val>
                                        </p:tav>
                                      </p:tavLst>
                                    </p:anim>
                                    <p:anim calcmode="lin" valueType="num">
                                      <p:cBhvr additive="base">
                                        <p:cTn id="27" dur="500" fill="hold"/>
                                        <p:tgtEl>
                                          <p:spTgt spid="1976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6"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graphicFrame>
        <p:nvGraphicFramePr>
          <p:cNvPr id="198656" name="Object 0">
            <a:extLst>
              <a:ext uri="{FF2B5EF4-FFF2-40B4-BE49-F238E27FC236}">
                <a16:creationId xmlns:a16="http://schemas.microsoft.com/office/drawing/2014/main" id="{C9DA32C1-C3B0-4849-89AA-076846E2ECC1}"/>
              </a:ext>
            </a:extLst>
          </p:cNvPr>
          <p:cNvGraphicFramePr>
            <a:graphicFrameLocks noChangeAspect="1"/>
          </p:cNvGraphicFramePr>
          <p:nvPr>
            <p:extLst>
              <p:ext uri="{D42A27DB-BD31-4B8C-83A1-F6EECF244321}">
                <p14:modId xmlns:p14="http://schemas.microsoft.com/office/powerpoint/2010/main" val="2383152723"/>
              </p:ext>
            </p:extLst>
          </p:nvPr>
        </p:nvGraphicFramePr>
        <p:xfrm>
          <a:off x="97293" y="1199216"/>
          <a:ext cx="8305800" cy="898525"/>
        </p:xfrm>
        <a:graphic>
          <a:graphicData uri="http://schemas.openxmlformats.org/presentationml/2006/ole">
            <mc:AlternateContent xmlns:mc="http://schemas.openxmlformats.org/markup-compatibility/2006">
              <mc:Choice xmlns:v="urn:schemas-microsoft-com:vml" Requires="v">
                <p:oleObj r:id="rId2" imgW="3876567" imgH="323918" progId="Equation.3">
                  <p:embed/>
                </p:oleObj>
              </mc:Choice>
              <mc:Fallback>
                <p:oleObj r:id="rId2" imgW="3876567" imgH="323918" progId="Equation.3">
                  <p:embed/>
                  <p:pic>
                    <p:nvPicPr>
                      <p:cNvPr id="198656" name="Object 0">
                        <a:extLst>
                          <a:ext uri="{FF2B5EF4-FFF2-40B4-BE49-F238E27FC236}">
                            <a16:creationId xmlns:a16="http://schemas.microsoft.com/office/drawing/2014/main" id="{C9DA32C1-C3B0-4849-89AA-076846E2EC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93" y="1199216"/>
                        <a:ext cx="83058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198658" name="Object 2">
            <a:extLst>
              <a:ext uri="{FF2B5EF4-FFF2-40B4-BE49-F238E27FC236}">
                <a16:creationId xmlns:a16="http://schemas.microsoft.com/office/drawing/2014/main" id="{232F6D1B-638A-4F06-9617-3C8E46DF376D}"/>
              </a:ext>
            </a:extLst>
          </p:cNvPr>
          <p:cNvGraphicFramePr>
            <a:graphicFrameLocks noChangeAspect="1"/>
          </p:cNvGraphicFramePr>
          <p:nvPr>
            <p:extLst>
              <p:ext uri="{D42A27DB-BD31-4B8C-83A1-F6EECF244321}">
                <p14:modId xmlns:p14="http://schemas.microsoft.com/office/powerpoint/2010/main" val="1866323409"/>
              </p:ext>
            </p:extLst>
          </p:nvPr>
        </p:nvGraphicFramePr>
        <p:xfrm>
          <a:off x="264109" y="408303"/>
          <a:ext cx="4230687" cy="927100"/>
        </p:xfrm>
        <a:graphic>
          <a:graphicData uri="http://schemas.openxmlformats.org/presentationml/2006/ole">
            <mc:AlternateContent xmlns:mc="http://schemas.openxmlformats.org/markup-compatibility/2006">
              <mc:Choice xmlns:v="urn:schemas-microsoft-com:vml" Requires="v">
                <p:oleObj name="Equation" r:id="rId4" imgW="1943176" imgH="352391" progId="Equation.DSMT4">
                  <p:embed/>
                </p:oleObj>
              </mc:Choice>
              <mc:Fallback>
                <p:oleObj name="Equation" r:id="rId4" imgW="1943176" imgH="352391" progId="Equation.DSMT4">
                  <p:embed/>
                  <p:pic>
                    <p:nvPicPr>
                      <p:cNvPr id="198658" name="Object 2">
                        <a:extLst>
                          <a:ext uri="{FF2B5EF4-FFF2-40B4-BE49-F238E27FC236}">
                            <a16:creationId xmlns:a16="http://schemas.microsoft.com/office/drawing/2014/main" id="{232F6D1B-638A-4F06-9617-3C8E46DF376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109" y="408303"/>
                        <a:ext cx="42306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41993" name="Object 1">
            <a:extLst>
              <a:ext uri="{FF2B5EF4-FFF2-40B4-BE49-F238E27FC236}">
                <a16:creationId xmlns:a16="http://schemas.microsoft.com/office/drawing/2014/main" id="{2EB28ADB-4808-40A0-B36F-FA06BDA84BF2}"/>
              </a:ext>
            </a:extLst>
          </p:cNvPr>
          <p:cNvGraphicFramePr>
            <a:graphicFrameLocks noChangeAspect="1"/>
          </p:cNvGraphicFramePr>
          <p:nvPr>
            <p:extLst>
              <p:ext uri="{D42A27DB-BD31-4B8C-83A1-F6EECF244321}">
                <p14:modId xmlns:p14="http://schemas.microsoft.com/office/powerpoint/2010/main" val="477699043"/>
              </p:ext>
            </p:extLst>
          </p:nvPr>
        </p:nvGraphicFramePr>
        <p:xfrm>
          <a:off x="8441741" y="67564"/>
          <a:ext cx="3652966" cy="1887538"/>
        </p:xfrm>
        <a:graphic>
          <a:graphicData uri="http://schemas.openxmlformats.org/presentationml/2006/ole">
            <mc:AlternateContent xmlns:mc="http://schemas.openxmlformats.org/markup-compatibility/2006">
              <mc:Choice xmlns:v="urn:schemas-microsoft-com:vml" Requires="v">
                <p:oleObj r:id="rId6" imgW="22250618" imgH="5197317" progId="Photoshop.Image.5">
                  <p:embed/>
                </p:oleObj>
              </mc:Choice>
              <mc:Fallback>
                <p:oleObj r:id="rId6" imgW="22250618" imgH="5197317" progId="Photoshop.Image.5">
                  <p:embed/>
                  <p:pic>
                    <p:nvPicPr>
                      <p:cNvPr id="41993" name="Object 1">
                        <a:extLst>
                          <a:ext uri="{FF2B5EF4-FFF2-40B4-BE49-F238E27FC236}">
                            <a16:creationId xmlns:a16="http://schemas.microsoft.com/office/drawing/2014/main" id="{2EB28ADB-4808-40A0-B36F-FA06BDA84B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51711"/>
                      <a:stretch>
                        <a:fillRect/>
                      </a:stretch>
                    </p:blipFill>
                    <p:spPr bwMode="auto">
                      <a:xfrm>
                        <a:off x="8441741" y="67564"/>
                        <a:ext cx="3652966" cy="1887538"/>
                      </a:xfrm>
                      <a:prstGeom prst="rect">
                        <a:avLst/>
                      </a:prstGeom>
                      <a:noFill/>
                      <a:ln>
                        <a:noFill/>
                      </a:ln>
                    </p:spPr>
                  </p:pic>
                </p:oleObj>
              </mc:Fallback>
            </mc:AlternateContent>
          </a:graphicData>
        </a:graphic>
      </p:graphicFrame>
      <p:graphicFrame>
        <p:nvGraphicFramePr>
          <p:cNvPr id="7" name="Object 2">
            <a:extLst>
              <a:ext uri="{FF2B5EF4-FFF2-40B4-BE49-F238E27FC236}">
                <a16:creationId xmlns:a16="http://schemas.microsoft.com/office/drawing/2014/main" id="{9FEAAF8D-9569-4A7B-91E3-EF2BE3685491}"/>
              </a:ext>
            </a:extLst>
          </p:cNvPr>
          <p:cNvGraphicFramePr>
            <a:graphicFrameLocks noChangeAspect="1"/>
          </p:cNvGraphicFramePr>
          <p:nvPr>
            <p:extLst>
              <p:ext uri="{D42A27DB-BD31-4B8C-83A1-F6EECF244321}">
                <p14:modId xmlns:p14="http://schemas.microsoft.com/office/powerpoint/2010/main" val="1675708951"/>
              </p:ext>
            </p:extLst>
          </p:nvPr>
        </p:nvGraphicFramePr>
        <p:xfrm>
          <a:off x="518013" y="0"/>
          <a:ext cx="2327599" cy="526468"/>
        </p:xfrm>
        <a:graphic>
          <a:graphicData uri="http://schemas.openxmlformats.org/presentationml/2006/ole">
            <mc:AlternateContent xmlns:mc="http://schemas.openxmlformats.org/markup-compatibility/2006">
              <mc:Choice xmlns:v="urn:schemas-microsoft-com:vml" Requires="v">
                <p:oleObj name="Equation" r:id="rId8" imgW="736560" imgH="203040" progId="Equation.DSMT4">
                  <p:embed/>
                </p:oleObj>
              </mc:Choice>
              <mc:Fallback>
                <p:oleObj name="Equation" r:id="rId8" imgW="736560" imgH="203040" progId="Equation.DSMT4">
                  <p:embed/>
                  <p:pic>
                    <p:nvPicPr>
                      <p:cNvPr id="197634" name="Object 2">
                        <a:extLst>
                          <a:ext uri="{FF2B5EF4-FFF2-40B4-BE49-F238E27FC236}">
                            <a16:creationId xmlns:a16="http://schemas.microsoft.com/office/drawing/2014/main" id="{FC743624-A4A1-4FDF-AD63-9FE6ED9B277D}"/>
                          </a:ext>
                        </a:extLst>
                      </p:cNvPr>
                      <p:cNvPicPr>
                        <a:picLocks noChangeAspect="1" noChangeArrowheads="1"/>
                      </p:cNvPicPr>
                      <p:nvPr/>
                    </p:nvPicPr>
                    <p:blipFill>
                      <a:blip r:embed="rId9"/>
                      <a:srcRect/>
                      <a:stretch>
                        <a:fillRect/>
                      </a:stretch>
                    </p:blipFill>
                    <p:spPr bwMode="auto">
                      <a:xfrm>
                        <a:off x="518013" y="0"/>
                        <a:ext cx="2327599" cy="526468"/>
                      </a:xfrm>
                      <a:prstGeom prst="rect">
                        <a:avLst/>
                      </a:prstGeom>
                      <a:noFill/>
                      <a:ln>
                        <a:noFill/>
                      </a:ln>
                    </p:spPr>
                  </p:pic>
                </p:oleObj>
              </mc:Fallback>
            </mc:AlternateContent>
          </a:graphicData>
        </a:graphic>
      </p:graphicFrame>
      <p:sp>
        <p:nvSpPr>
          <p:cNvPr id="2" name="矩形 1">
            <a:extLst>
              <a:ext uri="{FF2B5EF4-FFF2-40B4-BE49-F238E27FC236}">
                <a16:creationId xmlns:a16="http://schemas.microsoft.com/office/drawing/2014/main" id="{9C0A02E8-68A3-4E06-A2DB-98E11676E2AF}"/>
              </a:ext>
            </a:extLst>
          </p:cNvPr>
          <p:cNvSpPr/>
          <p:nvPr/>
        </p:nvSpPr>
        <p:spPr>
          <a:xfrm>
            <a:off x="97293" y="2219687"/>
            <a:ext cx="2954655" cy="369332"/>
          </a:xfrm>
          <a:prstGeom prst="rect">
            <a:avLst/>
          </a:prstGeom>
        </p:spPr>
        <p:txBody>
          <a:bodyPr wrap="none">
            <a:spAutoFit/>
          </a:bodyPr>
          <a:lstStyle/>
          <a:p>
            <a:r>
              <a:rPr lang="zh-CN" altLang="en-US" b="1">
                <a:solidFill>
                  <a:srgbClr val="FFFFFF"/>
                </a:solidFill>
                <a:latin typeface="楷体_GB2312" pitchFamily="49" charset="-122"/>
                <a:ea typeface="楷体_GB2312" pitchFamily="49" charset="-122"/>
              </a:rPr>
              <a:t>该电压源供出的平均功率：</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86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86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50178" name="Text Box 5">
            <a:extLst>
              <a:ext uri="{FF2B5EF4-FFF2-40B4-BE49-F238E27FC236}">
                <a16:creationId xmlns:a16="http://schemas.microsoft.com/office/drawing/2014/main" id="{AA2642C0-4D56-4406-9125-B84C93D21A75}"/>
              </a:ext>
            </a:extLst>
          </p:cNvPr>
          <p:cNvSpPr txBox="1">
            <a:spLocks noChangeArrowheads="1"/>
          </p:cNvSpPr>
          <p:nvPr/>
        </p:nvSpPr>
        <p:spPr bwMode="auto">
          <a:xfrm>
            <a:off x="242230" y="262622"/>
            <a:ext cx="61780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2400" b="1">
                <a:solidFill>
                  <a:srgbClr val="FFFFFF"/>
                </a:solidFill>
                <a:latin typeface="楷体_GB2312" pitchFamily="49" charset="-122"/>
                <a:ea typeface="楷体_GB2312" pitchFamily="49" charset="-122"/>
              </a:rPr>
              <a:t>可用以下几种方法求电源供出的平均功率：</a:t>
            </a:r>
            <a:r>
              <a:rPr lang="zh-CN" altLang="en-US" sz="3600" b="1">
                <a:solidFill>
                  <a:srgbClr val="FFFFFF"/>
                </a:solidFill>
                <a:latin typeface="楷体_GB2312" pitchFamily="49" charset="-122"/>
                <a:ea typeface="楷体_GB2312" pitchFamily="49" charset="-122"/>
              </a:rPr>
              <a:t> </a:t>
            </a:r>
          </a:p>
        </p:txBody>
      </p:sp>
      <p:graphicFrame>
        <p:nvGraphicFramePr>
          <p:cNvPr id="169991" name="内容占位符 169990">
            <a:extLst>
              <a:ext uri="{FF2B5EF4-FFF2-40B4-BE49-F238E27FC236}">
                <a16:creationId xmlns:a16="http://schemas.microsoft.com/office/drawing/2014/main" id="{3FE0433F-552A-44EC-B034-D40423267896}"/>
              </a:ext>
            </a:extLst>
          </p:cNvPr>
          <p:cNvGraphicFramePr>
            <a:graphicFrameLocks noGrp="1"/>
          </p:cNvGraphicFramePr>
          <p:nvPr>
            <p:ph sz="half" idx="4294967295"/>
          </p:nvPr>
        </p:nvGraphicFramePr>
        <p:xfrm>
          <a:off x="0" y="1916113"/>
          <a:ext cx="6737350" cy="617537"/>
        </p:xfrm>
        <a:graphic>
          <a:graphicData uri="http://schemas.openxmlformats.org/presentationml/2006/ole">
            <mc:AlternateContent xmlns:mc="http://schemas.openxmlformats.org/markup-compatibility/2006">
              <mc:Choice xmlns:v="urn:schemas-microsoft-com:vml" Requires="v">
                <p:oleObj r:id="rId2" imgW="2904518" imgH="266353" progId="Equation.DSMT4">
                  <p:embed/>
                </p:oleObj>
              </mc:Choice>
              <mc:Fallback>
                <p:oleObj r:id="rId2" imgW="2904518" imgH="266353" progId="Equation.DSMT4">
                  <p:embed/>
                  <p:pic>
                    <p:nvPicPr>
                      <p:cNvPr id="169991" name="内容占位符 169990">
                        <a:extLst>
                          <a:ext uri="{FF2B5EF4-FFF2-40B4-BE49-F238E27FC236}">
                            <a16:creationId xmlns:a16="http://schemas.microsoft.com/office/drawing/2014/main" id="{3FE0433F-552A-44EC-B034-D40423267896}"/>
                          </a:ext>
                        </a:extLst>
                      </p:cNvPr>
                      <p:cNvPicPr>
                        <a:picLocks noGrp="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16113"/>
                        <a:ext cx="6737350"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69994" name="文本框 169993">
            <a:extLst>
              <a:ext uri="{FF2B5EF4-FFF2-40B4-BE49-F238E27FC236}">
                <a16:creationId xmlns:a16="http://schemas.microsoft.com/office/drawing/2014/main" id="{4863CC81-B2FA-4BE5-8704-EEC3E419B2C8}"/>
              </a:ext>
            </a:extLst>
          </p:cNvPr>
          <p:cNvSpPr txBox="1">
            <a:spLocks noChangeArrowheads="1"/>
          </p:cNvSpPr>
          <p:nvPr/>
        </p:nvSpPr>
        <p:spPr bwMode="auto">
          <a:xfrm>
            <a:off x="2279651" y="2492375"/>
            <a:ext cx="5903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2400" b="1">
                <a:solidFill>
                  <a:srgbClr val="FFFFFF"/>
                </a:solidFill>
                <a:ea typeface="楷体_GB2312" pitchFamily="49" charset="-122"/>
              </a:rPr>
              <a:t>电源供出的平均功率为：</a:t>
            </a:r>
            <a:r>
              <a:rPr lang="en-US" altLang="zh-CN" sz="2400" b="1">
                <a:solidFill>
                  <a:srgbClr val="FFFFFF"/>
                </a:solidFill>
                <a:ea typeface="楷体_GB2312" pitchFamily="49" charset="-122"/>
              </a:rPr>
              <a:t>P</a:t>
            </a:r>
            <a:r>
              <a:rPr lang="en-US" altLang="zh-CN" sz="2400" b="1" baseline="-25000">
                <a:solidFill>
                  <a:srgbClr val="FFFFFF"/>
                </a:solidFill>
                <a:ea typeface="楷体_GB2312" pitchFamily="49" charset="-122"/>
              </a:rPr>
              <a:t>Us</a:t>
            </a:r>
            <a:r>
              <a:rPr lang="zh-CN" altLang="en-US" sz="2400" b="1" baseline="-25000">
                <a:solidFill>
                  <a:srgbClr val="FFFFFF"/>
                </a:solidFill>
                <a:ea typeface="楷体_GB2312" pitchFamily="49" charset="-122"/>
              </a:rPr>
              <a:t>供出</a:t>
            </a:r>
            <a:r>
              <a:rPr lang="en-US" altLang="zh-CN" sz="2400" b="1">
                <a:solidFill>
                  <a:srgbClr val="FFFFFF"/>
                </a:solidFill>
                <a:ea typeface="楷体_GB2312" pitchFamily="49" charset="-122"/>
              </a:rPr>
              <a:t>=2W</a:t>
            </a:r>
          </a:p>
        </p:txBody>
      </p:sp>
      <p:graphicFrame>
        <p:nvGraphicFramePr>
          <p:cNvPr id="169996" name="对象 169995">
            <a:extLst>
              <a:ext uri="{FF2B5EF4-FFF2-40B4-BE49-F238E27FC236}">
                <a16:creationId xmlns:a16="http://schemas.microsoft.com/office/drawing/2014/main" id="{BE2CAD87-FCCD-48D2-88E9-066B5E7186F3}"/>
              </a:ext>
            </a:extLst>
          </p:cNvPr>
          <p:cNvGraphicFramePr>
            <a:graphicFrameLocks/>
          </p:cNvGraphicFramePr>
          <p:nvPr/>
        </p:nvGraphicFramePr>
        <p:xfrm>
          <a:off x="2135189" y="3360739"/>
          <a:ext cx="6738937" cy="644525"/>
        </p:xfrm>
        <a:graphic>
          <a:graphicData uri="http://schemas.openxmlformats.org/presentationml/2006/ole">
            <mc:AlternateContent xmlns:mc="http://schemas.openxmlformats.org/markup-compatibility/2006">
              <mc:Choice xmlns:v="urn:schemas-microsoft-com:vml" Requires="v">
                <p:oleObj r:id="rId4" imgW="3311825" imgH="317225" progId="Equation.DSMT4">
                  <p:embed/>
                </p:oleObj>
              </mc:Choice>
              <mc:Fallback>
                <p:oleObj r:id="rId4" imgW="3311825" imgH="317225" progId="Equation.DSMT4">
                  <p:embed/>
                  <p:pic>
                    <p:nvPicPr>
                      <p:cNvPr id="169996" name="对象 169995">
                        <a:extLst>
                          <a:ext uri="{FF2B5EF4-FFF2-40B4-BE49-F238E27FC236}">
                            <a16:creationId xmlns:a16="http://schemas.microsoft.com/office/drawing/2014/main" id="{BE2CAD87-FCCD-48D2-88E9-066B5E7186F3}"/>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35189" y="3360739"/>
                        <a:ext cx="6738937"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69997" name="文本框 169996">
            <a:extLst>
              <a:ext uri="{FF2B5EF4-FFF2-40B4-BE49-F238E27FC236}">
                <a16:creationId xmlns:a16="http://schemas.microsoft.com/office/drawing/2014/main" id="{A6CF7FD6-2AF4-461E-BBEC-B428327E5232}"/>
              </a:ext>
            </a:extLst>
          </p:cNvPr>
          <p:cNvSpPr txBox="1">
            <a:spLocks noChangeArrowheads="1"/>
          </p:cNvSpPr>
          <p:nvPr/>
        </p:nvSpPr>
        <p:spPr bwMode="auto">
          <a:xfrm>
            <a:off x="3488531" y="6243701"/>
            <a:ext cx="28082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2400">
                <a:solidFill>
                  <a:srgbClr val="FFFFFF"/>
                </a:solidFill>
                <a:ea typeface="楷体_GB2312" pitchFamily="49" charset="-122"/>
              </a:rPr>
              <a:t>P</a:t>
            </a:r>
            <a:r>
              <a:rPr lang="en-US" altLang="zh-CN" sz="2400" baseline="-25000">
                <a:solidFill>
                  <a:srgbClr val="FFFFFF"/>
                </a:solidFill>
                <a:ea typeface="楷体_GB2312" pitchFamily="49" charset="-122"/>
              </a:rPr>
              <a:t>Us</a:t>
            </a:r>
            <a:r>
              <a:rPr lang="zh-CN" altLang="en-US" sz="2400" baseline="-25000">
                <a:solidFill>
                  <a:srgbClr val="FFFFFF"/>
                </a:solidFill>
                <a:ea typeface="楷体_GB2312" pitchFamily="49" charset="-122"/>
              </a:rPr>
              <a:t>供出</a:t>
            </a:r>
            <a:r>
              <a:rPr lang="en-US" altLang="zh-CN" sz="2400">
                <a:solidFill>
                  <a:srgbClr val="FFFFFF"/>
                </a:solidFill>
                <a:ea typeface="楷体_GB2312" pitchFamily="49" charset="-122"/>
              </a:rPr>
              <a:t>=P</a:t>
            </a:r>
            <a:r>
              <a:rPr lang="en-US" altLang="zh-CN" sz="2400" baseline="-25000">
                <a:solidFill>
                  <a:srgbClr val="FFFFFF"/>
                </a:solidFill>
                <a:ea typeface="楷体_GB2312" pitchFamily="49" charset="-122"/>
              </a:rPr>
              <a:t>R</a:t>
            </a:r>
            <a:r>
              <a:rPr lang="zh-CN" altLang="en-US" sz="2400" baseline="-25000">
                <a:solidFill>
                  <a:srgbClr val="FFFFFF"/>
                </a:solidFill>
                <a:ea typeface="楷体_GB2312" pitchFamily="49" charset="-122"/>
              </a:rPr>
              <a:t>吸收</a:t>
            </a:r>
            <a:r>
              <a:rPr lang="en-US" altLang="zh-CN" sz="2400">
                <a:solidFill>
                  <a:srgbClr val="FFFFFF"/>
                </a:solidFill>
                <a:ea typeface="楷体_GB2312" pitchFamily="49" charset="-122"/>
              </a:rPr>
              <a:t>=2W</a:t>
            </a:r>
          </a:p>
        </p:txBody>
      </p:sp>
      <p:sp>
        <p:nvSpPr>
          <p:cNvPr id="169998" name="文本框 169997">
            <a:extLst>
              <a:ext uri="{FF2B5EF4-FFF2-40B4-BE49-F238E27FC236}">
                <a16:creationId xmlns:a16="http://schemas.microsoft.com/office/drawing/2014/main" id="{7807A6BA-1ABD-456D-B12E-222E3FC0D18D}"/>
              </a:ext>
            </a:extLst>
          </p:cNvPr>
          <p:cNvSpPr txBox="1">
            <a:spLocks noChangeArrowheads="1"/>
          </p:cNvSpPr>
          <p:nvPr/>
        </p:nvSpPr>
        <p:spPr bwMode="auto">
          <a:xfrm>
            <a:off x="2208213" y="1412876"/>
            <a:ext cx="40068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2800" b="1">
                <a:solidFill>
                  <a:srgbClr val="FFFFFF"/>
                </a:solidFill>
                <a:ea typeface="楷体_GB2312" pitchFamily="49" charset="-122"/>
              </a:rPr>
              <a:t>1.</a:t>
            </a:r>
            <a:r>
              <a:rPr lang="zh-CN" altLang="en-US" sz="2800" b="1">
                <a:solidFill>
                  <a:srgbClr val="FFFFFF"/>
                </a:solidFill>
                <a:ea typeface="楷体_GB2312" pitchFamily="49" charset="-122"/>
              </a:rPr>
              <a:t>电源吸收的平均功率为</a:t>
            </a:r>
          </a:p>
        </p:txBody>
      </p:sp>
      <p:sp>
        <p:nvSpPr>
          <p:cNvPr id="169999" name="文本框 169998">
            <a:extLst>
              <a:ext uri="{FF2B5EF4-FFF2-40B4-BE49-F238E27FC236}">
                <a16:creationId xmlns:a16="http://schemas.microsoft.com/office/drawing/2014/main" id="{9E26BA8D-C251-4FB5-ADC8-1C2D3F16113E}"/>
              </a:ext>
            </a:extLst>
          </p:cNvPr>
          <p:cNvSpPr txBox="1">
            <a:spLocks noChangeArrowheads="1"/>
          </p:cNvSpPr>
          <p:nvPr/>
        </p:nvSpPr>
        <p:spPr bwMode="auto">
          <a:xfrm>
            <a:off x="2279650" y="2997201"/>
            <a:ext cx="54292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2800" b="1">
                <a:solidFill>
                  <a:srgbClr val="FFFFFF"/>
                </a:solidFill>
                <a:ea typeface="楷体_GB2312" pitchFamily="49" charset="-122"/>
              </a:rPr>
              <a:t>2.</a:t>
            </a:r>
            <a:r>
              <a:rPr lang="zh-CN" altLang="en-US" sz="2800" b="1">
                <a:solidFill>
                  <a:srgbClr val="FFFFFF"/>
                </a:solidFill>
                <a:ea typeface="楷体_GB2312" pitchFamily="49" charset="-122"/>
              </a:rPr>
              <a:t>计算二端网络吸收的平均功率为</a:t>
            </a:r>
          </a:p>
        </p:txBody>
      </p:sp>
      <p:sp>
        <p:nvSpPr>
          <p:cNvPr id="170000" name="文本框 169999">
            <a:extLst>
              <a:ext uri="{FF2B5EF4-FFF2-40B4-BE49-F238E27FC236}">
                <a16:creationId xmlns:a16="http://schemas.microsoft.com/office/drawing/2014/main" id="{2A8321D9-31D9-43B8-AD5E-9F914151884B}"/>
              </a:ext>
            </a:extLst>
          </p:cNvPr>
          <p:cNvSpPr txBox="1">
            <a:spLocks noChangeArrowheads="1"/>
          </p:cNvSpPr>
          <p:nvPr/>
        </p:nvSpPr>
        <p:spPr bwMode="auto">
          <a:xfrm>
            <a:off x="2063751" y="3860801"/>
            <a:ext cx="69834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2400" b="1">
                <a:solidFill>
                  <a:srgbClr val="FFFFFF"/>
                </a:solidFill>
                <a:ea typeface="楷体_GB2312" pitchFamily="49" charset="-122"/>
              </a:rPr>
              <a:t>能量守恒，电源供出的平均功率等于二端网络吸收的平均功率，：</a:t>
            </a:r>
            <a:r>
              <a:rPr lang="en-US" altLang="zh-CN" sz="2400" b="1">
                <a:solidFill>
                  <a:srgbClr val="FFFFFF"/>
                </a:solidFill>
                <a:ea typeface="楷体_GB2312" pitchFamily="49" charset="-122"/>
              </a:rPr>
              <a:t>P</a:t>
            </a:r>
            <a:r>
              <a:rPr lang="en-US" altLang="zh-CN" sz="2400" b="1" baseline="-25000">
                <a:solidFill>
                  <a:srgbClr val="FFFFFF"/>
                </a:solidFill>
                <a:ea typeface="楷体_GB2312" pitchFamily="49" charset="-122"/>
              </a:rPr>
              <a:t>Us</a:t>
            </a:r>
            <a:r>
              <a:rPr lang="zh-CN" altLang="en-US" sz="2400" b="1" baseline="-25000">
                <a:solidFill>
                  <a:srgbClr val="FFFFFF"/>
                </a:solidFill>
                <a:ea typeface="楷体_GB2312" pitchFamily="49" charset="-122"/>
              </a:rPr>
              <a:t>供出</a:t>
            </a:r>
            <a:r>
              <a:rPr lang="en-US" altLang="zh-CN" sz="2400" b="1">
                <a:solidFill>
                  <a:srgbClr val="FFFFFF"/>
                </a:solidFill>
                <a:ea typeface="楷体_GB2312" pitchFamily="49" charset="-122"/>
              </a:rPr>
              <a:t>=P=2W</a:t>
            </a:r>
          </a:p>
        </p:txBody>
      </p:sp>
      <p:graphicFrame>
        <p:nvGraphicFramePr>
          <p:cNvPr id="170001" name="对象 170000">
            <a:extLst>
              <a:ext uri="{FF2B5EF4-FFF2-40B4-BE49-F238E27FC236}">
                <a16:creationId xmlns:a16="http://schemas.microsoft.com/office/drawing/2014/main" id="{681210EB-9D4A-4202-9EB1-838DD16DD1CB}"/>
              </a:ext>
            </a:extLst>
          </p:cNvPr>
          <p:cNvGraphicFramePr>
            <a:graphicFrameLocks/>
          </p:cNvGraphicFramePr>
          <p:nvPr>
            <p:extLst>
              <p:ext uri="{D42A27DB-BD31-4B8C-83A1-F6EECF244321}">
                <p14:modId xmlns:p14="http://schemas.microsoft.com/office/powerpoint/2010/main" val="2682109728"/>
              </p:ext>
            </p:extLst>
          </p:nvPr>
        </p:nvGraphicFramePr>
        <p:xfrm>
          <a:off x="2248631" y="5714208"/>
          <a:ext cx="5441950" cy="528637"/>
        </p:xfrm>
        <a:graphic>
          <a:graphicData uri="http://schemas.openxmlformats.org/presentationml/2006/ole">
            <mc:AlternateContent xmlns:mc="http://schemas.openxmlformats.org/markup-compatibility/2006">
              <mc:Choice xmlns:v="urn:schemas-microsoft-com:vml" Requires="v">
                <p:oleObj r:id="rId6" imgW="2613931" imgH="253780" progId="Equation.DSMT4">
                  <p:embed/>
                </p:oleObj>
              </mc:Choice>
              <mc:Fallback>
                <p:oleObj r:id="rId6" imgW="2613931" imgH="253780" progId="Equation.DSMT4">
                  <p:embed/>
                  <p:pic>
                    <p:nvPicPr>
                      <p:cNvPr id="170001" name="对象 170000">
                        <a:extLst>
                          <a:ext uri="{FF2B5EF4-FFF2-40B4-BE49-F238E27FC236}">
                            <a16:creationId xmlns:a16="http://schemas.microsoft.com/office/drawing/2014/main" id="{681210EB-9D4A-4202-9EB1-838DD16DD1CB}"/>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48631" y="5714208"/>
                        <a:ext cx="5441950" cy="52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70002" name="文本框 170001">
            <a:extLst>
              <a:ext uri="{FF2B5EF4-FFF2-40B4-BE49-F238E27FC236}">
                <a16:creationId xmlns:a16="http://schemas.microsoft.com/office/drawing/2014/main" id="{126840FC-061D-44C2-A1C8-ABA2765EBAAE}"/>
              </a:ext>
            </a:extLst>
          </p:cNvPr>
          <p:cNvSpPr txBox="1">
            <a:spLocks noChangeArrowheads="1"/>
          </p:cNvSpPr>
          <p:nvPr/>
        </p:nvSpPr>
        <p:spPr bwMode="auto">
          <a:xfrm>
            <a:off x="2135188" y="4652963"/>
            <a:ext cx="777716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2800" b="1">
                <a:solidFill>
                  <a:srgbClr val="FFFFFF"/>
                </a:solidFill>
                <a:ea typeface="楷体_GB2312" pitchFamily="49" charset="-122"/>
              </a:rPr>
              <a:t>3.</a:t>
            </a:r>
            <a:r>
              <a:rPr lang="zh-CN" altLang="en-US" sz="2800" b="1">
                <a:solidFill>
                  <a:srgbClr val="FFFFFF"/>
                </a:solidFill>
                <a:ea typeface="楷体_GB2312" pitchFamily="49" charset="-122"/>
              </a:rPr>
              <a:t>电阻消耗（吸收）平均功率，电抗不消耗，电阻消耗的平均功率由电源提供</a:t>
            </a:r>
          </a:p>
        </p:txBody>
      </p:sp>
      <p:graphicFrame>
        <p:nvGraphicFramePr>
          <p:cNvPr id="50189" name="Object 1">
            <a:extLst>
              <a:ext uri="{FF2B5EF4-FFF2-40B4-BE49-F238E27FC236}">
                <a16:creationId xmlns:a16="http://schemas.microsoft.com/office/drawing/2014/main" id="{237B0C0A-542D-45ED-806C-24EB3B4F47B6}"/>
              </a:ext>
            </a:extLst>
          </p:cNvPr>
          <p:cNvGraphicFramePr>
            <a:graphicFrameLocks noChangeAspect="1"/>
          </p:cNvGraphicFramePr>
          <p:nvPr>
            <p:extLst>
              <p:ext uri="{D42A27DB-BD31-4B8C-83A1-F6EECF244321}">
                <p14:modId xmlns:p14="http://schemas.microsoft.com/office/powerpoint/2010/main" val="661796099"/>
              </p:ext>
            </p:extLst>
          </p:nvPr>
        </p:nvGraphicFramePr>
        <p:xfrm>
          <a:off x="8192650" y="102448"/>
          <a:ext cx="3900488" cy="1887537"/>
        </p:xfrm>
        <a:graphic>
          <a:graphicData uri="http://schemas.openxmlformats.org/presentationml/2006/ole">
            <mc:AlternateContent xmlns:mc="http://schemas.openxmlformats.org/markup-compatibility/2006">
              <mc:Choice xmlns:v="urn:schemas-microsoft-com:vml" Requires="v">
                <p:oleObj r:id="rId8" imgW="22250618" imgH="5197317" progId="Photoshop.Image.5">
                  <p:embed/>
                </p:oleObj>
              </mc:Choice>
              <mc:Fallback>
                <p:oleObj r:id="rId8" imgW="22250618" imgH="5197317" progId="Photoshop.Image.5">
                  <p:embed/>
                  <p:pic>
                    <p:nvPicPr>
                      <p:cNvPr id="50189" name="Object 1">
                        <a:extLst>
                          <a:ext uri="{FF2B5EF4-FFF2-40B4-BE49-F238E27FC236}">
                            <a16:creationId xmlns:a16="http://schemas.microsoft.com/office/drawing/2014/main" id="{237B0C0A-542D-45ED-806C-24EB3B4F47B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51711"/>
                      <a:stretch>
                        <a:fillRect/>
                      </a:stretch>
                    </p:blipFill>
                    <p:spPr bwMode="auto">
                      <a:xfrm>
                        <a:off x="8192650" y="102448"/>
                        <a:ext cx="3900488"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999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999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999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9999"/>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6999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0000"/>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000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70001"/>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99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94" grpId="0"/>
      <p:bldP spid="169997" grpId="0"/>
      <p:bldP spid="169998" grpId="0"/>
      <p:bldP spid="169999" grpId="0"/>
      <p:bldP spid="170000" grpId="0"/>
      <p:bldP spid="17000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Text Box 2">
            <a:extLst>
              <a:ext uri="{FF2B5EF4-FFF2-40B4-BE49-F238E27FC236}">
                <a16:creationId xmlns:a16="http://schemas.microsoft.com/office/drawing/2014/main" id="{839854F9-85D3-41CB-AC98-4E1D917EEDEE}"/>
              </a:ext>
            </a:extLst>
          </p:cNvPr>
          <p:cNvSpPr txBox="1">
            <a:spLocks noChangeArrowheads="1"/>
          </p:cNvSpPr>
          <p:nvPr/>
        </p:nvSpPr>
        <p:spPr bwMode="auto">
          <a:xfrm>
            <a:off x="572826" y="418564"/>
            <a:ext cx="373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瞬时功率为 </a:t>
            </a:r>
          </a:p>
        </p:txBody>
      </p:sp>
      <p:sp>
        <p:nvSpPr>
          <p:cNvPr id="11268" name="Text Box 4">
            <a:extLst>
              <a:ext uri="{FF2B5EF4-FFF2-40B4-BE49-F238E27FC236}">
                <a16:creationId xmlns:a16="http://schemas.microsoft.com/office/drawing/2014/main" id="{21E8AAF8-2E4B-46E6-8141-4081C6113E41}"/>
              </a:ext>
            </a:extLst>
          </p:cNvPr>
          <p:cNvSpPr txBox="1">
            <a:spLocks noChangeArrowheads="1"/>
          </p:cNvSpPr>
          <p:nvPr/>
        </p:nvSpPr>
        <p:spPr bwMode="auto">
          <a:xfrm>
            <a:off x="295835" y="2247541"/>
            <a:ext cx="1153833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u</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i</a:t>
            </a:r>
            <a:r>
              <a:rPr lang="zh-CN" altLang="en-US" sz="3600" b="1">
                <a:latin typeface="楷体_GB2312" pitchFamily="49" charset="-122"/>
                <a:ea typeface="楷体_GB2312" pitchFamily="49" charset="-122"/>
              </a:rPr>
              <a:t>是电压与电流的相位差。瞬时功率由一个</a:t>
            </a:r>
            <a:r>
              <a:rPr lang="zh-CN" altLang="en-US" sz="3600" b="1">
                <a:solidFill>
                  <a:srgbClr val="FF0000"/>
                </a:solidFill>
                <a:latin typeface="楷体_GB2312" pitchFamily="49" charset="-122"/>
                <a:ea typeface="楷体_GB2312" pitchFamily="49" charset="-122"/>
              </a:rPr>
              <a:t>恒定分量</a:t>
            </a:r>
            <a:r>
              <a:rPr lang="zh-CN" altLang="en-US" sz="3600" b="1">
                <a:latin typeface="楷体_GB2312" pitchFamily="49" charset="-122"/>
                <a:ea typeface="楷体_GB2312" pitchFamily="49" charset="-122"/>
              </a:rPr>
              <a:t>和一个</a:t>
            </a:r>
            <a:r>
              <a:rPr lang="zh-CN" altLang="en-US" sz="3600" b="1">
                <a:solidFill>
                  <a:srgbClr val="FF0000"/>
                </a:solidFill>
                <a:latin typeface="楷体_GB2312" pitchFamily="49" charset="-122"/>
                <a:ea typeface="楷体_GB2312" pitchFamily="49" charset="-122"/>
              </a:rPr>
              <a:t>频率为</a:t>
            </a:r>
            <a:r>
              <a:rPr lang="en-US" altLang="zh-CN" sz="3600" b="1">
                <a:solidFill>
                  <a:srgbClr val="FF0000"/>
                </a:solidFill>
                <a:latin typeface="楷体_GB2312" pitchFamily="49" charset="-122"/>
                <a:ea typeface="楷体_GB2312" pitchFamily="49" charset="-122"/>
              </a:rPr>
              <a:t>2</a:t>
            </a:r>
            <a:r>
              <a:rPr lang="en-US" altLang="zh-CN" sz="3600" b="1" i="1">
                <a:solidFill>
                  <a:srgbClr val="FF0000"/>
                </a:solidFill>
                <a:latin typeface="楷体_GB2312" pitchFamily="49" charset="-122"/>
                <a:ea typeface="楷体_GB2312" pitchFamily="49" charset="-122"/>
              </a:rPr>
              <a:t>ω</a:t>
            </a:r>
            <a:r>
              <a:rPr lang="zh-CN" altLang="en-US" sz="3600" b="1">
                <a:solidFill>
                  <a:srgbClr val="FF0000"/>
                </a:solidFill>
                <a:latin typeface="楷体_GB2312" pitchFamily="49" charset="-122"/>
                <a:ea typeface="楷体_GB2312" pitchFamily="49" charset="-122"/>
              </a:rPr>
              <a:t>的正弦分量</a:t>
            </a:r>
            <a:r>
              <a:rPr lang="zh-CN" altLang="en-US" sz="3600" b="1">
                <a:latin typeface="楷体_GB2312" pitchFamily="49" charset="-122"/>
                <a:ea typeface="楷体_GB2312" pitchFamily="49" charset="-122"/>
              </a:rPr>
              <a:t>组成，周期性变化，当</a:t>
            </a:r>
            <a:r>
              <a:rPr lang="en-US" altLang="zh-CN" sz="3600" b="1" i="1">
                <a:ea typeface="楷体_GB2312" pitchFamily="49" charset="-122"/>
              </a:rPr>
              <a:t>p</a:t>
            </a:r>
            <a:r>
              <a:rPr lang="en-US" altLang="zh-CN" sz="3600" b="1">
                <a:latin typeface="楷体_GB2312" pitchFamily="49" charset="-122"/>
                <a:ea typeface="楷体_GB2312" pitchFamily="49" charset="-122"/>
              </a:rPr>
              <a:t>(</a:t>
            </a:r>
            <a:r>
              <a:rPr lang="en-US" altLang="zh-CN" sz="3600" b="1" i="1">
                <a:ea typeface="楷体_GB2312" pitchFamily="49" charset="-122"/>
              </a:rPr>
              <a:t>t</a:t>
            </a:r>
            <a:r>
              <a:rPr lang="en-US" altLang="zh-CN" sz="3600" b="1">
                <a:latin typeface="楷体_GB2312" pitchFamily="49" charset="-122"/>
                <a:ea typeface="楷体_GB2312" pitchFamily="49" charset="-122"/>
              </a:rPr>
              <a:t>)&gt;0</a:t>
            </a:r>
            <a:r>
              <a:rPr lang="zh-CN" altLang="en-US" sz="3600" b="1">
                <a:latin typeface="楷体_GB2312" pitchFamily="49" charset="-122"/>
                <a:ea typeface="楷体_GB2312" pitchFamily="49" charset="-122"/>
              </a:rPr>
              <a:t>时，该网络吸收功率；当</a:t>
            </a:r>
            <a:r>
              <a:rPr lang="en-US" altLang="zh-CN" sz="3600" b="1" i="1">
                <a:ea typeface="楷体_GB2312" pitchFamily="49" charset="-122"/>
              </a:rPr>
              <a:t>p</a:t>
            </a:r>
            <a:r>
              <a:rPr lang="en-US" altLang="zh-CN" sz="3600" b="1">
                <a:latin typeface="楷体_GB2312" pitchFamily="49" charset="-122"/>
                <a:ea typeface="楷体_GB2312" pitchFamily="49" charset="-122"/>
              </a:rPr>
              <a:t>(</a:t>
            </a:r>
            <a:r>
              <a:rPr lang="en-US" altLang="zh-CN" sz="3600" b="1" i="1">
                <a:ea typeface="楷体_GB2312" pitchFamily="49" charset="-122"/>
              </a:rPr>
              <a:t>t</a:t>
            </a:r>
            <a:r>
              <a:rPr lang="en-US" altLang="zh-CN" sz="3600" b="1">
                <a:latin typeface="楷体_GB2312" pitchFamily="49" charset="-122"/>
                <a:ea typeface="楷体_GB2312" pitchFamily="49" charset="-122"/>
              </a:rPr>
              <a:t>)&lt;0</a:t>
            </a:r>
            <a:r>
              <a:rPr lang="zh-CN" altLang="en-US" sz="3600" b="1">
                <a:latin typeface="楷体_GB2312" pitchFamily="49" charset="-122"/>
                <a:ea typeface="楷体_GB2312" pitchFamily="49" charset="-122"/>
              </a:rPr>
              <a:t>时，该网络发出功率。瞬时功率的波形如图所示。 </a:t>
            </a:r>
          </a:p>
        </p:txBody>
      </p:sp>
      <p:graphicFrame>
        <p:nvGraphicFramePr>
          <p:cNvPr id="5" name="Object 12">
            <a:extLst>
              <a:ext uri="{FF2B5EF4-FFF2-40B4-BE49-F238E27FC236}">
                <a16:creationId xmlns:a16="http://schemas.microsoft.com/office/drawing/2014/main" id="{F3C4D753-BDC7-4293-BE1F-2D511ADC05E1}"/>
              </a:ext>
            </a:extLst>
          </p:cNvPr>
          <p:cNvGraphicFramePr>
            <a:graphicFrameLocks noChangeAspect="1"/>
          </p:cNvGraphicFramePr>
          <p:nvPr>
            <p:extLst>
              <p:ext uri="{D42A27DB-BD31-4B8C-83A1-F6EECF244321}">
                <p14:modId xmlns:p14="http://schemas.microsoft.com/office/powerpoint/2010/main" val="425283287"/>
              </p:ext>
            </p:extLst>
          </p:nvPr>
        </p:nvGraphicFramePr>
        <p:xfrm>
          <a:off x="3347857" y="335490"/>
          <a:ext cx="8501062" cy="2035175"/>
        </p:xfrm>
        <a:graphic>
          <a:graphicData uri="http://schemas.openxmlformats.org/presentationml/2006/ole">
            <mc:AlternateContent xmlns:mc="http://schemas.openxmlformats.org/markup-compatibility/2006">
              <mc:Choice xmlns:v="urn:schemas-microsoft-com:vml" Requires="v">
                <p:oleObj name="Equation" r:id="rId2" imgW="3429000" imgH="723600" progId="Equation.DSMT4">
                  <p:embed/>
                </p:oleObj>
              </mc:Choice>
              <mc:Fallback>
                <p:oleObj name="Equation" r:id="rId2" imgW="3429000" imgH="723600" progId="Equation.DSMT4">
                  <p:embed/>
                  <p:pic>
                    <p:nvPicPr>
                      <p:cNvPr id="10" name="Object 12">
                        <a:extLst>
                          <a:ext uri="{FF2B5EF4-FFF2-40B4-BE49-F238E27FC236}">
                            <a16:creationId xmlns:a16="http://schemas.microsoft.com/office/drawing/2014/main" id="{55960713-86D9-4805-B3C8-A5CD8AC5354C}"/>
                          </a:ext>
                        </a:extLst>
                      </p:cNvPr>
                      <p:cNvPicPr>
                        <a:picLocks noChangeAspect="1" noChangeArrowheads="1"/>
                      </p:cNvPicPr>
                      <p:nvPr/>
                    </p:nvPicPr>
                    <p:blipFill>
                      <a:blip r:embed="rId3"/>
                      <a:srcRect/>
                      <a:stretch>
                        <a:fillRect/>
                      </a:stretch>
                    </p:blipFill>
                    <p:spPr bwMode="auto">
                      <a:xfrm>
                        <a:off x="3347857" y="335490"/>
                        <a:ext cx="8501062" cy="2035175"/>
                      </a:xfrm>
                      <a:prstGeom prst="rect">
                        <a:avLst/>
                      </a:prstGeom>
                      <a:noFill/>
                      <a:ln>
                        <a:noFill/>
                      </a:ln>
                    </p:spPr>
                  </p:pic>
                </p:oleObj>
              </mc:Fallback>
            </mc:AlternateContent>
          </a:graphicData>
        </a:graphic>
      </p:graphicFrame>
      <p:grpSp>
        <p:nvGrpSpPr>
          <p:cNvPr id="2" name="组合 1">
            <a:extLst>
              <a:ext uri="{FF2B5EF4-FFF2-40B4-BE49-F238E27FC236}">
                <a16:creationId xmlns:a16="http://schemas.microsoft.com/office/drawing/2014/main" id="{4D47BC78-BC14-447B-AFED-E9B0E24A35B4}"/>
              </a:ext>
            </a:extLst>
          </p:cNvPr>
          <p:cNvGrpSpPr/>
          <p:nvPr/>
        </p:nvGrpSpPr>
        <p:grpSpPr>
          <a:xfrm>
            <a:off x="6318962" y="3988525"/>
            <a:ext cx="5734050" cy="2933700"/>
            <a:chOff x="6457950" y="4040950"/>
            <a:chExt cx="5734050" cy="2933700"/>
          </a:xfrm>
        </p:grpSpPr>
        <p:pic>
          <p:nvPicPr>
            <p:cNvPr id="6" name="图片 16389" descr="T@0LQIPLB~F7YQVNAUIZ$IE">
              <a:extLst>
                <a:ext uri="{FF2B5EF4-FFF2-40B4-BE49-F238E27FC236}">
                  <a16:creationId xmlns:a16="http://schemas.microsoft.com/office/drawing/2014/main" id="{C2445DAB-37AD-43DC-B96C-A8F27015CD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7950" y="4040950"/>
              <a:ext cx="5734050"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16390">
              <a:extLst>
                <a:ext uri="{FF2B5EF4-FFF2-40B4-BE49-F238E27FC236}">
                  <a16:creationId xmlns:a16="http://schemas.microsoft.com/office/drawing/2014/main" id="{38BD749E-FE94-4CD4-B4C6-483397DA6B42}"/>
                </a:ext>
              </a:extLst>
            </p:cNvPr>
            <p:cNvSpPr>
              <a:spLocks noChangeArrowheads="1"/>
            </p:cNvSpPr>
            <p:nvPr/>
          </p:nvSpPr>
          <p:spPr bwMode="auto">
            <a:xfrm>
              <a:off x="9339262" y="5049013"/>
              <a:ext cx="356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en-US" altLang="zh-CN" sz="1400" b="1" i="1">
                  <a:solidFill>
                    <a:srgbClr val="FF3300"/>
                  </a:solidFill>
                  <a:latin typeface="楷体_GB2312" pitchFamily="49" charset="-122"/>
                  <a:ea typeface="楷体_GB2312" pitchFamily="49" charset="-122"/>
                  <a:sym typeface="Symbol" panose="05050102010706020507" pitchFamily="18" charset="2"/>
                </a:rPr>
                <a:t></a:t>
              </a:r>
              <a:r>
                <a:rPr lang="en-US" altLang="zh-CN" sz="1400" b="1" baseline="-25000">
                  <a:solidFill>
                    <a:srgbClr val="FF3300"/>
                  </a:solidFill>
                  <a:latin typeface="楷体_GB2312" pitchFamily="49" charset="-122"/>
                  <a:ea typeface="楷体_GB2312" pitchFamily="49" charset="-122"/>
                  <a:sym typeface="Symbol" panose="05050102010706020507" pitchFamily="18" charset="2"/>
                </a:rPr>
                <a:t>Z</a:t>
              </a:r>
              <a:endParaRPr lang="zh-CN" altLang="en-US" sz="1400" b="1" baseline="-25000">
                <a:solidFill>
                  <a:srgbClr val="FF3300"/>
                </a:solidFill>
                <a:latin typeface="楷体_GB2312" pitchFamily="49" charset="-122"/>
                <a:ea typeface="楷体_GB2312" pitchFamily="49" charset="-122"/>
                <a:sym typeface="Symbol" panose="05050102010706020507" pitchFamily="18" charset="2"/>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0-#ppt_w/2"/>
                                          </p:val>
                                        </p:tav>
                                        <p:tav tm="100000">
                                          <p:val>
                                            <p:strVal val="#ppt_x"/>
                                          </p:val>
                                        </p:tav>
                                      </p:tavLst>
                                    </p:anim>
                                    <p:anim calcmode="lin" valueType="num">
                                      <p:cBhvr additive="base">
                                        <p:cTn id="8" dur="500" fill="hold"/>
                                        <p:tgtEl>
                                          <p:spTgt spid="112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1268"/>
                                        </p:tgtEl>
                                        <p:attrNameLst>
                                          <p:attrName>style.visibility</p:attrName>
                                        </p:attrNameLst>
                                      </p:cBhvr>
                                      <p:to>
                                        <p:strVal val="visible"/>
                                      </p:to>
                                    </p:set>
                                    <p:anim calcmode="lin" valueType="num">
                                      <p:cBhvr additive="base">
                                        <p:cTn id="18" dur="500" fill="hold"/>
                                        <p:tgtEl>
                                          <p:spTgt spid="11268"/>
                                        </p:tgtEl>
                                        <p:attrNameLst>
                                          <p:attrName>ppt_x</p:attrName>
                                        </p:attrNameLst>
                                      </p:cBhvr>
                                      <p:tavLst>
                                        <p:tav tm="0">
                                          <p:val>
                                            <p:strVal val="0-#ppt_w/2"/>
                                          </p:val>
                                        </p:tav>
                                        <p:tav tm="100000">
                                          <p:val>
                                            <p:strVal val="#ppt_x"/>
                                          </p:val>
                                        </p:tav>
                                      </p:tavLst>
                                    </p:anim>
                                    <p:anim calcmode="lin" valueType="num">
                                      <p:cBhvr additive="base">
                                        <p:cTn id="19" dur="500" fill="hold"/>
                                        <p:tgtEl>
                                          <p:spTgt spid="11268"/>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id="{45EAFED6-371B-4F2A-A14A-5E998FA29EAC}"/>
              </a:ext>
            </a:extLst>
          </p:cNvPr>
          <p:cNvSpPr txBox="1">
            <a:spLocks noChangeArrowheads="1"/>
          </p:cNvSpPr>
          <p:nvPr/>
        </p:nvSpPr>
        <p:spPr bwMode="auto">
          <a:xfrm>
            <a:off x="284375" y="4822997"/>
            <a:ext cx="11623249"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lnSpc>
                <a:spcPct val="125000"/>
              </a:lnSpc>
              <a:spcBef>
                <a:spcPct val="50000"/>
              </a:spcBef>
              <a:spcAft>
                <a:spcPct val="0"/>
              </a:spcAft>
              <a:buNone/>
            </a:pPr>
            <a:r>
              <a:rPr lang="zh-CN" altLang="en-US" sz="3600" b="1">
                <a:latin typeface="楷体_GB2312" pitchFamily="49" charset="-122"/>
                <a:ea typeface="楷体_GB2312" pitchFamily="49" charset="-122"/>
              </a:rPr>
              <a:t>平均功率不仅取决于电压电流有效值乘积</a:t>
            </a:r>
            <a:r>
              <a:rPr lang="en-US" altLang="zh-CN" sz="3600" b="1">
                <a:solidFill>
                  <a:srgbClr val="FF0000"/>
                </a:solidFill>
                <a:ea typeface="楷体_GB2312" pitchFamily="49" charset="-122"/>
              </a:rPr>
              <a:t>UI</a:t>
            </a:r>
            <a:r>
              <a:rPr lang="zh-CN" altLang="en-US" sz="3600" b="1">
                <a:latin typeface="楷体_GB2312" pitchFamily="49" charset="-122"/>
                <a:ea typeface="楷体_GB2312" pitchFamily="49" charset="-122"/>
              </a:rPr>
              <a:t>，还与阻抗角</a:t>
            </a:r>
            <a:r>
              <a:rPr lang="zh-CN" altLang="en-US" sz="3600" b="1" i="1">
                <a:solidFill>
                  <a:srgbClr val="FF0000"/>
                </a:solidFill>
                <a:latin typeface="楷体_GB2312" pitchFamily="49" charset="-122"/>
                <a:ea typeface="楷体_GB2312" pitchFamily="49" charset="-122"/>
                <a:sym typeface="Symbol" panose="05050102010706020507" pitchFamily="18" charset="2"/>
              </a:rPr>
              <a:t></a:t>
            </a:r>
            <a:r>
              <a:rPr lang="en-US" altLang="zh-CN" sz="3600" b="1" baseline="-25000">
                <a:solidFill>
                  <a:srgbClr val="FF0000"/>
                </a:solidFill>
                <a:latin typeface="楷体_GB2312" pitchFamily="49" charset="-122"/>
                <a:ea typeface="楷体_GB2312" pitchFamily="49" charset="-122"/>
                <a:sym typeface="Symbol" panose="05050102010706020507" pitchFamily="18" charset="2"/>
              </a:rPr>
              <a:t>Z</a:t>
            </a:r>
            <a:r>
              <a:rPr lang="en-US" altLang="zh-CN" sz="3600" b="1">
                <a:solidFill>
                  <a:srgbClr val="FF0000"/>
                </a:solidFill>
                <a:latin typeface="楷体_GB2312" pitchFamily="49" charset="-122"/>
                <a:ea typeface="楷体_GB2312" pitchFamily="49" charset="-122"/>
              </a:rPr>
              <a:t>=</a:t>
            </a:r>
            <a:r>
              <a:rPr lang="en-US" altLang="zh-CN" sz="3600" b="1" i="1">
                <a:solidFill>
                  <a:srgbClr val="FF0000"/>
                </a:solidFill>
                <a:latin typeface="楷体_GB2312" pitchFamily="49" charset="-122"/>
                <a:ea typeface="楷体_GB2312" pitchFamily="49" charset="-122"/>
                <a:sym typeface="Symbol" panose="05050102010706020507" pitchFamily="18" charset="2"/>
              </a:rPr>
              <a:t></a:t>
            </a:r>
            <a:r>
              <a:rPr lang="en-US" altLang="zh-CN" sz="3600" b="1" baseline="-30000">
                <a:solidFill>
                  <a:srgbClr val="FF0000"/>
                </a:solidFill>
                <a:latin typeface="楷体_GB2312" pitchFamily="49" charset="-122"/>
                <a:ea typeface="楷体_GB2312" pitchFamily="49" charset="-122"/>
              </a:rPr>
              <a:t>u</a:t>
            </a:r>
            <a:r>
              <a:rPr lang="en-US" altLang="zh-CN" sz="3600" b="1">
                <a:solidFill>
                  <a:srgbClr val="FF0000"/>
                </a:solidFill>
                <a:latin typeface="楷体_GB2312" pitchFamily="49" charset="-122"/>
                <a:ea typeface="楷体_GB2312" pitchFamily="49" charset="-122"/>
              </a:rPr>
              <a:t>-</a:t>
            </a:r>
            <a:r>
              <a:rPr lang="en-US" altLang="zh-CN" sz="3600" b="1" i="1">
                <a:solidFill>
                  <a:srgbClr val="FF0000"/>
                </a:solidFill>
                <a:latin typeface="楷体_GB2312" pitchFamily="49" charset="-122"/>
                <a:ea typeface="楷体_GB2312" pitchFamily="49" charset="-122"/>
                <a:sym typeface="Symbol" panose="05050102010706020507" pitchFamily="18" charset="2"/>
              </a:rPr>
              <a:t></a:t>
            </a:r>
            <a:r>
              <a:rPr lang="en-US" altLang="zh-CN" sz="3600" b="1" baseline="-30000">
                <a:solidFill>
                  <a:srgbClr val="FF0000"/>
                </a:solidFill>
                <a:latin typeface="楷体_GB2312" pitchFamily="49" charset="-122"/>
                <a:ea typeface="楷体_GB2312" pitchFamily="49" charset="-122"/>
              </a:rPr>
              <a:t>I</a:t>
            </a:r>
            <a:r>
              <a:rPr lang="zh-CN" altLang="en-US" sz="3600" b="1">
                <a:latin typeface="楷体_GB2312" pitchFamily="49" charset="-122"/>
                <a:ea typeface="楷体_GB2312" pitchFamily="49" charset="-122"/>
              </a:rPr>
              <a:t>有关。 </a:t>
            </a:r>
          </a:p>
        </p:txBody>
      </p:sp>
      <p:sp>
        <p:nvSpPr>
          <p:cNvPr id="12295" name="Text Box 7">
            <a:extLst>
              <a:ext uri="{FF2B5EF4-FFF2-40B4-BE49-F238E27FC236}">
                <a16:creationId xmlns:a16="http://schemas.microsoft.com/office/drawing/2014/main" id="{8BC4B75A-8ADF-42DE-8258-64B9C4D76ECE}"/>
              </a:ext>
            </a:extLst>
          </p:cNvPr>
          <p:cNvSpPr txBox="1">
            <a:spLocks noChangeArrowheads="1"/>
          </p:cNvSpPr>
          <p:nvPr/>
        </p:nvSpPr>
        <p:spPr bwMode="auto">
          <a:xfrm>
            <a:off x="602894" y="354162"/>
            <a:ext cx="5638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chemeClr val="accent6"/>
                </a:solidFill>
                <a:latin typeface="楷体_GB2312" pitchFamily="49" charset="-122"/>
                <a:ea typeface="楷体_GB2312" pitchFamily="49" charset="-122"/>
              </a:rPr>
              <a:t>2</a:t>
            </a:r>
            <a:r>
              <a:rPr lang="zh-CN" altLang="en-US" sz="3600" b="1">
                <a:solidFill>
                  <a:schemeClr val="accent6"/>
                </a:solidFill>
                <a:latin typeface="楷体_GB2312" pitchFamily="49" charset="-122"/>
                <a:ea typeface="楷体_GB2312" pitchFamily="49" charset="-122"/>
              </a:rPr>
              <a:t>、平均功率</a:t>
            </a:r>
            <a:r>
              <a:rPr lang="en-US" altLang="zh-CN" sz="3600" b="1">
                <a:solidFill>
                  <a:schemeClr val="accent6"/>
                </a:solidFill>
                <a:latin typeface="楷体_GB2312" pitchFamily="49" charset="-122"/>
                <a:ea typeface="楷体_GB2312" pitchFamily="49" charset="-122"/>
              </a:rPr>
              <a:t>(</a:t>
            </a:r>
            <a:r>
              <a:rPr lang="zh-CN" altLang="en-US" sz="3600" b="1">
                <a:solidFill>
                  <a:schemeClr val="accent6"/>
                </a:solidFill>
                <a:latin typeface="楷体_GB2312" pitchFamily="49" charset="-122"/>
                <a:ea typeface="楷体_GB2312" pitchFamily="49" charset="-122"/>
              </a:rPr>
              <a:t>有功功率</a:t>
            </a:r>
            <a:r>
              <a:rPr lang="en-US" altLang="zh-CN" sz="3600" b="1">
                <a:solidFill>
                  <a:schemeClr val="accent6"/>
                </a:solidFill>
                <a:latin typeface="楷体_GB2312" pitchFamily="49" charset="-122"/>
                <a:ea typeface="楷体_GB2312" pitchFamily="49" charset="-122"/>
              </a:rPr>
              <a:t>)</a:t>
            </a:r>
          </a:p>
        </p:txBody>
      </p:sp>
      <p:sp>
        <p:nvSpPr>
          <p:cNvPr id="12296" name="Text Box 8">
            <a:extLst>
              <a:ext uri="{FF2B5EF4-FFF2-40B4-BE49-F238E27FC236}">
                <a16:creationId xmlns:a16="http://schemas.microsoft.com/office/drawing/2014/main" id="{35D509AC-354D-44F6-9DE9-F5B76CF821DD}"/>
              </a:ext>
            </a:extLst>
          </p:cNvPr>
          <p:cNvSpPr txBox="1">
            <a:spLocks noChangeArrowheads="1"/>
          </p:cNvSpPr>
          <p:nvPr/>
        </p:nvSpPr>
        <p:spPr bwMode="auto">
          <a:xfrm>
            <a:off x="1419758" y="920496"/>
            <a:ext cx="7696200" cy="72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lnSpc>
                <a:spcPct val="125000"/>
              </a:lnSpc>
              <a:spcBef>
                <a:spcPct val="50000"/>
              </a:spcBef>
              <a:spcAft>
                <a:spcPct val="0"/>
              </a:spcAft>
              <a:buNone/>
            </a:pPr>
            <a:r>
              <a:rPr lang="zh-CN" altLang="en-US" sz="3600" b="1">
                <a:latin typeface="楷体_GB2312" pitchFamily="49" charset="-122"/>
                <a:ea typeface="楷体_GB2312" pitchFamily="49" charset="-122"/>
              </a:rPr>
              <a:t>简称</a:t>
            </a:r>
            <a:r>
              <a:rPr lang="zh-CN" altLang="en-US" sz="3600" b="1">
                <a:solidFill>
                  <a:schemeClr val="accent6"/>
                </a:solidFill>
                <a:latin typeface="楷体_GB2312" pitchFamily="49" charset="-122"/>
                <a:ea typeface="楷体_GB2312" pitchFamily="49" charset="-122"/>
              </a:rPr>
              <a:t>功率</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在一个周期内的平均值：</a:t>
            </a:r>
          </a:p>
        </p:txBody>
      </p:sp>
      <p:graphicFrame>
        <p:nvGraphicFramePr>
          <p:cNvPr id="6" name="Object 12">
            <a:extLst>
              <a:ext uri="{FF2B5EF4-FFF2-40B4-BE49-F238E27FC236}">
                <a16:creationId xmlns:a16="http://schemas.microsoft.com/office/drawing/2014/main" id="{C52245D8-906F-4DB0-8872-768AF4B36080}"/>
              </a:ext>
            </a:extLst>
          </p:cNvPr>
          <p:cNvGraphicFramePr>
            <a:graphicFrameLocks noChangeAspect="1"/>
          </p:cNvGraphicFramePr>
          <p:nvPr>
            <p:extLst>
              <p:ext uri="{D42A27DB-BD31-4B8C-83A1-F6EECF244321}">
                <p14:modId xmlns:p14="http://schemas.microsoft.com/office/powerpoint/2010/main" val="2193705022"/>
              </p:ext>
            </p:extLst>
          </p:nvPr>
        </p:nvGraphicFramePr>
        <p:xfrm>
          <a:off x="1726939" y="1589672"/>
          <a:ext cx="7081837" cy="2894012"/>
        </p:xfrm>
        <a:graphic>
          <a:graphicData uri="http://schemas.openxmlformats.org/presentationml/2006/ole">
            <mc:AlternateContent xmlns:mc="http://schemas.openxmlformats.org/markup-compatibility/2006">
              <mc:Choice xmlns:v="urn:schemas-microsoft-com:vml" Requires="v">
                <p:oleObj name="Equation" r:id="rId2" imgW="2857320" imgH="1028520" progId="Equation.DSMT4">
                  <p:embed/>
                </p:oleObj>
              </mc:Choice>
              <mc:Fallback>
                <p:oleObj name="Equation" r:id="rId2" imgW="2857320" imgH="1028520" progId="Equation.DSMT4">
                  <p:embed/>
                  <p:pic>
                    <p:nvPicPr>
                      <p:cNvPr id="10" name="Object 12">
                        <a:extLst>
                          <a:ext uri="{FF2B5EF4-FFF2-40B4-BE49-F238E27FC236}">
                            <a16:creationId xmlns:a16="http://schemas.microsoft.com/office/drawing/2014/main" id="{55960713-86D9-4805-B3C8-A5CD8AC5354C}"/>
                          </a:ext>
                        </a:extLst>
                      </p:cNvPr>
                      <p:cNvPicPr>
                        <a:picLocks noChangeAspect="1" noChangeArrowheads="1"/>
                      </p:cNvPicPr>
                      <p:nvPr/>
                    </p:nvPicPr>
                    <p:blipFill>
                      <a:blip r:embed="rId3"/>
                      <a:srcRect/>
                      <a:stretch>
                        <a:fillRect/>
                      </a:stretch>
                    </p:blipFill>
                    <p:spPr bwMode="auto">
                      <a:xfrm>
                        <a:off x="1726939" y="1589672"/>
                        <a:ext cx="7081837" cy="2894012"/>
                      </a:xfrm>
                      <a:prstGeom prst="rect">
                        <a:avLst/>
                      </a:prstGeom>
                      <a:noFill/>
                      <a:ln>
                        <a:noFill/>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5"/>
                                        </p:tgtEl>
                                        <p:attrNameLst>
                                          <p:attrName>style.visibility</p:attrName>
                                        </p:attrNameLst>
                                      </p:cBhvr>
                                      <p:to>
                                        <p:strVal val="visible"/>
                                      </p:to>
                                    </p:set>
                                    <p:anim calcmode="lin" valueType="num">
                                      <p:cBhvr additive="base">
                                        <p:cTn id="7" dur="500" fill="hold"/>
                                        <p:tgtEl>
                                          <p:spTgt spid="12295"/>
                                        </p:tgtEl>
                                        <p:attrNameLst>
                                          <p:attrName>ppt_x</p:attrName>
                                        </p:attrNameLst>
                                      </p:cBhvr>
                                      <p:tavLst>
                                        <p:tav tm="0">
                                          <p:val>
                                            <p:strVal val="0-#ppt_w/2"/>
                                          </p:val>
                                        </p:tav>
                                        <p:tav tm="100000">
                                          <p:val>
                                            <p:strVal val="#ppt_x"/>
                                          </p:val>
                                        </p:tav>
                                      </p:tavLst>
                                    </p:anim>
                                    <p:anim calcmode="lin" valueType="num">
                                      <p:cBhvr additive="base">
                                        <p:cTn id="8" dur="500" fill="hold"/>
                                        <p:tgtEl>
                                          <p:spTgt spid="1229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296"/>
                                        </p:tgtEl>
                                        <p:attrNameLst>
                                          <p:attrName>style.visibility</p:attrName>
                                        </p:attrNameLst>
                                      </p:cBhvr>
                                      <p:to>
                                        <p:strVal val="visible"/>
                                      </p:to>
                                    </p:set>
                                    <p:anim calcmode="lin" valueType="num">
                                      <p:cBhvr additive="base">
                                        <p:cTn id="13" dur="500" fill="hold"/>
                                        <p:tgtEl>
                                          <p:spTgt spid="12296"/>
                                        </p:tgtEl>
                                        <p:attrNameLst>
                                          <p:attrName>ppt_x</p:attrName>
                                        </p:attrNameLst>
                                      </p:cBhvr>
                                      <p:tavLst>
                                        <p:tav tm="0">
                                          <p:val>
                                            <p:strVal val="0-#ppt_w/2"/>
                                          </p:val>
                                        </p:tav>
                                        <p:tav tm="100000">
                                          <p:val>
                                            <p:strVal val="#ppt_x"/>
                                          </p:val>
                                        </p:tav>
                                      </p:tavLst>
                                    </p:anim>
                                    <p:anim calcmode="lin" valueType="num">
                                      <p:cBhvr additive="base">
                                        <p:cTn id="14" dur="500" fill="hold"/>
                                        <p:tgtEl>
                                          <p:spTgt spid="1229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2292"/>
                                        </p:tgtEl>
                                        <p:attrNameLst>
                                          <p:attrName>style.visibility</p:attrName>
                                        </p:attrNameLst>
                                      </p:cBhvr>
                                      <p:to>
                                        <p:strVal val="visible"/>
                                      </p:to>
                                    </p:set>
                                    <p:anim calcmode="lin" valueType="num">
                                      <p:cBhvr additive="base">
                                        <p:cTn id="24" dur="500" fill="hold"/>
                                        <p:tgtEl>
                                          <p:spTgt spid="12292"/>
                                        </p:tgtEl>
                                        <p:attrNameLst>
                                          <p:attrName>ppt_x</p:attrName>
                                        </p:attrNameLst>
                                      </p:cBhvr>
                                      <p:tavLst>
                                        <p:tav tm="0">
                                          <p:val>
                                            <p:strVal val="0-#ppt_w/2"/>
                                          </p:val>
                                        </p:tav>
                                        <p:tav tm="100000">
                                          <p:val>
                                            <p:strVal val="#ppt_x"/>
                                          </p:val>
                                        </p:tav>
                                      </p:tavLst>
                                    </p:anim>
                                    <p:anim calcmode="lin" valueType="num">
                                      <p:cBhvr additive="base">
                                        <p:cTn id="25"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p:bldP spid="12295" grpId="0"/>
      <p:bldP spid="1229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5" name="Text Box 3">
            <a:extLst>
              <a:ext uri="{FF2B5EF4-FFF2-40B4-BE49-F238E27FC236}">
                <a16:creationId xmlns:a16="http://schemas.microsoft.com/office/drawing/2014/main" id="{252B355A-1CEB-47B3-944F-B5D4427E0AF7}"/>
              </a:ext>
            </a:extLst>
          </p:cNvPr>
          <p:cNvSpPr txBox="1">
            <a:spLocks noChangeArrowheads="1"/>
          </p:cNvSpPr>
          <p:nvPr/>
        </p:nvSpPr>
        <p:spPr bwMode="auto">
          <a:xfrm>
            <a:off x="297425" y="292369"/>
            <a:ext cx="8153400" cy="118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Aft>
                <a:spcPct val="0"/>
              </a:spcAft>
              <a:buNone/>
            </a:pPr>
            <a:r>
              <a:rPr lang="en-US" altLang="zh-CN" sz="2800" b="1">
                <a:latin typeface="楷体_GB2312" pitchFamily="49" charset="-122"/>
                <a:ea typeface="楷体_GB2312" pitchFamily="49" charset="-122"/>
              </a:rPr>
              <a:t> </a:t>
            </a:r>
            <a:r>
              <a:rPr lang="zh-CN" altLang="en-US" sz="2800" b="1">
                <a:solidFill>
                  <a:srgbClr val="7030A0"/>
                </a:solidFill>
                <a:latin typeface="楷体_GB2312" pitchFamily="49" charset="-122"/>
                <a:ea typeface="楷体_GB2312" pitchFamily="49" charset="-122"/>
              </a:rPr>
              <a:t>几种特殊情况。</a:t>
            </a:r>
          </a:p>
          <a:p>
            <a:pPr eaLnBrk="0" fontAlgn="base" hangingPunct="0">
              <a:spcAft>
                <a:spcPct val="0"/>
              </a:spcAft>
              <a:buNone/>
            </a:pPr>
            <a:r>
              <a:rPr lang="en-US" altLang="zh-CN" sz="3600" b="1">
                <a:solidFill>
                  <a:srgbClr val="7030A0"/>
                </a:solidFill>
                <a:latin typeface="楷体_GB2312" pitchFamily="49" charset="-122"/>
                <a:ea typeface="楷体_GB2312" pitchFamily="49" charset="-122"/>
              </a:rPr>
              <a:t>1</a:t>
            </a:r>
            <a:r>
              <a:rPr lang="zh-CN" altLang="en-US" sz="3600" b="1">
                <a:solidFill>
                  <a:srgbClr val="7030A0"/>
                </a:solidFill>
                <a:latin typeface="楷体_GB2312" pitchFamily="49" charset="-122"/>
                <a:ea typeface="楷体_GB2312" pitchFamily="49" charset="-122"/>
              </a:rPr>
              <a:t>）网络等效阻抗为一个电阻。</a:t>
            </a:r>
          </a:p>
        </p:txBody>
      </p:sp>
      <p:sp>
        <p:nvSpPr>
          <p:cNvPr id="13321" name="Text Box 9">
            <a:extLst>
              <a:ext uri="{FF2B5EF4-FFF2-40B4-BE49-F238E27FC236}">
                <a16:creationId xmlns:a16="http://schemas.microsoft.com/office/drawing/2014/main" id="{C9F961FE-B0CC-4EEA-A269-DB486E994078}"/>
              </a:ext>
            </a:extLst>
          </p:cNvPr>
          <p:cNvSpPr txBox="1">
            <a:spLocks noChangeArrowheads="1"/>
          </p:cNvSpPr>
          <p:nvPr/>
        </p:nvSpPr>
        <p:spPr bwMode="auto">
          <a:xfrm>
            <a:off x="1094842" y="1295400"/>
            <a:ext cx="7696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latin typeface="楷体_GB2312" pitchFamily="49" charset="-122"/>
                <a:ea typeface="楷体_GB2312" pitchFamily="49" charset="-122"/>
              </a:rPr>
              <a:t>此时网络电压与电流相位相同，即</a:t>
            </a:r>
            <a:r>
              <a:rPr lang="zh-CN" altLang="en-US"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u</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i</a:t>
            </a:r>
            <a:r>
              <a:rPr lang="en-US" altLang="zh-CN" sz="3600" b="1">
                <a:latin typeface="楷体_GB2312" pitchFamily="49" charset="-122"/>
                <a:ea typeface="楷体_GB2312" pitchFamily="49" charset="-122"/>
              </a:rPr>
              <a:t>=0, cos</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=1</a:t>
            </a:r>
            <a:r>
              <a:rPr lang="zh-CN" altLang="en-US" sz="3600" b="1">
                <a:latin typeface="楷体_GB2312" pitchFamily="49" charset="-122"/>
                <a:ea typeface="楷体_GB2312" pitchFamily="49" charset="-122"/>
              </a:rPr>
              <a:t>，</a:t>
            </a:r>
          </a:p>
        </p:txBody>
      </p:sp>
      <p:graphicFrame>
        <p:nvGraphicFramePr>
          <p:cNvPr id="186368" name="Object 0">
            <a:extLst>
              <a:ext uri="{FF2B5EF4-FFF2-40B4-BE49-F238E27FC236}">
                <a16:creationId xmlns:a16="http://schemas.microsoft.com/office/drawing/2014/main" id="{21759F45-2C8A-4D07-A009-0842AAF739BC}"/>
              </a:ext>
            </a:extLst>
          </p:cNvPr>
          <p:cNvGraphicFramePr>
            <a:graphicFrameLocks noChangeAspect="1"/>
          </p:cNvGraphicFramePr>
          <p:nvPr>
            <p:extLst>
              <p:ext uri="{D42A27DB-BD31-4B8C-83A1-F6EECF244321}">
                <p14:modId xmlns:p14="http://schemas.microsoft.com/office/powerpoint/2010/main" val="3844201639"/>
              </p:ext>
            </p:extLst>
          </p:nvPr>
        </p:nvGraphicFramePr>
        <p:xfrm>
          <a:off x="1738682" y="2478950"/>
          <a:ext cx="2949461" cy="708229"/>
        </p:xfrm>
        <a:graphic>
          <a:graphicData uri="http://schemas.openxmlformats.org/presentationml/2006/ole">
            <mc:AlternateContent xmlns:mc="http://schemas.openxmlformats.org/markup-compatibility/2006">
              <mc:Choice xmlns:v="urn:schemas-microsoft-com:vml" Requires="v">
                <p:oleObj name="Equation" r:id="rId2" imgW="1168200" imgH="228600" progId="Equation.DSMT4">
                  <p:embed/>
                </p:oleObj>
              </mc:Choice>
              <mc:Fallback>
                <p:oleObj name="Equation" r:id="rId2" imgW="1168200" imgH="228600" progId="Equation.DSMT4">
                  <p:embed/>
                  <p:pic>
                    <p:nvPicPr>
                      <p:cNvPr id="186368" name="Object 0">
                        <a:extLst>
                          <a:ext uri="{FF2B5EF4-FFF2-40B4-BE49-F238E27FC236}">
                            <a16:creationId xmlns:a16="http://schemas.microsoft.com/office/drawing/2014/main" id="{21759F45-2C8A-4D07-A009-0842AAF739BC}"/>
                          </a:ext>
                        </a:extLst>
                      </p:cNvPr>
                      <p:cNvPicPr>
                        <a:picLocks noChangeAspect="1" noChangeArrowheads="1"/>
                      </p:cNvPicPr>
                      <p:nvPr/>
                    </p:nvPicPr>
                    <p:blipFill>
                      <a:blip r:embed="rId3"/>
                      <a:srcRect/>
                      <a:stretch>
                        <a:fillRect/>
                      </a:stretch>
                    </p:blipFill>
                    <p:spPr bwMode="auto">
                      <a:xfrm>
                        <a:off x="1738682" y="2478950"/>
                        <a:ext cx="2949461" cy="708229"/>
                      </a:xfrm>
                      <a:prstGeom prst="rect">
                        <a:avLst/>
                      </a:prstGeom>
                      <a:noFill/>
                      <a:ln>
                        <a:noFill/>
                      </a:ln>
                    </p:spPr>
                  </p:pic>
                </p:oleObj>
              </mc:Fallback>
            </mc:AlternateContent>
          </a:graphicData>
        </a:graphic>
      </p:graphicFrame>
      <p:graphicFrame>
        <p:nvGraphicFramePr>
          <p:cNvPr id="9" name="Object 1030">
            <a:extLst>
              <a:ext uri="{FF2B5EF4-FFF2-40B4-BE49-F238E27FC236}">
                <a16:creationId xmlns:a16="http://schemas.microsoft.com/office/drawing/2014/main" id="{3F5F5CDE-5437-4F90-A791-E24AB4F9B88A}"/>
              </a:ext>
            </a:extLst>
          </p:cNvPr>
          <p:cNvGraphicFramePr>
            <a:graphicFrameLocks noChangeAspect="1"/>
          </p:cNvGraphicFramePr>
          <p:nvPr>
            <p:extLst>
              <p:ext uri="{D42A27DB-BD31-4B8C-83A1-F6EECF244321}">
                <p14:modId xmlns:p14="http://schemas.microsoft.com/office/powerpoint/2010/main" val="98384925"/>
              </p:ext>
            </p:extLst>
          </p:nvPr>
        </p:nvGraphicFramePr>
        <p:xfrm>
          <a:off x="4688143" y="2191926"/>
          <a:ext cx="2043340" cy="1112144"/>
        </p:xfrm>
        <a:graphic>
          <a:graphicData uri="http://schemas.openxmlformats.org/presentationml/2006/ole">
            <mc:AlternateContent xmlns:mc="http://schemas.openxmlformats.org/markup-compatibility/2006">
              <mc:Choice xmlns:v="urn:schemas-microsoft-com:vml" Requires="v">
                <p:oleObj name="Equation" r:id="rId4" imgW="749160" imgH="419040" progId="Equation.DSMT4">
                  <p:embed/>
                </p:oleObj>
              </mc:Choice>
              <mc:Fallback>
                <p:oleObj name="Equation" r:id="rId4" imgW="749160" imgH="419040" progId="Equation.DSMT4">
                  <p:embed/>
                  <p:pic>
                    <p:nvPicPr>
                      <p:cNvPr id="74758" name="Object 1030">
                        <a:extLst>
                          <a:ext uri="{FF2B5EF4-FFF2-40B4-BE49-F238E27FC236}">
                            <a16:creationId xmlns:a16="http://schemas.microsoft.com/office/drawing/2014/main" id="{202C491C-32CA-430D-92AB-BA7FCCD67833}"/>
                          </a:ext>
                        </a:extLst>
                      </p:cNvPr>
                      <p:cNvPicPr>
                        <a:picLocks noChangeAspect="1" noChangeArrowheads="1"/>
                      </p:cNvPicPr>
                      <p:nvPr/>
                    </p:nvPicPr>
                    <p:blipFill>
                      <a:blip r:embed="rId5"/>
                      <a:srcRect/>
                      <a:stretch>
                        <a:fillRect/>
                      </a:stretch>
                    </p:blipFill>
                    <p:spPr bwMode="auto">
                      <a:xfrm>
                        <a:off x="4688143" y="2191926"/>
                        <a:ext cx="2043340" cy="1112144"/>
                      </a:xfrm>
                      <a:prstGeom prst="rect">
                        <a:avLst/>
                      </a:prstGeom>
                      <a:noFill/>
                      <a:ln>
                        <a:noFill/>
                      </a:ln>
                    </p:spPr>
                  </p:pic>
                </p:oleObj>
              </mc:Fallback>
            </mc:AlternateContent>
          </a:graphicData>
        </a:graphic>
      </p:graphicFrame>
      <p:sp>
        <p:nvSpPr>
          <p:cNvPr id="10" name="Text Box 1031">
            <a:extLst>
              <a:ext uri="{FF2B5EF4-FFF2-40B4-BE49-F238E27FC236}">
                <a16:creationId xmlns:a16="http://schemas.microsoft.com/office/drawing/2014/main" id="{78F59A8B-2A73-4C89-8A4E-5FA8EE5104F7}"/>
              </a:ext>
            </a:extLst>
          </p:cNvPr>
          <p:cNvSpPr txBox="1">
            <a:spLocks noChangeArrowheads="1"/>
          </p:cNvSpPr>
          <p:nvPr/>
        </p:nvSpPr>
        <p:spPr bwMode="auto">
          <a:xfrm>
            <a:off x="153619" y="3304070"/>
            <a:ext cx="11653113" cy="201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用电压、电流有效值后，计算电阻消耗的平均功率公式，与直流电路中相同。</a:t>
            </a:r>
          </a:p>
          <a:p>
            <a:pPr eaLnBrk="0" fontAlgn="base" hangingPunct="0">
              <a:spcBef>
                <a:spcPct val="50000"/>
              </a:spcBef>
              <a:spcAft>
                <a:spcPct val="0"/>
              </a:spcAft>
              <a:buNone/>
            </a:pPr>
            <a:r>
              <a:rPr lang="zh-CN" altLang="en-US" sz="3600" b="1">
                <a:latin typeface="楷体_GB2312" pitchFamily="49" charset="-122"/>
                <a:ea typeface="楷体_GB2312" pitchFamily="49" charset="-122"/>
              </a:rPr>
              <a:t>若用电流、电压的振幅值，上述公式为 </a:t>
            </a:r>
          </a:p>
        </p:txBody>
      </p:sp>
      <p:graphicFrame>
        <p:nvGraphicFramePr>
          <p:cNvPr id="13" name="Object 12">
            <a:extLst>
              <a:ext uri="{FF2B5EF4-FFF2-40B4-BE49-F238E27FC236}">
                <a16:creationId xmlns:a16="http://schemas.microsoft.com/office/drawing/2014/main" id="{5DBDF3A4-86A4-48BF-948B-32A4CF37D5B1}"/>
              </a:ext>
            </a:extLst>
          </p:cNvPr>
          <p:cNvGraphicFramePr>
            <a:graphicFrameLocks noChangeAspect="1"/>
          </p:cNvGraphicFramePr>
          <p:nvPr>
            <p:extLst>
              <p:ext uri="{D42A27DB-BD31-4B8C-83A1-F6EECF244321}">
                <p14:modId xmlns:p14="http://schemas.microsoft.com/office/powerpoint/2010/main" val="1566036618"/>
              </p:ext>
            </p:extLst>
          </p:nvPr>
        </p:nvGraphicFramePr>
        <p:xfrm>
          <a:off x="2172704" y="5406522"/>
          <a:ext cx="4910137" cy="1177925"/>
        </p:xfrm>
        <a:graphic>
          <a:graphicData uri="http://schemas.openxmlformats.org/presentationml/2006/ole">
            <mc:AlternateContent xmlns:mc="http://schemas.openxmlformats.org/markup-compatibility/2006">
              <mc:Choice xmlns:v="urn:schemas-microsoft-com:vml" Requires="v">
                <p:oleObj name="Equation" r:id="rId6" imgW="1981080" imgH="419040" progId="Equation.DSMT4">
                  <p:embed/>
                </p:oleObj>
              </mc:Choice>
              <mc:Fallback>
                <p:oleObj name="Equation" r:id="rId6" imgW="1981080" imgH="419040" progId="Equation.DSMT4">
                  <p:embed/>
                  <p:pic>
                    <p:nvPicPr>
                      <p:cNvPr id="10" name="Object 12">
                        <a:extLst>
                          <a:ext uri="{FF2B5EF4-FFF2-40B4-BE49-F238E27FC236}">
                            <a16:creationId xmlns:a16="http://schemas.microsoft.com/office/drawing/2014/main" id="{55960713-86D9-4805-B3C8-A5CD8AC5354C}"/>
                          </a:ext>
                        </a:extLst>
                      </p:cNvPr>
                      <p:cNvPicPr>
                        <a:picLocks noChangeAspect="1" noChangeArrowheads="1"/>
                      </p:cNvPicPr>
                      <p:nvPr/>
                    </p:nvPicPr>
                    <p:blipFill>
                      <a:blip r:embed="rId7"/>
                      <a:srcRect/>
                      <a:stretch>
                        <a:fillRect/>
                      </a:stretch>
                    </p:blipFill>
                    <p:spPr bwMode="auto">
                      <a:xfrm>
                        <a:off x="2172704" y="5406522"/>
                        <a:ext cx="4910137" cy="1177925"/>
                      </a:xfrm>
                      <a:prstGeom prst="rect">
                        <a:avLst/>
                      </a:prstGeom>
                      <a:noFill/>
                      <a:ln>
                        <a:noFill/>
                      </a:ln>
                    </p:spPr>
                  </p:pic>
                </p:oleObj>
              </mc:Fallback>
            </mc:AlternateContent>
          </a:graphicData>
        </a:graphic>
      </p:graphicFrame>
      <p:pic>
        <p:nvPicPr>
          <p:cNvPr id="3" name="图片 2">
            <a:extLst>
              <a:ext uri="{FF2B5EF4-FFF2-40B4-BE49-F238E27FC236}">
                <a16:creationId xmlns:a16="http://schemas.microsoft.com/office/drawing/2014/main" id="{81489927-3521-4631-82ED-2F3B955B6B4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80944" y="1125556"/>
            <a:ext cx="1418666" cy="18846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additive="base">
                                        <p:cTn id="7" dur="500" fill="hold"/>
                                        <p:tgtEl>
                                          <p:spTgt spid="13315"/>
                                        </p:tgtEl>
                                        <p:attrNameLst>
                                          <p:attrName>ppt_x</p:attrName>
                                        </p:attrNameLst>
                                      </p:cBhvr>
                                      <p:tavLst>
                                        <p:tav tm="0">
                                          <p:val>
                                            <p:strVal val="0-#ppt_w/2"/>
                                          </p:val>
                                        </p:tav>
                                        <p:tav tm="100000">
                                          <p:val>
                                            <p:strVal val="#ppt_x"/>
                                          </p:val>
                                        </p:tav>
                                      </p:tavLst>
                                    </p:anim>
                                    <p:anim calcmode="lin" valueType="num">
                                      <p:cBhvr additive="base">
                                        <p:cTn id="8" dur="500" fill="hold"/>
                                        <p:tgtEl>
                                          <p:spTgt spid="133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3321"/>
                                        </p:tgtEl>
                                        <p:attrNameLst>
                                          <p:attrName>style.visibility</p:attrName>
                                        </p:attrNameLst>
                                      </p:cBhvr>
                                      <p:to>
                                        <p:strVal val="visible"/>
                                      </p:to>
                                    </p:set>
                                    <p:anim calcmode="lin" valueType="num">
                                      <p:cBhvr additive="base">
                                        <p:cTn id="13" dur="500" fill="hold"/>
                                        <p:tgtEl>
                                          <p:spTgt spid="13321"/>
                                        </p:tgtEl>
                                        <p:attrNameLst>
                                          <p:attrName>ppt_x</p:attrName>
                                        </p:attrNameLst>
                                      </p:cBhvr>
                                      <p:tavLst>
                                        <p:tav tm="0">
                                          <p:val>
                                            <p:strVal val="0-#ppt_w/2"/>
                                          </p:val>
                                        </p:tav>
                                        <p:tav tm="100000">
                                          <p:val>
                                            <p:strVal val="#ppt_x"/>
                                          </p:val>
                                        </p:tav>
                                      </p:tavLst>
                                    </p:anim>
                                    <p:anim calcmode="lin" valueType="num">
                                      <p:cBhvr additive="base">
                                        <p:cTn id="14" dur="500" fill="hold"/>
                                        <p:tgtEl>
                                          <p:spTgt spid="1332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86368"/>
                                        </p:tgtEl>
                                        <p:attrNameLst>
                                          <p:attrName>style.visibility</p:attrName>
                                        </p:attrNameLst>
                                      </p:cBhvr>
                                      <p:to>
                                        <p:strVal val="visible"/>
                                      </p:to>
                                    </p:set>
                                    <p:anim calcmode="lin" valueType="num">
                                      <p:cBhvr additive="base">
                                        <p:cTn id="19" dur="500" fill="hold"/>
                                        <p:tgtEl>
                                          <p:spTgt spid="186368"/>
                                        </p:tgtEl>
                                        <p:attrNameLst>
                                          <p:attrName>ppt_x</p:attrName>
                                        </p:attrNameLst>
                                      </p:cBhvr>
                                      <p:tavLst>
                                        <p:tav tm="0">
                                          <p:val>
                                            <p:strVal val="0-#ppt_w/2"/>
                                          </p:val>
                                        </p:tav>
                                        <p:tav tm="100000">
                                          <p:val>
                                            <p:strVal val="#ppt_x"/>
                                          </p:val>
                                        </p:tav>
                                      </p:tavLst>
                                    </p:anim>
                                    <p:anim calcmode="lin" valueType="num">
                                      <p:cBhvr additive="base">
                                        <p:cTn id="20" dur="500" fill="hold"/>
                                        <p:tgtEl>
                                          <p:spTgt spid="18636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21"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ext Box 2">
            <a:extLst>
              <a:ext uri="{FF2B5EF4-FFF2-40B4-BE49-F238E27FC236}">
                <a16:creationId xmlns:a16="http://schemas.microsoft.com/office/drawing/2014/main" id="{A687F427-CA5E-422B-8CBD-7A84D3DE8497}"/>
              </a:ext>
            </a:extLst>
          </p:cNvPr>
          <p:cNvSpPr txBox="1">
            <a:spLocks noChangeArrowheads="1"/>
          </p:cNvSpPr>
          <p:nvPr/>
        </p:nvSpPr>
        <p:spPr bwMode="auto">
          <a:xfrm>
            <a:off x="624480" y="279399"/>
            <a:ext cx="8229600"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10000"/>
              </a:spcBef>
              <a:spcAft>
                <a:spcPct val="0"/>
              </a:spcAft>
              <a:buNone/>
            </a:pPr>
            <a:r>
              <a:rPr lang="en-US" altLang="zh-CN" sz="3600" b="1">
                <a:solidFill>
                  <a:srgbClr val="7030A0"/>
                </a:solidFill>
                <a:latin typeface="楷体_GB2312" pitchFamily="49" charset="-122"/>
                <a:ea typeface="楷体_GB2312" pitchFamily="49" charset="-122"/>
              </a:rPr>
              <a:t> </a:t>
            </a:r>
            <a:r>
              <a:rPr lang="en-US" altLang="zh-CN" sz="2800" b="1">
                <a:solidFill>
                  <a:srgbClr val="7030A0"/>
                </a:solidFill>
                <a:latin typeface="楷体_GB2312" pitchFamily="49" charset="-122"/>
                <a:ea typeface="楷体_GB2312" pitchFamily="49" charset="-122"/>
              </a:rPr>
              <a:t>2</a:t>
            </a:r>
            <a:r>
              <a:rPr lang="zh-CN" altLang="en-US" sz="2800" b="1">
                <a:solidFill>
                  <a:srgbClr val="7030A0"/>
                </a:solidFill>
                <a:latin typeface="楷体_GB2312" pitchFamily="49" charset="-122"/>
                <a:ea typeface="楷体_GB2312" pitchFamily="49" charset="-122"/>
              </a:rPr>
              <a:t>）网络等效阻抗为一个电抗。</a:t>
            </a:r>
          </a:p>
          <a:p>
            <a:pPr eaLnBrk="0" fontAlgn="base" hangingPunct="0">
              <a:spcBef>
                <a:spcPct val="10000"/>
              </a:spcBef>
              <a:spcAft>
                <a:spcPct val="0"/>
              </a:spcAft>
              <a:buNone/>
            </a:pPr>
            <a:r>
              <a:rPr lang="zh-CN" altLang="en-US" sz="3600" b="1">
                <a:latin typeface="楷体_GB2312" pitchFamily="49" charset="-122"/>
                <a:ea typeface="楷体_GB2312" pitchFamily="49" charset="-122"/>
              </a:rPr>
              <a:t> 此时单口网络电压与电流相位为正交关系，即</a:t>
            </a:r>
            <a:r>
              <a:rPr lang="zh-CN" altLang="en-US"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u</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i</a:t>
            </a:r>
            <a:r>
              <a:rPr lang="en-US" altLang="zh-CN" sz="3600" b="1" baseline="-30000">
                <a:ea typeface="楷体_GB2312" pitchFamily="49" charset="-122"/>
              </a:rPr>
              <a:t> </a:t>
            </a:r>
            <a:r>
              <a:rPr lang="en-US" altLang="zh-CN" sz="3600" b="1">
                <a:ea typeface="楷体_GB2312" pitchFamily="49" charset="-122"/>
              </a:rPr>
              <a:t>=</a:t>
            </a:r>
            <a:r>
              <a:rPr lang="en-US" altLang="zh-CN" sz="3600" b="1">
                <a:ea typeface="楷体_GB2312" pitchFamily="49" charset="-122"/>
                <a:sym typeface="Symbol" panose="05050102010706020507" pitchFamily="18" charset="2"/>
              </a:rPr>
              <a:t></a:t>
            </a:r>
            <a:r>
              <a:rPr lang="en-US" altLang="zh-CN" sz="3600" b="1">
                <a:ea typeface="楷体_GB2312" pitchFamily="49" charset="-122"/>
              </a:rPr>
              <a:t>90</a:t>
            </a:r>
            <a:r>
              <a:rPr lang="en-US" altLang="zh-CN" sz="3600" b="1">
                <a:ea typeface="楷体_GB2312" pitchFamily="49" charset="-122"/>
                <a:sym typeface="Symbol" panose="05050102010706020507" pitchFamily="18" charset="2"/>
              </a:rPr>
              <a:t></a:t>
            </a:r>
            <a:r>
              <a:rPr lang="en-US" altLang="zh-CN" sz="3600" b="1">
                <a:ea typeface="楷体_GB2312" pitchFamily="49" charset="-122"/>
              </a:rPr>
              <a:t>, (+</a:t>
            </a:r>
            <a:r>
              <a:rPr lang="zh-CN" altLang="en-US" sz="3600" b="1">
                <a:ea typeface="楷体_GB2312" pitchFamily="49" charset="-122"/>
              </a:rPr>
              <a:t>电感－电容</a:t>
            </a:r>
            <a:r>
              <a:rPr lang="en-US" altLang="zh-CN" sz="3600" b="1">
                <a:ea typeface="楷体_GB2312" pitchFamily="49" charset="-122"/>
              </a:rPr>
              <a:t>)</a:t>
            </a:r>
            <a:endParaRPr lang="en-US" altLang="zh-CN" sz="3600" b="1">
              <a:latin typeface="楷体_GB2312" pitchFamily="49" charset="-122"/>
              <a:ea typeface="楷体_GB2312" pitchFamily="49" charset="-122"/>
            </a:endParaRPr>
          </a:p>
        </p:txBody>
      </p:sp>
      <p:grpSp>
        <p:nvGrpSpPr>
          <p:cNvPr id="2" name="组合 1">
            <a:extLst>
              <a:ext uri="{FF2B5EF4-FFF2-40B4-BE49-F238E27FC236}">
                <a16:creationId xmlns:a16="http://schemas.microsoft.com/office/drawing/2014/main" id="{EEB6218E-651C-4AEB-A567-0F86E1F850D2}"/>
              </a:ext>
            </a:extLst>
          </p:cNvPr>
          <p:cNvGrpSpPr>
            <a:grpSpLocks/>
          </p:cNvGrpSpPr>
          <p:nvPr/>
        </p:nvGrpSpPr>
        <p:grpSpPr bwMode="auto">
          <a:xfrm>
            <a:off x="479958" y="3153835"/>
            <a:ext cx="9662223" cy="1699968"/>
            <a:chOff x="280988" y="4489223"/>
            <a:chExt cx="9632413" cy="1448647"/>
          </a:xfrm>
        </p:grpSpPr>
        <p:sp>
          <p:nvSpPr>
            <p:cNvPr id="22534" name="Text Box 32">
              <a:extLst>
                <a:ext uri="{FF2B5EF4-FFF2-40B4-BE49-F238E27FC236}">
                  <a16:creationId xmlns:a16="http://schemas.microsoft.com/office/drawing/2014/main" id="{5B6128CF-9F15-4345-B843-946072198911}"/>
                </a:ext>
              </a:extLst>
            </p:cNvPr>
            <p:cNvSpPr txBox="1">
              <a:spLocks noChangeArrowheads="1"/>
            </p:cNvSpPr>
            <p:nvPr/>
          </p:nvSpPr>
          <p:spPr bwMode="auto">
            <a:xfrm>
              <a:off x="785813" y="4509120"/>
              <a:ext cx="9127588" cy="1428750"/>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7" name="Text Box 44">
              <a:extLst>
                <a:ext uri="{FF2B5EF4-FFF2-40B4-BE49-F238E27FC236}">
                  <a16:creationId xmlns:a16="http://schemas.microsoft.com/office/drawing/2014/main" id="{7F355DC8-D65F-4F15-A3F4-890C95705308}"/>
                </a:ext>
              </a:extLst>
            </p:cNvPr>
            <p:cNvSpPr txBox="1">
              <a:spLocks noChangeArrowheads="1"/>
            </p:cNvSpPr>
            <p:nvPr/>
          </p:nvSpPr>
          <p:spPr bwMode="auto">
            <a:xfrm>
              <a:off x="280988" y="4555842"/>
              <a:ext cx="504851" cy="592629"/>
            </a:xfrm>
            <a:prstGeom prst="rect">
              <a:avLst/>
            </a:prstGeom>
            <a:solidFill>
              <a:srgbClr val="3333FF"/>
            </a:solidFill>
            <a:ln>
              <a:noFill/>
            </a:ln>
            <a:effectLst>
              <a:glow rad="228600">
                <a:schemeClr val="accent2">
                  <a:satMod val="175000"/>
                  <a:alpha val="40000"/>
                </a:schemeClr>
              </a:glow>
            </a:effectLst>
          </p:spPr>
          <p:txBody>
            <a:bodyPr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dirty="0">
                  <a:latin typeface="宋体"/>
                  <a:ea typeface="宋体"/>
                </a:rPr>
                <a:t>注意</a:t>
              </a:r>
            </a:p>
          </p:txBody>
        </p:sp>
        <p:sp>
          <p:nvSpPr>
            <p:cNvPr id="22536" name="Text Box 10">
              <a:extLst>
                <a:ext uri="{FF2B5EF4-FFF2-40B4-BE49-F238E27FC236}">
                  <a16:creationId xmlns:a16="http://schemas.microsoft.com/office/drawing/2014/main" id="{AF242391-F215-475F-92F6-F0D50FC7D899}"/>
                </a:ext>
              </a:extLst>
            </p:cNvPr>
            <p:cNvSpPr txBox="1">
              <a:spLocks noChangeArrowheads="1"/>
            </p:cNvSpPr>
            <p:nvPr/>
          </p:nvSpPr>
          <p:spPr bwMode="auto">
            <a:xfrm>
              <a:off x="861452" y="4489223"/>
              <a:ext cx="8898784" cy="114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r>
                <a:rPr lang="en-US" altLang="zh-CN" sz="2800" b="1">
                  <a:effectLst>
                    <a:outerShdw blurRad="38100" dist="38100" dir="2700000" algn="tl">
                      <a:srgbClr val="000000">
                        <a:alpha val="43137"/>
                      </a:srgbClr>
                    </a:outerShdw>
                  </a:effectLst>
                </a:rPr>
                <a:t>1.</a:t>
              </a:r>
              <a:r>
                <a:rPr lang="zh-CN" altLang="en-US" sz="2800" b="1">
                  <a:effectLst>
                    <a:outerShdw blurRad="38100" dist="38100" dir="2700000" algn="tl">
                      <a:srgbClr val="000000">
                        <a:alpha val="43137"/>
                      </a:srgbClr>
                    </a:outerShdw>
                  </a:effectLst>
                </a:rPr>
                <a:t>电感和电容</a:t>
              </a:r>
              <a:r>
                <a:rPr lang="zh-CN" altLang="en-US" sz="2800" b="1">
                  <a:solidFill>
                    <a:srgbClr val="FF0000"/>
                  </a:solidFill>
                  <a:effectLst>
                    <a:outerShdw blurRad="38100" dist="38100" dir="2700000" algn="tl">
                      <a:srgbClr val="000000">
                        <a:alpha val="43137"/>
                      </a:srgbClr>
                    </a:outerShdw>
                  </a:effectLst>
                </a:rPr>
                <a:t>不消耗能量</a:t>
              </a:r>
              <a:r>
                <a:rPr lang="en-US" altLang="zh-CN" sz="2800" b="1">
                  <a:solidFill>
                    <a:srgbClr val="FF0000"/>
                  </a:solidFill>
                  <a:effectLst>
                    <a:outerShdw blurRad="38100" dist="38100" dir="2700000" algn="tl">
                      <a:srgbClr val="000000">
                        <a:alpha val="43137"/>
                      </a:srgbClr>
                    </a:outerShdw>
                  </a:effectLst>
                </a:rPr>
                <a:t>(</a:t>
              </a:r>
              <a:r>
                <a:rPr lang="zh-CN" altLang="en-US" sz="2800" b="1">
                  <a:solidFill>
                    <a:srgbClr val="FF0000"/>
                  </a:solidFill>
                  <a:effectLst>
                    <a:outerShdw blurRad="38100" dist="38100" dir="2700000" algn="tl">
                      <a:srgbClr val="000000">
                        <a:alpha val="43137"/>
                      </a:srgbClr>
                    </a:outerShdw>
                  </a:effectLst>
                </a:rPr>
                <a:t>有功功率），</a:t>
              </a:r>
              <a:r>
                <a:rPr lang="zh-CN" altLang="en-US" sz="2800" b="1">
                  <a:effectLst>
                    <a:outerShdw blurRad="38100" dist="38100" dir="2700000" algn="tl">
                      <a:srgbClr val="000000">
                        <a:alpha val="43137"/>
                      </a:srgbClr>
                    </a:outerShdw>
                  </a:effectLst>
                </a:rPr>
                <a:t>它们是储能元件。</a:t>
              </a:r>
              <a:endParaRPr lang="en-US" altLang="zh-CN" sz="2800" b="1">
                <a:effectLst>
                  <a:outerShdw blurRad="38100" dist="38100" dir="2700000" algn="tl">
                    <a:srgbClr val="000000">
                      <a:alpha val="43137"/>
                    </a:srgbClr>
                  </a:outerShdw>
                </a:effectLst>
              </a:endParaRPr>
            </a:p>
            <a:p>
              <a:pPr algn="just" fontAlgn="base">
                <a:spcBef>
                  <a:spcPct val="50000"/>
                </a:spcBef>
                <a:spcAft>
                  <a:spcPct val="0"/>
                </a:spcAft>
                <a:buNone/>
              </a:pPr>
              <a:r>
                <a:rPr lang="en-US" altLang="zh-CN" sz="2800" b="1">
                  <a:effectLst>
                    <a:outerShdw blurRad="38100" dist="38100" dir="2700000" algn="tl">
                      <a:srgbClr val="000000">
                        <a:alpha val="43137"/>
                      </a:srgbClr>
                    </a:outerShdw>
                  </a:effectLst>
                </a:rPr>
                <a:t>2.</a:t>
              </a:r>
              <a:r>
                <a:rPr lang="zh-CN" altLang="en-US" sz="2800" b="1">
                  <a:effectLst>
                    <a:outerShdw blurRad="38100" dist="38100" dir="2700000" algn="tl">
                      <a:srgbClr val="000000">
                        <a:alpha val="43137"/>
                      </a:srgbClr>
                    </a:outerShdw>
                  </a:effectLst>
                </a:rPr>
                <a:t>它们的瞬时功率并不为零，</a:t>
              </a:r>
              <a:r>
                <a:rPr lang="zh-CN" altLang="en-US" sz="2800" b="1">
                  <a:effectLst>
                    <a:outerShdw blurRad="38100" dist="38100" dir="2700000" algn="tl">
                      <a:srgbClr val="000000">
                        <a:alpha val="43137"/>
                      </a:srgbClr>
                    </a:outerShdw>
                  </a:effectLst>
                  <a:latin typeface="楷体_GB2312" pitchFamily="49" charset="-122"/>
                  <a:ea typeface="楷体_GB2312" pitchFamily="49" charset="-122"/>
                </a:rPr>
                <a:t>只与外电路进行能量的交换。</a:t>
              </a:r>
            </a:p>
          </p:txBody>
        </p:sp>
      </p:grpSp>
      <p:graphicFrame>
        <p:nvGraphicFramePr>
          <p:cNvPr id="9" name="Object 3">
            <a:extLst>
              <a:ext uri="{FF2B5EF4-FFF2-40B4-BE49-F238E27FC236}">
                <a16:creationId xmlns:a16="http://schemas.microsoft.com/office/drawing/2014/main" id="{E254D00D-71C9-43A1-B791-C49B40297BAC}"/>
              </a:ext>
            </a:extLst>
          </p:cNvPr>
          <p:cNvGraphicFramePr>
            <a:graphicFrameLocks noChangeAspect="1"/>
          </p:cNvGraphicFramePr>
          <p:nvPr>
            <p:extLst>
              <p:ext uri="{D42A27DB-BD31-4B8C-83A1-F6EECF244321}">
                <p14:modId xmlns:p14="http://schemas.microsoft.com/office/powerpoint/2010/main" val="3283942040"/>
              </p:ext>
            </p:extLst>
          </p:nvPr>
        </p:nvGraphicFramePr>
        <p:xfrm>
          <a:off x="1554233" y="5723826"/>
          <a:ext cx="6634162" cy="654050"/>
        </p:xfrm>
        <a:graphic>
          <a:graphicData uri="http://schemas.openxmlformats.org/presentationml/2006/ole">
            <mc:AlternateContent xmlns:mc="http://schemas.openxmlformats.org/markup-compatibility/2006">
              <mc:Choice xmlns:v="urn:schemas-microsoft-com:vml" Requires="v">
                <p:oleObj name="Equation" r:id="rId3" imgW="2501640" imgH="228600" progId="Equation.DSMT4">
                  <p:embed/>
                </p:oleObj>
              </mc:Choice>
              <mc:Fallback>
                <p:oleObj name="Equation" r:id="rId3" imgW="2501640" imgH="228600" progId="Equation.DSMT4">
                  <p:embed/>
                  <p:pic>
                    <p:nvPicPr>
                      <p:cNvPr id="4" name="Object 3">
                        <a:extLst>
                          <a:ext uri="{FF2B5EF4-FFF2-40B4-BE49-F238E27FC236}">
                            <a16:creationId xmlns:a16="http://schemas.microsoft.com/office/drawing/2014/main" id="{2F1A38EC-5085-4E58-B57F-B97BB0783240}"/>
                          </a:ext>
                        </a:extLst>
                      </p:cNvPr>
                      <p:cNvPicPr>
                        <a:picLocks noChangeAspect="1" noChangeArrowheads="1"/>
                      </p:cNvPicPr>
                      <p:nvPr/>
                    </p:nvPicPr>
                    <p:blipFill>
                      <a:blip r:embed="rId4"/>
                      <a:srcRect/>
                      <a:stretch>
                        <a:fillRect/>
                      </a:stretch>
                    </p:blipFill>
                    <p:spPr bwMode="auto">
                      <a:xfrm>
                        <a:off x="1554233" y="5723826"/>
                        <a:ext cx="6634162"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nvGrpSpPr>
          <p:cNvPr id="3" name="组合 2">
            <a:extLst>
              <a:ext uri="{FF2B5EF4-FFF2-40B4-BE49-F238E27FC236}">
                <a16:creationId xmlns:a16="http://schemas.microsoft.com/office/drawing/2014/main" id="{1BB55AAD-4D92-48CA-B73E-1E26B82833C5}"/>
              </a:ext>
            </a:extLst>
          </p:cNvPr>
          <p:cNvGrpSpPr/>
          <p:nvPr/>
        </p:nvGrpSpPr>
        <p:grpSpPr>
          <a:xfrm>
            <a:off x="996226" y="2047154"/>
            <a:ext cx="6681292" cy="708025"/>
            <a:chOff x="996226" y="2047154"/>
            <a:chExt cx="6681292" cy="708025"/>
          </a:xfrm>
        </p:grpSpPr>
        <p:sp>
          <p:nvSpPr>
            <p:cNvPr id="14344" name="Text Box 8">
              <a:extLst>
                <a:ext uri="{FF2B5EF4-FFF2-40B4-BE49-F238E27FC236}">
                  <a16:creationId xmlns:a16="http://schemas.microsoft.com/office/drawing/2014/main" id="{31029F60-691C-44EF-AF44-C88879961B60}"/>
                </a:ext>
              </a:extLst>
            </p:cNvPr>
            <p:cNvSpPr txBox="1">
              <a:spLocks noChangeArrowheads="1"/>
            </p:cNvSpPr>
            <p:nvPr/>
          </p:nvSpPr>
          <p:spPr bwMode="auto">
            <a:xfrm>
              <a:off x="996226" y="2047154"/>
              <a:ext cx="5791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显然，平均功率为 </a:t>
              </a:r>
              <a:endParaRPr lang="zh-CN" altLang="en-US" sz="2400">
                <a:latin typeface="楷体_GB2312" pitchFamily="49" charset="-122"/>
                <a:ea typeface="楷体_GB2312" pitchFamily="49" charset="-122"/>
              </a:endParaRPr>
            </a:p>
          </p:txBody>
        </p:sp>
        <p:graphicFrame>
          <p:nvGraphicFramePr>
            <p:cNvPr id="14" name="Object 0">
              <a:extLst>
                <a:ext uri="{FF2B5EF4-FFF2-40B4-BE49-F238E27FC236}">
                  <a16:creationId xmlns:a16="http://schemas.microsoft.com/office/drawing/2014/main" id="{FBE74120-0AD4-4A1F-8E99-6FFC2DFCC782}"/>
                </a:ext>
              </a:extLst>
            </p:cNvPr>
            <p:cNvGraphicFramePr>
              <a:graphicFrameLocks noChangeAspect="1"/>
            </p:cNvGraphicFramePr>
            <p:nvPr>
              <p:extLst>
                <p:ext uri="{D42A27DB-BD31-4B8C-83A1-F6EECF244321}">
                  <p14:modId xmlns:p14="http://schemas.microsoft.com/office/powerpoint/2010/main" val="3859914087"/>
                </p:ext>
              </p:extLst>
            </p:nvPr>
          </p:nvGraphicFramePr>
          <p:xfrm>
            <a:off x="4951781" y="2047154"/>
            <a:ext cx="2725737" cy="708025"/>
          </p:xfrm>
          <a:graphic>
            <a:graphicData uri="http://schemas.openxmlformats.org/presentationml/2006/ole">
              <mc:AlternateContent xmlns:mc="http://schemas.openxmlformats.org/markup-compatibility/2006">
                <mc:Choice xmlns:v="urn:schemas-microsoft-com:vml" Requires="v">
                  <p:oleObj name="Equation" r:id="rId5" imgW="1079280" imgH="228600" progId="Equation.DSMT4">
                    <p:embed/>
                  </p:oleObj>
                </mc:Choice>
                <mc:Fallback>
                  <p:oleObj name="Equation" r:id="rId5" imgW="1079280" imgH="228600" progId="Equation.DSMT4">
                    <p:embed/>
                    <p:pic>
                      <p:nvPicPr>
                        <p:cNvPr id="186368" name="Object 0">
                          <a:extLst>
                            <a:ext uri="{FF2B5EF4-FFF2-40B4-BE49-F238E27FC236}">
                              <a16:creationId xmlns:a16="http://schemas.microsoft.com/office/drawing/2014/main" id="{21759F45-2C8A-4D07-A009-0842AAF739BC}"/>
                            </a:ext>
                          </a:extLst>
                        </p:cNvPr>
                        <p:cNvPicPr>
                          <a:picLocks noChangeAspect="1" noChangeArrowheads="1"/>
                        </p:cNvPicPr>
                        <p:nvPr/>
                      </p:nvPicPr>
                      <p:blipFill>
                        <a:blip r:embed="rId6"/>
                        <a:srcRect/>
                        <a:stretch>
                          <a:fillRect/>
                        </a:stretch>
                      </p:blipFill>
                      <p:spPr bwMode="auto">
                        <a:xfrm>
                          <a:off x="4951781" y="2047154"/>
                          <a:ext cx="2725737" cy="708025"/>
                        </a:xfrm>
                        <a:prstGeom prst="rect">
                          <a:avLst/>
                        </a:prstGeom>
                        <a:noFill/>
                        <a:ln>
                          <a:noFill/>
                        </a:ln>
                      </p:spPr>
                    </p:pic>
                  </p:oleObj>
                </mc:Fallback>
              </mc:AlternateContent>
            </a:graphicData>
          </a:graphic>
        </p:graphicFrame>
      </p:grpSp>
      <p:pic>
        <p:nvPicPr>
          <p:cNvPr id="5" name="图片 4">
            <a:extLst>
              <a:ext uri="{FF2B5EF4-FFF2-40B4-BE49-F238E27FC236}">
                <a16:creationId xmlns:a16="http://schemas.microsoft.com/office/drawing/2014/main" id="{D70F806F-896D-4D4A-A9C7-8AC15DFABC3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01467" y="279399"/>
            <a:ext cx="1943100" cy="2581275"/>
          </a:xfrm>
          <a:prstGeom prst="rect">
            <a:avLst/>
          </a:prstGeom>
        </p:spPr>
      </p:pic>
      <p:sp>
        <p:nvSpPr>
          <p:cNvPr id="8" name="矩形 7">
            <a:extLst>
              <a:ext uri="{FF2B5EF4-FFF2-40B4-BE49-F238E27FC236}">
                <a16:creationId xmlns:a16="http://schemas.microsoft.com/office/drawing/2014/main" id="{019CA605-A0F9-47A0-B571-2F9B2B42C500}"/>
              </a:ext>
            </a:extLst>
          </p:cNvPr>
          <p:cNvSpPr/>
          <p:nvPr/>
        </p:nvSpPr>
        <p:spPr bwMode="auto">
          <a:xfrm>
            <a:off x="10529047" y="1398494"/>
            <a:ext cx="463924" cy="48409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CN" altLang="en-US" sz="2400" b="0" i="0" u="none" strike="noStrike" cap="none" normalizeH="0" baseline="0">
              <a:ln>
                <a:noFill/>
              </a:ln>
              <a:solidFill>
                <a:schemeClr val="tx1"/>
              </a:solidFill>
              <a:effectLst/>
              <a:latin typeface="Times New Roman" pitchFamily="18" charset="0"/>
              <a:ea typeface="宋体" pitchFamily="2" charset="-122"/>
            </a:endParaRPr>
          </a:p>
        </p:txBody>
      </p:sp>
      <p:sp>
        <p:nvSpPr>
          <p:cNvPr id="10" name="文本框 9">
            <a:extLst>
              <a:ext uri="{FF2B5EF4-FFF2-40B4-BE49-F238E27FC236}">
                <a16:creationId xmlns:a16="http://schemas.microsoft.com/office/drawing/2014/main" id="{03353FFC-24D9-4B49-BB6D-BC0EA53543CB}"/>
              </a:ext>
            </a:extLst>
          </p:cNvPr>
          <p:cNvSpPr txBox="1"/>
          <p:nvPr/>
        </p:nvSpPr>
        <p:spPr>
          <a:xfrm>
            <a:off x="10678029" y="1513256"/>
            <a:ext cx="415498" cy="369332"/>
          </a:xfrm>
          <a:prstGeom prst="rect">
            <a:avLst/>
          </a:prstGeom>
          <a:noFill/>
        </p:spPr>
        <p:txBody>
          <a:bodyPr wrap="none" rtlCol="0">
            <a:spAutoFit/>
          </a:bodyPr>
          <a:lstStyle/>
          <a:p>
            <a:r>
              <a:rPr lang="en-US" altLang="zh-CN"/>
              <a:t>jX</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ext Box 2">
            <a:extLst>
              <a:ext uri="{FF2B5EF4-FFF2-40B4-BE49-F238E27FC236}">
                <a16:creationId xmlns:a16="http://schemas.microsoft.com/office/drawing/2014/main" id="{9C6EF17E-A2B1-45E0-A9FA-6907F1BC27C0}"/>
              </a:ext>
            </a:extLst>
          </p:cNvPr>
          <p:cNvSpPr txBox="1">
            <a:spLocks noChangeArrowheads="1"/>
          </p:cNvSpPr>
          <p:nvPr/>
        </p:nvSpPr>
        <p:spPr bwMode="auto">
          <a:xfrm>
            <a:off x="385458" y="364940"/>
            <a:ext cx="7391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0"/>
              </a:spcBef>
              <a:spcAft>
                <a:spcPct val="0"/>
              </a:spcAft>
              <a:buNone/>
            </a:pPr>
            <a:r>
              <a:rPr lang="en-US" altLang="zh-CN" sz="2800" b="1">
                <a:solidFill>
                  <a:srgbClr val="7030A0"/>
                </a:solidFill>
                <a:latin typeface="楷体_GB2312" pitchFamily="49" charset="-122"/>
                <a:ea typeface="楷体_GB2312" pitchFamily="49" charset="-122"/>
              </a:rPr>
              <a:t>3</a:t>
            </a:r>
            <a:r>
              <a:rPr lang="zh-CN" altLang="en-US" sz="2800" b="1">
                <a:solidFill>
                  <a:srgbClr val="7030A0"/>
                </a:solidFill>
                <a:latin typeface="楷体_GB2312" pitchFamily="49" charset="-122"/>
                <a:ea typeface="楷体_GB2312" pitchFamily="49" charset="-122"/>
              </a:rPr>
              <a:t>）任意二端网络的功率：</a:t>
            </a:r>
          </a:p>
        </p:txBody>
      </p:sp>
      <p:graphicFrame>
        <p:nvGraphicFramePr>
          <p:cNvPr id="24581" name="Object 12">
            <a:extLst>
              <a:ext uri="{FF2B5EF4-FFF2-40B4-BE49-F238E27FC236}">
                <a16:creationId xmlns:a16="http://schemas.microsoft.com/office/drawing/2014/main" id="{6BF7A8F1-0C08-41D6-AED0-DB1F5980E89D}"/>
              </a:ext>
            </a:extLst>
          </p:cNvPr>
          <p:cNvGraphicFramePr>
            <a:graphicFrameLocks noChangeAspect="1"/>
          </p:cNvGraphicFramePr>
          <p:nvPr>
            <p:extLst>
              <p:ext uri="{D42A27DB-BD31-4B8C-83A1-F6EECF244321}">
                <p14:modId xmlns:p14="http://schemas.microsoft.com/office/powerpoint/2010/main" val="1577422736"/>
              </p:ext>
            </p:extLst>
          </p:nvPr>
        </p:nvGraphicFramePr>
        <p:xfrm>
          <a:off x="234609" y="1788440"/>
          <a:ext cx="2492375" cy="744538"/>
        </p:xfrm>
        <a:graphic>
          <a:graphicData uri="http://schemas.openxmlformats.org/presentationml/2006/ole">
            <mc:AlternateContent xmlns:mc="http://schemas.openxmlformats.org/markup-compatibility/2006">
              <mc:Choice xmlns:v="urn:schemas-microsoft-com:vml" Requires="v">
                <p:oleObj name="Equation" r:id="rId3" imgW="850680" imgH="228600" progId="Equation.DSMT4">
                  <p:embed/>
                </p:oleObj>
              </mc:Choice>
              <mc:Fallback>
                <p:oleObj name="Equation" r:id="rId3" imgW="850680" imgH="22860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4"/>
                      <a:srcRect/>
                      <a:stretch>
                        <a:fillRect/>
                      </a:stretch>
                    </p:blipFill>
                    <p:spPr bwMode="auto">
                      <a:xfrm>
                        <a:off x="234609" y="1788440"/>
                        <a:ext cx="2492375" cy="744538"/>
                      </a:xfrm>
                      <a:prstGeom prst="rect">
                        <a:avLst/>
                      </a:prstGeom>
                      <a:noFill/>
                      <a:ln>
                        <a:noFill/>
                      </a:ln>
                    </p:spPr>
                  </p:pic>
                </p:oleObj>
              </mc:Fallback>
            </mc:AlternateContent>
          </a:graphicData>
        </a:graphic>
      </p:graphicFrame>
      <p:pic>
        <p:nvPicPr>
          <p:cNvPr id="6" name="图片 5">
            <a:extLst>
              <a:ext uri="{FF2B5EF4-FFF2-40B4-BE49-F238E27FC236}">
                <a16:creationId xmlns:a16="http://schemas.microsoft.com/office/drawing/2014/main" id="{7BCD84E7-E21B-4A50-8965-00497BF9D4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9089" y="207948"/>
            <a:ext cx="3164747" cy="4125379"/>
          </a:xfrm>
          <a:prstGeom prst="rect">
            <a:avLst/>
          </a:prstGeom>
        </p:spPr>
      </p:pic>
      <p:grpSp>
        <p:nvGrpSpPr>
          <p:cNvPr id="7" name="组合 6">
            <a:extLst>
              <a:ext uri="{FF2B5EF4-FFF2-40B4-BE49-F238E27FC236}">
                <a16:creationId xmlns:a16="http://schemas.microsoft.com/office/drawing/2014/main" id="{6E51F955-3927-44E4-BC41-EC1D11B66818}"/>
              </a:ext>
            </a:extLst>
          </p:cNvPr>
          <p:cNvGrpSpPr/>
          <p:nvPr/>
        </p:nvGrpSpPr>
        <p:grpSpPr>
          <a:xfrm>
            <a:off x="916677" y="3033511"/>
            <a:ext cx="6860181" cy="1655763"/>
            <a:chOff x="238800" y="1956623"/>
            <a:chExt cx="6860181" cy="1655763"/>
          </a:xfrm>
        </p:grpSpPr>
        <p:sp>
          <p:nvSpPr>
            <p:cNvPr id="8" name="AutoShape 28" descr="羊皮纸">
              <a:extLst>
                <a:ext uri="{FF2B5EF4-FFF2-40B4-BE49-F238E27FC236}">
                  <a16:creationId xmlns:a16="http://schemas.microsoft.com/office/drawing/2014/main" id="{190BAAE5-C3EB-4C71-BE77-136D40C2AD45}"/>
                </a:ext>
              </a:extLst>
            </p:cNvPr>
            <p:cNvSpPr>
              <a:spLocks noChangeArrowheads="1"/>
            </p:cNvSpPr>
            <p:nvPr/>
          </p:nvSpPr>
          <p:spPr bwMode="auto">
            <a:xfrm>
              <a:off x="5384481" y="2260802"/>
              <a:ext cx="1714500" cy="817563"/>
            </a:xfrm>
            <a:prstGeom prst="wedgeRoundRectCallout">
              <a:avLst>
                <a:gd name="adj1" fmla="val -66186"/>
                <a:gd name="adj2" fmla="val 74843"/>
                <a:gd name="adj3" fmla="val 16667"/>
              </a:avLst>
            </a:prstGeom>
          </p:spPr>
          <p:style>
            <a:lnRef idx="2">
              <a:schemeClr val="accent2"/>
            </a:lnRef>
            <a:fillRef idx="1">
              <a:schemeClr val="lt1"/>
            </a:fillRef>
            <a:effectRef idx="0">
              <a:schemeClr val="accent2"/>
            </a:effectRef>
            <a:fontRef idx="minor">
              <a:schemeClr val="dk1"/>
            </a:fontRef>
          </p:style>
          <p:txBody>
            <a:bodyPr/>
            <a:lstStyle/>
            <a:p>
              <a:pPr algn="ctr" eaLnBrk="0" fontAlgn="base" hangingPunct="0">
                <a:spcBef>
                  <a:spcPct val="0"/>
                </a:spcBef>
                <a:spcAft>
                  <a:spcPct val="0"/>
                </a:spcAft>
                <a:defRPr/>
              </a:pPr>
              <a:endParaRPr kumimoji="1" lang="zh-CN" altLang="en-US" sz="3600" b="1" dirty="0">
                <a:solidFill>
                  <a:srgbClr val="000000"/>
                </a:solidFill>
                <a:latin typeface="Times New Roman"/>
                <a:ea typeface="宋体"/>
              </a:endParaRPr>
            </a:p>
          </p:txBody>
        </p:sp>
        <p:graphicFrame>
          <p:nvGraphicFramePr>
            <p:cNvPr id="9" name="Object 11">
              <a:extLst>
                <a:ext uri="{FF2B5EF4-FFF2-40B4-BE49-F238E27FC236}">
                  <a16:creationId xmlns:a16="http://schemas.microsoft.com/office/drawing/2014/main" id="{35C8909E-F912-4EA7-9041-4A33C4457207}"/>
                </a:ext>
              </a:extLst>
            </p:cNvPr>
            <p:cNvGraphicFramePr>
              <a:graphicFrameLocks noChangeAspect="1"/>
            </p:cNvGraphicFramePr>
            <p:nvPr>
              <p:extLst>
                <p:ext uri="{D42A27DB-BD31-4B8C-83A1-F6EECF244321}">
                  <p14:modId xmlns:p14="http://schemas.microsoft.com/office/powerpoint/2010/main" val="1148119910"/>
                </p:ext>
              </p:extLst>
            </p:nvPr>
          </p:nvGraphicFramePr>
          <p:xfrm>
            <a:off x="5765414" y="2310809"/>
            <a:ext cx="887413" cy="717550"/>
          </p:xfrm>
          <a:graphic>
            <a:graphicData uri="http://schemas.openxmlformats.org/presentationml/2006/ole">
              <mc:AlternateContent xmlns:mc="http://schemas.openxmlformats.org/markup-compatibility/2006">
                <mc:Choice xmlns:v="urn:schemas-microsoft-com:vml" Requires="v">
                  <p:oleObj r:id="rId6" imgW="371571" imgH="295139" progId="Equation.DSMT4">
                    <p:embed/>
                  </p:oleObj>
                </mc:Choice>
                <mc:Fallback>
                  <p:oleObj r:id="rId6" imgW="371571" imgH="295139" progId="Equation.DSMT4">
                    <p:embed/>
                    <p:pic>
                      <p:nvPicPr>
                        <p:cNvPr id="9" name="Object 11">
                          <a:extLst>
                            <a:ext uri="{FF2B5EF4-FFF2-40B4-BE49-F238E27FC236}">
                              <a16:creationId xmlns:a16="http://schemas.microsoft.com/office/drawing/2014/main" id="{35C8909E-F912-4EA7-9041-4A33C445720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5414" y="2310809"/>
                          <a:ext cx="887413"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27" name="Object 14">
              <a:extLst>
                <a:ext uri="{FF2B5EF4-FFF2-40B4-BE49-F238E27FC236}">
                  <a16:creationId xmlns:a16="http://schemas.microsoft.com/office/drawing/2014/main" id="{98484FD6-83B3-44F6-AB9D-05F57F713144}"/>
                </a:ext>
              </a:extLst>
            </p:cNvPr>
            <p:cNvGraphicFramePr>
              <a:graphicFrameLocks noChangeAspect="1"/>
            </p:cNvGraphicFramePr>
            <p:nvPr>
              <p:extLst>
                <p:ext uri="{D42A27DB-BD31-4B8C-83A1-F6EECF244321}">
                  <p14:modId xmlns:p14="http://schemas.microsoft.com/office/powerpoint/2010/main" val="934394378"/>
                </p:ext>
              </p:extLst>
            </p:nvPr>
          </p:nvGraphicFramePr>
          <p:xfrm>
            <a:off x="238800" y="1956623"/>
            <a:ext cx="5111750" cy="1655763"/>
          </p:xfrm>
          <a:graphic>
            <a:graphicData uri="http://schemas.openxmlformats.org/presentationml/2006/ole">
              <mc:AlternateContent xmlns:mc="http://schemas.openxmlformats.org/markup-compatibility/2006">
                <mc:Choice xmlns:v="urn:schemas-microsoft-com:vml" Requires="v">
                  <p:oleObj name="Equation" r:id="rId8" imgW="1307880" imgH="419040" progId="Equation.DSMT4">
                    <p:embed/>
                  </p:oleObj>
                </mc:Choice>
                <mc:Fallback>
                  <p:oleObj name="Equation" r:id="rId8" imgW="1307880" imgH="419040" progId="Equation.DSMT4">
                    <p:embed/>
                    <p:pic>
                      <p:nvPicPr>
                        <p:cNvPr id="24583" name="Object 14">
                          <a:extLst>
                            <a:ext uri="{FF2B5EF4-FFF2-40B4-BE49-F238E27FC236}">
                              <a16:creationId xmlns:a16="http://schemas.microsoft.com/office/drawing/2014/main" id="{C68297B6-8730-4FAC-B8BF-C008B12912E4}"/>
                            </a:ext>
                          </a:extLst>
                        </p:cNvPr>
                        <p:cNvPicPr>
                          <a:picLocks noChangeAspect="1" noChangeArrowheads="1"/>
                        </p:cNvPicPr>
                        <p:nvPr/>
                      </p:nvPicPr>
                      <p:blipFill>
                        <a:blip r:embed="rId9"/>
                        <a:srcRect/>
                        <a:stretch>
                          <a:fillRect/>
                        </a:stretch>
                      </p:blipFill>
                      <p:spPr bwMode="auto">
                        <a:xfrm>
                          <a:off x="238800" y="1956623"/>
                          <a:ext cx="511175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pSp>
      <p:graphicFrame>
        <p:nvGraphicFramePr>
          <p:cNvPr id="28" name="Object 12">
            <a:extLst>
              <a:ext uri="{FF2B5EF4-FFF2-40B4-BE49-F238E27FC236}">
                <a16:creationId xmlns:a16="http://schemas.microsoft.com/office/drawing/2014/main" id="{39AF722B-397A-4AA8-8E68-D764B407DD62}"/>
              </a:ext>
            </a:extLst>
          </p:cNvPr>
          <p:cNvGraphicFramePr>
            <a:graphicFrameLocks noChangeAspect="1"/>
          </p:cNvGraphicFramePr>
          <p:nvPr>
            <p:extLst>
              <p:ext uri="{D42A27DB-BD31-4B8C-83A1-F6EECF244321}">
                <p14:modId xmlns:p14="http://schemas.microsoft.com/office/powerpoint/2010/main" val="393192669"/>
              </p:ext>
            </p:extLst>
          </p:nvPr>
        </p:nvGraphicFramePr>
        <p:xfrm>
          <a:off x="2726984" y="1519027"/>
          <a:ext cx="4462463" cy="1406525"/>
        </p:xfrm>
        <a:graphic>
          <a:graphicData uri="http://schemas.openxmlformats.org/presentationml/2006/ole">
            <mc:AlternateContent xmlns:mc="http://schemas.openxmlformats.org/markup-compatibility/2006">
              <mc:Choice xmlns:v="urn:schemas-microsoft-com:vml" Requires="v">
                <p:oleObj name="Equation" r:id="rId10" imgW="1523880" imgH="431640" progId="Equation.DSMT4">
                  <p:embed/>
                </p:oleObj>
              </mc:Choice>
              <mc:Fallback>
                <p:oleObj name="Equation" r:id="rId10" imgW="1523880" imgH="43164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11"/>
                      <a:srcRect/>
                      <a:stretch>
                        <a:fillRect/>
                      </a:stretch>
                    </p:blipFill>
                    <p:spPr bwMode="auto">
                      <a:xfrm>
                        <a:off x="2726984" y="1519027"/>
                        <a:ext cx="4462463" cy="1406525"/>
                      </a:xfrm>
                      <a:prstGeom prst="rect">
                        <a:avLst/>
                      </a:prstGeom>
                      <a:noFill/>
                      <a:ln>
                        <a:noFill/>
                      </a:ln>
                    </p:spPr>
                  </p:pic>
                </p:oleObj>
              </mc:Fallback>
            </mc:AlternateContent>
          </a:graphicData>
        </a:graphic>
      </p:graphicFrame>
      <p:graphicFrame>
        <p:nvGraphicFramePr>
          <p:cNvPr id="29" name="Object 12">
            <a:extLst>
              <a:ext uri="{FF2B5EF4-FFF2-40B4-BE49-F238E27FC236}">
                <a16:creationId xmlns:a16="http://schemas.microsoft.com/office/drawing/2014/main" id="{73E46846-9108-4B9C-8CB3-820C4B0F825B}"/>
              </a:ext>
            </a:extLst>
          </p:cNvPr>
          <p:cNvGraphicFramePr>
            <a:graphicFrameLocks noChangeAspect="1"/>
          </p:cNvGraphicFramePr>
          <p:nvPr>
            <p:extLst>
              <p:ext uri="{D42A27DB-BD31-4B8C-83A1-F6EECF244321}">
                <p14:modId xmlns:p14="http://schemas.microsoft.com/office/powerpoint/2010/main" val="2381458642"/>
              </p:ext>
            </p:extLst>
          </p:nvPr>
        </p:nvGraphicFramePr>
        <p:xfrm>
          <a:off x="7255279" y="1738899"/>
          <a:ext cx="1301750" cy="661987"/>
        </p:xfrm>
        <a:graphic>
          <a:graphicData uri="http://schemas.openxmlformats.org/presentationml/2006/ole">
            <mc:AlternateContent xmlns:mc="http://schemas.openxmlformats.org/markup-compatibility/2006">
              <mc:Choice xmlns:v="urn:schemas-microsoft-com:vml" Requires="v">
                <p:oleObj name="Equation" r:id="rId12" imgW="444240" imgH="203040" progId="Equation.DSMT4">
                  <p:embed/>
                </p:oleObj>
              </mc:Choice>
              <mc:Fallback>
                <p:oleObj name="Equation" r:id="rId12" imgW="444240" imgH="20304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13"/>
                      <a:srcRect/>
                      <a:stretch>
                        <a:fillRect/>
                      </a:stretch>
                    </p:blipFill>
                    <p:spPr bwMode="auto">
                      <a:xfrm>
                        <a:off x="7255279" y="1738899"/>
                        <a:ext cx="1301750" cy="661987"/>
                      </a:xfrm>
                      <a:prstGeom prst="rect">
                        <a:avLst/>
                      </a:prstGeom>
                      <a:noFill/>
                      <a:ln>
                        <a:noFill/>
                      </a:ln>
                    </p:spPr>
                  </p:pic>
                </p:oleObj>
              </mc:Fallback>
            </mc:AlternateContent>
          </a:graphicData>
        </a:graphic>
      </p:graphicFrame>
      <p:sp>
        <p:nvSpPr>
          <p:cNvPr id="24587" name="矩形 21530">
            <a:extLst>
              <a:ext uri="{FF2B5EF4-FFF2-40B4-BE49-F238E27FC236}">
                <a16:creationId xmlns:a16="http://schemas.microsoft.com/office/drawing/2014/main" id="{BF474E08-539C-4662-865F-91456D302A08}"/>
              </a:ext>
            </a:extLst>
          </p:cNvPr>
          <p:cNvSpPr>
            <a:spLocks noChangeArrowheads="1"/>
          </p:cNvSpPr>
          <p:nvPr/>
        </p:nvSpPr>
        <p:spPr bwMode="auto">
          <a:xfrm>
            <a:off x="6443291" y="1693461"/>
            <a:ext cx="811988" cy="876372"/>
          </a:xfrm>
          <a:prstGeom prst="rect">
            <a:avLst/>
          </a:prstGeom>
          <a:noFill/>
          <a:ln w="38100">
            <a:solidFill>
              <a:schemeClr val="accent6"/>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latin typeface="楷体_GB2312" pitchFamily="49" charset="-122"/>
              <a:ea typeface="楷体_GB2312" pitchFamily="49" charset="-122"/>
            </a:endParaRPr>
          </a:p>
        </p:txBody>
      </p:sp>
      <p:graphicFrame>
        <p:nvGraphicFramePr>
          <p:cNvPr id="14" name="Object 0">
            <a:extLst>
              <a:ext uri="{FF2B5EF4-FFF2-40B4-BE49-F238E27FC236}">
                <a16:creationId xmlns:a16="http://schemas.microsoft.com/office/drawing/2014/main" id="{81B7E32C-0DD4-4184-9FFE-496E7CB4E296}"/>
              </a:ext>
            </a:extLst>
          </p:cNvPr>
          <p:cNvGraphicFramePr>
            <a:graphicFrameLocks noChangeAspect="1"/>
          </p:cNvGraphicFramePr>
          <p:nvPr>
            <p:extLst>
              <p:ext uri="{D42A27DB-BD31-4B8C-83A1-F6EECF244321}">
                <p14:modId xmlns:p14="http://schemas.microsoft.com/office/powerpoint/2010/main" val="3203630764"/>
              </p:ext>
            </p:extLst>
          </p:nvPr>
        </p:nvGraphicFramePr>
        <p:xfrm>
          <a:off x="1054965" y="780513"/>
          <a:ext cx="6300584" cy="876372"/>
        </p:xfrm>
        <a:graphic>
          <a:graphicData uri="http://schemas.openxmlformats.org/presentationml/2006/ole">
            <mc:AlternateContent xmlns:mc="http://schemas.openxmlformats.org/markup-compatibility/2006">
              <mc:Choice xmlns:v="urn:schemas-microsoft-com:vml" Requires="v">
                <p:oleObj name="Equation" r:id="rId14" imgW="1790640" imgH="203040" progId="Equation.DSMT4">
                  <p:embed/>
                </p:oleObj>
              </mc:Choice>
              <mc:Fallback>
                <p:oleObj name="Equation" r:id="rId14" imgW="1790640" imgH="203040" progId="Equation.DSMT4">
                  <p:embed/>
                  <p:pic>
                    <p:nvPicPr>
                      <p:cNvPr id="186368" name="Object 0">
                        <a:extLst>
                          <a:ext uri="{FF2B5EF4-FFF2-40B4-BE49-F238E27FC236}">
                            <a16:creationId xmlns:a16="http://schemas.microsoft.com/office/drawing/2014/main" id="{21759F45-2C8A-4D07-A009-0842AAF739BC}"/>
                          </a:ext>
                        </a:extLst>
                      </p:cNvPr>
                      <p:cNvPicPr>
                        <a:picLocks noChangeAspect="1" noChangeArrowheads="1"/>
                      </p:cNvPicPr>
                      <p:nvPr/>
                    </p:nvPicPr>
                    <p:blipFill>
                      <a:blip r:embed="rId15"/>
                      <a:srcRect/>
                      <a:stretch>
                        <a:fillRect/>
                      </a:stretch>
                    </p:blipFill>
                    <p:spPr bwMode="auto">
                      <a:xfrm>
                        <a:off x="1054965" y="780513"/>
                        <a:ext cx="6300584" cy="876372"/>
                      </a:xfrm>
                      <a:prstGeom prst="rect">
                        <a:avLst/>
                      </a:prstGeom>
                      <a:noFill/>
                      <a:ln>
                        <a:noFill/>
                      </a:ln>
                    </p:spPr>
                  </p:pic>
                </p:oleObj>
              </mc:Fallback>
            </mc:AlternateContent>
          </a:graphicData>
        </a:graphic>
      </p:graphicFrame>
      <p:grpSp>
        <p:nvGrpSpPr>
          <p:cNvPr id="15" name="组合 14">
            <a:extLst>
              <a:ext uri="{FF2B5EF4-FFF2-40B4-BE49-F238E27FC236}">
                <a16:creationId xmlns:a16="http://schemas.microsoft.com/office/drawing/2014/main" id="{2DA00931-EBB6-4C9F-9B78-14D3F1951F57}"/>
              </a:ext>
            </a:extLst>
          </p:cNvPr>
          <p:cNvGrpSpPr>
            <a:grpSpLocks/>
          </p:cNvGrpSpPr>
          <p:nvPr/>
        </p:nvGrpSpPr>
        <p:grpSpPr bwMode="auto">
          <a:xfrm>
            <a:off x="389378" y="5152615"/>
            <a:ext cx="10210348" cy="854176"/>
            <a:chOff x="280962" y="4440895"/>
            <a:chExt cx="9649625" cy="592628"/>
          </a:xfrm>
        </p:grpSpPr>
        <p:sp>
          <p:nvSpPr>
            <p:cNvPr id="16" name="Text Box 32">
              <a:extLst>
                <a:ext uri="{FF2B5EF4-FFF2-40B4-BE49-F238E27FC236}">
                  <a16:creationId xmlns:a16="http://schemas.microsoft.com/office/drawing/2014/main" id="{DEB0B613-C357-44D2-87DB-BCA0292A8C2F}"/>
                </a:ext>
              </a:extLst>
            </p:cNvPr>
            <p:cNvSpPr txBox="1">
              <a:spLocks noChangeArrowheads="1"/>
            </p:cNvSpPr>
            <p:nvPr/>
          </p:nvSpPr>
          <p:spPr bwMode="auto">
            <a:xfrm>
              <a:off x="802999" y="4485624"/>
              <a:ext cx="9127588" cy="496476"/>
            </a:xfrm>
            <a:prstGeom prst="rect">
              <a:avLst/>
            </a:prstGeom>
            <a:solidFill>
              <a:schemeClr val="bg1"/>
            </a:solidFill>
            <a:ln w="38100">
              <a:solidFill>
                <a:srgbClr val="3333FF"/>
              </a:solidFill>
              <a:miter lim="800000"/>
              <a:headEnd/>
              <a:tailEnd/>
            </a:ln>
            <a:effectLst>
              <a:glow rad="228600">
                <a:schemeClr val="accent2">
                  <a:satMod val="175000"/>
                  <a:alpha val="40000"/>
                </a:schemeClr>
              </a:glow>
            </a:effectLst>
          </p:spPr>
          <p:txBody>
            <a:bodyPr anchor="ct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endParaRPr lang="zh-CN" altLang="en-US" sz="2400" b="1">
                <a:ea typeface="仿宋_GB2312" pitchFamily="49" charset="-122"/>
              </a:endParaRPr>
            </a:p>
          </p:txBody>
        </p:sp>
        <p:sp>
          <p:nvSpPr>
            <p:cNvPr id="17" name="Text Box 44">
              <a:extLst>
                <a:ext uri="{FF2B5EF4-FFF2-40B4-BE49-F238E27FC236}">
                  <a16:creationId xmlns:a16="http://schemas.microsoft.com/office/drawing/2014/main" id="{B2B442CA-FD44-4510-88B2-F9CD0C53DE92}"/>
                </a:ext>
              </a:extLst>
            </p:cNvPr>
            <p:cNvSpPr txBox="1">
              <a:spLocks noChangeArrowheads="1"/>
            </p:cNvSpPr>
            <p:nvPr/>
          </p:nvSpPr>
          <p:spPr bwMode="auto">
            <a:xfrm>
              <a:off x="280962" y="4440895"/>
              <a:ext cx="504851" cy="592628"/>
            </a:xfrm>
            <a:prstGeom prst="rect">
              <a:avLst/>
            </a:prstGeom>
            <a:solidFill>
              <a:srgbClr val="3333FF"/>
            </a:solidFill>
            <a:ln>
              <a:noFill/>
            </a:ln>
            <a:effectLst>
              <a:glow rad="228600">
                <a:schemeClr val="accent2">
                  <a:satMod val="175000"/>
                  <a:alpha val="40000"/>
                </a:schemeClr>
              </a:glow>
            </a:effectLst>
          </p:spPr>
          <p:txBody>
            <a:bodyPr anchor="ctr">
              <a:spAutoFit/>
            </a:bodyPr>
            <a:lstStyle>
              <a:lvl1pPr>
                <a:defRPr sz="2800" b="1">
                  <a:solidFill>
                    <a:schemeClr val="tx1"/>
                  </a:solidFill>
                  <a:latin typeface="Times New Roman" panose="02020603050405020304" pitchFamily="18" charset="0"/>
                  <a:ea typeface="仿宋_GB2312" panose="02010609030101010101" pitchFamily="49" charset="-122"/>
                </a:defRPr>
              </a:lvl1pPr>
              <a:lvl2pPr marL="742950" indent="-285750">
                <a:defRPr sz="2800" b="1">
                  <a:solidFill>
                    <a:schemeClr val="tx1"/>
                  </a:solidFill>
                  <a:latin typeface="Times New Roman" panose="02020603050405020304" pitchFamily="18" charset="0"/>
                  <a:ea typeface="仿宋_GB2312" panose="02010609030101010101" pitchFamily="49" charset="-122"/>
                </a:defRPr>
              </a:lvl2pPr>
              <a:lvl3pPr marL="1143000" indent="-228600">
                <a:defRPr sz="2800" b="1">
                  <a:solidFill>
                    <a:schemeClr val="tx1"/>
                  </a:solidFill>
                  <a:latin typeface="Times New Roman" panose="02020603050405020304" pitchFamily="18" charset="0"/>
                  <a:ea typeface="仿宋_GB2312" panose="02010609030101010101" pitchFamily="49" charset="-122"/>
                </a:defRPr>
              </a:lvl3pPr>
              <a:lvl4pPr marL="1600200" indent="-228600">
                <a:defRPr sz="2800" b="1">
                  <a:solidFill>
                    <a:schemeClr val="tx1"/>
                  </a:solidFill>
                  <a:latin typeface="Times New Roman" panose="02020603050405020304" pitchFamily="18" charset="0"/>
                  <a:ea typeface="仿宋_GB2312" panose="02010609030101010101" pitchFamily="49" charset="-122"/>
                </a:defRPr>
              </a:lvl4pPr>
              <a:lvl5pPr marL="2057400" indent="-228600">
                <a:defRPr sz="2800" b="1">
                  <a:solidFill>
                    <a:schemeClr val="tx1"/>
                  </a:solidFill>
                  <a:latin typeface="Times New Roman" panose="02020603050405020304" pitchFamily="18" charset="0"/>
                  <a:ea typeface="仿宋_GB2312" panose="02010609030101010101" pitchFamily="49" charset="-122"/>
                </a:defRPr>
              </a:lvl5pPr>
              <a:lvl6pPr marL="25146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6pPr>
              <a:lvl7pPr marL="29718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7pPr>
              <a:lvl8pPr marL="34290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8pPr>
              <a:lvl9pPr marL="3886200" indent="-228600" eaLnBrk="0" fontAlgn="base" hangingPunct="0">
                <a:spcBef>
                  <a:spcPct val="0"/>
                </a:spcBef>
                <a:spcAft>
                  <a:spcPct val="0"/>
                </a:spcAft>
                <a:defRPr sz="2800" b="1">
                  <a:solidFill>
                    <a:schemeClr val="tx1"/>
                  </a:solidFill>
                  <a:latin typeface="Times New Roman" panose="02020603050405020304" pitchFamily="18" charset="0"/>
                  <a:ea typeface="仿宋_GB2312" panose="02010609030101010101" pitchFamily="49" charset="-122"/>
                </a:defRPr>
              </a:lvl9pPr>
            </a:lstStyle>
            <a:p>
              <a:pPr algn="just" eaLnBrk="0" fontAlgn="base" hangingPunct="0">
                <a:spcBef>
                  <a:spcPct val="0"/>
                </a:spcBef>
                <a:spcAft>
                  <a:spcPct val="0"/>
                </a:spcAft>
                <a:defRPr/>
              </a:pPr>
              <a:r>
                <a:rPr kumimoji="1" lang="zh-CN" altLang="en-US" sz="2400">
                  <a:latin typeface="宋体"/>
                  <a:ea typeface="宋体"/>
                </a:rPr>
                <a:t>结论</a:t>
              </a:r>
              <a:endParaRPr kumimoji="1" lang="zh-CN" altLang="en-US" sz="2400" dirty="0">
                <a:latin typeface="宋体"/>
                <a:ea typeface="宋体"/>
              </a:endParaRPr>
            </a:p>
          </p:txBody>
        </p:sp>
        <p:sp>
          <p:nvSpPr>
            <p:cNvPr id="18" name="Text Box 10">
              <a:extLst>
                <a:ext uri="{FF2B5EF4-FFF2-40B4-BE49-F238E27FC236}">
                  <a16:creationId xmlns:a16="http://schemas.microsoft.com/office/drawing/2014/main" id="{6D89D2B0-3BA7-4F46-99A4-B2E7574BB300}"/>
                </a:ext>
              </a:extLst>
            </p:cNvPr>
            <p:cNvSpPr txBox="1">
              <a:spLocks noChangeArrowheads="1"/>
            </p:cNvSpPr>
            <p:nvPr/>
          </p:nvSpPr>
          <p:spPr bwMode="auto">
            <a:xfrm>
              <a:off x="820186" y="4566284"/>
              <a:ext cx="8898784" cy="363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fontAlgn="base">
                <a:spcBef>
                  <a:spcPct val="50000"/>
                </a:spcBef>
                <a:spcAft>
                  <a:spcPct val="0"/>
                </a:spcAft>
                <a:buNone/>
              </a:pPr>
              <a:r>
                <a:rPr lang="zh-CN" altLang="en-US" sz="2800" b="1" u="sng">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电阻分量消耗的有功功率，就是单口网络吸收的有功功率。</a:t>
              </a:r>
              <a:endParaRPr lang="zh-CN" altLang="en-US" sz="2800" b="1">
                <a:effectLst>
                  <a:outerShdw blurRad="38100" dist="38100" dir="2700000" algn="tl">
                    <a:srgbClr val="000000">
                      <a:alpha val="43137"/>
                    </a:srgbClr>
                  </a:outerShdw>
                </a:effectLst>
                <a:latin typeface="楷体_GB2312" pitchFamily="49" charset="-122"/>
                <a:ea typeface="楷体_GB2312"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58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58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7" name="Text Box 3">
            <a:extLst>
              <a:ext uri="{FF2B5EF4-FFF2-40B4-BE49-F238E27FC236}">
                <a16:creationId xmlns:a16="http://schemas.microsoft.com/office/drawing/2014/main" id="{BB999716-2E6A-4852-952A-634A3D162FEB}"/>
              </a:ext>
            </a:extLst>
          </p:cNvPr>
          <p:cNvSpPr txBox="1">
            <a:spLocks noChangeArrowheads="1"/>
          </p:cNvSpPr>
          <p:nvPr/>
        </p:nvSpPr>
        <p:spPr bwMode="auto">
          <a:xfrm>
            <a:off x="321868" y="441718"/>
            <a:ext cx="3886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chemeClr val="accent6"/>
                </a:solidFill>
                <a:latin typeface="楷体_GB2312" pitchFamily="49" charset="-122"/>
                <a:ea typeface="楷体_GB2312" pitchFamily="49" charset="-122"/>
              </a:rPr>
              <a:t>3</a:t>
            </a:r>
            <a:r>
              <a:rPr lang="zh-CN" altLang="en-US" sz="3600" b="1">
                <a:solidFill>
                  <a:schemeClr val="accent6"/>
                </a:solidFill>
                <a:latin typeface="楷体_GB2312" pitchFamily="49" charset="-122"/>
                <a:ea typeface="楷体_GB2312" pitchFamily="49" charset="-122"/>
              </a:rPr>
              <a:t>、视在功率</a:t>
            </a:r>
            <a:endParaRPr lang="zh-CN" altLang="en-US" sz="2800">
              <a:solidFill>
                <a:schemeClr val="accent6"/>
              </a:solidFill>
              <a:latin typeface="楷体_GB2312" pitchFamily="49" charset="-122"/>
              <a:ea typeface="楷体_GB2312" pitchFamily="49" charset="-122"/>
            </a:endParaRPr>
          </a:p>
        </p:txBody>
      </p:sp>
      <p:sp>
        <p:nvSpPr>
          <p:cNvPr id="77828" name="Text Box 4">
            <a:extLst>
              <a:ext uri="{FF2B5EF4-FFF2-40B4-BE49-F238E27FC236}">
                <a16:creationId xmlns:a16="http://schemas.microsoft.com/office/drawing/2014/main" id="{0FDA7BCB-3A20-4CA4-A7BD-1FC5B1979CF7}"/>
              </a:ext>
            </a:extLst>
          </p:cNvPr>
          <p:cNvSpPr txBox="1">
            <a:spLocks noChangeArrowheads="1"/>
          </p:cNvSpPr>
          <p:nvPr/>
        </p:nvSpPr>
        <p:spPr bwMode="auto">
          <a:xfrm>
            <a:off x="321868" y="2781162"/>
            <a:ext cx="117482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表示一个电气设备的容量，是单口网络所吸收平均功率的最大值，</a:t>
            </a:r>
            <a:r>
              <a:rPr lang="zh-CN" altLang="en-US" sz="3600" b="1">
                <a:solidFill>
                  <a:srgbClr val="FF0000"/>
                </a:solidFill>
                <a:latin typeface="楷体_GB2312" pitchFamily="49" charset="-122"/>
                <a:ea typeface="楷体_GB2312" pitchFamily="49" charset="-122"/>
              </a:rPr>
              <a:t>单位：伏安</a:t>
            </a:r>
            <a:r>
              <a:rPr lang="en-US" altLang="zh-CN" sz="3600" b="1">
                <a:solidFill>
                  <a:srgbClr val="FF0000"/>
                </a:solidFill>
                <a:latin typeface="楷体_GB2312" pitchFamily="49" charset="-122"/>
                <a:ea typeface="楷体_GB2312" pitchFamily="49" charset="-122"/>
              </a:rPr>
              <a:t>(VA)</a:t>
            </a:r>
            <a:r>
              <a:rPr lang="zh-CN" altLang="en-US" sz="3600" b="1">
                <a:latin typeface="楷体_GB2312" pitchFamily="49" charset="-122"/>
                <a:ea typeface="楷体_GB2312" pitchFamily="49" charset="-122"/>
              </a:rPr>
              <a:t>。例如我们说某个发电机的容量为</a:t>
            </a:r>
            <a:r>
              <a:rPr lang="en-US" altLang="zh-CN" sz="3600" b="1">
                <a:latin typeface="楷体_GB2312" pitchFamily="49" charset="-122"/>
                <a:ea typeface="楷体_GB2312" pitchFamily="49" charset="-122"/>
              </a:rPr>
              <a:t>100</a:t>
            </a:r>
            <a:r>
              <a:rPr lang="en-US" altLang="zh-CN" sz="3600" b="1">
                <a:ea typeface="楷体_GB2312" pitchFamily="49" charset="-122"/>
              </a:rPr>
              <a:t>k</a:t>
            </a:r>
            <a:r>
              <a:rPr lang="en-US" altLang="zh-CN" sz="3600" b="1">
                <a:solidFill>
                  <a:srgbClr val="FF0000"/>
                </a:solidFill>
                <a:ea typeface="楷体_GB2312" pitchFamily="49" charset="-122"/>
              </a:rPr>
              <a:t>VA</a:t>
            </a:r>
            <a:r>
              <a:rPr lang="zh-CN" altLang="en-US" sz="3600" b="1">
                <a:latin typeface="楷体_GB2312" pitchFamily="49" charset="-122"/>
                <a:ea typeface="楷体_GB2312" pitchFamily="49" charset="-122"/>
              </a:rPr>
              <a:t>，而不说其容量为</a:t>
            </a:r>
            <a:r>
              <a:rPr lang="en-US" altLang="zh-CN" sz="3600" b="1">
                <a:latin typeface="楷体_GB2312" pitchFamily="49" charset="-122"/>
                <a:ea typeface="楷体_GB2312" pitchFamily="49" charset="-122"/>
              </a:rPr>
              <a:t>100</a:t>
            </a:r>
            <a:r>
              <a:rPr lang="en-US" altLang="zh-CN" sz="3600" b="1">
                <a:ea typeface="楷体_GB2312" pitchFamily="49" charset="-122"/>
              </a:rPr>
              <a:t>k</a:t>
            </a:r>
            <a:r>
              <a:rPr lang="en-US" altLang="zh-CN" sz="3600" b="1">
                <a:solidFill>
                  <a:srgbClr val="FF0000"/>
                </a:solidFill>
                <a:ea typeface="楷体_GB2312" pitchFamily="49" charset="-122"/>
              </a:rPr>
              <a:t>W</a:t>
            </a:r>
            <a:r>
              <a:rPr lang="zh-CN" altLang="en-US" sz="3600" b="1">
                <a:ea typeface="楷体_GB2312" pitchFamily="49" charset="-122"/>
              </a:rPr>
              <a:t>。</a:t>
            </a:r>
            <a:endParaRPr lang="en-US" altLang="zh-CN" sz="3600" b="1"/>
          </a:p>
        </p:txBody>
      </p:sp>
      <p:graphicFrame>
        <p:nvGraphicFramePr>
          <p:cNvPr id="6" name="Object 0">
            <a:extLst>
              <a:ext uri="{FF2B5EF4-FFF2-40B4-BE49-F238E27FC236}">
                <a16:creationId xmlns:a16="http://schemas.microsoft.com/office/drawing/2014/main" id="{AB97306C-5E9A-4F71-B326-EFCCB7E3F38F}"/>
              </a:ext>
            </a:extLst>
          </p:cNvPr>
          <p:cNvGraphicFramePr>
            <a:graphicFrameLocks noChangeAspect="1"/>
          </p:cNvGraphicFramePr>
          <p:nvPr>
            <p:extLst>
              <p:ext uri="{D42A27DB-BD31-4B8C-83A1-F6EECF244321}">
                <p14:modId xmlns:p14="http://schemas.microsoft.com/office/powerpoint/2010/main" val="471938233"/>
              </p:ext>
            </p:extLst>
          </p:nvPr>
        </p:nvGraphicFramePr>
        <p:xfrm>
          <a:off x="3790847" y="1358337"/>
          <a:ext cx="1827528" cy="872287"/>
        </p:xfrm>
        <a:graphic>
          <a:graphicData uri="http://schemas.openxmlformats.org/presentationml/2006/ole">
            <mc:AlternateContent xmlns:mc="http://schemas.openxmlformats.org/markup-compatibility/2006">
              <mc:Choice xmlns:v="urn:schemas-microsoft-com:vml" Requires="v">
                <p:oleObj name="Equation" r:id="rId2" imgW="457200" imgH="177480" progId="Equation.DSMT4">
                  <p:embed/>
                </p:oleObj>
              </mc:Choice>
              <mc:Fallback>
                <p:oleObj name="Equation" r:id="rId2" imgW="457200" imgH="177480" progId="Equation.DSMT4">
                  <p:embed/>
                  <p:pic>
                    <p:nvPicPr>
                      <p:cNvPr id="186368" name="Object 0">
                        <a:extLst>
                          <a:ext uri="{FF2B5EF4-FFF2-40B4-BE49-F238E27FC236}">
                            <a16:creationId xmlns:a16="http://schemas.microsoft.com/office/drawing/2014/main" id="{21759F45-2C8A-4D07-A009-0842AAF739BC}"/>
                          </a:ext>
                        </a:extLst>
                      </p:cNvPr>
                      <p:cNvPicPr>
                        <a:picLocks noChangeAspect="1" noChangeArrowheads="1"/>
                      </p:cNvPicPr>
                      <p:nvPr/>
                    </p:nvPicPr>
                    <p:blipFill>
                      <a:blip r:embed="rId3"/>
                      <a:srcRect/>
                      <a:stretch>
                        <a:fillRect/>
                      </a:stretch>
                    </p:blipFill>
                    <p:spPr bwMode="auto">
                      <a:xfrm>
                        <a:off x="3790847" y="1358337"/>
                        <a:ext cx="1827528" cy="872287"/>
                      </a:xfrm>
                      <a:prstGeom prst="rect">
                        <a:avLst/>
                      </a:prstGeom>
                      <a:noFill/>
                      <a:ln>
                        <a:noFill/>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 calcmode="lin" valueType="num">
                                      <p:cBhvr additive="base">
                                        <p:cTn id="7" dur="500" fill="hold"/>
                                        <p:tgtEl>
                                          <p:spTgt spid="77827"/>
                                        </p:tgtEl>
                                        <p:attrNameLst>
                                          <p:attrName>ppt_x</p:attrName>
                                        </p:attrNameLst>
                                      </p:cBhvr>
                                      <p:tavLst>
                                        <p:tav tm="0">
                                          <p:val>
                                            <p:strVal val="0-#ppt_w/2"/>
                                          </p:val>
                                        </p:tav>
                                        <p:tav tm="100000">
                                          <p:val>
                                            <p:strVal val="#ppt_x"/>
                                          </p:val>
                                        </p:tav>
                                      </p:tavLst>
                                    </p:anim>
                                    <p:anim calcmode="lin" valueType="num">
                                      <p:cBhvr additive="base">
                                        <p:cTn id="8"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7828"/>
                                        </p:tgtEl>
                                        <p:attrNameLst>
                                          <p:attrName>style.visibility</p:attrName>
                                        </p:attrNameLst>
                                      </p:cBhvr>
                                      <p:to>
                                        <p:strVal val="visible"/>
                                      </p:to>
                                    </p:set>
                                    <p:anim calcmode="lin" valueType="num">
                                      <p:cBhvr additive="base">
                                        <p:cTn id="19" dur="500" fill="hold"/>
                                        <p:tgtEl>
                                          <p:spTgt spid="77828"/>
                                        </p:tgtEl>
                                        <p:attrNameLst>
                                          <p:attrName>ppt_x</p:attrName>
                                        </p:attrNameLst>
                                      </p:cBhvr>
                                      <p:tavLst>
                                        <p:tav tm="0">
                                          <p:val>
                                            <p:strVal val="0-#ppt_w/2"/>
                                          </p:val>
                                        </p:tav>
                                        <p:tav tm="100000">
                                          <p:val>
                                            <p:strVal val="#ppt_x"/>
                                          </p:val>
                                        </p:tav>
                                      </p:tavLst>
                                    </p:anim>
                                    <p:anim calcmode="lin" valueType="num">
                                      <p:cBhvr additive="base">
                                        <p:cTn id="20" dur="500" fill="hold"/>
                                        <p:tgtEl>
                                          <p:spTgt spid="778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p:bldP spid="7782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Text Box 2">
            <a:extLst>
              <a:ext uri="{FF2B5EF4-FFF2-40B4-BE49-F238E27FC236}">
                <a16:creationId xmlns:a16="http://schemas.microsoft.com/office/drawing/2014/main" id="{F5CBACE9-ECD8-4612-B395-E1736DF9F734}"/>
              </a:ext>
            </a:extLst>
          </p:cNvPr>
          <p:cNvSpPr txBox="1">
            <a:spLocks noChangeArrowheads="1"/>
          </p:cNvSpPr>
          <p:nvPr/>
        </p:nvSpPr>
        <p:spPr bwMode="auto">
          <a:xfrm>
            <a:off x="434559" y="261826"/>
            <a:ext cx="4419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
              </a:spcBef>
              <a:spcAft>
                <a:spcPct val="0"/>
              </a:spcAft>
              <a:buNone/>
            </a:pPr>
            <a:r>
              <a:rPr lang="en-US" altLang="zh-CN" sz="3600" b="1">
                <a:solidFill>
                  <a:schemeClr val="accent6"/>
                </a:solidFill>
                <a:latin typeface="楷体_GB2312" pitchFamily="49" charset="-122"/>
                <a:ea typeface="楷体_GB2312" pitchFamily="49" charset="-122"/>
              </a:rPr>
              <a:t>4</a:t>
            </a:r>
            <a:r>
              <a:rPr lang="zh-CN" altLang="en-US" sz="3600" b="1">
                <a:solidFill>
                  <a:schemeClr val="accent6"/>
                </a:solidFill>
                <a:latin typeface="楷体_GB2312" pitchFamily="49" charset="-122"/>
                <a:ea typeface="楷体_GB2312" pitchFamily="49" charset="-122"/>
              </a:rPr>
              <a:t>、功率因数</a:t>
            </a:r>
            <a:endParaRPr lang="zh-CN" altLang="en-US" sz="2400">
              <a:solidFill>
                <a:schemeClr val="accent6"/>
              </a:solidFill>
              <a:latin typeface="楷体_GB2312" pitchFamily="49" charset="-122"/>
              <a:ea typeface="楷体_GB2312" pitchFamily="49" charset="-122"/>
            </a:endParaRPr>
          </a:p>
        </p:txBody>
      </p:sp>
      <p:sp>
        <p:nvSpPr>
          <p:cNvPr id="18436" name="Text Box 4">
            <a:extLst>
              <a:ext uri="{FF2B5EF4-FFF2-40B4-BE49-F238E27FC236}">
                <a16:creationId xmlns:a16="http://schemas.microsoft.com/office/drawing/2014/main" id="{D3966AD4-64C3-4A18-86CB-752AE13D1E58}"/>
              </a:ext>
            </a:extLst>
          </p:cNvPr>
          <p:cNvSpPr txBox="1">
            <a:spLocks noChangeArrowheads="1"/>
          </p:cNvSpPr>
          <p:nvPr/>
        </p:nvSpPr>
        <p:spPr bwMode="auto">
          <a:xfrm>
            <a:off x="117043" y="2980913"/>
            <a:ext cx="1198229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u</a:t>
            </a: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30000">
                <a:latin typeface="楷体_GB2312" pitchFamily="49" charset="-122"/>
                <a:ea typeface="楷体_GB2312" pitchFamily="49" charset="-122"/>
              </a:rPr>
              <a:t>i</a:t>
            </a:r>
            <a:r>
              <a:rPr lang="zh-CN" altLang="en-US" sz="3600" b="1">
                <a:latin typeface="楷体_GB2312" pitchFamily="49" charset="-122"/>
                <a:ea typeface="楷体_GB2312" pitchFamily="49" charset="-122"/>
              </a:rPr>
              <a:t>为功率因数角。当二端网络为无源元件</a:t>
            </a:r>
            <a:r>
              <a:rPr lang="en-US" altLang="zh-CN" sz="3600" b="1">
                <a:ea typeface="楷体_GB2312" pitchFamily="49" charset="-122"/>
              </a:rPr>
              <a:t>R</a:t>
            </a:r>
            <a:r>
              <a:rPr lang="zh-CN" altLang="en-US" sz="3600" b="1">
                <a:ea typeface="楷体_GB2312" pitchFamily="49" charset="-122"/>
              </a:rPr>
              <a:t>、</a:t>
            </a:r>
            <a:r>
              <a:rPr lang="en-US" altLang="zh-CN" sz="3600" b="1">
                <a:ea typeface="楷体_GB2312" pitchFamily="49" charset="-122"/>
              </a:rPr>
              <a:t>L</a:t>
            </a:r>
            <a:r>
              <a:rPr lang="zh-CN" altLang="en-US" sz="3600" b="1">
                <a:ea typeface="楷体_GB2312" pitchFamily="49" charset="-122"/>
              </a:rPr>
              <a:t>、</a:t>
            </a:r>
            <a:r>
              <a:rPr lang="en-US" altLang="zh-CN" sz="3600" b="1">
                <a:ea typeface="楷体_GB2312" pitchFamily="49" charset="-122"/>
              </a:rPr>
              <a:t>C</a:t>
            </a:r>
            <a:r>
              <a:rPr lang="zh-CN" altLang="en-US" sz="3600" b="1">
                <a:latin typeface="楷体_GB2312" pitchFamily="49" charset="-122"/>
                <a:ea typeface="楷体_GB2312" pitchFamily="49" charset="-122"/>
              </a:rPr>
              <a:t>组成时：</a:t>
            </a:r>
          </a:p>
          <a:p>
            <a:pPr eaLnBrk="0" fontAlgn="base" hangingPunct="0">
              <a:spcBef>
                <a:spcPct val="50000"/>
              </a:spcBef>
              <a:spcAft>
                <a:spcPct val="0"/>
              </a:spcAft>
              <a:buNone/>
            </a:pPr>
            <a:r>
              <a:rPr lang="en-US" altLang="zh-CN" sz="3600" b="1">
                <a:latin typeface="楷体_GB2312" pitchFamily="49" charset="-122"/>
                <a:ea typeface="楷体_GB2312" pitchFamily="49" charset="-122"/>
              </a:rPr>
              <a:t>|</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en-US" altLang="zh-CN" sz="3600" b="1">
                <a:latin typeface="楷体_GB2312" pitchFamily="49" charset="-122"/>
                <a:ea typeface="楷体_GB2312" pitchFamily="49" charset="-122"/>
              </a:rPr>
              <a:t>|&lt;90</a:t>
            </a:r>
            <a:r>
              <a:rPr lang="en-US" altLang="zh-CN" sz="3600" b="1">
                <a:latin typeface="楷体_GB2312" pitchFamily="49" charset="-122"/>
                <a:ea typeface="楷体_GB2312" pitchFamily="49" charset="-122"/>
                <a:sym typeface="Symbol" panose="05050102010706020507" pitchFamily="18" charset="2"/>
              </a:rPr>
              <a:t> ,0&lt; </a:t>
            </a:r>
            <a:r>
              <a:rPr lang="en-US" altLang="zh-CN" sz="3600" b="1" i="1">
                <a:ea typeface="楷体_GB2312" pitchFamily="49" charset="-122"/>
                <a:sym typeface="Symbol" panose="05050102010706020507" pitchFamily="18" charset="2"/>
              </a:rPr>
              <a:t>pf </a:t>
            </a:r>
            <a:r>
              <a:rPr lang="en-US" altLang="zh-CN" sz="3600" b="1">
                <a:latin typeface="楷体_GB2312" pitchFamily="49" charset="-122"/>
                <a:ea typeface="楷体_GB2312" pitchFamily="49" charset="-122"/>
              </a:rPr>
              <a:t>&lt;1</a:t>
            </a:r>
            <a:r>
              <a:rPr lang="zh-CN" altLang="en-US" sz="3600" b="1">
                <a:latin typeface="楷体_GB2312" pitchFamily="49" charset="-122"/>
                <a:ea typeface="楷体_GB2312" pitchFamily="49" charset="-122"/>
              </a:rPr>
              <a:t>。             </a:t>
            </a:r>
            <a:endParaRPr lang="en-US" altLang="zh-CN" sz="3600" b="1">
              <a:latin typeface="楷体_GB2312" pitchFamily="49" charset="-122"/>
              <a:ea typeface="楷体_GB2312" pitchFamily="49" charset="-122"/>
            </a:endParaRPr>
          </a:p>
        </p:txBody>
      </p:sp>
      <p:sp>
        <p:nvSpPr>
          <p:cNvPr id="18437" name="Text Box 5">
            <a:extLst>
              <a:ext uri="{FF2B5EF4-FFF2-40B4-BE49-F238E27FC236}">
                <a16:creationId xmlns:a16="http://schemas.microsoft.com/office/drawing/2014/main" id="{5223A5BA-4044-49EB-AA46-05050AD61B30}"/>
              </a:ext>
            </a:extLst>
          </p:cNvPr>
          <p:cNvSpPr txBox="1">
            <a:spLocks noChangeArrowheads="1"/>
          </p:cNvSpPr>
          <p:nvPr/>
        </p:nvSpPr>
        <p:spPr bwMode="auto">
          <a:xfrm>
            <a:off x="284074" y="761634"/>
            <a:ext cx="1162385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
              </a:spcBef>
              <a:spcAft>
                <a:spcPct val="0"/>
              </a:spcAft>
              <a:buNone/>
            </a:pPr>
            <a:r>
              <a:rPr lang="zh-CN" altLang="en-US" sz="3600" b="1">
                <a:latin typeface="楷体_GB2312" pitchFamily="49" charset="-122"/>
                <a:ea typeface="楷体_GB2312" pitchFamily="49" charset="-122"/>
              </a:rPr>
              <a:t>网络吸收的平均功率</a:t>
            </a:r>
            <a:r>
              <a:rPr lang="en-US" altLang="zh-CN" sz="3600" b="1" i="1">
                <a:ea typeface="楷体_GB2312" pitchFamily="49" charset="-122"/>
              </a:rPr>
              <a:t>P</a:t>
            </a:r>
            <a:r>
              <a:rPr lang="zh-CN" altLang="en-US" sz="3600" b="1">
                <a:latin typeface="楷体_GB2312" pitchFamily="49" charset="-122"/>
                <a:ea typeface="楷体_GB2312" pitchFamily="49" charset="-122"/>
              </a:rPr>
              <a:t>与阻抗角</a:t>
            </a:r>
            <a:r>
              <a:rPr lang="en-US" altLang="zh-CN" sz="3600" b="1">
                <a:latin typeface="楷体_GB2312" pitchFamily="49" charset="-122"/>
                <a:ea typeface="楷体_GB2312" pitchFamily="49" charset="-122"/>
              </a:rPr>
              <a:t>cos</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zh-CN" altLang="en-US" sz="3600" b="1">
                <a:latin typeface="楷体_GB2312" pitchFamily="49" charset="-122"/>
                <a:ea typeface="楷体_GB2312" pitchFamily="49" charset="-122"/>
              </a:rPr>
              <a:t>的大小密切相关，</a:t>
            </a:r>
            <a:r>
              <a:rPr lang="en-US" altLang="zh-CN" sz="3600" b="1">
                <a:latin typeface="楷体_GB2312" pitchFamily="49" charset="-122"/>
                <a:ea typeface="楷体_GB2312" pitchFamily="49" charset="-122"/>
              </a:rPr>
              <a:t>cos</a:t>
            </a:r>
            <a:r>
              <a:rPr lang="en-US" altLang="zh-CN" sz="3600" b="1" i="1">
                <a:latin typeface="楷体_GB2312" pitchFamily="49" charset="-122"/>
                <a:ea typeface="楷体_GB2312" pitchFamily="49" charset="-122"/>
                <a:sym typeface="Symbol" panose="05050102010706020507" pitchFamily="18" charset="2"/>
              </a:rPr>
              <a:t></a:t>
            </a:r>
            <a:r>
              <a:rPr lang="en-US" altLang="zh-CN" sz="3600" b="1" baseline="-25000">
                <a:latin typeface="楷体_GB2312" pitchFamily="49" charset="-122"/>
                <a:ea typeface="楷体_GB2312" pitchFamily="49" charset="-122"/>
                <a:sym typeface="Symbol" panose="05050102010706020507" pitchFamily="18" charset="2"/>
              </a:rPr>
              <a:t>Z</a:t>
            </a:r>
            <a:r>
              <a:rPr lang="zh-CN" altLang="en-US" sz="3600" b="1">
                <a:latin typeface="楷体_GB2312" pitchFamily="49" charset="-122"/>
                <a:ea typeface="楷体_GB2312" pitchFamily="49" charset="-122"/>
              </a:rPr>
              <a:t>表示功率的利用程度，称为功率因数 </a:t>
            </a:r>
          </a:p>
        </p:txBody>
      </p:sp>
      <p:sp>
        <p:nvSpPr>
          <p:cNvPr id="2" name="矩形 1">
            <a:extLst>
              <a:ext uri="{FF2B5EF4-FFF2-40B4-BE49-F238E27FC236}">
                <a16:creationId xmlns:a16="http://schemas.microsoft.com/office/drawing/2014/main" id="{A9ADA36C-BCE3-4AE8-895D-974A447D4070}"/>
              </a:ext>
            </a:extLst>
          </p:cNvPr>
          <p:cNvSpPr/>
          <p:nvPr/>
        </p:nvSpPr>
        <p:spPr>
          <a:xfrm>
            <a:off x="1185367" y="5191371"/>
            <a:ext cx="7569403" cy="1323439"/>
          </a:xfrm>
          <a:prstGeom prst="rect">
            <a:avLst/>
          </a:prstGeom>
        </p:spPr>
        <p:txBody>
          <a:bodyPr wrap="square">
            <a:spAutoFit/>
          </a:bodyPr>
          <a:lstStyle/>
          <a:p>
            <a:pPr eaLnBrk="0" fontAlgn="base" hangingPunct="0">
              <a:spcBef>
                <a:spcPct val="50000"/>
              </a:spcBef>
              <a:spcAft>
                <a:spcPct val="0"/>
              </a:spcAft>
              <a:buNone/>
            </a:pPr>
            <a:r>
              <a:rPr lang="zh-CN" altLang="en-US" sz="3200" b="1" i="1" dirty="0">
                <a:latin typeface="楷体_GB2312" pitchFamily="49" charset="-122"/>
                <a:ea typeface="楷体_GB2312" pitchFamily="49" charset="-122"/>
                <a:sym typeface="Symbol" panose="05050102010706020507" pitchFamily="18" charset="2"/>
              </a:rPr>
              <a:t></a:t>
            </a:r>
            <a:r>
              <a:rPr lang="en-US" altLang="zh-CN" sz="3200" b="1" baseline="-25000" dirty="0">
                <a:latin typeface="楷体_GB2312" pitchFamily="49" charset="-122"/>
                <a:ea typeface="楷体_GB2312" pitchFamily="49" charset="-122"/>
                <a:sym typeface="Symbol" panose="05050102010706020507" pitchFamily="18" charset="2"/>
              </a:rPr>
              <a:t>Z</a:t>
            </a:r>
            <a:r>
              <a:rPr lang="en-US" altLang="zh-CN" sz="3200" b="1" dirty="0">
                <a:latin typeface="楷体_GB2312" pitchFamily="49" charset="-122"/>
                <a:ea typeface="楷体_GB2312" pitchFamily="49" charset="-122"/>
              </a:rPr>
              <a:t>&lt;0 ,</a:t>
            </a:r>
            <a:r>
              <a:rPr lang="zh-CN" altLang="en-US" sz="3200" b="1" dirty="0">
                <a:latin typeface="楷体_GB2312" pitchFamily="49" charset="-122"/>
                <a:ea typeface="楷体_GB2312" pitchFamily="49" charset="-122"/>
              </a:rPr>
              <a:t>电路呈</a:t>
            </a:r>
            <a:r>
              <a:rPr lang="zh-CN" altLang="en-US" sz="3200" b="1" dirty="0">
                <a:solidFill>
                  <a:srgbClr val="FF0000"/>
                </a:solidFill>
                <a:latin typeface="楷体_GB2312" pitchFamily="49" charset="-122"/>
                <a:ea typeface="楷体_GB2312" pitchFamily="49" charset="-122"/>
              </a:rPr>
              <a:t>容性</a:t>
            </a:r>
            <a:r>
              <a:rPr lang="zh-CN" altLang="en-US" sz="3200" b="1" dirty="0">
                <a:latin typeface="楷体_GB2312" pitchFamily="49" charset="-122"/>
                <a:ea typeface="楷体_GB2312" pitchFamily="49" charset="-122"/>
              </a:rPr>
              <a:t>，</a:t>
            </a:r>
            <a:r>
              <a:rPr lang="zh-CN" altLang="zh-CN" sz="3200" b="1" u="sng" dirty="0">
                <a:latin typeface="楷体_GB2312" pitchFamily="49" charset="-122"/>
                <a:ea typeface="楷体_GB2312" pitchFamily="49" charset="-122"/>
              </a:rPr>
              <a:t>电流</a:t>
            </a:r>
            <a:r>
              <a:rPr lang="zh-CN" altLang="zh-CN" sz="3200" b="1" dirty="0">
                <a:solidFill>
                  <a:srgbClr val="FF0000"/>
                </a:solidFill>
                <a:latin typeface="楷体_GB2312" pitchFamily="49" charset="-122"/>
                <a:ea typeface="楷体_GB2312" pitchFamily="49" charset="-122"/>
              </a:rPr>
              <a:t>导前</a:t>
            </a:r>
            <a:r>
              <a:rPr lang="zh-CN" altLang="zh-CN" sz="3200" b="1" u="sng" dirty="0">
                <a:latin typeface="楷体_GB2312" pitchFamily="49" charset="-122"/>
                <a:ea typeface="楷体_GB2312" pitchFamily="49" charset="-122"/>
              </a:rPr>
              <a:t>电压</a:t>
            </a:r>
            <a:r>
              <a:rPr lang="zh-CN" altLang="zh-CN" sz="3200" b="1" dirty="0">
                <a:latin typeface="楷体_GB2312" pitchFamily="49" charset="-122"/>
                <a:ea typeface="楷体_GB2312" pitchFamily="49" charset="-122"/>
              </a:rPr>
              <a:t>；  </a:t>
            </a:r>
            <a:endParaRPr lang="en-US" altLang="zh-CN" sz="3200" b="1" dirty="0">
              <a:latin typeface="楷体_GB2312" pitchFamily="49" charset="-122"/>
              <a:ea typeface="楷体_GB2312" pitchFamily="49" charset="-122"/>
            </a:endParaRPr>
          </a:p>
          <a:p>
            <a:pPr eaLnBrk="0" fontAlgn="base" hangingPunct="0">
              <a:spcBef>
                <a:spcPct val="50000"/>
              </a:spcBef>
              <a:spcAft>
                <a:spcPct val="0"/>
              </a:spcAft>
              <a:buNone/>
            </a:pPr>
            <a:r>
              <a:rPr lang="zh-CN" altLang="en-US" sz="3200" b="1" i="1" dirty="0">
                <a:latin typeface="楷体_GB2312" pitchFamily="49" charset="-122"/>
                <a:ea typeface="楷体_GB2312" pitchFamily="49" charset="-122"/>
                <a:sym typeface="Symbol" panose="05050102010706020507" pitchFamily="18" charset="2"/>
              </a:rPr>
              <a:t></a:t>
            </a:r>
            <a:r>
              <a:rPr lang="en-US" altLang="zh-CN" sz="3200" b="1" baseline="-25000" dirty="0">
                <a:latin typeface="楷体_GB2312" pitchFamily="49" charset="-122"/>
                <a:ea typeface="楷体_GB2312" pitchFamily="49" charset="-122"/>
                <a:sym typeface="Symbol" panose="05050102010706020507" pitchFamily="18" charset="2"/>
              </a:rPr>
              <a:t>Z</a:t>
            </a:r>
            <a:r>
              <a:rPr lang="en-US" altLang="zh-CN" sz="3200" b="1" dirty="0">
                <a:latin typeface="楷体_GB2312" pitchFamily="49" charset="-122"/>
                <a:ea typeface="楷体_GB2312" pitchFamily="49" charset="-122"/>
              </a:rPr>
              <a:t>&gt;0 ,</a:t>
            </a:r>
            <a:r>
              <a:rPr lang="zh-CN" altLang="en-US" sz="3200" b="1" dirty="0">
                <a:latin typeface="楷体_GB2312" pitchFamily="49" charset="-122"/>
                <a:ea typeface="楷体_GB2312" pitchFamily="49" charset="-122"/>
              </a:rPr>
              <a:t>电路呈</a:t>
            </a:r>
            <a:r>
              <a:rPr lang="zh-CN" altLang="en-US" sz="3200" b="1" dirty="0">
                <a:solidFill>
                  <a:srgbClr val="FF0000"/>
                </a:solidFill>
                <a:latin typeface="楷体_GB2312" pitchFamily="49" charset="-122"/>
                <a:ea typeface="楷体_GB2312" pitchFamily="49" charset="-122"/>
              </a:rPr>
              <a:t>感性</a:t>
            </a:r>
            <a:r>
              <a:rPr lang="zh-CN" altLang="en-US" sz="3200" b="1" dirty="0">
                <a:latin typeface="楷体_GB2312" pitchFamily="49" charset="-122"/>
                <a:ea typeface="楷体_GB2312" pitchFamily="49" charset="-122"/>
              </a:rPr>
              <a:t>，</a:t>
            </a:r>
            <a:r>
              <a:rPr lang="zh-CN" altLang="zh-CN" sz="3200" b="1" u="sng" dirty="0">
                <a:latin typeface="楷体_GB2312" pitchFamily="49" charset="-122"/>
                <a:ea typeface="楷体_GB2312" pitchFamily="49" charset="-122"/>
              </a:rPr>
              <a:t>电流</a:t>
            </a:r>
            <a:r>
              <a:rPr lang="zh-CN" altLang="zh-CN" sz="3200" b="1" dirty="0">
                <a:solidFill>
                  <a:srgbClr val="FF0000"/>
                </a:solidFill>
                <a:latin typeface="楷体_GB2312" pitchFamily="49" charset="-122"/>
                <a:ea typeface="楷体_GB2312" pitchFamily="49" charset="-122"/>
              </a:rPr>
              <a:t>滞后</a:t>
            </a:r>
            <a:r>
              <a:rPr lang="zh-CN" altLang="zh-CN" sz="3200" b="1" u="sng" dirty="0">
                <a:latin typeface="楷体_GB2312" pitchFamily="49" charset="-122"/>
                <a:ea typeface="楷体_GB2312" pitchFamily="49" charset="-122"/>
              </a:rPr>
              <a:t>电压</a:t>
            </a:r>
            <a:r>
              <a:rPr lang="zh-CN" altLang="en-US" sz="2800" b="1" dirty="0">
                <a:latin typeface="楷体_GB2312" pitchFamily="49" charset="-122"/>
                <a:ea typeface="楷体_GB2312" pitchFamily="49" charset="-122"/>
              </a:rPr>
              <a:t>。 </a:t>
            </a:r>
          </a:p>
        </p:txBody>
      </p:sp>
      <p:graphicFrame>
        <p:nvGraphicFramePr>
          <p:cNvPr id="8" name="Object 12">
            <a:extLst>
              <a:ext uri="{FF2B5EF4-FFF2-40B4-BE49-F238E27FC236}">
                <a16:creationId xmlns:a16="http://schemas.microsoft.com/office/drawing/2014/main" id="{FDFCF222-8D8E-4D0C-9B33-2B40459079CE}"/>
              </a:ext>
            </a:extLst>
          </p:cNvPr>
          <p:cNvGraphicFramePr>
            <a:graphicFrameLocks noChangeAspect="1"/>
          </p:cNvGraphicFramePr>
          <p:nvPr>
            <p:extLst>
              <p:ext uri="{D42A27DB-BD31-4B8C-83A1-F6EECF244321}">
                <p14:modId xmlns:p14="http://schemas.microsoft.com/office/powerpoint/2010/main" val="1832268100"/>
              </p:ext>
            </p:extLst>
          </p:nvPr>
        </p:nvGraphicFramePr>
        <p:xfrm>
          <a:off x="3126943" y="1821916"/>
          <a:ext cx="3235325" cy="1281113"/>
        </p:xfrm>
        <a:graphic>
          <a:graphicData uri="http://schemas.openxmlformats.org/presentationml/2006/ole">
            <mc:AlternateContent xmlns:mc="http://schemas.openxmlformats.org/markup-compatibility/2006">
              <mc:Choice xmlns:v="urn:schemas-microsoft-com:vml" Requires="v">
                <p:oleObj name="Equation" r:id="rId3" imgW="1104840" imgH="393480" progId="Equation.DSMT4">
                  <p:embed/>
                </p:oleObj>
              </mc:Choice>
              <mc:Fallback>
                <p:oleObj name="Equation" r:id="rId3" imgW="1104840" imgH="393480" progId="Equation.DSMT4">
                  <p:embed/>
                  <p:pic>
                    <p:nvPicPr>
                      <p:cNvPr id="24581" name="Object 12">
                        <a:extLst>
                          <a:ext uri="{FF2B5EF4-FFF2-40B4-BE49-F238E27FC236}">
                            <a16:creationId xmlns:a16="http://schemas.microsoft.com/office/drawing/2014/main" id="{6BF7A8F1-0C08-41D6-AED0-DB1F5980E89D}"/>
                          </a:ext>
                        </a:extLst>
                      </p:cNvPr>
                      <p:cNvPicPr>
                        <a:picLocks noChangeAspect="1" noChangeArrowheads="1"/>
                      </p:cNvPicPr>
                      <p:nvPr/>
                    </p:nvPicPr>
                    <p:blipFill>
                      <a:blip r:embed="rId4"/>
                      <a:srcRect/>
                      <a:stretch>
                        <a:fillRect/>
                      </a:stretch>
                    </p:blipFill>
                    <p:spPr bwMode="auto">
                      <a:xfrm>
                        <a:off x="3126943" y="1821916"/>
                        <a:ext cx="3235325" cy="1281113"/>
                      </a:xfrm>
                      <a:prstGeom prst="rect">
                        <a:avLst/>
                      </a:prstGeom>
                      <a:noFill/>
                      <a:ln>
                        <a:noFill/>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0-#ppt_w/2"/>
                                          </p:val>
                                        </p:tav>
                                        <p:tav tm="100000">
                                          <p:val>
                                            <p:strVal val="#ppt_x"/>
                                          </p:val>
                                        </p:tav>
                                      </p:tavLst>
                                    </p:anim>
                                    <p:anim calcmode="lin" valueType="num">
                                      <p:cBhvr additive="base">
                                        <p:cTn id="8" dur="500" fill="hold"/>
                                        <p:tgtEl>
                                          <p:spTgt spid="184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7"/>
                                        </p:tgtEl>
                                        <p:attrNameLst>
                                          <p:attrName>style.visibility</p:attrName>
                                        </p:attrNameLst>
                                      </p:cBhvr>
                                      <p:to>
                                        <p:strVal val="visible"/>
                                      </p:to>
                                    </p:set>
                                    <p:anim calcmode="lin" valueType="num">
                                      <p:cBhvr additive="base">
                                        <p:cTn id="13" dur="500" fill="hold"/>
                                        <p:tgtEl>
                                          <p:spTgt spid="18437"/>
                                        </p:tgtEl>
                                        <p:attrNameLst>
                                          <p:attrName>ppt_x</p:attrName>
                                        </p:attrNameLst>
                                      </p:cBhvr>
                                      <p:tavLst>
                                        <p:tav tm="0">
                                          <p:val>
                                            <p:strVal val="0-#ppt_w/2"/>
                                          </p:val>
                                        </p:tav>
                                        <p:tav tm="100000">
                                          <p:val>
                                            <p:strVal val="#ppt_x"/>
                                          </p:val>
                                        </p:tav>
                                      </p:tavLst>
                                    </p:anim>
                                    <p:anim calcmode="lin" valueType="num">
                                      <p:cBhvr additive="base">
                                        <p:cTn id="14"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8436"/>
                                        </p:tgtEl>
                                        <p:attrNameLst>
                                          <p:attrName>style.visibility</p:attrName>
                                        </p:attrNameLst>
                                      </p:cBhvr>
                                      <p:to>
                                        <p:strVal val="visible"/>
                                      </p:to>
                                    </p:set>
                                    <p:anim calcmode="lin" valueType="num">
                                      <p:cBhvr additive="base">
                                        <p:cTn id="23" dur="500" fill="hold"/>
                                        <p:tgtEl>
                                          <p:spTgt spid="18436"/>
                                        </p:tgtEl>
                                        <p:attrNameLst>
                                          <p:attrName>ppt_x</p:attrName>
                                        </p:attrNameLst>
                                      </p:cBhvr>
                                      <p:tavLst>
                                        <p:tav tm="0">
                                          <p:val>
                                            <p:strVal val="0-#ppt_w/2"/>
                                          </p:val>
                                        </p:tav>
                                        <p:tav tm="100000">
                                          <p:val>
                                            <p:strVal val="#ppt_x"/>
                                          </p:val>
                                        </p:tav>
                                      </p:tavLst>
                                    </p:anim>
                                    <p:anim calcmode="lin" valueType="num">
                                      <p:cBhvr additive="base">
                                        <p:cTn id="24"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6" grpId="0"/>
      <p:bldP spid="18437" grpId="0"/>
      <p:bldP spid="2" grpId="0"/>
    </p:bldLst>
  </p:timing>
</p:sld>
</file>

<file path=ppt/theme/theme1.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CN" altLang="en-US" sz="24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602</TotalTime>
  <Words>1497</Words>
  <Application>Microsoft Office PowerPoint</Application>
  <PresentationFormat>宽屏</PresentationFormat>
  <Paragraphs>134</Paragraphs>
  <Slides>28</Slides>
  <Notes>6</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4</vt:i4>
      </vt:variant>
      <vt:variant>
        <vt:lpstr>幻灯片标题</vt:lpstr>
      </vt:variant>
      <vt:variant>
        <vt:i4>28</vt:i4>
      </vt:variant>
    </vt:vector>
  </HeadingPairs>
  <TitlesOfParts>
    <vt:vector size="42" baseType="lpstr">
      <vt:lpstr>等线</vt:lpstr>
      <vt:lpstr>楷体</vt:lpstr>
      <vt:lpstr>楷体_GB2312</vt:lpstr>
      <vt:lpstr>宋体</vt:lpstr>
      <vt:lpstr>Arial</vt:lpstr>
      <vt:lpstr>Cambria Math</vt:lpstr>
      <vt:lpstr>Courier New</vt:lpstr>
      <vt:lpstr>Times New Roman</vt:lpstr>
      <vt:lpstr>Wingdings</vt:lpstr>
      <vt:lpstr>默认设计模板</vt:lpstr>
      <vt:lpstr>Equation</vt:lpstr>
      <vt:lpstr>Photoshop.Image.5</vt:lpstr>
      <vt:lpstr>MathType 6.0 Equation</vt:lpstr>
      <vt:lpstr>Equation.3</vt:lpstr>
      <vt:lpstr>8-6 正弦稳态电路的功率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8-6 正弦稳态电路的功率</dc:title>
  <dc:creator>Ke Qu</dc:creator>
  <cp:lastModifiedBy>Qu Ke</cp:lastModifiedBy>
  <cp:revision>59</cp:revision>
  <dcterms:created xsi:type="dcterms:W3CDTF">2019-04-26T03:27:02Z</dcterms:created>
  <dcterms:modified xsi:type="dcterms:W3CDTF">2021-05-12T02:25:10Z</dcterms:modified>
</cp:coreProperties>
</file>