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9" r:id="rId2"/>
    <p:sldId id="483" r:id="rId3"/>
    <p:sldId id="457" r:id="rId4"/>
    <p:sldId id="458" r:id="rId5"/>
    <p:sldId id="459" r:id="rId6"/>
    <p:sldId id="460" r:id="rId7"/>
    <p:sldId id="462" r:id="rId8"/>
    <p:sldId id="461" r:id="rId9"/>
    <p:sldId id="463" r:id="rId10"/>
    <p:sldId id="464" r:id="rId11"/>
    <p:sldId id="465" r:id="rId12"/>
    <p:sldId id="466" r:id="rId13"/>
    <p:sldId id="467" r:id="rId14"/>
    <p:sldId id="468" r:id="rId15"/>
    <p:sldId id="469" r:id="rId16"/>
    <p:sldId id="475" r:id="rId17"/>
    <p:sldId id="470" r:id="rId18"/>
    <p:sldId id="471" r:id="rId19"/>
    <p:sldId id="480" r:id="rId20"/>
    <p:sldId id="472" r:id="rId21"/>
    <p:sldId id="474" r:id="rId22"/>
    <p:sldId id="481" r:id="rId23"/>
    <p:sldId id="473" r:id="rId24"/>
    <p:sldId id="456" r:id="rId2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9A46"/>
    <a:srgbClr val="FF3300"/>
    <a:srgbClr val="00B050"/>
    <a:srgbClr val="04B5C8"/>
    <a:srgbClr val="21E6FB"/>
    <a:srgbClr val="FFFF00"/>
    <a:srgbClr val="0066CC"/>
    <a:srgbClr val="FF9B9B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8" autoAdjust="0"/>
    <p:restoredTop sz="92950" autoAdjust="0"/>
  </p:normalViewPr>
  <p:slideViewPr>
    <p:cSldViewPr>
      <p:cViewPr varScale="1">
        <p:scale>
          <a:sx n="149" d="100"/>
          <a:sy n="149" d="100"/>
        </p:scale>
        <p:origin x="427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36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12E60-DBA5-48D2-8CD6-0F8E74A9F3A7}" type="datetimeFigureOut">
              <a:rPr lang="zh-CN" altLang="en-US" smtClean="0"/>
              <a:pPr/>
              <a:t>2021/5/17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7411E-AC91-4B30-A8B5-F402FC3AA0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304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3CB0F7E-A207-480D-A004-ED3BD7E24DDB}" type="datetimeFigureOut">
              <a:rPr lang="zh-CN" altLang="en-US"/>
              <a:pPr>
                <a:defRPr/>
              </a:pPr>
              <a:t>2021/5/17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2E2B0D-1C2D-49BE-833E-C0ABE6BA22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032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/>
              <a:t>我们国家，包括世界上绝大部分国家现在用的交流电系统都是三相系统，或者三相制，三相系统是什么概念呢。他就是由三相电源，三相变压器，三相输电线和三相负载构成了庞大的发电，输电，配电、用电系统，为什么用三相呢，比单相有什么好处呢，经过科学的研究，发现，三相系统在发电方面，输电方面，配电方面、包括变电方便存在着比单相更高的效益，所以全世界绝大部分都采用三相系统。这节我们讲什么，因为学时有限，我们了解对称三相电路的一些概念</a:t>
            </a: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729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9235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278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三相电源的负极 </a:t>
            </a:r>
            <a:r>
              <a:rPr lang="en-US" altLang="en-US" sz="1200" b="1">
                <a:solidFill>
                  <a:schemeClr val="bg1"/>
                </a:solidFill>
                <a:ea typeface="楷体_GB2312" pitchFamily="49" charset="-122"/>
              </a:rPr>
              <a:t>X、Y、Z</a:t>
            </a:r>
            <a:r>
              <a:rPr lang="en-US" altLang="en-US" sz="1200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接在一起，形成一个节点，记为 </a:t>
            </a:r>
            <a:r>
              <a:rPr lang="en-US" altLang="en-US" sz="1200" b="1">
                <a:solidFill>
                  <a:schemeClr val="bg1"/>
                </a:solidFill>
                <a:ea typeface="楷体_GB2312" pitchFamily="49" charset="-122"/>
              </a:rPr>
              <a:t>O</a:t>
            </a:r>
            <a:r>
              <a:rPr lang="en-US" altLang="en-US" sz="1200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，称为中性点或中点，从三相电源的正极 </a:t>
            </a:r>
            <a:r>
              <a:rPr lang="en-US" altLang="en-US" sz="1200" b="1">
                <a:solidFill>
                  <a:schemeClr val="bg1"/>
                </a:solidFill>
                <a:ea typeface="楷体_GB2312" pitchFamily="49" charset="-122"/>
              </a:rPr>
              <a:t>A、B、C引出供电线，引出的供电线称为端线，俗称火线;</a:t>
            </a:r>
            <a:r>
              <a:rPr lang="en-US" altLang="en-US" sz="1200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 它是将三相电源各相的始端和末端依次相连构成一个回路，再由连接点A(Z)、B(X)、C(Y);</a:t>
            </a:r>
            <a:r>
              <a:rPr lang="zh-CN" altLang="en-US" sz="1200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三角形</a:t>
            </a:r>
            <a:r>
              <a:rPr lang="zh-CN" altLang="en-US"/>
              <a:t>注意</a:t>
            </a:r>
            <a:r>
              <a:rPr lang="en-US" altLang="zh-CN"/>
              <a:t>+-</a:t>
            </a:r>
            <a:r>
              <a:rPr lang="zh-CN" altLang="en-US"/>
              <a:t>级接法，不接外电路，接反了会形成什么情况？接反了会形成回路，形成环流，电源电流非常大，发电机绕组非常小，容易烧坏发电机</a:t>
            </a: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1894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零线上无电流，但是很难保证对称三相负载。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274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瞬时功率等于平均功率，与时间无关的常数，因此对称三相电路具有能量的均衡传递性能，</a:t>
            </a:r>
            <a:r>
              <a:rPr lang="en-US" altLang="en-US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有利于发电机和电动机的工作</a:t>
            </a:r>
            <a:r>
              <a:rPr lang="zh-CN" altLang="en-US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zh-CN" altLang="en-US"/>
              <a:t>这是三相电路的有点。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2E2B0D-1C2D-49BE-833E-C0ABE6BA2269}" type="slidenum">
              <a:rPr lang="zh-CN" altLang="en-US" smtClean="0"/>
              <a:pPr>
                <a:defRPr/>
              </a:pPr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097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E876-995B-47D2-A20E-F4EC0A1BD30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9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80" y="160700"/>
            <a:ext cx="642940" cy="642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33323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C0D54-2B3F-4D24-83A2-4C1F1C4202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4114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4114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7098E-0ECE-42D0-A0D3-25B821494F1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457200"/>
            <a:ext cx="77724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363AD-6C55-4086-943F-BFFC5A267AD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12E31-4A5F-46A8-9C48-3F63E95F83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9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10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戴维南定理和诺顿定理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F555A-D2FD-46C3-A8F4-28B1ACFD2D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7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6D3AA-1737-4EFB-9F89-6A2C291E902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C231B-5FE9-47B8-A853-419A17E384A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11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4ABF0-412F-4A99-996E-EDFE832F81C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6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8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" name="TextBox 9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6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三相电路</a:t>
            </a:r>
            <a:endParaRPr lang="zh-CN" altLang="en-US" sz="1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DE046-DD5A-40D9-A263-F9C0535729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" name="TextBox 11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205C7-11CD-41E6-86EB-786D665384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8" name="Group 3"/>
          <p:cNvGrpSpPr>
            <a:grpSpLocks/>
          </p:cNvGrpSpPr>
          <p:nvPr userDrawn="1"/>
        </p:nvGrpSpPr>
        <p:grpSpPr bwMode="auto">
          <a:xfrm>
            <a:off x="35496" y="195486"/>
            <a:ext cx="3672408" cy="2609865"/>
            <a:chOff x="144" y="96"/>
            <a:chExt cx="4416" cy="3408"/>
          </a:xfrm>
        </p:grpSpPr>
        <p:sp>
          <p:nvSpPr>
            <p:cNvPr id="9" name="Rectangle 4"/>
            <p:cNvSpPr>
              <a:spLocks noChangeArrowheads="1"/>
            </p:cNvSpPr>
            <p:nvPr userDrawn="1"/>
          </p:nvSpPr>
          <p:spPr bwMode="auto"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5"/>
            <p:cNvSpPr>
              <a:spLocks noChangeArrowheads="1"/>
            </p:cNvSpPr>
            <p:nvPr userDrawn="1"/>
          </p:nvSpPr>
          <p:spPr bwMode="auto"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6" name="TextBox 15"/>
          <p:cNvSpPr txBox="1"/>
          <p:nvPr userDrawn="1"/>
        </p:nvSpPr>
        <p:spPr>
          <a:xfrm>
            <a:off x="35496" y="-40776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zh-CN" altLang="en-US" sz="12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叠加定理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85900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1378BEA-C741-46D1-BF3D-CF27B0C09EB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43" r="58095"/>
          <a:stretch>
            <a:fillRect/>
          </a:stretch>
        </p:blipFill>
        <p:spPr bwMode="auto">
          <a:xfrm>
            <a:off x="7775575" y="4754561"/>
            <a:ext cx="1368425" cy="38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69" r:id="rId1"/>
    <p:sldLayoutId id="2147484370" r:id="rId2"/>
    <p:sldLayoutId id="2147484371" r:id="rId3"/>
    <p:sldLayoutId id="2147484372" r:id="rId4"/>
    <p:sldLayoutId id="2147484373" r:id="rId5"/>
    <p:sldLayoutId id="2147484374" r:id="rId6"/>
    <p:sldLayoutId id="2147484375" r:id="rId7"/>
    <p:sldLayoutId id="2147484376" r:id="rId8"/>
    <p:sldLayoutId id="2147484377" r:id="rId9"/>
    <p:sldLayoutId id="2147484378" r:id="rId10"/>
    <p:sldLayoutId id="2147484379" r:id="rId11"/>
    <p:sldLayoutId id="214748438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36.w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wmf"/><Relationship Id="rId11" Type="http://schemas.openxmlformats.org/officeDocument/2006/relationships/oleObject" Target="../embeddings/oleObject17.bin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35.wmf"/><Relationship Id="rId4" Type="http://schemas.openxmlformats.org/officeDocument/2006/relationships/image" Target="../media/image32.wmf"/><Relationship Id="rId9" Type="http://schemas.openxmlformats.org/officeDocument/2006/relationships/oleObject" Target="../embeddings/oleObject16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39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13" Type="http://schemas.openxmlformats.org/officeDocument/2006/relationships/image" Target="../media/image440.png"/><Relationship Id="rId3" Type="http://schemas.openxmlformats.org/officeDocument/2006/relationships/image" Target="../media/image42.png"/><Relationship Id="rId7" Type="http://schemas.openxmlformats.org/officeDocument/2006/relationships/oleObject" Target="../embeddings/oleObject20.bin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11" Type="http://schemas.openxmlformats.org/officeDocument/2006/relationships/image" Target="../media/image47.wmf"/><Relationship Id="rId5" Type="http://schemas.openxmlformats.org/officeDocument/2006/relationships/image" Target="../media/image44.png"/><Relationship Id="rId10" Type="http://schemas.openxmlformats.org/officeDocument/2006/relationships/oleObject" Target="../embeddings/oleObject21.bin"/><Relationship Id="rId4" Type="http://schemas.openxmlformats.org/officeDocument/2006/relationships/image" Target="../media/image43.png"/><Relationship Id="rId9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49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13" Type="http://schemas.openxmlformats.org/officeDocument/2006/relationships/image" Target="../media/image56.wmf"/><Relationship Id="rId3" Type="http://schemas.openxmlformats.org/officeDocument/2006/relationships/image" Target="../media/image52.wmf"/><Relationship Id="rId7" Type="http://schemas.openxmlformats.org/officeDocument/2006/relationships/image" Target="../media/image54.png"/><Relationship Id="rId12" Type="http://schemas.openxmlformats.org/officeDocument/2006/relationships/oleObject" Target="../embeddings/oleObject28.bin"/><Relationship Id="rId2" Type="http://schemas.openxmlformats.org/officeDocument/2006/relationships/oleObject" Target="../embeddings/oleObject25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11" Type="http://schemas.openxmlformats.org/officeDocument/2006/relationships/image" Target="../media/image540.png"/><Relationship Id="rId5" Type="http://schemas.openxmlformats.org/officeDocument/2006/relationships/image" Target="../media/image53.wmf"/><Relationship Id="rId4" Type="http://schemas.openxmlformats.org/officeDocument/2006/relationships/oleObject" Target="../embeddings/oleObject26.bin"/><Relationship Id="rId9" Type="http://schemas.openxmlformats.org/officeDocument/2006/relationships/image" Target="../media/image55.wmf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31.bin"/><Relationship Id="rId3" Type="http://schemas.openxmlformats.org/officeDocument/2006/relationships/image" Target="../media/image57.wmf"/><Relationship Id="rId7" Type="http://schemas.openxmlformats.org/officeDocument/2006/relationships/image" Target="../media/image57.png"/><Relationship Id="rId12" Type="http://schemas.openxmlformats.org/officeDocument/2006/relationships/image" Target="../media/image56.wmf"/><Relationship Id="rId2" Type="http://schemas.openxmlformats.org/officeDocument/2006/relationships/oleObject" Target="../embeddings/oleObject29.bin"/><Relationship Id="rId1" Type="http://schemas.openxmlformats.org/officeDocument/2006/relationships/slideLayout" Target="../slideLayouts/slideLayout7.xml"/><Relationship Id="rId11" Type="http://schemas.openxmlformats.org/officeDocument/2006/relationships/oleObject" Target="../embeddings/oleObject30.bin"/><Relationship Id="rId15" Type="http://schemas.openxmlformats.org/officeDocument/2006/relationships/image" Target="../media/image59.png"/><Relationship Id="rId10" Type="http://schemas.openxmlformats.org/officeDocument/2006/relationships/image" Target="../media/image58.png"/><Relationship Id="rId14" Type="http://schemas.openxmlformats.org/officeDocument/2006/relationships/image" Target="../media/image5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oleObject" Target="../embeddings/oleObject32.bin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3" Type="http://schemas.openxmlformats.org/officeDocument/2006/relationships/image" Target="../media/image61.wmf"/><Relationship Id="rId7" Type="http://schemas.openxmlformats.org/officeDocument/2006/relationships/image" Target="../media/image63.wmf"/><Relationship Id="rId2" Type="http://schemas.openxmlformats.org/officeDocument/2006/relationships/oleObject" Target="../embeddings/oleObject33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65.wmf"/><Relationship Id="rId5" Type="http://schemas.openxmlformats.org/officeDocument/2006/relationships/image" Target="../media/image62.wmf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4.bin"/><Relationship Id="rId9" Type="http://schemas.openxmlformats.org/officeDocument/2006/relationships/image" Target="../media/image64.wmf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39.bin"/><Relationship Id="rId3" Type="http://schemas.openxmlformats.org/officeDocument/2006/relationships/image" Target="../media/image66.wmf"/><Relationship Id="rId7" Type="http://schemas.openxmlformats.org/officeDocument/2006/relationships/image" Target="../media/image57.png"/><Relationship Id="rId12" Type="http://schemas.openxmlformats.org/officeDocument/2006/relationships/image" Target="../media/image56.wmf"/><Relationship Id="rId17" Type="http://schemas.openxmlformats.org/officeDocument/2006/relationships/image" Target="../media/image59.png"/><Relationship Id="rId2" Type="http://schemas.openxmlformats.org/officeDocument/2006/relationships/oleObject" Target="../embeddings/oleObject38.bin"/><Relationship Id="rId16" Type="http://schemas.openxmlformats.org/officeDocument/2006/relationships/image" Target="../media/image64.wmf"/><Relationship Id="rId1" Type="http://schemas.openxmlformats.org/officeDocument/2006/relationships/slideLayout" Target="../slideLayouts/slideLayout7.xml"/><Relationship Id="rId11" Type="http://schemas.openxmlformats.org/officeDocument/2006/relationships/oleObject" Target="../embeddings/oleObject30.bin"/><Relationship Id="rId15" Type="http://schemas.openxmlformats.org/officeDocument/2006/relationships/oleObject" Target="../embeddings/oleObject40.bin"/><Relationship Id="rId10" Type="http://schemas.openxmlformats.org/officeDocument/2006/relationships/image" Target="../media/image58.png"/><Relationship Id="rId14" Type="http://schemas.openxmlformats.org/officeDocument/2006/relationships/image" Target="../media/image5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13" Type="http://schemas.openxmlformats.org/officeDocument/2006/relationships/oleObject" Target="../embeddings/oleObject46.bin"/><Relationship Id="rId18" Type="http://schemas.openxmlformats.org/officeDocument/2006/relationships/image" Target="../media/image77.wmf"/><Relationship Id="rId3" Type="http://schemas.openxmlformats.org/officeDocument/2006/relationships/oleObject" Target="../embeddings/oleObject41.bin"/><Relationship Id="rId21" Type="http://schemas.openxmlformats.org/officeDocument/2006/relationships/oleObject" Target="../embeddings/oleObject50.bin"/><Relationship Id="rId7" Type="http://schemas.openxmlformats.org/officeDocument/2006/relationships/oleObject" Target="../embeddings/oleObject43.bin"/><Relationship Id="rId12" Type="http://schemas.openxmlformats.org/officeDocument/2006/relationships/image" Target="../media/image74.wmf"/><Relationship Id="rId17" Type="http://schemas.openxmlformats.org/officeDocument/2006/relationships/oleObject" Target="../embeddings/oleObject48.bin"/><Relationship Id="rId2" Type="http://schemas.openxmlformats.org/officeDocument/2006/relationships/image" Target="../media/image69.png"/><Relationship Id="rId16" Type="http://schemas.openxmlformats.org/officeDocument/2006/relationships/image" Target="../media/image76.wmf"/><Relationship Id="rId20" Type="http://schemas.openxmlformats.org/officeDocument/2006/relationships/image" Target="../media/image78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wmf"/><Relationship Id="rId11" Type="http://schemas.openxmlformats.org/officeDocument/2006/relationships/oleObject" Target="../embeddings/oleObject45.bin"/><Relationship Id="rId5" Type="http://schemas.openxmlformats.org/officeDocument/2006/relationships/oleObject" Target="../embeddings/oleObject42.bin"/><Relationship Id="rId15" Type="http://schemas.openxmlformats.org/officeDocument/2006/relationships/oleObject" Target="../embeddings/oleObject47.bin"/><Relationship Id="rId10" Type="http://schemas.openxmlformats.org/officeDocument/2006/relationships/image" Target="../media/image73.wmf"/><Relationship Id="rId19" Type="http://schemas.openxmlformats.org/officeDocument/2006/relationships/oleObject" Target="../embeddings/oleObject49.bin"/><Relationship Id="rId4" Type="http://schemas.openxmlformats.org/officeDocument/2006/relationships/image" Target="../media/image70.wmf"/><Relationship Id="rId9" Type="http://schemas.openxmlformats.org/officeDocument/2006/relationships/oleObject" Target="../embeddings/oleObject44.bin"/><Relationship Id="rId14" Type="http://schemas.openxmlformats.org/officeDocument/2006/relationships/image" Target="../media/image75.wmf"/><Relationship Id="rId22" Type="http://schemas.openxmlformats.org/officeDocument/2006/relationships/image" Target="../media/image79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80.wmf"/><Relationship Id="rId7" Type="http://schemas.openxmlformats.org/officeDocument/2006/relationships/image" Target="../media/image82.wmf"/><Relationship Id="rId2" Type="http://schemas.openxmlformats.org/officeDocument/2006/relationships/oleObject" Target="../embeddings/oleObject5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3.bin"/><Relationship Id="rId5" Type="http://schemas.openxmlformats.org/officeDocument/2006/relationships/image" Target="../media/image81.wmf"/><Relationship Id="rId4" Type="http://schemas.openxmlformats.org/officeDocument/2006/relationships/oleObject" Target="../embeddings/oleObject52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4.wmf"/><Relationship Id="rId7" Type="http://schemas.openxmlformats.org/officeDocument/2006/relationships/image" Target="../media/image86.wmf"/><Relationship Id="rId2" Type="http://schemas.openxmlformats.org/officeDocument/2006/relationships/oleObject" Target="../embeddings/oleObject54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6.bin"/><Relationship Id="rId5" Type="http://schemas.openxmlformats.org/officeDocument/2006/relationships/image" Target="../media/image85.wmf"/><Relationship Id="rId4" Type="http://schemas.openxmlformats.org/officeDocument/2006/relationships/oleObject" Target="../embeddings/oleObject55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5.png"/><Relationship Id="rId7" Type="http://schemas.openxmlformats.org/officeDocument/2006/relationships/image" Target="../media/image18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20.wmf"/><Relationship Id="rId5" Type="http://schemas.openxmlformats.org/officeDocument/2006/relationships/image" Target="../media/image17.png"/><Relationship Id="rId10" Type="http://schemas.openxmlformats.org/officeDocument/2006/relationships/oleObject" Target="../embeddings/oleObject5.bin"/><Relationship Id="rId4" Type="http://schemas.openxmlformats.org/officeDocument/2006/relationships/image" Target="../media/image16.png"/><Relationship Id="rId9" Type="http://schemas.openxmlformats.org/officeDocument/2006/relationships/image" Target="../media/image1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4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23.wmf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oleObject" Target="../embeddings/oleObject10.bin"/><Relationship Id="rId18" Type="http://schemas.openxmlformats.org/officeDocument/2006/relationships/image" Target="../media/image30.wmf"/><Relationship Id="rId3" Type="http://schemas.openxmlformats.org/officeDocument/2006/relationships/oleObject" Target="../embeddings/oleObject8.bin"/><Relationship Id="rId7" Type="http://schemas.openxmlformats.org/officeDocument/2006/relationships/image" Target="../media/image26.wmf"/><Relationship Id="rId12" Type="http://schemas.openxmlformats.org/officeDocument/2006/relationships/image" Target="../media/image27.wmf"/><Relationship Id="rId17" Type="http://schemas.openxmlformats.org/officeDocument/2006/relationships/oleObject" Target="../embeddings/oleObject12.bin"/><Relationship Id="rId2" Type="http://schemas.openxmlformats.org/officeDocument/2006/relationships/image" Target="../media/image25.png"/><Relationship Id="rId16" Type="http://schemas.openxmlformats.org/officeDocument/2006/relationships/image" Target="../media/image29.wmf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8.bin"/><Relationship Id="rId11" Type="http://schemas.openxmlformats.org/officeDocument/2006/relationships/oleObject" Target="../embeddings/oleObject9.bin"/><Relationship Id="rId15" Type="http://schemas.openxmlformats.org/officeDocument/2006/relationships/oleObject" Target="../embeddings/oleObject11.bin"/><Relationship Id="rId10" Type="http://schemas.openxmlformats.org/officeDocument/2006/relationships/image" Target="../media/image29.png"/><Relationship Id="rId4" Type="http://schemas.openxmlformats.org/officeDocument/2006/relationships/image" Target="../media/image26.wmf"/><Relationship Id="rId9" Type="http://schemas.openxmlformats.org/officeDocument/2006/relationships/image" Target="../media/image28.png"/><Relationship Id="rId14" Type="http://schemas.openxmlformats.org/officeDocument/2006/relationships/image" Target="../media/image2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35BAF09D-242D-4902-AB49-F830774437DE}"/>
              </a:ext>
            </a:extLst>
          </p:cNvPr>
          <p:cNvSpPr/>
          <p:nvPr/>
        </p:nvSpPr>
        <p:spPr>
          <a:xfrm>
            <a:off x="2555776" y="1779662"/>
            <a:ext cx="43172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0">
                <a:ln w="0"/>
                <a:solidFill>
                  <a:schemeClr val="accent6"/>
                </a:solidFill>
                <a:effectLst>
                  <a:reflection blurRad="6350" stA="53000" endA="300" endPos="35500" dir="5400000" sy="-90000" algn="bl" rotWithShape="0"/>
                </a:effectLst>
                <a:latin typeface="楷体_GB2312" pitchFamily="49" charset="-122"/>
                <a:ea typeface="楷体_GB2312" pitchFamily="49" charset="-122"/>
              </a:rPr>
              <a:t>8-7 </a:t>
            </a:r>
            <a:r>
              <a:rPr lang="zh-CN" altLang="en-US" sz="5400" b="1" cap="none" spc="0">
                <a:ln w="0"/>
                <a:solidFill>
                  <a:schemeClr val="accent6"/>
                </a:solidFill>
                <a:effectLst>
                  <a:reflection blurRad="6350" stA="53000" endA="300" endPos="35500" dir="5400000" sy="-90000" algn="bl" rotWithShape="0"/>
                </a:effectLst>
                <a:latin typeface="楷体_GB2312" pitchFamily="49" charset="-122"/>
                <a:ea typeface="楷体_GB2312" pitchFamily="49" charset="-122"/>
              </a:rPr>
              <a:t>三相电路</a:t>
            </a:r>
            <a:endParaRPr lang="zh-CN" altLang="en-US" sz="5400" b="1" cap="none" spc="0">
              <a:ln w="0"/>
              <a:solidFill>
                <a:schemeClr val="accent6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D1D424F-95AA-4A9C-95F8-2E8CEF43C6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9044"/>
            <a:ext cx="4619938" cy="2485152"/>
          </a:xfrm>
          <a:prstGeom prst="rect">
            <a:avLst/>
          </a:prstGeom>
        </p:spPr>
      </p:pic>
      <p:graphicFrame>
        <p:nvGraphicFramePr>
          <p:cNvPr id="3" name="对象 8">
            <a:extLst>
              <a:ext uri="{FF2B5EF4-FFF2-40B4-BE49-F238E27FC236}">
                <a16:creationId xmlns:a16="http://schemas.microsoft.com/office/drawing/2014/main" id="{3FC7D0F4-BD65-484D-A44D-9ACF911F14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0876278"/>
              </p:ext>
            </p:extLst>
          </p:nvPr>
        </p:nvGraphicFramePr>
        <p:xfrm>
          <a:off x="217229" y="992505"/>
          <a:ext cx="3270731" cy="455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63560" imgH="241200" progId="Equation.DSMT4">
                  <p:embed/>
                </p:oleObj>
              </mc:Choice>
              <mc:Fallback>
                <p:oleObj name="Equation" r:id="rId3" imgW="1663560" imgH="241200" progId="Equation.DSMT4">
                  <p:embed/>
                  <p:pic>
                    <p:nvPicPr>
                      <p:cNvPr id="37890" name="对象 8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229" y="992505"/>
                        <a:ext cx="3270731" cy="4557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10">
            <a:extLst>
              <a:ext uri="{FF2B5EF4-FFF2-40B4-BE49-F238E27FC236}">
                <a16:creationId xmlns:a16="http://schemas.microsoft.com/office/drawing/2014/main" id="{3845E5BA-120E-4835-A2AA-6595BE402F7D}"/>
              </a:ext>
            </a:extLst>
          </p:cNvPr>
          <p:cNvSpPr/>
          <p:nvPr/>
        </p:nvSpPr>
        <p:spPr>
          <a:xfrm>
            <a:off x="7501372" y="1261620"/>
            <a:ext cx="412750" cy="3667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en-US" sz="1800" b="1" dirty="0">
                <a:ea typeface="楷体_GB2312" pitchFamily="49" charset="-122"/>
              </a:rPr>
              <a:t>Z’</a:t>
            </a:r>
          </a:p>
        </p:txBody>
      </p:sp>
      <p:graphicFrame>
        <p:nvGraphicFramePr>
          <p:cNvPr id="5" name="对象 12">
            <a:extLst>
              <a:ext uri="{FF2B5EF4-FFF2-40B4-BE49-F238E27FC236}">
                <a16:creationId xmlns:a16="http://schemas.microsoft.com/office/drawing/2014/main" id="{3899443A-BBB2-439E-9DD2-C416ED6F7D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1825510"/>
              </p:ext>
            </p:extLst>
          </p:nvPr>
        </p:nvGraphicFramePr>
        <p:xfrm>
          <a:off x="1043608" y="2568913"/>
          <a:ext cx="4024419" cy="14168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42920" imgH="749160" progId="Equation.DSMT4">
                  <p:embed/>
                </p:oleObj>
              </mc:Choice>
              <mc:Fallback>
                <p:oleObj name="Equation" r:id="rId5" imgW="1942920" imgH="749160" progId="Equation.DSMT4">
                  <p:embed/>
                  <p:pic>
                    <p:nvPicPr>
                      <p:cNvPr id="37893" name="对象 12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2568913"/>
                        <a:ext cx="4024419" cy="14168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6">
            <a:extLst>
              <a:ext uri="{FF2B5EF4-FFF2-40B4-BE49-F238E27FC236}">
                <a16:creationId xmlns:a16="http://schemas.microsoft.com/office/drawing/2014/main" id="{7BCB718B-C862-4CC6-B36C-05E0107D9246}"/>
              </a:ext>
            </a:extLst>
          </p:cNvPr>
          <p:cNvSpPr/>
          <p:nvPr/>
        </p:nvSpPr>
        <p:spPr>
          <a:xfrm>
            <a:off x="204054" y="254182"/>
            <a:ext cx="4561535" cy="707886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 wrap="squar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2000" b="1" dirty="0" err="1">
                <a:latin typeface="楷体_GB2312" pitchFamily="49" charset="-122"/>
                <a:ea typeface="楷体_GB2312" pitchFamily="49" charset="-122"/>
              </a:rPr>
              <a:t>例如</a:t>
            </a:r>
            <a:r>
              <a:rPr lang="en-US" altLang="en-US" sz="2000" b="1" dirty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en-US" sz="2000" b="1" dirty="0" err="1">
                <a:latin typeface="楷体_GB2312" pitchFamily="49" charset="-122"/>
                <a:ea typeface="楷体_GB2312" pitchFamily="49" charset="-122"/>
              </a:rPr>
              <a:t>将例</a:t>
            </a:r>
            <a:r>
              <a:rPr lang="zh-CN" altLang="en-US" sz="2000" b="1" dirty="0">
                <a:latin typeface="楷体_GB2312" pitchFamily="49" charset="-122"/>
                <a:ea typeface="楷体_GB2312" pitchFamily="49" charset="-122"/>
              </a:rPr>
              <a:t>上图</a:t>
            </a:r>
            <a:r>
              <a:rPr lang="en-US" altLang="en-US" sz="2000" b="1" dirty="0" err="1">
                <a:latin typeface="楷体_GB2312" pitchFamily="49" charset="-122"/>
                <a:ea typeface="楷体_GB2312" pitchFamily="49" charset="-122"/>
              </a:rPr>
              <a:t>中的</a:t>
            </a:r>
            <a:r>
              <a:rPr lang="en-US" altLang="en-US" sz="2000" b="1" dirty="0" err="1">
                <a:ea typeface="楷体_GB2312" pitchFamily="49" charset="-122"/>
              </a:rPr>
              <a:t>C</a:t>
            </a:r>
            <a:r>
              <a:rPr lang="en-US" altLang="en-US" sz="2000" b="1" dirty="0" err="1">
                <a:latin typeface="楷体_GB2312" pitchFamily="49" charset="-122"/>
                <a:ea typeface="楷体_GB2312" pitchFamily="49" charset="-122"/>
              </a:rPr>
              <a:t>相负载阻抗为</a:t>
            </a:r>
            <a:r>
              <a:rPr lang="en-US" altLang="en-US" sz="2000" b="1" i="1" dirty="0" err="1">
                <a:ea typeface="楷体_GB2312" pitchFamily="49" charset="-122"/>
              </a:rPr>
              <a:t>Z</a:t>
            </a:r>
            <a:r>
              <a:rPr lang="en-US" altLang="en-US" sz="2000" b="1" baseline="-30000" dirty="0" err="1"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en-US" altLang="en-US" sz="2000" b="1">
                <a:latin typeface="楷体_GB2312" pitchFamily="49" charset="-122"/>
                <a:ea typeface="楷体_GB2312" pitchFamily="49" charset="-122"/>
              </a:rPr>
              <a:t>=Z’</a:t>
            </a:r>
            <a:r>
              <a:rPr lang="en-US" altLang="zh-CN" sz="2000" b="1"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en-US" altLang="en-US" sz="2000" b="1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en-US" altLang="en-US" sz="2000" b="1" dirty="0">
                <a:latin typeface="楷体_GB2312" pitchFamily="49" charset="-122"/>
                <a:ea typeface="楷体_GB2312" pitchFamily="49" charset="-122"/>
              </a:rPr>
              <a:t>2+j2)</a:t>
            </a:r>
            <a:r>
              <a:rPr lang="en-US" altLang="en-US" sz="2000" b="1" dirty="0">
                <a:latin typeface="楷体_GB2312" pitchFamily="49" charset="-122"/>
                <a:ea typeface="楷体_GB2312" pitchFamily="49" charset="-122"/>
                <a:sym typeface="Symbol" pitchFamily="18" charset="2"/>
              </a:rPr>
              <a:t></a:t>
            </a:r>
            <a:r>
              <a:rPr lang="en-US" altLang="en-US" sz="2000" b="1">
                <a:latin typeface="楷体_GB2312" pitchFamily="49" charset="-122"/>
                <a:ea typeface="楷体_GB2312" pitchFamily="49" charset="-122"/>
              </a:rPr>
              <a:t>，求三相负载电压</a:t>
            </a:r>
            <a:r>
              <a:rPr lang="zh-CN" altLang="en-US" sz="2000" b="1"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en-US" sz="20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C1A39F21-8D2E-4766-A6EA-D77177213BFC}"/>
              </a:ext>
            </a:extLst>
          </p:cNvPr>
          <p:cNvSpPr/>
          <p:nvPr/>
        </p:nvSpPr>
        <p:spPr>
          <a:xfrm>
            <a:off x="204054" y="4106728"/>
            <a:ext cx="8229600" cy="70788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</a:lstStyle>
          <a:p>
            <a:pPr marL="0" lvl="0" indent="0" algn="just">
              <a:spcBef>
                <a:spcPct val="10000"/>
              </a:spcBef>
              <a:buNone/>
            </a:pPr>
            <a:r>
              <a:rPr lang="en-US" altLang="en-US" sz="2000" b="1" dirty="0" err="1">
                <a:latin typeface="楷体_GB2312" pitchFamily="49" charset="-122"/>
                <a:ea typeface="楷体_GB2312" pitchFamily="49" charset="-122"/>
              </a:rPr>
              <a:t>可见，</a:t>
            </a:r>
            <a:r>
              <a:rPr lang="en-US" altLang="en-US" sz="2000" b="1" dirty="0" err="1">
                <a:ea typeface="楷体_GB2312" pitchFamily="49" charset="-122"/>
              </a:rPr>
              <a:t>A</a:t>
            </a:r>
            <a:r>
              <a:rPr lang="en-US" altLang="en-US" sz="2000" b="1" dirty="0" err="1">
                <a:latin typeface="楷体_GB2312" pitchFamily="49" charset="-122"/>
                <a:ea typeface="楷体_GB2312" pitchFamily="49" charset="-122"/>
              </a:rPr>
              <a:t>相和</a:t>
            </a:r>
            <a:r>
              <a:rPr lang="en-US" altLang="en-US" sz="2000" b="1" dirty="0" err="1">
                <a:ea typeface="楷体_GB2312" pitchFamily="49" charset="-122"/>
              </a:rPr>
              <a:t>B</a:t>
            </a:r>
            <a:r>
              <a:rPr lang="en-US" altLang="en-US" sz="2000" b="1" dirty="0" err="1">
                <a:latin typeface="楷体_GB2312" pitchFamily="49" charset="-122"/>
                <a:ea typeface="楷体_GB2312" pitchFamily="49" charset="-122"/>
              </a:rPr>
              <a:t>相的电压</a:t>
            </a:r>
            <a:r>
              <a:rPr lang="en-US" altLang="en-US" sz="2000" b="1" dirty="0">
                <a:latin typeface="楷体_GB2312" pitchFamily="49" charset="-122"/>
                <a:ea typeface="楷体_GB2312" pitchFamily="49" charset="-122"/>
              </a:rPr>
              <a:t> 由220伏升高到303伏，这两相的电气设备可能损坏；</a:t>
            </a:r>
            <a:r>
              <a:rPr lang="en-US" altLang="en-US" sz="2000" b="1" dirty="0">
                <a:ea typeface="楷体_GB2312" pitchFamily="49" charset="-122"/>
              </a:rPr>
              <a:t>C</a:t>
            </a:r>
            <a:r>
              <a:rPr lang="en-US" altLang="en-US" sz="2000" b="1" dirty="0">
                <a:latin typeface="楷体_GB2312" pitchFamily="49" charset="-122"/>
                <a:ea typeface="楷体_GB2312" pitchFamily="49" charset="-122"/>
              </a:rPr>
              <a:t>相的电压降低到94伏，使得</a:t>
            </a:r>
            <a:r>
              <a:rPr lang="en-US" altLang="en-US" sz="2000" b="1" dirty="0">
                <a:ea typeface="楷体_GB2312" pitchFamily="49" charset="-122"/>
              </a:rPr>
              <a:t>C</a:t>
            </a:r>
            <a:r>
              <a:rPr lang="en-US" altLang="en-US" sz="2000" b="1" dirty="0">
                <a:latin typeface="楷体_GB2312" pitchFamily="49" charset="-122"/>
                <a:ea typeface="楷体_GB2312" pitchFamily="49" charset="-122"/>
              </a:rPr>
              <a:t>相的电气设备不能正常工作。</a:t>
            </a:r>
          </a:p>
        </p:txBody>
      </p:sp>
      <p:sp>
        <p:nvSpPr>
          <p:cNvPr id="8" name="TextBox 15">
            <a:extLst>
              <a:ext uri="{FF2B5EF4-FFF2-40B4-BE49-F238E27FC236}">
                <a16:creationId xmlns:a16="http://schemas.microsoft.com/office/drawing/2014/main" id="{2DC43534-71D6-4A0F-BC6C-012A5D01E5AF}"/>
              </a:ext>
            </a:extLst>
          </p:cNvPr>
          <p:cNvSpPr/>
          <p:nvPr/>
        </p:nvSpPr>
        <p:spPr>
          <a:xfrm>
            <a:off x="101276" y="3022596"/>
            <a:ext cx="1107996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en-US" sz="2400" b="1">
                <a:latin typeface="楷体_GB2312" pitchFamily="49" charset="-122"/>
                <a:ea typeface="楷体_GB2312" pitchFamily="49" charset="-122"/>
              </a:rPr>
              <a:t>求得：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336C96D0-5AA0-41BC-8479-44D80B083CE8}"/>
              </a:ext>
            </a:extLst>
          </p:cNvPr>
          <p:cNvGrpSpPr/>
          <p:nvPr/>
        </p:nvGrpSpPr>
        <p:grpSpPr>
          <a:xfrm>
            <a:off x="7812360" y="311763"/>
            <a:ext cx="413937" cy="740265"/>
            <a:chOff x="8286758" y="2739746"/>
            <a:chExt cx="413937" cy="740265"/>
          </a:xfrm>
        </p:grpSpPr>
        <p:graphicFrame>
          <p:nvGraphicFramePr>
            <p:cNvPr id="10" name="对象 25">
              <a:extLst>
                <a:ext uri="{FF2B5EF4-FFF2-40B4-BE49-F238E27FC236}">
                  <a16:creationId xmlns:a16="http://schemas.microsoft.com/office/drawing/2014/main" id="{1528FD3C-6EAC-4938-A812-5484270EF21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957405"/>
                </p:ext>
              </p:extLst>
            </p:nvPr>
          </p:nvGraphicFramePr>
          <p:xfrm>
            <a:off x="8408545" y="3190876"/>
            <a:ext cx="292150" cy="2891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241200" imgH="241200" progId="Equation.DSMT4">
                    <p:embed/>
                  </p:oleObj>
                </mc:Choice>
                <mc:Fallback>
                  <p:oleObj name="Equation" r:id="rId7" imgW="241200" imgH="241200" progId="Equation.DSMT4">
                    <p:embed/>
                    <p:pic>
                      <p:nvPicPr>
                        <p:cNvPr id="22" name="对象 25">
                          <a:extLst>
                            <a:ext uri="{FF2B5EF4-FFF2-40B4-BE49-F238E27FC236}">
                              <a16:creationId xmlns:a16="http://schemas.microsoft.com/office/drawing/2014/main" id="{D67D0EDE-E214-4ED4-AA3F-588F3398504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408545" y="3190876"/>
                          <a:ext cx="292150" cy="2891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92E917BC-7638-4579-8533-070AD24D6E81}"/>
                </a:ext>
              </a:extLst>
            </p:cNvPr>
            <p:cNvSpPr txBox="1"/>
            <p:nvPr/>
          </p:nvSpPr>
          <p:spPr>
            <a:xfrm>
              <a:off x="8286758" y="2739746"/>
              <a:ext cx="38664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/>
                <a:t>+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E8F36EF4-6A25-4AE8-ACAC-9465D3E104CE}"/>
                </a:ext>
              </a:extLst>
            </p:cNvPr>
            <p:cNvSpPr txBox="1"/>
            <p:nvPr/>
          </p:nvSpPr>
          <p:spPr>
            <a:xfrm>
              <a:off x="8324535" y="3007406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_</a:t>
              </a:r>
              <a:endParaRPr lang="zh-CN" altLang="en-US" dirty="0"/>
            </a:p>
          </p:txBody>
        </p:sp>
      </p:grp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id="{557869B0-2CF7-40C4-B9DB-18F99D8F2039}"/>
              </a:ext>
            </a:extLst>
          </p:cNvPr>
          <p:cNvSpPr/>
          <p:nvPr/>
        </p:nvSpPr>
        <p:spPr>
          <a:xfrm>
            <a:off x="5351861" y="465149"/>
            <a:ext cx="3286113" cy="1277873"/>
          </a:xfrm>
          <a:custGeom>
            <a:avLst/>
            <a:gdLst>
              <a:gd name="connsiteX0" fmla="*/ 208498 w 3286113"/>
              <a:gd name="connsiteY0" fmla="*/ 72733 h 1277873"/>
              <a:gd name="connsiteX1" fmla="*/ 2440710 w 3286113"/>
              <a:gd name="connsiteY1" fmla="*/ 92904 h 1277873"/>
              <a:gd name="connsiteX2" fmla="*/ 2803780 w 3286113"/>
              <a:gd name="connsiteY2" fmla="*/ 987133 h 1277873"/>
              <a:gd name="connsiteX3" fmla="*/ 3234086 w 3286113"/>
              <a:gd name="connsiteY3" fmla="*/ 1168669 h 1277873"/>
              <a:gd name="connsiteX4" fmla="*/ 1512863 w 3286113"/>
              <a:gd name="connsiteY4" fmla="*/ 1276245 h 1277873"/>
              <a:gd name="connsiteX5" fmla="*/ 524504 w 3286113"/>
              <a:gd name="connsiteY5" fmla="*/ 1087986 h 1277873"/>
              <a:gd name="connsiteX6" fmla="*/ 26963 w 3286113"/>
              <a:gd name="connsiteY6" fmla="*/ 664404 h 1277873"/>
              <a:gd name="connsiteX7" fmla="*/ 67304 w 3286113"/>
              <a:gd name="connsiteY7" fmla="*/ 153416 h 1277873"/>
              <a:gd name="connsiteX8" fmla="*/ 74027 w 3286113"/>
              <a:gd name="connsiteY8" fmla="*/ 153416 h 1277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86113" h="1277873">
                <a:moveTo>
                  <a:pt x="208498" y="72733"/>
                </a:moveTo>
                <a:cubicBezTo>
                  <a:pt x="1108330" y="6618"/>
                  <a:pt x="2008163" y="-59496"/>
                  <a:pt x="2440710" y="92904"/>
                </a:cubicBezTo>
                <a:cubicBezTo>
                  <a:pt x="2873257" y="245304"/>
                  <a:pt x="2671551" y="807839"/>
                  <a:pt x="2803780" y="987133"/>
                </a:cubicBezTo>
                <a:cubicBezTo>
                  <a:pt x="2936009" y="1166427"/>
                  <a:pt x="3449239" y="1120484"/>
                  <a:pt x="3234086" y="1168669"/>
                </a:cubicBezTo>
                <a:cubicBezTo>
                  <a:pt x="3018933" y="1216854"/>
                  <a:pt x="1964460" y="1289692"/>
                  <a:pt x="1512863" y="1276245"/>
                </a:cubicBezTo>
                <a:cubicBezTo>
                  <a:pt x="1061266" y="1262798"/>
                  <a:pt x="772154" y="1189959"/>
                  <a:pt x="524504" y="1087986"/>
                </a:cubicBezTo>
                <a:cubicBezTo>
                  <a:pt x="276854" y="986013"/>
                  <a:pt x="103163" y="820166"/>
                  <a:pt x="26963" y="664404"/>
                </a:cubicBezTo>
                <a:cubicBezTo>
                  <a:pt x="-49237" y="508642"/>
                  <a:pt x="59460" y="238581"/>
                  <a:pt x="67304" y="153416"/>
                </a:cubicBezTo>
                <a:cubicBezTo>
                  <a:pt x="75148" y="68251"/>
                  <a:pt x="63942" y="138848"/>
                  <a:pt x="74027" y="153416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aphicFrame>
        <p:nvGraphicFramePr>
          <p:cNvPr id="14" name="对象 8">
            <a:extLst>
              <a:ext uri="{FF2B5EF4-FFF2-40B4-BE49-F238E27FC236}">
                <a16:creationId xmlns:a16="http://schemas.microsoft.com/office/drawing/2014/main" id="{D799B750-C083-41E5-AA80-31B4142E43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6998808"/>
              </p:ext>
            </p:extLst>
          </p:nvPr>
        </p:nvGraphicFramePr>
        <p:xfrm>
          <a:off x="204054" y="1448098"/>
          <a:ext cx="3600846" cy="468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777680" imgH="241200" progId="Equation.DSMT4">
                  <p:embed/>
                </p:oleObj>
              </mc:Choice>
              <mc:Fallback>
                <p:oleObj name="Equation" r:id="rId9" imgW="1777680" imgH="241200" progId="Equation.DSMT4">
                  <p:embed/>
                  <p:pic>
                    <p:nvPicPr>
                      <p:cNvPr id="35" name="对象 8">
                        <a:extLst>
                          <a:ext uri="{FF2B5EF4-FFF2-40B4-BE49-F238E27FC236}">
                            <a16:creationId xmlns:a16="http://schemas.microsoft.com/office/drawing/2014/main" id="{0F677D99-8CBD-4E17-86B4-DD7C6F05924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054" y="1448098"/>
                        <a:ext cx="3600846" cy="4681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8">
            <a:extLst>
              <a:ext uri="{FF2B5EF4-FFF2-40B4-BE49-F238E27FC236}">
                <a16:creationId xmlns:a16="http://schemas.microsoft.com/office/drawing/2014/main" id="{BC5F9C39-9C68-47D6-87BB-2EF0787871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7283864"/>
              </p:ext>
            </p:extLst>
          </p:nvPr>
        </p:nvGraphicFramePr>
        <p:xfrm>
          <a:off x="395536" y="1925083"/>
          <a:ext cx="2319178" cy="522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028520" imgH="241200" progId="Equation.DSMT4">
                  <p:embed/>
                </p:oleObj>
              </mc:Choice>
              <mc:Fallback>
                <p:oleObj name="Equation" r:id="rId11" imgW="1028520" imgH="241200" progId="Equation.DSMT4">
                  <p:embed/>
                  <p:pic>
                    <p:nvPicPr>
                      <p:cNvPr id="36" name="对象 8">
                        <a:extLst>
                          <a:ext uri="{FF2B5EF4-FFF2-40B4-BE49-F238E27FC236}">
                            <a16:creationId xmlns:a16="http://schemas.microsoft.com/office/drawing/2014/main" id="{35CA5B62-18B3-493A-86CE-E625A9759C9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925083"/>
                        <a:ext cx="2319178" cy="522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id="{C705014D-A8F7-46E7-BFBE-32C2FAA4332E}"/>
              </a:ext>
            </a:extLst>
          </p:cNvPr>
          <p:cNvSpPr/>
          <p:nvPr/>
        </p:nvSpPr>
        <p:spPr>
          <a:xfrm>
            <a:off x="4538341" y="505687"/>
            <a:ext cx="3488695" cy="1660981"/>
          </a:xfrm>
          <a:custGeom>
            <a:avLst/>
            <a:gdLst>
              <a:gd name="connsiteX0" fmla="*/ 1082530 w 3488695"/>
              <a:gd name="connsiteY0" fmla="*/ 79260 h 1660981"/>
              <a:gd name="connsiteX1" fmla="*/ 3173547 w 3488695"/>
              <a:gd name="connsiteY1" fmla="*/ 59089 h 1660981"/>
              <a:gd name="connsiteX2" fmla="*/ 3442488 w 3488695"/>
              <a:gd name="connsiteY2" fmla="*/ 738166 h 1660981"/>
              <a:gd name="connsiteX3" fmla="*/ 2797030 w 3488695"/>
              <a:gd name="connsiteY3" fmla="*/ 1114684 h 1660981"/>
              <a:gd name="connsiteX4" fmla="*/ 2729794 w 3488695"/>
              <a:gd name="connsiteY4" fmla="*/ 1598778 h 1660981"/>
              <a:gd name="connsiteX5" fmla="*/ 114341 w 3488695"/>
              <a:gd name="connsiteY5" fmla="*/ 1598778 h 1660981"/>
              <a:gd name="connsiteX6" fmla="*/ 497583 w 3488695"/>
              <a:gd name="connsiteY6" fmla="*/ 1087789 h 1660981"/>
              <a:gd name="connsiteX7" fmla="*/ 773247 w 3488695"/>
              <a:gd name="connsiteY7" fmla="*/ 556631 h 1660981"/>
              <a:gd name="connsiteX8" fmla="*/ 921165 w 3488695"/>
              <a:gd name="connsiteY8" fmla="*/ 173389 h 1660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88695" h="1660981">
                <a:moveTo>
                  <a:pt x="1082530" y="79260"/>
                </a:moveTo>
                <a:cubicBezTo>
                  <a:pt x="1931375" y="14265"/>
                  <a:pt x="2780221" y="-50729"/>
                  <a:pt x="3173547" y="59089"/>
                </a:cubicBezTo>
                <a:cubicBezTo>
                  <a:pt x="3566873" y="168907"/>
                  <a:pt x="3505241" y="562234"/>
                  <a:pt x="3442488" y="738166"/>
                </a:cubicBezTo>
                <a:cubicBezTo>
                  <a:pt x="3379735" y="914098"/>
                  <a:pt x="2915812" y="971249"/>
                  <a:pt x="2797030" y="1114684"/>
                </a:cubicBezTo>
                <a:cubicBezTo>
                  <a:pt x="2678248" y="1258119"/>
                  <a:pt x="3176909" y="1518096"/>
                  <a:pt x="2729794" y="1598778"/>
                </a:cubicBezTo>
                <a:cubicBezTo>
                  <a:pt x="2282679" y="1679460"/>
                  <a:pt x="486376" y="1683943"/>
                  <a:pt x="114341" y="1598778"/>
                </a:cubicBezTo>
                <a:cubicBezTo>
                  <a:pt x="-257694" y="1513613"/>
                  <a:pt x="387765" y="1261480"/>
                  <a:pt x="497583" y="1087789"/>
                </a:cubicBezTo>
                <a:cubicBezTo>
                  <a:pt x="607401" y="914098"/>
                  <a:pt x="702650" y="709031"/>
                  <a:pt x="773247" y="556631"/>
                </a:cubicBezTo>
                <a:cubicBezTo>
                  <a:pt x="843844" y="404231"/>
                  <a:pt x="921165" y="173389"/>
                  <a:pt x="921165" y="173389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7322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8" grpId="1"/>
      <p:bldP spid="13" grpId="0" animBg="1"/>
      <p:bldP spid="13" grpId="1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B79F2D67-9BF4-4B74-B0F4-8643A1ADAC47}"/>
              </a:ext>
            </a:extLst>
          </p:cNvPr>
          <p:cNvSpPr/>
          <p:nvPr/>
        </p:nvSpPr>
        <p:spPr>
          <a:xfrm>
            <a:off x="180101" y="699542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en-US" b="1" dirty="0" err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相电压</a:t>
            </a:r>
            <a:r>
              <a:rPr lang="en-US" altLang="en-US" b="1" dirty="0" err="1">
                <a:latin typeface="楷体_GB2312" pitchFamily="49" charset="-122"/>
                <a:ea typeface="楷体_GB2312" pitchFamily="49" charset="-122"/>
              </a:rPr>
              <a:t>：每相</a:t>
            </a:r>
            <a:r>
              <a:rPr lang="en-US" altLang="en-US" b="1" dirty="0" err="1">
                <a:solidFill>
                  <a:srgbClr val="009A46"/>
                </a:solidFill>
                <a:latin typeface="楷体_GB2312" pitchFamily="49" charset="-122"/>
                <a:ea typeface="楷体_GB2312" pitchFamily="49" charset="-122"/>
              </a:rPr>
              <a:t>电源或负载</a:t>
            </a:r>
            <a:r>
              <a:rPr lang="en-US" altLang="en-US" b="1" dirty="0" err="1">
                <a:latin typeface="楷体_GB2312" pitchFamily="49" charset="-122"/>
                <a:ea typeface="楷体_GB2312" pitchFamily="49" charset="-122"/>
              </a:rPr>
              <a:t>端子间的电压</a:t>
            </a:r>
            <a:r>
              <a:rPr lang="en-US" altLang="en-US" b="1" dirty="0">
                <a:latin typeface="楷体_GB2312" pitchFamily="49" charset="-122"/>
                <a:ea typeface="楷体_GB2312" pitchFamily="49" charset="-122"/>
              </a:rPr>
              <a:t>。</a:t>
            </a:r>
          </a:p>
          <a:p>
            <a:pPr lvl="0"/>
            <a:r>
              <a:rPr lang="en-US" altLang="en-US" b="1" dirty="0" err="1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线电压</a:t>
            </a:r>
            <a:r>
              <a:rPr lang="en-US" altLang="en-US" b="1" dirty="0" err="1">
                <a:latin typeface="楷体_GB2312" pitchFamily="49" charset="-122"/>
                <a:ea typeface="楷体_GB2312" pitchFamily="49" charset="-122"/>
              </a:rPr>
              <a:t>：电源侧或者负载侧</a:t>
            </a:r>
            <a:r>
              <a:rPr lang="en-US" altLang="en-US" b="1" dirty="0" err="1">
                <a:solidFill>
                  <a:srgbClr val="00B050"/>
                </a:solidFill>
                <a:latin typeface="楷体_GB2312" pitchFamily="49" charset="-122"/>
                <a:ea typeface="楷体_GB2312" pitchFamily="49" charset="-122"/>
              </a:rPr>
              <a:t>火线间</a:t>
            </a:r>
            <a:r>
              <a:rPr lang="en-US" altLang="en-US" b="1" dirty="0" err="1">
                <a:latin typeface="楷体_GB2312" pitchFamily="49" charset="-122"/>
                <a:ea typeface="楷体_GB2312" pitchFamily="49" charset="-122"/>
              </a:rPr>
              <a:t>的电压</a:t>
            </a:r>
            <a:r>
              <a:rPr lang="en-US" altLang="en-US" b="1" dirty="0">
                <a:latin typeface="楷体_GB2312" pitchFamily="49" charset="-122"/>
                <a:ea typeface="楷体_GB2312" pitchFamily="49" charset="-122"/>
              </a:rPr>
              <a:t>。</a:t>
            </a:r>
          </a:p>
          <a:p>
            <a:pPr lvl="0"/>
            <a:r>
              <a:rPr lang="en-US" altLang="en-US" b="1" dirty="0" err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相电流</a:t>
            </a:r>
            <a:r>
              <a:rPr lang="en-US" altLang="en-US" b="1" dirty="0" err="1">
                <a:latin typeface="楷体_GB2312" pitchFamily="49" charset="-122"/>
                <a:ea typeface="楷体_GB2312" pitchFamily="49" charset="-122"/>
              </a:rPr>
              <a:t>：流过每相</a:t>
            </a:r>
            <a:r>
              <a:rPr lang="en-US" altLang="en-US" b="1" dirty="0" err="1">
                <a:solidFill>
                  <a:srgbClr val="00B050"/>
                </a:solidFill>
                <a:latin typeface="楷体_GB2312" pitchFamily="49" charset="-122"/>
                <a:ea typeface="楷体_GB2312" pitchFamily="49" charset="-122"/>
              </a:rPr>
              <a:t>电源或负载</a:t>
            </a:r>
            <a:r>
              <a:rPr lang="zh-CN" altLang="en-US" b="1" dirty="0">
                <a:solidFill>
                  <a:srgbClr val="00B050"/>
                </a:solidFill>
                <a:latin typeface="楷体_GB2312" pitchFamily="49" charset="-122"/>
                <a:ea typeface="楷体_GB2312" pitchFamily="49" charset="-122"/>
              </a:rPr>
              <a:t>上</a:t>
            </a:r>
            <a:r>
              <a:rPr lang="en-US" altLang="en-US" b="1" dirty="0" err="1">
                <a:latin typeface="楷体_GB2312" pitchFamily="49" charset="-122"/>
                <a:ea typeface="楷体_GB2312" pitchFamily="49" charset="-122"/>
              </a:rPr>
              <a:t>的电流</a:t>
            </a:r>
            <a:r>
              <a:rPr lang="en-US" altLang="en-US" b="1" dirty="0"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en-US" b="1" baseline="-25000" dirty="0">
              <a:latin typeface="楷体_GB2312" pitchFamily="49" charset="-122"/>
              <a:ea typeface="楷体_GB2312" pitchFamily="49" charset="-122"/>
            </a:endParaRPr>
          </a:p>
          <a:p>
            <a:pPr lvl="0"/>
            <a:r>
              <a:rPr lang="en-US" altLang="en-US" b="1" dirty="0" err="1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线电流</a:t>
            </a:r>
            <a:r>
              <a:rPr lang="en-US" altLang="en-US" b="1" dirty="0" err="1">
                <a:latin typeface="楷体_GB2312" pitchFamily="49" charset="-122"/>
                <a:ea typeface="楷体_GB2312" pitchFamily="49" charset="-122"/>
              </a:rPr>
              <a:t>：流过</a:t>
            </a:r>
            <a:r>
              <a:rPr lang="en-US" altLang="en-US" b="1" dirty="0" err="1">
                <a:solidFill>
                  <a:srgbClr val="00B050"/>
                </a:solidFill>
                <a:latin typeface="楷体_GB2312" pitchFamily="49" charset="-122"/>
                <a:ea typeface="楷体_GB2312" pitchFamily="49" charset="-122"/>
              </a:rPr>
              <a:t>火线上</a:t>
            </a:r>
            <a:r>
              <a:rPr lang="en-US" altLang="en-US" b="1" dirty="0" err="1">
                <a:latin typeface="楷体_GB2312" pitchFamily="49" charset="-122"/>
                <a:ea typeface="楷体_GB2312" pitchFamily="49" charset="-122"/>
              </a:rPr>
              <a:t>的电流</a:t>
            </a:r>
            <a:r>
              <a:rPr lang="en-US" altLang="en-US" b="1" dirty="0">
                <a:latin typeface="楷体_GB2312" pitchFamily="49" charset="-122"/>
                <a:ea typeface="楷体_GB2312" pitchFamily="49" charset="-122"/>
              </a:rPr>
              <a:t>。</a:t>
            </a:r>
            <a:endParaRPr lang="en-US" altLang="en-US" b="1" baseline="-250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4E84FE75-4C4A-4C3D-A8F5-86F1E2B8D26B}"/>
              </a:ext>
            </a:extLst>
          </p:cNvPr>
          <p:cNvSpPr/>
          <p:nvPr/>
        </p:nvSpPr>
        <p:spPr>
          <a:xfrm>
            <a:off x="143426" y="267494"/>
            <a:ext cx="4285147" cy="523220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en-US" sz="2800" b="1">
                <a:solidFill>
                  <a:schemeClr val="accent6"/>
                </a:solidFill>
                <a:latin typeface="楷体_GB2312" pitchFamily="49" charset="-122"/>
                <a:ea typeface="楷体_GB2312" pitchFamily="49" charset="-122"/>
              </a:rPr>
              <a:t>8.7.2</a:t>
            </a:r>
            <a:r>
              <a:rPr lang="en-US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对称</a:t>
            </a:r>
            <a:r>
              <a:rPr lang="en-US" altLang="en-US" sz="2800" b="1">
                <a:solidFill>
                  <a:schemeClr val="accent6"/>
                </a:solidFill>
                <a:latin typeface="楷体_GB2312" pitchFamily="49" charset="-122"/>
                <a:ea typeface="楷体_GB2312" pitchFamily="49" charset="-122"/>
              </a:rPr>
              <a:t>三相电路的分析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AF683F3-6A1C-49F6-8874-34B1D7E501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355726"/>
            <a:ext cx="5148064" cy="267142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34E4E2F4-D709-42B2-B17B-CEC50D35DEEF}"/>
              </a:ext>
            </a:extLst>
          </p:cNvPr>
          <p:cNvSpPr/>
          <p:nvPr/>
        </p:nvSpPr>
        <p:spPr>
          <a:xfrm>
            <a:off x="6299603" y="529104"/>
            <a:ext cx="2664296" cy="1569660"/>
          </a:xfrm>
          <a:prstGeom prst="rect">
            <a:avLst/>
          </a:prstGeom>
          <a:ln>
            <a:solidFill>
              <a:srgbClr val="04B5C8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zh-CN" altLang="en-US" b="1">
                <a:solidFill>
                  <a:schemeClr val="accent6"/>
                </a:solidFill>
              </a:rPr>
              <a:t>注意</a:t>
            </a:r>
            <a:r>
              <a:rPr lang="zh-CN" altLang="en-US" b="1">
                <a:solidFill>
                  <a:srgbClr val="FF0000"/>
                </a:solidFill>
              </a:rPr>
              <a:t>：在对称三相电路中，以上</a:t>
            </a:r>
            <a:r>
              <a:rPr lang="zh-CN" altLang="en-US" b="1">
                <a:solidFill>
                  <a:srgbClr val="7030A0"/>
                </a:solidFill>
              </a:rPr>
              <a:t>各组电压电流</a:t>
            </a:r>
            <a:r>
              <a:rPr lang="zh-CN" altLang="en-US" b="1">
                <a:solidFill>
                  <a:srgbClr val="FF0000"/>
                </a:solidFill>
              </a:rPr>
              <a:t>均使用对称电路的对称性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9653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99824E10-93B8-47C2-BE09-AB2A35C039AE}"/>
              </a:ext>
            </a:extLst>
          </p:cNvPr>
          <p:cNvSpPr/>
          <p:nvPr/>
        </p:nvSpPr>
        <p:spPr>
          <a:xfrm>
            <a:off x="179512" y="33950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）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对于</a:t>
            </a:r>
            <a:r>
              <a:rPr lang="en-US" altLang="en-US" b="1" u="sng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Y形连接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的对称电路其线电压、相电压；线电流、相电流间的关系（</a:t>
            </a:r>
            <a:r>
              <a:rPr lang="en-US" altLang="en-US" b="1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以电源为例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）。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104A5B1-E7C3-4912-98E2-E41392B5F59A}"/>
              </a:ext>
            </a:extLst>
          </p:cNvPr>
          <p:cNvPicPr/>
          <p:nvPr/>
        </p:nvPicPr>
        <p:blipFill dpi="0">
          <a:blip r:embed="rId2"/>
          <a:stretch>
            <a:fillRect/>
          </a:stretch>
        </p:blipFill>
        <p:spPr>
          <a:xfrm>
            <a:off x="755576" y="1170499"/>
            <a:ext cx="2944812" cy="2495550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5" name="组合 9">
            <a:extLst>
              <a:ext uri="{FF2B5EF4-FFF2-40B4-BE49-F238E27FC236}">
                <a16:creationId xmlns:a16="http://schemas.microsoft.com/office/drawing/2014/main" id="{6E970AA9-9B3D-4B14-B271-8C0961E1CFF3}"/>
              </a:ext>
            </a:extLst>
          </p:cNvPr>
          <p:cNvGrpSpPr/>
          <p:nvPr/>
        </p:nvGrpSpPr>
        <p:grpSpPr>
          <a:xfrm>
            <a:off x="4600206" y="1162051"/>
            <a:ext cx="2992652" cy="1128531"/>
            <a:chOff x="5351740" y="2885024"/>
            <a:chExt cx="2992493" cy="1127711"/>
          </a:xfrm>
        </p:grpSpPr>
        <p:graphicFrame>
          <p:nvGraphicFramePr>
            <p:cNvPr id="6" name="对象 25">
              <a:extLst>
                <a:ext uri="{FF2B5EF4-FFF2-40B4-BE49-F238E27FC236}">
                  <a16:creationId xmlns:a16="http://schemas.microsoft.com/office/drawing/2014/main" id="{162F3151-1E4D-4624-BE67-7664EA23FCC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54279452"/>
                </p:ext>
              </p:extLst>
            </p:nvPr>
          </p:nvGraphicFramePr>
          <p:xfrm>
            <a:off x="6450601" y="2885024"/>
            <a:ext cx="901652" cy="5710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482400" imgH="253800" progId="Equation.DSMT4">
                    <p:embed/>
                  </p:oleObj>
                </mc:Choice>
                <mc:Fallback>
                  <p:oleObj name="Equation" r:id="rId3" imgW="482400" imgH="253800" progId="Equation.DSMT4">
                    <p:embed/>
                    <p:pic>
                      <p:nvPicPr>
                        <p:cNvPr id="40968" name="对象 25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50601" y="2885024"/>
                          <a:ext cx="901652" cy="57108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66523CCF-19B0-4C25-AFAD-ECBCFE298CCA}"/>
                </a:ext>
              </a:extLst>
            </p:cNvPr>
            <p:cNvSpPr/>
            <p:nvPr/>
          </p:nvSpPr>
          <p:spPr>
            <a:xfrm>
              <a:off x="7236296" y="3458907"/>
              <a:ext cx="1107937" cy="46133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5pPr>
            </a:lstStyle>
            <a:p>
              <a:pPr marL="0" lvl="0" indent="0"/>
              <a:r>
                <a:rPr lang="zh-CN" altLang="en-US" sz="2400">
                  <a:solidFill>
                    <a:srgbClr val="FF0000"/>
                  </a:solidFill>
                </a:rPr>
                <a:t>相</a:t>
              </a:r>
              <a:r>
                <a:rPr lang="en-US" altLang="en-US" sz="2400">
                  <a:solidFill>
                    <a:srgbClr val="FF0000"/>
                  </a:solidFill>
                </a:rPr>
                <a:t>电流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B5120BFA-DCB4-4C57-961E-A23201F66935}"/>
                </a:ext>
              </a:extLst>
            </p:cNvPr>
            <p:cNvSpPr/>
            <p:nvPr/>
          </p:nvSpPr>
          <p:spPr>
            <a:xfrm>
              <a:off x="5351740" y="3458906"/>
              <a:ext cx="1107937" cy="46133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5pPr>
            </a:lstStyle>
            <a:p>
              <a:pPr marL="0" lvl="0" indent="0"/>
              <a:r>
                <a:rPr lang="zh-CN" altLang="en-US" sz="2400">
                  <a:solidFill>
                    <a:srgbClr val="3333FF"/>
                  </a:solidFill>
                </a:rPr>
                <a:t>线</a:t>
              </a:r>
              <a:r>
                <a:rPr lang="en-US" altLang="en-US" sz="2400">
                  <a:solidFill>
                    <a:srgbClr val="3333FF"/>
                  </a:solidFill>
                </a:rPr>
                <a:t>电流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959F70EE-FEE9-44FF-A175-624C19D6091C}"/>
                </a:ext>
              </a:extLst>
            </p:cNvPr>
            <p:cNvSpPr/>
            <p:nvPr/>
          </p:nvSpPr>
          <p:spPr>
            <a:xfrm>
              <a:off x="6567359" y="3366404"/>
              <a:ext cx="792088" cy="64633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5pPr>
            </a:lstStyle>
            <a:p>
              <a:pPr marL="0" lvl="0" indent="0"/>
              <a:r>
                <a:rPr>
                  <a:solidFill>
                    <a:schemeClr val="tx1"/>
                  </a:solidFill>
                </a:rPr>
                <a:t>=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05B88C95-9719-400C-94B4-E8FAB0D9F853}"/>
              </a:ext>
            </a:extLst>
          </p:cNvPr>
          <p:cNvGrpSpPr/>
          <p:nvPr/>
        </p:nvGrpSpPr>
        <p:grpSpPr>
          <a:xfrm>
            <a:off x="1392238" y="2005013"/>
            <a:ext cx="377751" cy="442912"/>
            <a:chOff x="1392238" y="2005013"/>
            <a:chExt cx="377751" cy="442912"/>
          </a:xfrm>
        </p:grpSpPr>
        <p:graphicFrame>
          <p:nvGraphicFramePr>
            <p:cNvPr id="4" name="对象 25">
              <a:extLst>
                <a:ext uri="{FF2B5EF4-FFF2-40B4-BE49-F238E27FC236}">
                  <a16:creationId xmlns:a16="http://schemas.microsoft.com/office/drawing/2014/main" id="{5FE847DD-8993-4D31-B6D4-87799EAB133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32109773"/>
                </p:ext>
              </p:extLst>
            </p:nvPr>
          </p:nvGraphicFramePr>
          <p:xfrm>
            <a:off x="1392238" y="2005013"/>
            <a:ext cx="349250" cy="4429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241200" imgH="253800" progId="Equation.DSMT4">
                    <p:embed/>
                  </p:oleObj>
                </mc:Choice>
                <mc:Fallback>
                  <p:oleObj name="Equation" r:id="rId5" imgW="241200" imgH="253800" progId="Equation.DSMT4">
                    <p:embed/>
                    <p:pic>
                      <p:nvPicPr>
                        <p:cNvPr id="40966" name="对象 25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92238" y="2005013"/>
                          <a:ext cx="349250" cy="4429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0" name="直接箭头连接符 4">
              <a:extLst>
                <a:ext uri="{FF2B5EF4-FFF2-40B4-BE49-F238E27FC236}">
                  <a16:creationId xmlns:a16="http://schemas.microsoft.com/office/drawing/2014/main" id="{D3CD2D00-8301-431F-9809-F470C98E292A}"/>
                </a:ext>
              </a:extLst>
            </p:cNvPr>
            <p:cNvCxnSpPr/>
            <p:nvPr/>
          </p:nvCxnSpPr>
          <p:spPr>
            <a:xfrm flipH="1" flipV="1">
              <a:off x="1769989" y="2100582"/>
              <a:ext cx="0" cy="28892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tailEnd type="triangle"/>
            </a:ln>
          </p:spPr>
        </p:cxn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4F6B672C-E0CB-4DC0-B4E6-8AC1E5204810}"/>
              </a:ext>
            </a:extLst>
          </p:cNvPr>
          <p:cNvSpPr/>
          <p:nvPr/>
        </p:nvSpPr>
        <p:spPr>
          <a:xfrm>
            <a:off x="4987819" y="2413054"/>
            <a:ext cx="2448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en-US" b="1" i="1" dirty="0">
                <a:ea typeface="楷体_GB2312" pitchFamily="49" charset="-122"/>
              </a:rPr>
              <a:t>I</a:t>
            </a:r>
            <a:r>
              <a:rPr lang="en-US" altLang="en-US" b="1" i="1" baseline="-25000" dirty="0">
                <a:ea typeface="楷体_GB2312" pitchFamily="49" charset="-122"/>
              </a:rPr>
              <a:t>l </a:t>
            </a:r>
            <a:r>
              <a:rPr lang="en-US" altLang="en-US" b="1" dirty="0">
                <a:latin typeface="楷体_GB2312" pitchFamily="49" charset="-122"/>
                <a:ea typeface="楷体_GB2312" pitchFamily="49" charset="-122"/>
              </a:rPr>
              <a:t>:</a:t>
            </a:r>
            <a:r>
              <a:rPr lang="en-US" altLang="en-US" b="1" dirty="0" err="1">
                <a:latin typeface="楷体_GB2312" pitchFamily="49" charset="-122"/>
                <a:ea typeface="楷体_GB2312" pitchFamily="49" charset="-122"/>
              </a:rPr>
              <a:t>线电流有效值</a:t>
            </a:r>
            <a:endParaRPr lang="en-US" altLang="en-US" b="1" dirty="0">
              <a:latin typeface="楷体_GB2312" pitchFamily="49" charset="-122"/>
              <a:ea typeface="楷体_GB2312" pitchFamily="49" charset="-122"/>
            </a:endParaRPr>
          </a:p>
          <a:p>
            <a:pPr lvl="0" algn="just"/>
            <a:r>
              <a:rPr lang="en-US" altLang="en-US" b="1" i="1" dirty="0" err="1">
                <a:latin typeface="+mj-lt"/>
                <a:ea typeface="楷体_GB2312" pitchFamily="49" charset="-122"/>
              </a:rPr>
              <a:t>I</a:t>
            </a:r>
            <a:r>
              <a:rPr lang="en-US" altLang="en-US" b="1" baseline="-25000" dirty="0" err="1">
                <a:latin typeface="楷体_GB2312" pitchFamily="49" charset="-122"/>
                <a:ea typeface="楷体_GB2312" pitchFamily="49" charset="-122"/>
              </a:rPr>
              <a:t>P</a:t>
            </a:r>
            <a:r>
              <a:rPr lang="en-US" altLang="en-US" b="1" dirty="0" err="1">
                <a:latin typeface="楷体_GB2312" pitchFamily="49" charset="-122"/>
                <a:ea typeface="楷体_GB2312" pitchFamily="49" charset="-122"/>
              </a:rPr>
              <a:t>:相电流有效值</a:t>
            </a:r>
            <a:endParaRPr lang="en-US" altLang="en-US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65263D7D-9E96-45A8-BC2C-17783DDC151A}"/>
              </a:ext>
            </a:extLst>
          </p:cNvPr>
          <p:cNvSpPr/>
          <p:nvPr/>
        </p:nvSpPr>
        <p:spPr>
          <a:xfrm>
            <a:off x="5683058" y="3366524"/>
            <a:ext cx="10791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i="1" dirty="0">
                <a:latin typeface="+mj-lt"/>
                <a:ea typeface="楷体_GB2312" pitchFamily="49" charset="-122"/>
              </a:rPr>
              <a:t>I</a:t>
            </a:r>
            <a:r>
              <a:rPr lang="en-US" altLang="en-US" b="1" i="1" baseline="-25000" dirty="0">
                <a:ea typeface="楷体_GB2312" pitchFamily="49" charset="-122"/>
              </a:rPr>
              <a:t>l</a:t>
            </a:r>
            <a:r>
              <a:rPr lang="en-US" altLang="en-US" b="1" dirty="0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en-US" b="1" i="1" baseline="-25000" dirty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en-US" b="1" i="1" dirty="0">
                <a:latin typeface="+mj-lt"/>
                <a:ea typeface="楷体_GB2312" pitchFamily="49" charset="-122"/>
              </a:rPr>
              <a:t>I</a:t>
            </a:r>
            <a:r>
              <a:rPr lang="en-US" altLang="zh-CN" b="1" baseline="-25000" dirty="0">
                <a:latin typeface="楷体_GB2312" pitchFamily="49" charset="-122"/>
                <a:ea typeface="楷体_GB2312" pitchFamily="49" charset="-122"/>
              </a:rPr>
              <a:t>p</a:t>
            </a:r>
            <a:r>
              <a:rPr lang="en-US" altLang="en-US" b="1" dirty="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93494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C99A509E-CAB0-4762-964D-E400BDB325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28" y="3642052"/>
            <a:ext cx="4810020" cy="102162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8535EA18-8B4E-4FA4-8B3E-78046A08ED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078" y="3167384"/>
            <a:ext cx="4886070" cy="474668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id="{FD816FA3-2EA3-4084-A34B-E84ED923A1E3}"/>
              </a:ext>
            </a:extLst>
          </p:cNvPr>
          <p:cNvGrpSpPr/>
          <p:nvPr/>
        </p:nvGrpSpPr>
        <p:grpSpPr>
          <a:xfrm>
            <a:off x="251520" y="263226"/>
            <a:ext cx="8352928" cy="523220"/>
            <a:chOff x="251520" y="339502"/>
            <a:chExt cx="9074150" cy="523220"/>
          </a:xfrm>
        </p:grpSpPr>
        <p:sp>
          <p:nvSpPr>
            <p:cNvPr id="2" name="Text Box 2">
              <a:extLst>
                <a:ext uri="{FF2B5EF4-FFF2-40B4-BE49-F238E27FC236}">
                  <a16:creationId xmlns:a16="http://schemas.microsoft.com/office/drawing/2014/main" id="{055C8149-1031-4DBC-8CA1-EEA6257A265A}"/>
                </a:ext>
              </a:extLst>
            </p:cNvPr>
            <p:cNvSpPr/>
            <p:nvPr/>
          </p:nvSpPr>
          <p:spPr>
            <a:xfrm>
              <a:off x="251520" y="339502"/>
              <a:ext cx="9074150" cy="5232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</a:lstStyle>
            <a:p>
              <a:pPr marL="0" lvl="0" indent="0">
                <a:spcBef>
                  <a:spcPct val="50000"/>
                </a:spcBef>
                <a:buNone/>
              </a:pPr>
              <a:r>
                <a:rPr lang="en-US" altLang="en-US" sz="2800" b="1">
                  <a:solidFill>
                    <a:srgbClr val="3333FF"/>
                  </a:solidFill>
                  <a:latin typeface="楷体_GB2312" pitchFamily="49" charset="-122"/>
                  <a:ea typeface="楷体_GB2312" pitchFamily="49" charset="-122"/>
                </a:rPr>
                <a:t>线电压</a:t>
              </a:r>
              <a:r>
                <a:rPr lang="en-US" altLang="en-US" sz="2800" b="1">
                  <a:latin typeface="楷体_GB2312" pitchFamily="49" charset="-122"/>
                  <a:ea typeface="楷体_GB2312" pitchFamily="49" charset="-122"/>
                </a:rPr>
                <a:t>                  与</a:t>
              </a:r>
              <a:r>
                <a:rPr lang="en-US" altLang="en-US" sz="28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相电压</a:t>
              </a:r>
              <a:r>
                <a:rPr lang="en-US" altLang="en-US" sz="2800" b="1">
                  <a:latin typeface="楷体_GB2312" pitchFamily="49" charset="-122"/>
                  <a:ea typeface="楷体_GB2312" pitchFamily="49" charset="-122"/>
                </a:rPr>
                <a:t>               之间的关系</a:t>
              </a:r>
              <a:r>
                <a:rPr lang="zh-CN" altLang="en-US" sz="2800" b="1">
                  <a:latin typeface="楷体_GB2312" pitchFamily="49" charset="-122"/>
                  <a:ea typeface="楷体_GB2312" pitchFamily="49" charset="-122"/>
                </a:rPr>
                <a:t>：</a:t>
              </a:r>
              <a:endParaRPr lang="en-US" altLang="en-US" sz="2800" b="1">
                <a:latin typeface="楷体_GB2312" pitchFamily="49" charset="-122"/>
                <a:ea typeface="楷体_GB2312" pitchFamily="49" charset="-122"/>
              </a:endParaRPr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DD38C91A-0B4B-493E-A957-4D30E578AA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7905" y="409134"/>
              <a:ext cx="1800200" cy="392771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C84339D1-2F85-4F10-BBD3-AC5F1AE5737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6381" y="425262"/>
              <a:ext cx="1422424" cy="351698"/>
            </a:xfrm>
            <a:prstGeom prst="rect">
              <a:avLst/>
            </a:prstGeom>
          </p:spPr>
        </p:pic>
      </p:grpSp>
      <p:pic>
        <p:nvPicPr>
          <p:cNvPr id="11" name="图片 20">
            <a:extLst>
              <a:ext uri="{FF2B5EF4-FFF2-40B4-BE49-F238E27FC236}">
                <a16:creationId xmlns:a16="http://schemas.microsoft.com/office/drawing/2014/main" id="{E70A71C8-7212-4ED2-84A3-CB37214E2792}"/>
              </a:ext>
            </a:extLst>
          </p:cNvPr>
          <p:cNvPicPr/>
          <p:nvPr/>
        </p:nvPicPr>
        <p:blipFill dpi="0">
          <a:blip r:embed="rId6"/>
          <a:stretch>
            <a:fillRect/>
          </a:stretch>
        </p:blipFill>
        <p:spPr>
          <a:xfrm>
            <a:off x="323528" y="733101"/>
            <a:ext cx="2833688" cy="2400300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12" name="组合 71694">
            <a:extLst>
              <a:ext uri="{FF2B5EF4-FFF2-40B4-BE49-F238E27FC236}">
                <a16:creationId xmlns:a16="http://schemas.microsoft.com/office/drawing/2014/main" id="{A006FCD1-62D3-466E-B57B-F2A8275E0FAF}"/>
              </a:ext>
            </a:extLst>
          </p:cNvPr>
          <p:cNvGrpSpPr/>
          <p:nvPr/>
        </p:nvGrpSpPr>
        <p:grpSpPr>
          <a:xfrm>
            <a:off x="2595244" y="979165"/>
            <a:ext cx="541338" cy="1585913"/>
            <a:chOff x="2013" y="1568"/>
            <a:chExt cx="341" cy="999"/>
          </a:xfrm>
        </p:grpSpPr>
        <p:sp>
          <p:nvSpPr>
            <p:cNvPr id="13" name="TextBox 30">
              <a:extLst>
                <a:ext uri="{FF2B5EF4-FFF2-40B4-BE49-F238E27FC236}">
                  <a16:creationId xmlns:a16="http://schemas.microsoft.com/office/drawing/2014/main" id="{0078E7F2-D7D4-4A0E-A8FB-40B5CB9B2EAF}"/>
                </a:ext>
              </a:extLst>
            </p:cNvPr>
            <p:cNvSpPr/>
            <p:nvPr/>
          </p:nvSpPr>
          <p:spPr>
            <a:xfrm>
              <a:off x="2018" y="2160"/>
              <a:ext cx="244" cy="40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en-US" altLang="en-US" sz="3600" b="1">
                  <a:solidFill>
                    <a:srgbClr val="3333FF"/>
                  </a:solidFill>
                  <a:latin typeface="楷体_GB2312" pitchFamily="49" charset="-122"/>
                  <a:ea typeface="楷体_GB2312" pitchFamily="49" charset="-122"/>
                </a:rPr>
                <a:t>-</a:t>
              </a:r>
            </a:p>
          </p:txBody>
        </p:sp>
        <p:graphicFrame>
          <p:nvGraphicFramePr>
            <p:cNvPr id="14" name="对象 25">
              <a:extLst>
                <a:ext uri="{FF2B5EF4-FFF2-40B4-BE49-F238E27FC236}">
                  <a16:creationId xmlns:a16="http://schemas.microsoft.com/office/drawing/2014/main" id="{9774CD4F-FCBE-44FE-9DB5-3702EE21931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90145786"/>
                </p:ext>
              </p:extLst>
            </p:nvPr>
          </p:nvGraphicFramePr>
          <p:xfrm>
            <a:off x="2054" y="1969"/>
            <a:ext cx="300" cy="2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291960" imgH="241200" progId="Equation.DSMT4">
                    <p:embed/>
                  </p:oleObj>
                </mc:Choice>
                <mc:Fallback>
                  <p:oleObj name="Equation" r:id="rId7" imgW="291960" imgH="241200" progId="Equation.DSMT4">
                    <p:embed/>
                    <p:pic>
                      <p:nvPicPr>
                        <p:cNvPr id="42000" name="对象 25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54" y="1969"/>
                          <a:ext cx="300" cy="21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TextBox 27">
              <a:extLst>
                <a:ext uri="{FF2B5EF4-FFF2-40B4-BE49-F238E27FC236}">
                  <a16:creationId xmlns:a16="http://schemas.microsoft.com/office/drawing/2014/main" id="{58AFC133-2334-4518-84E2-AE91A852BDD7}"/>
                </a:ext>
              </a:extLst>
            </p:cNvPr>
            <p:cNvSpPr/>
            <p:nvPr/>
          </p:nvSpPr>
          <p:spPr>
            <a:xfrm>
              <a:off x="2013" y="1568"/>
              <a:ext cx="337" cy="40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en-US" altLang="en-US" sz="3600" b="1">
                  <a:solidFill>
                    <a:srgbClr val="3333FF"/>
                  </a:solidFill>
                  <a:latin typeface="楷体_GB2312" pitchFamily="49" charset="-122"/>
                  <a:ea typeface="楷体_GB2312" pitchFamily="49" charset="-122"/>
                </a:rPr>
                <a:t>+</a:t>
              </a:r>
            </a:p>
          </p:txBody>
        </p:sp>
      </p:grpSp>
      <p:pic>
        <p:nvPicPr>
          <p:cNvPr id="16" name="图片 2">
            <a:extLst>
              <a:ext uri="{FF2B5EF4-FFF2-40B4-BE49-F238E27FC236}">
                <a16:creationId xmlns:a16="http://schemas.microsoft.com/office/drawing/2014/main" id="{C33CAC1A-A3CE-43E0-A257-3FD27152026E}"/>
              </a:ext>
            </a:extLst>
          </p:cNvPr>
          <p:cNvPicPr/>
          <p:nvPr/>
        </p:nvPicPr>
        <p:blipFill dpi="0">
          <a:blip r:embed="rId9"/>
          <a:stretch>
            <a:fillRect/>
          </a:stretch>
        </p:blipFill>
        <p:spPr>
          <a:xfrm>
            <a:off x="3278599" y="748020"/>
            <a:ext cx="2833688" cy="237331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7" name="任意多边形 71698">
            <a:extLst>
              <a:ext uri="{FF2B5EF4-FFF2-40B4-BE49-F238E27FC236}">
                <a16:creationId xmlns:a16="http://schemas.microsoft.com/office/drawing/2014/main" id="{ABE476B6-EACF-417F-8B3D-AF9EB777CB9D}"/>
              </a:ext>
            </a:extLst>
          </p:cNvPr>
          <p:cNvSpPr/>
          <p:nvPr/>
        </p:nvSpPr>
        <p:spPr bwMode="auto">
          <a:xfrm>
            <a:off x="1477641" y="1239514"/>
            <a:ext cx="1139825" cy="947738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0" t="0" r="0" b="0"/>
            <a:pathLst>
              <a:path w="809" h="688">
                <a:moveTo>
                  <a:pt x="128" y="91"/>
                </a:moveTo>
                <a:cubicBezTo>
                  <a:pt x="377" y="45"/>
                  <a:pt x="627" y="0"/>
                  <a:pt x="718" y="91"/>
                </a:cubicBezTo>
                <a:cubicBezTo>
                  <a:pt x="809" y="182"/>
                  <a:pt x="778" y="582"/>
                  <a:pt x="672" y="635"/>
                </a:cubicBezTo>
                <a:cubicBezTo>
                  <a:pt x="566" y="688"/>
                  <a:pt x="166" y="491"/>
                  <a:pt x="83" y="408"/>
                </a:cubicBezTo>
                <a:cubicBezTo>
                  <a:pt x="0" y="325"/>
                  <a:pt x="86" y="230"/>
                  <a:pt x="173" y="136"/>
                </a:cubicBezTo>
              </a:path>
            </a:pathLst>
          </a:custGeom>
          <a:noFill/>
          <a:ln w="38100">
            <a:solidFill>
              <a:srgbClr val="000080"/>
            </a:solidFill>
            <a:round/>
            <a:tailEnd type="triangle" w="med" len="med"/>
          </a:ln>
        </p:spPr>
      </p:sp>
      <p:sp>
        <p:nvSpPr>
          <p:cNvPr id="18" name="矩形 71700">
            <a:extLst>
              <a:ext uri="{FF2B5EF4-FFF2-40B4-BE49-F238E27FC236}">
                <a16:creationId xmlns:a16="http://schemas.microsoft.com/office/drawing/2014/main" id="{C6A005CB-CFBA-45E5-BE3F-1323B9430E41}"/>
              </a:ext>
            </a:extLst>
          </p:cNvPr>
          <p:cNvSpPr/>
          <p:nvPr/>
        </p:nvSpPr>
        <p:spPr>
          <a:xfrm>
            <a:off x="2288456" y="3073729"/>
            <a:ext cx="1491456" cy="1545412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 sz="3600" b="1">
              <a:solidFill>
                <a:srgbClr val="04B5C8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C1BA28AB-8303-4B39-89C5-62625F8C776B}"/>
              </a:ext>
            </a:extLst>
          </p:cNvPr>
          <p:cNvSpPr txBox="1"/>
          <p:nvPr/>
        </p:nvSpPr>
        <p:spPr>
          <a:xfrm>
            <a:off x="5904373" y="2042103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/>
              <a:t>设</a:t>
            </a:r>
            <a:r>
              <a:rPr lang="en-US" altLang="zh-CN" sz="2000" b="1" i="1"/>
              <a:t>U</a:t>
            </a:r>
            <a:r>
              <a:rPr lang="en-US" altLang="zh-CN" sz="2000" b="1" baseline="-25000"/>
              <a:t>P</a:t>
            </a:r>
            <a:r>
              <a:rPr lang="zh-CN" altLang="en-US" sz="2000" b="1"/>
              <a:t>是相电压的有效值</a:t>
            </a:r>
            <a:endParaRPr lang="en-US" altLang="zh-CN" sz="2000" b="1"/>
          </a:p>
          <a:p>
            <a:r>
              <a:rPr lang="en-US" altLang="zh-CN" sz="2000" b="1" i="1"/>
              <a:t>U</a:t>
            </a:r>
            <a:r>
              <a:rPr lang="en-US" altLang="zh-CN" sz="2000" b="1" i="1" baseline="-25000"/>
              <a:t>l</a:t>
            </a:r>
            <a:r>
              <a:rPr lang="zh-CN" altLang="en-US" sz="2000" b="1"/>
              <a:t>是线电压的有效值</a:t>
            </a:r>
            <a:endParaRPr lang="zh-CN" altLang="en-US" sz="2000" b="1" i="1"/>
          </a:p>
        </p:txBody>
      </p:sp>
      <p:graphicFrame>
        <p:nvGraphicFramePr>
          <p:cNvPr id="21" name="Object 5">
            <a:extLst>
              <a:ext uri="{FF2B5EF4-FFF2-40B4-BE49-F238E27FC236}">
                <a16:creationId xmlns:a16="http://schemas.microsoft.com/office/drawing/2014/main" id="{8C75A9CC-ECD1-4EE8-BDE9-D748B1A062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8987860"/>
              </p:ext>
            </p:extLst>
          </p:nvPr>
        </p:nvGraphicFramePr>
        <p:xfrm>
          <a:off x="6228184" y="3632112"/>
          <a:ext cx="1204913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723600" imgH="266400" progId="Equation.DSMT4">
                  <p:embed/>
                </p:oleObj>
              </mc:Choice>
              <mc:Fallback>
                <p:oleObj name="Equation" r:id="rId10" imgW="723600" imgH="266400" progId="Equation.DSMT4">
                  <p:embed/>
                  <p:pic>
                    <p:nvPicPr>
                      <p:cNvPr id="10" name="Object 5">
                        <a:extLst>
                          <a:ext uri="{FF2B5EF4-FFF2-40B4-BE49-F238E27FC236}">
                            <a16:creationId xmlns:a16="http://schemas.microsoft.com/office/drawing/2014/main" id="{B2D26918-3AC1-45D9-8742-9FDDA20C3DE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8184" y="3632112"/>
                        <a:ext cx="1204913" cy="4762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id="{D92FCD19-06BC-4927-B6DE-7876771F7885}"/>
                  </a:ext>
                </a:extLst>
              </p:cNvPr>
              <p:cNvSpPr/>
              <p:nvPr/>
            </p:nvSpPr>
            <p:spPr>
              <a:xfrm>
                <a:off x="5422398" y="3124990"/>
                <a:ext cx="3422860" cy="4960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en-US" b="1">
                    <a:solidFill>
                      <a:srgbClr val="3333FF"/>
                    </a:solidFill>
                    <a:latin typeface="楷体_GB2312" pitchFamily="49" charset="-122"/>
                    <a:ea typeface="楷体_GB2312" pitchFamily="49" charset="-122"/>
                  </a:rPr>
                  <a:t>线电压=</a:t>
                </a:r>
                <a:r>
                  <a:rPr lang="zh-CN" altLang="en-US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zh-CN" altLang="en-US"/>
                          <m:t>3</m:t>
                        </m:r>
                      </m:e>
                    </m:rad>
                    <m:r>
                      <a:rPr lang="zh-CN" alt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b="1">
                    <a:solidFill>
                      <a:srgbClr val="FF0000"/>
                    </a:solidFill>
                    <a:latin typeface="楷体_GB2312" pitchFamily="49" charset="-122"/>
                    <a:ea typeface="楷体_GB2312" pitchFamily="49" charset="-122"/>
                  </a:rPr>
                  <a:t>相电压</a:t>
                </a:r>
                <a14:m>
                  <m:oMath xmlns:m="http://schemas.openxmlformats.org/officeDocument/2006/math">
                    <m:r>
                      <a:rPr lang="zh-CN" altLang="en-US">
                        <a:latin typeface="Cambria Math" panose="02040503050406030204" pitchFamily="18" charset="0"/>
                      </a:rPr>
                      <m:t>∠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30</m:t>
                    </m:r>
                    <m:r>
                      <a:rPr lang="zh-CN" altLang="en-US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zh-CN" altLang="en-US"/>
              </a:p>
            </p:txBody>
          </p:sp>
        </mc:Choice>
        <mc:Fallback xmlns=""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id="{D92FCD19-06BC-4927-B6DE-7876771F78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2398" y="3124990"/>
                <a:ext cx="3422860" cy="496098"/>
              </a:xfrm>
              <a:prstGeom prst="rect">
                <a:avLst/>
              </a:prstGeom>
              <a:blipFill>
                <a:blip r:embed="rId13"/>
                <a:stretch>
                  <a:fillRect l="-2852" t="-2469" b="-28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矩形 30">
            <a:extLst>
              <a:ext uri="{FF2B5EF4-FFF2-40B4-BE49-F238E27FC236}">
                <a16:creationId xmlns:a16="http://schemas.microsoft.com/office/drawing/2014/main" id="{BA0E32FF-908C-4EE7-A6F4-C06FF417A4BC}"/>
              </a:ext>
            </a:extLst>
          </p:cNvPr>
          <p:cNvSpPr/>
          <p:nvPr/>
        </p:nvSpPr>
        <p:spPr>
          <a:xfrm>
            <a:off x="5407708" y="4074928"/>
            <a:ext cx="3262432" cy="461665"/>
          </a:xfrm>
          <a:prstGeom prst="rect">
            <a:avLst/>
          </a:prstGeom>
          <a:ln>
            <a:solidFill>
              <a:srgbClr val="04B5C8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>
            <a:spAutoFit/>
          </a:bodyPr>
          <a:lstStyle/>
          <a:p>
            <a:pPr algn="ctr"/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对称三相电路的对称性</a:t>
            </a:r>
            <a:endParaRPr lang="zh-CN" alt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CC5B2BAE-726E-4679-80D5-5A57496EADCB}"/>
              </a:ext>
            </a:extLst>
          </p:cNvPr>
          <p:cNvSpPr/>
          <p:nvPr/>
        </p:nvSpPr>
        <p:spPr>
          <a:xfrm>
            <a:off x="1679233" y="4619141"/>
            <a:ext cx="6032421" cy="461665"/>
          </a:xfrm>
          <a:prstGeom prst="rect">
            <a:avLst/>
          </a:prstGeom>
          <a:ln>
            <a:solidFill>
              <a:srgbClr val="04B5C8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>
            <a:spAutoFit/>
          </a:bodyPr>
          <a:lstStyle/>
          <a:p>
            <a:pPr lvl="0"/>
            <a:r>
              <a:rPr lang="en-US" altLang="en-US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以上结论对作星形连接的三相负载也适用!</a:t>
            </a:r>
          </a:p>
        </p:txBody>
      </p:sp>
    </p:spTree>
    <p:extLst>
      <p:ext uri="{BB962C8B-B14F-4D97-AF65-F5344CB8AC3E}">
        <p14:creationId xmlns:p14="http://schemas.microsoft.com/office/powerpoint/2010/main" val="19605086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1" grpId="0" animBg="1"/>
      <p:bldP spid="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F1268876-F03E-4C77-915B-678BC5036DE4}"/>
              </a:ext>
            </a:extLst>
          </p:cNvPr>
          <p:cNvSpPr/>
          <p:nvPr/>
        </p:nvSpPr>
        <p:spPr>
          <a:xfrm>
            <a:off x="251520" y="339502"/>
            <a:ext cx="8244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2.对于</a:t>
            </a:r>
            <a:r>
              <a:rPr lang="en-US" altLang="en-US" b="1" u="sng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三角形连接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的对称电路其线电压、相电压；线电流、相电流间的关系（</a:t>
            </a:r>
            <a:r>
              <a:rPr lang="en-US" altLang="en-US" b="1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以负载为例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）。</a:t>
            </a:r>
          </a:p>
        </p:txBody>
      </p:sp>
      <p:pic>
        <p:nvPicPr>
          <p:cNvPr id="3" name="图片 73763" descr="2_IZBJXDZ4HBU7F%Q2G}$8C">
            <a:extLst>
              <a:ext uri="{FF2B5EF4-FFF2-40B4-BE49-F238E27FC236}">
                <a16:creationId xmlns:a16="http://schemas.microsoft.com/office/drawing/2014/main" id="{3ADCB46E-FEDA-4E28-982B-19DFF1DAE922}"/>
              </a:ext>
            </a:extLst>
          </p:cNvPr>
          <p:cNvPicPr/>
          <p:nvPr/>
        </p:nvPicPr>
        <p:blipFill dpi="0">
          <a:blip r:embed="rId2"/>
          <a:stretch>
            <a:fillRect/>
          </a:stretch>
        </p:blipFill>
        <p:spPr>
          <a:xfrm>
            <a:off x="395536" y="1275606"/>
            <a:ext cx="2735262" cy="2259012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4" name="组合 71694">
            <a:extLst>
              <a:ext uri="{FF2B5EF4-FFF2-40B4-BE49-F238E27FC236}">
                <a16:creationId xmlns:a16="http://schemas.microsoft.com/office/drawing/2014/main" id="{971D854F-75F3-4741-9BA7-DD7D7D6AC83E}"/>
              </a:ext>
            </a:extLst>
          </p:cNvPr>
          <p:cNvGrpSpPr/>
          <p:nvPr/>
        </p:nvGrpSpPr>
        <p:grpSpPr>
          <a:xfrm>
            <a:off x="511428" y="1502620"/>
            <a:ext cx="700088" cy="1585913"/>
            <a:chOff x="1966" y="1568"/>
            <a:chExt cx="441" cy="999"/>
          </a:xfrm>
        </p:grpSpPr>
        <p:sp>
          <p:nvSpPr>
            <p:cNvPr id="5" name="TextBox 30">
              <a:extLst>
                <a:ext uri="{FF2B5EF4-FFF2-40B4-BE49-F238E27FC236}">
                  <a16:creationId xmlns:a16="http://schemas.microsoft.com/office/drawing/2014/main" id="{60C3B63A-6565-4FAC-B51F-81ED27875E35}"/>
                </a:ext>
              </a:extLst>
            </p:cNvPr>
            <p:cNvSpPr/>
            <p:nvPr/>
          </p:nvSpPr>
          <p:spPr>
            <a:xfrm>
              <a:off x="2018" y="2160"/>
              <a:ext cx="244" cy="40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en-US" altLang="en-US" sz="3600" b="1">
                  <a:solidFill>
                    <a:srgbClr val="3333FF"/>
                  </a:solidFill>
                  <a:latin typeface="楷体_GB2312" pitchFamily="49" charset="-122"/>
                  <a:ea typeface="楷体_GB2312" pitchFamily="49" charset="-122"/>
                </a:rPr>
                <a:t>-</a:t>
              </a:r>
            </a:p>
          </p:txBody>
        </p:sp>
        <p:graphicFrame>
          <p:nvGraphicFramePr>
            <p:cNvPr id="6" name="对象 25">
              <a:extLst>
                <a:ext uri="{FF2B5EF4-FFF2-40B4-BE49-F238E27FC236}">
                  <a16:creationId xmlns:a16="http://schemas.microsoft.com/office/drawing/2014/main" id="{A932FE5E-A471-4002-8089-6E44A8CA57C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45525697"/>
                </p:ext>
              </p:extLst>
            </p:nvPr>
          </p:nvGraphicFramePr>
          <p:xfrm>
            <a:off x="1966" y="1950"/>
            <a:ext cx="441" cy="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330120" imgH="241200" progId="Equation.DSMT4">
                    <p:embed/>
                  </p:oleObj>
                </mc:Choice>
                <mc:Fallback>
                  <p:oleObj name="Equation" r:id="rId3" imgW="330120" imgH="241200" progId="Equation.DSMT4">
                    <p:embed/>
                    <p:pic>
                      <p:nvPicPr>
                        <p:cNvPr id="44049" name="对象 25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6" y="1950"/>
                          <a:ext cx="441" cy="2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Box 27">
              <a:extLst>
                <a:ext uri="{FF2B5EF4-FFF2-40B4-BE49-F238E27FC236}">
                  <a16:creationId xmlns:a16="http://schemas.microsoft.com/office/drawing/2014/main" id="{07EF2565-AC2B-4FAC-B478-5DCA2B83EC64}"/>
                </a:ext>
              </a:extLst>
            </p:cNvPr>
            <p:cNvSpPr/>
            <p:nvPr/>
          </p:nvSpPr>
          <p:spPr>
            <a:xfrm>
              <a:off x="2013" y="1568"/>
              <a:ext cx="337" cy="40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en-US" altLang="en-US" sz="3600" b="1">
                  <a:solidFill>
                    <a:srgbClr val="3333FF"/>
                  </a:solidFill>
                  <a:latin typeface="楷体_GB2312" pitchFamily="49" charset="-122"/>
                  <a:ea typeface="楷体_GB2312" pitchFamily="49" charset="-122"/>
                </a:rPr>
                <a:t>+</a:t>
              </a:r>
            </a:p>
          </p:txBody>
        </p:sp>
      </p:grpSp>
      <p:grpSp>
        <p:nvGrpSpPr>
          <p:cNvPr id="8" name="组合 1">
            <a:extLst>
              <a:ext uri="{FF2B5EF4-FFF2-40B4-BE49-F238E27FC236}">
                <a16:creationId xmlns:a16="http://schemas.microsoft.com/office/drawing/2014/main" id="{E5B80778-C22D-4086-94AF-BDF681C95435}"/>
              </a:ext>
            </a:extLst>
          </p:cNvPr>
          <p:cNvGrpSpPr/>
          <p:nvPr/>
        </p:nvGrpSpPr>
        <p:grpSpPr>
          <a:xfrm>
            <a:off x="2192586" y="1289893"/>
            <a:ext cx="1035050" cy="1960562"/>
            <a:chOff x="1905600" y="1788635"/>
            <a:chExt cx="1033891" cy="1960977"/>
          </a:xfrm>
        </p:grpSpPr>
        <p:sp>
          <p:nvSpPr>
            <p:cNvPr id="9" name="TextBox 30">
              <a:extLst>
                <a:ext uri="{FF2B5EF4-FFF2-40B4-BE49-F238E27FC236}">
                  <a16:creationId xmlns:a16="http://schemas.microsoft.com/office/drawing/2014/main" id="{94C222C1-5A76-41EF-BD74-E4F336ABC216}"/>
                </a:ext>
              </a:extLst>
            </p:cNvPr>
            <p:cNvSpPr/>
            <p:nvPr/>
          </p:nvSpPr>
          <p:spPr>
            <a:xfrm>
              <a:off x="2583116" y="3002941"/>
              <a:ext cx="356375" cy="74667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en-US" altLang="en-US" sz="3600" b="1">
                  <a:solidFill>
                    <a:srgbClr val="FF3300"/>
                  </a:solidFill>
                  <a:latin typeface="楷体_GB2312" pitchFamily="49" charset="-122"/>
                  <a:ea typeface="楷体_GB2312" pitchFamily="49" charset="-122"/>
                </a:rPr>
                <a:t>-</a:t>
              </a:r>
            </a:p>
          </p:txBody>
        </p:sp>
        <p:graphicFrame>
          <p:nvGraphicFramePr>
            <p:cNvPr id="10" name="对象 25">
              <a:extLst>
                <a:ext uri="{FF2B5EF4-FFF2-40B4-BE49-F238E27FC236}">
                  <a16:creationId xmlns:a16="http://schemas.microsoft.com/office/drawing/2014/main" id="{C1FB71EF-EF31-4F32-B4CA-542EF49A188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473325" y="2767013"/>
            <a:ext cx="373063" cy="44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0" imgH="0" progId="Equation.DSMT4">
                    <p:embed/>
                  </p:oleObj>
                </mc:Choice>
                <mc:Fallback>
                  <p:oleObj name="Equation" r:id="rId5" imgW="0" imgH="0" progId="Equation.DSMT4">
                    <p:embed/>
                    <p:pic>
                      <p:nvPicPr>
                        <p:cNvPr id="44046" name="对象 25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73325" y="2767013"/>
                          <a:ext cx="373063" cy="444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TextBox 27">
              <a:extLst>
                <a:ext uri="{FF2B5EF4-FFF2-40B4-BE49-F238E27FC236}">
                  <a16:creationId xmlns:a16="http://schemas.microsoft.com/office/drawing/2014/main" id="{F4F47A74-4248-4671-9CA5-D105AA4F3C56}"/>
                </a:ext>
              </a:extLst>
            </p:cNvPr>
            <p:cNvSpPr/>
            <p:nvPr/>
          </p:nvSpPr>
          <p:spPr>
            <a:xfrm>
              <a:off x="1905600" y="1788635"/>
              <a:ext cx="356375" cy="74667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en-US" altLang="en-US" sz="3600" b="1">
                  <a:solidFill>
                    <a:srgbClr val="FF3300"/>
                  </a:solidFill>
                  <a:latin typeface="楷体_GB2312" pitchFamily="49" charset="-122"/>
                  <a:ea typeface="楷体_GB2312" pitchFamily="49" charset="-122"/>
                </a:rPr>
                <a:t>+</a:t>
              </a:r>
            </a:p>
          </p:txBody>
        </p:sp>
      </p:grpSp>
      <p:graphicFrame>
        <p:nvGraphicFramePr>
          <p:cNvPr id="12" name="对象 25">
            <a:extLst>
              <a:ext uri="{FF2B5EF4-FFF2-40B4-BE49-F238E27FC236}">
                <a16:creationId xmlns:a16="http://schemas.microsoft.com/office/drawing/2014/main" id="{6B59659B-573F-4990-811B-97C9F31A79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99815"/>
              </p:ext>
            </p:extLst>
          </p:nvPr>
        </p:nvGraphicFramePr>
        <p:xfrm>
          <a:off x="4716016" y="1467508"/>
          <a:ext cx="1614812" cy="5319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647640" imgH="241200" progId="Equation.DSMT4">
                  <p:embed/>
                </p:oleObj>
              </mc:Choice>
              <mc:Fallback>
                <p:oleObj name="Equation" r:id="rId7" imgW="647640" imgH="241200" progId="Equation.DSMT4">
                  <p:embed/>
                  <p:pic>
                    <p:nvPicPr>
                      <p:cNvPr id="44040" name="对象 25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1467508"/>
                        <a:ext cx="1614812" cy="5319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组合 5">
            <a:extLst>
              <a:ext uri="{FF2B5EF4-FFF2-40B4-BE49-F238E27FC236}">
                <a16:creationId xmlns:a16="http://schemas.microsoft.com/office/drawing/2014/main" id="{A04E6EAA-A5DC-4973-8994-753483596CBC}"/>
              </a:ext>
            </a:extLst>
          </p:cNvPr>
          <p:cNvGrpSpPr/>
          <p:nvPr/>
        </p:nvGrpSpPr>
        <p:grpSpPr>
          <a:xfrm>
            <a:off x="4067944" y="1999444"/>
            <a:ext cx="3506405" cy="646921"/>
            <a:chOff x="3952845" y="3134887"/>
            <a:chExt cx="3506614" cy="646331"/>
          </a:xfrm>
        </p:grpSpPr>
        <p:sp>
          <p:nvSpPr>
            <p:cNvPr id="14" name="矩形 2">
              <a:extLst>
                <a:ext uri="{FF2B5EF4-FFF2-40B4-BE49-F238E27FC236}">
                  <a16:creationId xmlns:a16="http://schemas.microsoft.com/office/drawing/2014/main" id="{0C7749EC-8500-4434-ABA5-D7E220E03F24}"/>
                </a:ext>
              </a:extLst>
            </p:cNvPr>
            <p:cNvSpPr/>
            <p:nvPr/>
          </p:nvSpPr>
          <p:spPr>
            <a:xfrm>
              <a:off x="3952845" y="3221403"/>
              <a:ext cx="1569660" cy="522743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5pPr>
            </a:lstStyle>
            <a:p>
              <a:pPr marL="0" lvl="0" indent="0"/>
              <a:r>
                <a:rPr lang="en-US" altLang="en-US" sz="2800">
                  <a:solidFill>
                    <a:schemeClr val="accent6"/>
                  </a:solidFill>
                </a:rPr>
                <a:t>线电压</a:t>
              </a:r>
            </a:p>
          </p:txBody>
        </p:sp>
        <p:sp>
          <p:nvSpPr>
            <p:cNvPr id="15" name="矩形 3">
              <a:extLst>
                <a:ext uri="{FF2B5EF4-FFF2-40B4-BE49-F238E27FC236}">
                  <a16:creationId xmlns:a16="http://schemas.microsoft.com/office/drawing/2014/main" id="{B31CFAA2-5463-4B0A-B553-A61E5779F486}"/>
                </a:ext>
              </a:extLst>
            </p:cNvPr>
            <p:cNvSpPr/>
            <p:nvPr/>
          </p:nvSpPr>
          <p:spPr>
            <a:xfrm>
              <a:off x="5889799" y="3221403"/>
              <a:ext cx="1569660" cy="522743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5pPr>
            </a:lstStyle>
            <a:p>
              <a:pPr marL="0" lvl="0" indent="0"/>
              <a:r>
                <a:rPr lang="en-US" altLang="en-US" sz="2800">
                  <a:solidFill>
                    <a:srgbClr val="FF0000"/>
                  </a:solidFill>
                </a:rPr>
                <a:t>相电压</a:t>
              </a:r>
            </a:p>
          </p:txBody>
        </p:sp>
        <p:sp>
          <p:nvSpPr>
            <p:cNvPr id="16" name="文本框 4">
              <a:extLst>
                <a:ext uri="{FF2B5EF4-FFF2-40B4-BE49-F238E27FC236}">
                  <a16:creationId xmlns:a16="http://schemas.microsoft.com/office/drawing/2014/main" id="{661CB2A8-1C23-48DB-A0F5-1B1875A8D551}"/>
                </a:ext>
              </a:extLst>
            </p:cNvPr>
            <p:cNvSpPr/>
            <p:nvPr/>
          </p:nvSpPr>
          <p:spPr>
            <a:xfrm>
              <a:off x="5321079" y="3134887"/>
              <a:ext cx="535724" cy="64633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5pPr>
            </a:lstStyle>
            <a:p>
              <a:pPr marL="0" lvl="0" indent="0"/>
              <a:r>
                <a:rPr>
                  <a:solidFill>
                    <a:schemeClr val="tx1"/>
                  </a:solidFill>
                </a:rPr>
                <a:t>=</a:t>
              </a: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1B3BFEB5-CB9F-476E-8173-A2FF50092C81}"/>
              </a:ext>
            </a:extLst>
          </p:cNvPr>
          <p:cNvSpPr/>
          <p:nvPr/>
        </p:nvSpPr>
        <p:spPr>
          <a:xfrm>
            <a:off x="4791359" y="2646365"/>
            <a:ext cx="11496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i="1">
                <a:ea typeface="楷体_GB2312" pitchFamily="49" charset="-122"/>
              </a:rPr>
              <a:t>U</a:t>
            </a:r>
            <a:r>
              <a:rPr lang="en-US" altLang="en-US" b="1" i="1" baseline="-25000">
                <a:ea typeface="楷体_GB2312" pitchFamily="49" charset="-122"/>
              </a:rPr>
              <a:t>l＝ </a:t>
            </a:r>
            <a:r>
              <a:rPr lang="en-US" altLang="en-US" b="1" i="1">
                <a:ea typeface="楷体_GB2312" pitchFamily="49" charset="-122"/>
              </a:rPr>
              <a:t>U</a:t>
            </a:r>
            <a:r>
              <a:rPr lang="en-US" altLang="zh-CN" b="1" baseline="-25000">
                <a:ea typeface="楷体_GB2312" pitchFamily="49" charset="-122"/>
              </a:rPr>
              <a:t>p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3091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>
            <a:extLst>
              <a:ext uri="{FF2B5EF4-FFF2-40B4-BE49-F238E27FC236}">
                <a16:creationId xmlns:a16="http://schemas.microsoft.com/office/drawing/2014/main" id="{FE2AB4C8-1CCD-4E3C-8D64-E7DC28250ACE}"/>
              </a:ext>
            </a:extLst>
          </p:cNvPr>
          <p:cNvGrpSpPr/>
          <p:nvPr/>
        </p:nvGrpSpPr>
        <p:grpSpPr>
          <a:xfrm>
            <a:off x="196850" y="339502"/>
            <a:ext cx="7543502" cy="498515"/>
            <a:chOff x="12409" y="411860"/>
            <a:chExt cx="7543983" cy="497604"/>
          </a:xfrm>
        </p:grpSpPr>
        <p:sp>
          <p:nvSpPr>
            <p:cNvPr id="3" name="Text Box 4">
              <a:extLst>
                <a:ext uri="{FF2B5EF4-FFF2-40B4-BE49-F238E27FC236}">
                  <a16:creationId xmlns:a16="http://schemas.microsoft.com/office/drawing/2014/main" id="{0608AAD8-1DC1-490C-B490-6CBA78030E2E}"/>
                </a:ext>
              </a:extLst>
            </p:cNvPr>
            <p:cNvSpPr/>
            <p:nvPr/>
          </p:nvSpPr>
          <p:spPr>
            <a:xfrm>
              <a:off x="12409" y="411860"/>
              <a:ext cx="7543983" cy="46082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</a:lstStyle>
            <a:p>
              <a:pPr marL="0" lvl="0" indent="0">
                <a:spcBef>
                  <a:spcPct val="50000"/>
                </a:spcBef>
                <a:buNone/>
              </a:pPr>
              <a:r>
                <a:rPr lang="en-US" altLang="en-US" sz="2400" b="1">
                  <a:solidFill>
                    <a:srgbClr val="3333FF"/>
                  </a:solidFill>
                  <a:latin typeface="楷体_GB2312" pitchFamily="49" charset="-122"/>
                  <a:ea typeface="楷体_GB2312" pitchFamily="49" charset="-122"/>
                </a:rPr>
                <a:t>线电流</a:t>
              </a:r>
              <a:r>
                <a:rPr lang="en-US" altLang="en-US" sz="2400" b="1">
                  <a:latin typeface="楷体_GB2312" pitchFamily="49" charset="-122"/>
                  <a:ea typeface="楷体_GB2312" pitchFamily="49" charset="-122"/>
                </a:rPr>
                <a:t>              与</a:t>
              </a:r>
              <a:r>
                <a:rPr lang="en-US" altLang="en-US" sz="24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相电流 </a:t>
              </a:r>
              <a:r>
                <a:rPr lang="en-US" altLang="en-US" sz="2400" b="1">
                  <a:latin typeface="楷体_GB2312" pitchFamily="49" charset="-122"/>
                  <a:ea typeface="楷体_GB2312" pitchFamily="49" charset="-122"/>
                </a:rPr>
                <a:t>                 你之间的关系。</a:t>
              </a:r>
            </a:p>
          </p:txBody>
        </p:sp>
        <p:graphicFrame>
          <p:nvGraphicFramePr>
            <p:cNvPr id="4" name="Object 5">
              <a:extLst>
                <a:ext uri="{FF2B5EF4-FFF2-40B4-BE49-F238E27FC236}">
                  <a16:creationId xmlns:a16="http://schemas.microsoft.com/office/drawing/2014/main" id="{4274875A-BB6B-463A-BAB8-D16BB0A02AB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12148904"/>
                </p:ext>
              </p:extLst>
            </p:nvPr>
          </p:nvGraphicFramePr>
          <p:xfrm>
            <a:off x="1147271" y="417365"/>
            <a:ext cx="1080189" cy="4920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609480" imgH="241200" progId="Equation.DSMT4">
                    <p:embed/>
                  </p:oleObj>
                </mc:Choice>
                <mc:Fallback>
                  <p:oleObj name="Equation" r:id="rId2" imgW="609480" imgH="241200" progId="Equation.DSMT4">
                    <p:embed/>
                    <p:pic>
                      <p:nvPicPr>
                        <p:cNvPr id="45068" name="Object 5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47271" y="417365"/>
                          <a:ext cx="1080189" cy="4920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Object 6">
              <a:extLst>
                <a:ext uri="{FF2B5EF4-FFF2-40B4-BE49-F238E27FC236}">
                  <a16:creationId xmlns:a16="http://schemas.microsoft.com/office/drawing/2014/main" id="{FA901B83-31A8-44DF-9BF3-A78CBF150A9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83923336"/>
                </p:ext>
              </p:extLst>
            </p:nvPr>
          </p:nvGraphicFramePr>
          <p:xfrm>
            <a:off x="3595699" y="411860"/>
            <a:ext cx="1475692" cy="4616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850680" imgH="241200" progId="Equation.DSMT4">
                    <p:embed/>
                  </p:oleObj>
                </mc:Choice>
                <mc:Fallback>
                  <p:oleObj name="Equation" r:id="rId4" imgW="850680" imgH="241200" progId="Equation.DSMT4">
                    <p:embed/>
                    <p:pic>
                      <p:nvPicPr>
                        <p:cNvPr id="45069" name="Object 6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95699" y="411860"/>
                          <a:ext cx="1475692" cy="46166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6" name="图片 73763" descr="2_IZBJXDZ4HBU7F%Q2G}$8C">
            <a:extLst>
              <a:ext uri="{FF2B5EF4-FFF2-40B4-BE49-F238E27FC236}">
                <a16:creationId xmlns:a16="http://schemas.microsoft.com/office/drawing/2014/main" id="{7E479732-15F7-444B-8455-3D378ECB908E}"/>
              </a:ext>
            </a:extLst>
          </p:cNvPr>
          <p:cNvPicPr/>
          <p:nvPr/>
        </p:nvPicPr>
        <p:blipFill dpi="0">
          <a:blip r:embed="rId6"/>
          <a:stretch>
            <a:fillRect/>
          </a:stretch>
        </p:blipFill>
        <p:spPr>
          <a:xfrm>
            <a:off x="412177" y="787331"/>
            <a:ext cx="2735262" cy="225901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7" name="图片 2">
            <a:extLst>
              <a:ext uri="{FF2B5EF4-FFF2-40B4-BE49-F238E27FC236}">
                <a16:creationId xmlns:a16="http://schemas.microsoft.com/office/drawing/2014/main" id="{F336B414-0B2B-48B9-B2FA-483D83E59330}"/>
              </a:ext>
            </a:extLst>
          </p:cNvPr>
          <p:cNvPicPr/>
          <p:nvPr/>
        </p:nvPicPr>
        <p:blipFill dpi="0">
          <a:blip r:embed="rId7"/>
          <a:stretch>
            <a:fillRect/>
          </a:stretch>
        </p:blipFill>
        <p:spPr>
          <a:xfrm>
            <a:off x="4168401" y="786320"/>
            <a:ext cx="2566988" cy="225901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8" name="椭圆 22">
            <a:extLst>
              <a:ext uri="{FF2B5EF4-FFF2-40B4-BE49-F238E27FC236}">
                <a16:creationId xmlns:a16="http://schemas.microsoft.com/office/drawing/2014/main" id="{46CD3C87-DB22-4D32-9AD4-3CDB16A08CB5}"/>
              </a:ext>
            </a:extLst>
          </p:cNvPr>
          <p:cNvSpPr/>
          <p:nvPr/>
        </p:nvSpPr>
        <p:spPr>
          <a:xfrm>
            <a:off x="2123728" y="1099019"/>
            <a:ext cx="142875" cy="144462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 sz="3600" b="1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矩形 24">
            <a:extLst>
              <a:ext uri="{FF2B5EF4-FFF2-40B4-BE49-F238E27FC236}">
                <a16:creationId xmlns:a16="http://schemas.microsoft.com/office/drawing/2014/main" id="{8D26D005-F493-415E-8D3D-5FD3422C136F}"/>
              </a:ext>
            </a:extLst>
          </p:cNvPr>
          <p:cNvSpPr/>
          <p:nvPr/>
        </p:nvSpPr>
        <p:spPr>
          <a:xfrm>
            <a:off x="2137409" y="2943116"/>
            <a:ext cx="1398519" cy="1519237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en-US" altLang="en-US" sz="3600" b="1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11" name="Object 5">
            <a:extLst>
              <a:ext uri="{FF2B5EF4-FFF2-40B4-BE49-F238E27FC236}">
                <a16:creationId xmlns:a16="http://schemas.microsoft.com/office/drawing/2014/main" id="{8D9A3AAD-0D19-4341-B0F5-D91CDAFE0FB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7513899"/>
              </p:ext>
            </p:extLst>
          </p:nvPr>
        </p:nvGraphicFramePr>
        <p:xfrm>
          <a:off x="182232" y="2968953"/>
          <a:ext cx="5135563" cy="151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085920" imgH="850680" progId="Equation.DSMT4">
                  <p:embed/>
                </p:oleObj>
              </mc:Choice>
              <mc:Fallback>
                <p:oleObj name="Equation" r:id="rId8" imgW="3085920" imgH="850680" progId="Equation.DSMT4">
                  <p:embed/>
                  <p:pic>
                    <p:nvPicPr>
                      <p:cNvPr id="29" name="Object 5">
                        <a:extLst>
                          <a:ext uri="{FF2B5EF4-FFF2-40B4-BE49-F238E27FC236}">
                            <a16:creationId xmlns:a16="http://schemas.microsoft.com/office/drawing/2014/main" id="{7AC5357C-2AE0-4CDF-A098-65A77CB2EE9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232" y="2968953"/>
                        <a:ext cx="5135563" cy="15192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5D3B87F7-4BC0-4131-896F-774D44AF878B}"/>
                  </a:ext>
                </a:extLst>
              </p:cNvPr>
              <p:cNvSpPr/>
              <p:nvPr/>
            </p:nvSpPr>
            <p:spPr>
              <a:xfrm>
                <a:off x="5508104" y="3045332"/>
                <a:ext cx="3788922" cy="4960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en-US" b="1">
                    <a:solidFill>
                      <a:srgbClr val="3333FF"/>
                    </a:solidFill>
                    <a:latin typeface="楷体_GB2312" pitchFamily="49" charset="-122"/>
                    <a:ea typeface="楷体_GB2312" pitchFamily="49" charset="-122"/>
                  </a:rPr>
                  <a:t>线</a:t>
                </a:r>
                <a:r>
                  <a:rPr lang="zh-CN" altLang="en-US" b="1">
                    <a:solidFill>
                      <a:srgbClr val="3333FF"/>
                    </a:solidFill>
                    <a:latin typeface="楷体_GB2312" pitchFamily="49" charset="-122"/>
                    <a:ea typeface="楷体_GB2312" pitchFamily="49" charset="-122"/>
                  </a:rPr>
                  <a:t>电流</a:t>
                </a:r>
                <a:r>
                  <a:rPr lang="en-US" altLang="en-US" b="1">
                    <a:solidFill>
                      <a:srgbClr val="3333FF"/>
                    </a:solidFill>
                    <a:latin typeface="楷体_GB2312" pitchFamily="49" charset="-122"/>
                    <a:ea typeface="楷体_GB2312" pitchFamily="49" charset="-122"/>
                  </a:rPr>
                  <a:t>=</a:t>
                </a:r>
                <a:r>
                  <a:rPr lang="zh-CN" altLang="en-US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zh-CN" altLang="en-US"/>
                          <m:t>3</m:t>
                        </m:r>
                      </m:e>
                    </m:rad>
                    <m:r>
                      <a:rPr lang="zh-CN" alt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b="1">
                    <a:solidFill>
                      <a:srgbClr val="FF0000"/>
                    </a:solidFill>
                    <a:latin typeface="楷体_GB2312" pitchFamily="49" charset="-122"/>
                    <a:ea typeface="楷体_GB2312" pitchFamily="49" charset="-122"/>
                  </a:rPr>
                  <a:t>相电</a:t>
                </a:r>
                <a:r>
                  <a:rPr lang="zh-CN" altLang="en-US" b="1">
                    <a:solidFill>
                      <a:srgbClr val="FF0000"/>
                    </a:solidFill>
                    <a:latin typeface="楷体_GB2312" pitchFamily="49" charset="-122"/>
                    <a:ea typeface="楷体_GB2312" pitchFamily="49" charset="-122"/>
                  </a:rPr>
                  <a:t>流</a:t>
                </a:r>
                <a14:m>
                  <m:oMath xmlns:m="http://schemas.openxmlformats.org/officeDocument/2006/math">
                    <m:r>
                      <a:rPr lang="zh-CN" altLang="en-US">
                        <a:latin typeface="Cambria Math" panose="02040503050406030204" pitchFamily="18" charset="0"/>
                      </a:rPr>
                      <m:t>∠</m:t>
                    </m:r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30</m:t>
                    </m:r>
                    <m:r>
                      <a:rPr lang="zh-CN" altLang="en-US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zh-CN" altLang="en-US"/>
              </a:p>
            </p:txBody>
          </p:sp>
        </mc:Choice>
        <mc:Fallback xmlns=""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id="{5D3B87F7-4BC0-4131-896F-774D44AF87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3045332"/>
                <a:ext cx="3788922" cy="496098"/>
              </a:xfrm>
              <a:prstGeom prst="rect">
                <a:avLst/>
              </a:prstGeom>
              <a:blipFill>
                <a:blip r:embed="rId11"/>
                <a:stretch>
                  <a:fillRect l="-2576" t="-2469" b="-28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Object 5">
            <a:extLst>
              <a:ext uri="{FF2B5EF4-FFF2-40B4-BE49-F238E27FC236}">
                <a16:creationId xmlns:a16="http://schemas.microsoft.com/office/drawing/2014/main" id="{9D36F186-A81B-446D-9318-851F7A558D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7703533"/>
              </p:ext>
            </p:extLst>
          </p:nvPr>
        </p:nvGraphicFramePr>
        <p:xfrm>
          <a:off x="6156024" y="3492150"/>
          <a:ext cx="1116948" cy="503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634680" imgH="266400" progId="Equation.DSMT4">
                  <p:embed/>
                </p:oleObj>
              </mc:Choice>
              <mc:Fallback>
                <p:oleObj name="Equation" r:id="rId12" imgW="634680" imgH="266400" progId="Equation.DSMT4">
                  <p:embed/>
                  <p:pic>
                    <p:nvPicPr>
                      <p:cNvPr id="11" name="Object 5">
                        <a:extLst>
                          <a:ext uri="{FF2B5EF4-FFF2-40B4-BE49-F238E27FC236}">
                            <a16:creationId xmlns:a16="http://schemas.microsoft.com/office/drawing/2014/main" id="{8D9A3AAD-0D19-4341-B0F5-D91CDAFE0FB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024" y="3492150"/>
                        <a:ext cx="1116948" cy="5031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>
            <a:extLst>
              <a:ext uri="{FF2B5EF4-FFF2-40B4-BE49-F238E27FC236}">
                <a16:creationId xmlns:a16="http://schemas.microsoft.com/office/drawing/2014/main" id="{1B97044D-ED73-4238-B839-98C7603704ED}"/>
              </a:ext>
            </a:extLst>
          </p:cNvPr>
          <p:cNvSpPr/>
          <p:nvPr/>
        </p:nvSpPr>
        <p:spPr>
          <a:xfrm>
            <a:off x="1555789" y="4514027"/>
            <a:ext cx="6139822" cy="461665"/>
          </a:xfrm>
          <a:prstGeom prst="rect">
            <a:avLst/>
          </a:prstGeom>
          <a:ln>
            <a:solidFill>
              <a:srgbClr val="04B5C8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>
            <a:spAutoFit/>
          </a:bodyPr>
          <a:lstStyle/>
          <a:p>
            <a:pPr lvl="0"/>
            <a:r>
              <a:rPr lang="en-US" altLang="en-US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以上结论对作</a:t>
            </a:r>
            <a:r>
              <a:rPr lang="zh-CN" altLang="en-US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三角</a:t>
            </a:r>
            <a:r>
              <a:rPr lang="en-US" altLang="en-US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形连接的三相</a:t>
            </a:r>
            <a:r>
              <a:rPr lang="zh-CN" altLang="en-US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电源</a:t>
            </a:r>
            <a:r>
              <a:rPr lang="en-US" altLang="en-US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也适用!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4581CDE4-DBA8-4377-8632-76C29D819471}"/>
              </a:ext>
            </a:extLst>
          </p:cNvPr>
          <p:cNvSpPr/>
          <p:nvPr/>
        </p:nvSpPr>
        <p:spPr>
          <a:xfrm>
            <a:off x="6516216" y="1135842"/>
            <a:ext cx="2448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en-US" b="1" i="1">
                <a:ea typeface="楷体_GB2312" pitchFamily="49" charset="-122"/>
              </a:rPr>
              <a:t>I</a:t>
            </a:r>
            <a:r>
              <a:rPr lang="en-US" altLang="en-US" b="1" i="1" baseline="-25000">
                <a:ea typeface="楷体_GB2312" pitchFamily="49" charset="-122"/>
              </a:rPr>
              <a:t>l 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:线电流有效值</a:t>
            </a:r>
          </a:p>
          <a:p>
            <a:pPr lvl="0" algn="just"/>
            <a:r>
              <a:rPr lang="en-US" altLang="en-US" b="1" i="1">
                <a:latin typeface="+mj-lt"/>
                <a:ea typeface="楷体_GB2312" pitchFamily="49" charset="-122"/>
              </a:rPr>
              <a:t>I</a:t>
            </a:r>
            <a:r>
              <a:rPr lang="en-US" altLang="en-US" b="1" baseline="-25000">
                <a:latin typeface="楷体_GB2312" pitchFamily="49" charset="-122"/>
                <a:ea typeface="楷体_GB2312" pitchFamily="49" charset="-122"/>
              </a:rPr>
              <a:t>P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:相电流有效值</a:t>
            </a:r>
          </a:p>
        </p:txBody>
      </p:sp>
    </p:spTree>
    <p:extLst>
      <p:ext uri="{BB962C8B-B14F-4D97-AF65-F5344CB8AC3E}">
        <p14:creationId xmlns:p14="http://schemas.microsoft.com/office/powerpoint/2010/main" val="5103760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>
            <a:extLst>
              <a:ext uri="{FF2B5EF4-FFF2-40B4-BE49-F238E27FC236}">
                <a16:creationId xmlns:a16="http://schemas.microsoft.com/office/drawing/2014/main" id="{3F30B312-EAB7-40C1-B1BD-C75C9BC43326}"/>
              </a:ext>
            </a:extLst>
          </p:cNvPr>
          <p:cNvGrpSpPr/>
          <p:nvPr/>
        </p:nvGrpSpPr>
        <p:grpSpPr>
          <a:xfrm>
            <a:off x="639288" y="584349"/>
            <a:ext cx="2812093" cy="646801"/>
            <a:chOff x="5351740" y="3366404"/>
            <a:chExt cx="2811944" cy="646331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8EF1A150-0EF6-4568-A447-7F6133C65D39}"/>
                </a:ext>
              </a:extLst>
            </p:cNvPr>
            <p:cNvSpPr/>
            <p:nvPr/>
          </p:nvSpPr>
          <p:spPr>
            <a:xfrm>
              <a:off x="7055747" y="3441981"/>
              <a:ext cx="1107937" cy="46133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5pPr>
            </a:lstStyle>
            <a:p>
              <a:pPr marL="0" lvl="0" indent="0"/>
              <a:r>
                <a:rPr lang="zh-CN" altLang="en-US" sz="2400">
                  <a:solidFill>
                    <a:srgbClr val="FF0000"/>
                  </a:solidFill>
                </a:rPr>
                <a:t>相</a:t>
              </a:r>
              <a:r>
                <a:rPr lang="en-US" altLang="en-US" sz="2400">
                  <a:solidFill>
                    <a:srgbClr val="FF0000"/>
                  </a:solidFill>
                </a:rPr>
                <a:t>电流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A4DB7AC7-F944-470C-852D-56FECF4EB5E5}"/>
                </a:ext>
              </a:extLst>
            </p:cNvPr>
            <p:cNvSpPr/>
            <p:nvPr/>
          </p:nvSpPr>
          <p:spPr>
            <a:xfrm>
              <a:off x="5351740" y="3458906"/>
              <a:ext cx="1107937" cy="46133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5pPr>
            </a:lstStyle>
            <a:p>
              <a:pPr marL="0" lvl="0" indent="0"/>
              <a:r>
                <a:rPr lang="zh-CN" altLang="en-US" sz="2400">
                  <a:solidFill>
                    <a:srgbClr val="3333FF"/>
                  </a:solidFill>
                </a:rPr>
                <a:t>线</a:t>
              </a:r>
              <a:r>
                <a:rPr lang="en-US" altLang="en-US" sz="2400">
                  <a:solidFill>
                    <a:srgbClr val="3333FF"/>
                  </a:solidFill>
                </a:rPr>
                <a:t>电流</a:t>
              </a:r>
            </a:p>
          </p:txBody>
        </p:sp>
        <p:sp>
          <p:nvSpPr>
            <p:cNvPr id="6" name="文本框 8">
              <a:extLst>
                <a:ext uri="{FF2B5EF4-FFF2-40B4-BE49-F238E27FC236}">
                  <a16:creationId xmlns:a16="http://schemas.microsoft.com/office/drawing/2014/main" id="{3FB6342D-4527-4F44-9543-9FFC48972619}"/>
                </a:ext>
              </a:extLst>
            </p:cNvPr>
            <p:cNvSpPr/>
            <p:nvPr/>
          </p:nvSpPr>
          <p:spPr>
            <a:xfrm>
              <a:off x="6567359" y="3366404"/>
              <a:ext cx="792088" cy="64633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5pPr>
            </a:lstStyle>
            <a:p>
              <a:pPr marL="0" lvl="0" indent="0"/>
              <a:r>
                <a:rPr>
                  <a:solidFill>
                    <a:schemeClr val="tx1"/>
                  </a:solidFill>
                </a:rPr>
                <a:t>=</a:t>
              </a:r>
            </a:p>
          </p:txBody>
        </p:sp>
      </p:grpSp>
      <p:graphicFrame>
        <p:nvGraphicFramePr>
          <p:cNvPr id="8" name="Object 5">
            <a:extLst>
              <a:ext uri="{FF2B5EF4-FFF2-40B4-BE49-F238E27FC236}">
                <a16:creationId xmlns:a16="http://schemas.microsoft.com/office/drawing/2014/main" id="{D81922B5-1864-44C7-A5AF-582EEE0CF0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071005"/>
              </p:ext>
            </p:extLst>
          </p:nvPr>
        </p:nvGraphicFramePr>
        <p:xfrm>
          <a:off x="1602933" y="2084794"/>
          <a:ext cx="1204913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23600" imgH="266400" progId="Equation.DSMT4">
                  <p:embed/>
                </p:oleObj>
              </mc:Choice>
              <mc:Fallback>
                <p:oleObj name="Equation" r:id="rId2" imgW="723600" imgH="266400" progId="Equation.DSMT4">
                  <p:embed/>
                  <p:pic>
                    <p:nvPicPr>
                      <p:cNvPr id="21" name="Object 5">
                        <a:extLst>
                          <a:ext uri="{FF2B5EF4-FFF2-40B4-BE49-F238E27FC236}">
                            <a16:creationId xmlns:a16="http://schemas.microsoft.com/office/drawing/2014/main" id="{8C75A9CC-ECD1-4EE8-BDE9-D748B1A062C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2933" y="2084794"/>
                        <a:ext cx="1204913" cy="4762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572AEB86-1F35-455E-AF82-6428002B9468}"/>
                  </a:ext>
                </a:extLst>
              </p:cNvPr>
              <p:cNvSpPr/>
              <p:nvPr/>
            </p:nvSpPr>
            <p:spPr>
              <a:xfrm>
                <a:off x="605671" y="1601637"/>
                <a:ext cx="3422860" cy="4960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en-US" b="1">
                    <a:solidFill>
                      <a:srgbClr val="3333FF"/>
                    </a:solidFill>
                    <a:latin typeface="楷体_GB2312" pitchFamily="49" charset="-122"/>
                    <a:ea typeface="楷体_GB2312" pitchFamily="49" charset="-122"/>
                  </a:rPr>
                  <a:t>线电压=</a:t>
                </a:r>
                <a:r>
                  <a:rPr lang="zh-CN" altLang="en-US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zh-CN" altLang="en-US"/>
                          <m:t>3</m:t>
                        </m:r>
                      </m:e>
                    </m:rad>
                    <m:r>
                      <a:rPr lang="zh-CN" alt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b="1">
                    <a:solidFill>
                      <a:srgbClr val="FF0000"/>
                    </a:solidFill>
                    <a:latin typeface="楷体_GB2312" pitchFamily="49" charset="-122"/>
                    <a:ea typeface="楷体_GB2312" pitchFamily="49" charset="-122"/>
                  </a:rPr>
                  <a:t>相电压</a:t>
                </a:r>
                <a14:m>
                  <m:oMath xmlns:m="http://schemas.openxmlformats.org/officeDocument/2006/math">
                    <m:r>
                      <a:rPr lang="zh-CN" altLang="en-US">
                        <a:latin typeface="Cambria Math" panose="02040503050406030204" pitchFamily="18" charset="0"/>
                      </a:rPr>
                      <m:t>∠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30</m:t>
                    </m:r>
                    <m:r>
                      <a:rPr lang="zh-CN" altLang="en-US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zh-CN" altLang="en-US"/>
              </a:p>
            </p:txBody>
          </p:sp>
        </mc:Choice>
        <mc:Fallback xmlns="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572AEB86-1F35-455E-AF82-6428002B946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671" y="1601637"/>
                <a:ext cx="3422860" cy="496098"/>
              </a:xfrm>
              <a:prstGeom prst="rect">
                <a:avLst/>
              </a:prstGeom>
              <a:blipFill>
                <a:blip r:embed="rId7"/>
                <a:stretch>
                  <a:fillRect l="-2669" t="-2469" b="-28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>
            <a:extLst>
              <a:ext uri="{FF2B5EF4-FFF2-40B4-BE49-F238E27FC236}">
                <a16:creationId xmlns:a16="http://schemas.microsoft.com/office/drawing/2014/main" id="{ECFC1028-9BF3-4B13-BBA7-32EF9A7E4C90}"/>
              </a:ext>
            </a:extLst>
          </p:cNvPr>
          <p:cNvSpPr txBox="1"/>
          <p:nvPr/>
        </p:nvSpPr>
        <p:spPr>
          <a:xfrm>
            <a:off x="323528" y="246838"/>
            <a:ext cx="3810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/>
              <a:t>电源或者负载作</a:t>
            </a:r>
            <a:r>
              <a:rPr lang="en-US" altLang="zh-CN" b="1"/>
              <a:t>Y</a:t>
            </a:r>
            <a:r>
              <a:rPr lang="zh-CN" altLang="en-US" b="1"/>
              <a:t>形连接：</a:t>
            </a: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0C0CB7B0-BC93-4BE2-941F-5D7BC5AB78DE}"/>
              </a:ext>
            </a:extLst>
          </p:cNvPr>
          <p:cNvCxnSpPr>
            <a:cxnSpLocks/>
          </p:cNvCxnSpPr>
          <p:nvPr/>
        </p:nvCxnSpPr>
        <p:spPr bwMode="auto">
          <a:xfrm>
            <a:off x="4605680" y="51470"/>
            <a:ext cx="0" cy="3672408"/>
          </a:xfrm>
          <a:prstGeom prst="line">
            <a:avLst/>
          </a:prstGeom>
          <a:ln>
            <a:prstDash val="lgDashDot"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5D00FD4F-F046-48AF-9952-A7A92C45836E}"/>
              </a:ext>
            </a:extLst>
          </p:cNvPr>
          <p:cNvSpPr txBox="1"/>
          <p:nvPr/>
        </p:nvSpPr>
        <p:spPr>
          <a:xfrm>
            <a:off x="5076056" y="203426"/>
            <a:ext cx="38972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/>
              <a:t>电源或者负载作△形连接：</a:t>
            </a:r>
          </a:p>
        </p:txBody>
      </p:sp>
      <p:grpSp>
        <p:nvGrpSpPr>
          <p:cNvPr id="16" name="组合 5">
            <a:extLst>
              <a:ext uri="{FF2B5EF4-FFF2-40B4-BE49-F238E27FC236}">
                <a16:creationId xmlns:a16="http://schemas.microsoft.com/office/drawing/2014/main" id="{C4E95D1B-8694-4F37-BBC4-DA9575378A51}"/>
              </a:ext>
            </a:extLst>
          </p:cNvPr>
          <p:cNvGrpSpPr/>
          <p:nvPr/>
        </p:nvGrpSpPr>
        <p:grpSpPr>
          <a:xfrm>
            <a:off x="5407864" y="536209"/>
            <a:ext cx="3164073" cy="646921"/>
            <a:chOff x="3952845" y="3109654"/>
            <a:chExt cx="3164262" cy="646331"/>
          </a:xfrm>
        </p:grpSpPr>
        <p:sp>
          <p:nvSpPr>
            <p:cNvPr id="17" name="矩形 2">
              <a:extLst>
                <a:ext uri="{FF2B5EF4-FFF2-40B4-BE49-F238E27FC236}">
                  <a16:creationId xmlns:a16="http://schemas.microsoft.com/office/drawing/2014/main" id="{0845409D-B030-4082-B55C-9FA7B88C79B8}"/>
                </a:ext>
              </a:extLst>
            </p:cNvPr>
            <p:cNvSpPr/>
            <p:nvPr/>
          </p:nvSpPr>
          <p:spPr>
            <a:xfrm>
              <a:off x="3952845" y="3221403"/>
              <a:ext cx="1180422" cy="4612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5pPr>
            </a:lstStyle>
            <a:p>
              <a:pPr marL="0" lvl="0" indent="0"/>
              <a:r>
                <a:rPr lang="en-US" altLang="en-US" sz="2400">
                  <a:solidFill>
                    <a:schemeClr val="accent2"/>
                  </a:solidFill>
                </a:rPr>
                <a:t>线电压</a:t>
              </a:r>
            </a:p>
          </p:txBody>
        </p:sp>
        <p:sp>
          <p:nvSpPr>
            <p:cNvPr id="18" name="矩形 3">
              <a:extLst>
                <a:ext uri="{FF2B5EF4-FFF2-40B4-BE49-F238E27FC236}">
                  <a16:creationId xmlns:a16="http://schemas.microsoft.com/office/drawing/2014/main" id="{9EF514EE-7DAF-4FFE-A38C-423BA29EFD6E}"/>
                </a:ext>
              </a:extLst>
            </p:cNvPr>
            <p:cNvSpPr/>
            <p:nvPr/>
          </p:nvSpPr>
          <p:spPr>
            <a:xfrm>
              <a:off x="5547447" y="3202197"/>
              <a:ext cx="1569660" cy="4612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5pPr>
            </a:lstStyle>
            <a:p>
              <a:pPr marL="0" lvl="0" indent="0"/>
              <a:r>
                <a:rPr lang="en-US" altLang="en-US" sz="2400">
                  <a:solidFill>
                    <a:srgbClr val="FF0000"/>
                  </a:solidFill>
                </a:rPr>
                <a:t>相电压</a:t>
              </a:r>
            </a:p>
          </p:txBody>
        </p:sp>
        <p:sp>
          <p:nvSpPr>
            <p:cNvPr id="19" name="文本框 4">
              <a:extLst>
                <a:ext uri="{FF2B5EF4-FFF2-40B4-BE49-F238E27FC236}">
                  <a16:creationId xmlns:a16="http://schemas.microsoft.com/office/drawing/2014/main" id="{37265F03-289B-4110-845A-FDE96632B3C5}"/>
                </a:ext>
              </a:extLst>
            </p:cNvPr>
            <p:cNvSpPr/>
            <p:nvPr/>
          </p:nvSpPr>
          <p:spPr>
            <a:xfrm>
              <a:off x="5011723" y="3109654"/>
              <a:ext cx="535724" cy="64633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5pPr>
            </a:lstStyle>
            <a:p>
              <a:pPr marL="0" lvl="0" indent="0"/>
              <a:r>
                <a:rPr>
                  <a:solidFill>
                    <a:schemeClr val="tx1"/>
                  </a:solidFill>
                </a:rPr>
                <a:t>=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id="{56C4BD5F-7172-4A2E-A059-EFB688B5AFCF}"/>
                  </a:ext>
                </a:extLst>
              </p:cNvPr>
              <p:cNvSpPr/>
              <p:nvPr/>
            </p:nvSpPr>
            <p:spPr>
              <a:xfrm>
                <a:off x="5407864" y="1604685"/>
                <a:ext cx="3788922" cy="4960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en-US" b="1">
                    <a:solidFill>
                      <a:srgbClr val="3333FF"/>
                    </a:solidFill>
                    <a:latin typeface="楷体_GB2312" pitchFamily="49" charset="-122"/>
                    <a:ea typeface="楷体_GB2312" pitchFamily="49" charset="-122"/>
                  </a:rPr>
                  <a:t>线</a:t>
                </a:r>
                <a:r>
                  <a:rPr lang="zh-CN" altLang="en-US" b="1">
                    <a:solidFill>
                      <a:srgbClr val="3333FF"/>
                    </a:solidFill>
                    <a:latin typeface="楷体_GB2312" pitchFamily="49" charset="-122"/>
                    <a:ea typeface="楷体_GB2312" pitchFamily="49" charset="-122"/>
                  </a:rPr>
                  <a:t>电流</a:t>
                </a:r>
                <a:r>
                  <a:rPr lang="en-US" altLang="en-US" b="1">
                    <a:solidFill>
                      <a:srgbClr val="3333FF"/>
                    </a:solidFill>
                    <a:latin typeface="楷体_GB2312" pitchFamily="49" charset="-122"/>
                    <a:ea typeface="楷体_GB2312" pitchFamily="49" charset="-122"/>
                  </a:rPr>
                  <a:t>=</a:t>
                </a:r>
                <a:r>
                  <a:rPr lang="zh-CN" altLang="en-US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zh-CN" altLang="en-US"/>
                          <m:t>3</m:t>
                        </m:r>
                      </m:e>
                    </m:rad>
                    <m:r>
                      <a:rPr lang="zh-CN" alt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b="1">
                    <a:solidFill>
                      <a:srgbClr val="FF0000"/>
                    </a:solidFill>
                    <a:latin typeface="楷体_GB2312" pitchFamily="49" charset="-122"/>
                    <a:ea typeface="楷体_GB2312" pitchFamily="49" charset="-122"/>
                  </a:rPr>
                  <a:t>相电</a:t>
                </a:r>
                <a:r>
                  <a:rPr lang="zh-CN" altLang="en-US" b="1">
                    <a:solidFill>
                      <a:srgbClr val="FF0000"/>
                    </a:solidFill>
                    <a:latin typeface="楷体_GB2312" pitchFamily="49" charset="-122"/>
                    <a:ea typeface="楷体_GB2312" pitchFamily="49" charset="-122"/>
                  </a:rPr>
                  <a:t>流</a:t>
                </a:r>
                <a14:m>
                  <m:oMath xmlns:m="http://schemas.openxmlformats.org/officeDocument/2006/math">
                    <m:r>
                      <a:rPr lang="zh-CN" altLang="en-US">
                        <a:latin typeface="Cambria Math" panose="02040503050406030204" pitchFamily="18" charset="0"/>
                      </a:rPr>
                      <m:t>∠</m:t>
                    </m:r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30</m:t>
                    </m:r>
                    <m:r>
                      <a:rPr lang="zh-CN" altLang="en-US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zh-CN" altLang="en-US"/>
              </a:p>
            </p:txBody>
          </p:sp>
        </mc:Choice>
        <mc:Fallback xmlns=""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id="{56C4BD5F-7172-4A2E-A059-EFB688B5AF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7864" y="1604685"/>
                <a:ext cx="3788922" cy="496098"/>
              </a:xfrm>
              <a:prstGeom prst="rect">
                <a:avLst/>
              </a:prstGeom>
              <a:blipFill>
                <a:blip r:embed="rId10"/>
                <a:stretch>
                  <a:fillRect l="-2412" t="-2439" b="-268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1" name="Object 5">
            <a:extLst>
              <a:ext uri="{FF2B5EF4-FFF2-40B4-BE49-F238E27FC236}">
                <a16:creationId xmlns:a16="http://schemas.microsoft.com/office/drawing/2014/main" id="{7D5042A4-8D7A-4752-8763-147C729062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9456329"/>
              </p:ext>
            </p:extLst>
          </p:nvPr>
        </p:nvGraphicFramePr>
        <p:xfrm>
          <a:off x="6176051" y="2068620"/>
          <a:ext cx="1116948" cy="503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634680" imgH="266400" progId="Equation.DSMT4">
                  <p:embed/>
                </p:oleObj>
              </mc:Choice>
              <mc:Fallback>
                <p:oleObj name="Equation" r:id="rId11" imgW="634680" imgH="266400" progId="Equation.DSMT4">
                  <p:embed/>
                  <p:pic>
                    <p:nvPicPr>
                      <p:cNvPr id="13" name="Object 5">
                        <a:extLst>
                          <a:ext uri="{FF2B5EF4-FFF2-40B4-BE49-F238E27FC236}">
                            <a16:creationId xmlns:a16="http://schemas.microsoft.com/office/drawing/2014/main" id="{9D36F186-A81B-446D-9318-851F7A558D9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6051" y="2068620"/>
                        <a:ext cx="1116948" cy="5031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5">
            <a:extLst>
              <a:ext uri="{FF2B5EF4-FFF2-40B4-BE49-F238E27FC236}">
                <a16:creationId xmlns:a16="http://schemas.microsoft.com/office/drawing/2014/main" id="{7F9A359D-6A4A-4C61-B179-25B37CC7682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3717599"/>
              </p:ext>
            </p:extLst>
          </p:nvPr>
        </p:nvGraphicFramePr>
        <p:xfrm>
          <a:off x="4830397" y="2579354"/>
          <a:ext cx="3910013" cy="151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2349360" imgH="850680" progId="Equation.DSMT4">
                  <p:embed/>
                </p:oleObj>
              </mc:Choice>
              <mc:Fallback>
                <p:oleObj name="Equation" r:id="rId13" imgW="2349360" imgH="850680" progId="Equation.DSMT4">
                  <p:embed/>
                  <p:pic>
                    <p:nvPicPr>
                      <p:cNvPr id="11" name="Object 5">
                        <a:extLst>
                          <a:ext uri="{FF2B5EF4-FFF2-40B4-BE49-F238E27FC236}">
                            <a16:creationId xmlns:a16="http://schemas.microsoft.com/office/drawing/2014/main" id="{8D9A3AAD-0D19-4341-B0F5-D91CDAFE0FB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0397" y="2579354"/>
                        <a:ext cx="3910013" cy="15192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矩形 22">
            <a:extLst>
              <a:ext uri="{FF2B5EF4-FFF2-40B4-BE49-F238E27FC236}">
                <a16:creationId xmlns:a16="http://schemas.microsoft.com/office/drawing/2014/main" id="{B64EAF75-49F7-4716-BFD8-FA443F889E2C}"/>
              </a:ext>
            </a:extLst>
          </p:cNvPr>
          <p:cNvSpPr/>
          <p:nvPr/>
        </p:nvSpPr>
        <p:spPr>
          <a:xfrm>
            <a:off x="1730373" y="1007079"/>
            <a:ext cx="10791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i="1">
                <a:solidFill>
                  <a:srgbClr val="3333FF"/>
                </a:solidFill>
                <a:latin typeface="+mj-lt"/>
                <a:ea typeface="楷体_GB2312" pitchFamily="49" charset="-122"/>
              </a:rPr>
              <a:t>I</a:t>
            </a:r>
            <a:r>
              <a:rPr lang="en-US" altLang="en-US" b="1" i="1" baseline="-25000">
                <a:solidFill>
                  <a:srgbClr val="3333FF"/>
                </a:solidFill>
                <a:ea typeface="楷体_GB2312" pitchFamily="49" charset="-122"/>
              </a:rPr>
              <a:t>l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en-US" b="1" i="1" baseline="-2500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en-US" b="1" i="1">
                <a:solidFill>
                  <a:srgbClr val="FF0000"/>
                </a:solidFill>
                <a:latin typeface="+mj-lt"/>
                <a:ea typeface="楷体_GB2312" pitchFamily="49" charset="-122"/>
              </a:rPr>
              <a:t>I</a:t>
            </a:r>
            <a:r>
              <a:rPr lang="en-US" altLang="zh-CN" b="1" baseline="-250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p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/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F4A91D8B-5147-4281-9744-70CA73CC3464}"/>
              </a:ext>
            </a:extLst>
          </p:cNvPr>
          <p:cNvCxnSpPr>
            <a:cxnSpLocks/>
          </p:cNvCxnSpPr>
          <p:nvPr/>
        </p:nvCxnSpPr>
        <p:spPr bwMode="auto">
          <a:xfrm>
            <a:off x="323528" y="1563638"/>
            <a:ext cx="3529013" cy="0"/>
          </a:xfrm>
          <a:prstGeom prst="line">
            <a:avLst/>
          </a:prstGeom>
          <a:solidFill>
            <a:schemeClr val="accent1"/>
          </a:solidFill>
          <a:ln w="25400" cap="flat" cmpd="thickThin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967E7A64-0E89-4462-BC25-2EC12F427CAB}"/>
              </a:ext>
            </a:extLst>
          </p:cNvPr>
          <p:cNvCxnSpPr/>
          <p:nvPr/>
        </p:nvCxnSpPr>
        <p:spPr bwMode="auto">
          <a:xfrm>
            <a:off x="4932040" y="1552476"/>
            <a:ext cx="3529013" cy="0"/>
          </a:xfrm>
          <a:prstGeom prst="line">
            <a:avLst/>
          </a:prstGeom>
          <a:solidFill>
            <a:schemeClr val="accent1"/>
          </a:solidFill>
          <a:ln w="25400" cap="flat" cmpd="thickThin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矩形 24">
            <a:extLst>
              <a:ext uri="{FF2B5EF4-FFF2-40B4-BE49-F238E27FC236}">
                <a16:creationId xmlns:a16="http://schemas.microsoft.com/office/drawing/2014/main" id="{9A11FF5B-1F88-4AE3-B372-EBCDF0F59821}"/>
              </a:ext>
            </a:extLst>
          </p:cNvPr>
          <p:cNvSpPr/>
          <p:nvPr/>
        </p:nvSpPr>
        <p:spPr>
          <a:xfrm>
            <a:off x="6210567" y="1054246"/>
            <a:ext cx="11496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i="1">
                <a:solidFill>
                  <a:srgbClr val="3333FF"/>
                </a:solidFill>
                <a:ea typeface="楷体_GB2312" pitchFamily="49" charset="-122"/>
              </a:rPr>
              <a:t>U</a:t>
            </a:r>
            <a:r>
              <a:rPr lang="en-US" altLang="en-US" b="1" i="1" baseline="-25000">
                <a:solidFill>
                  <a:srgbClr val="3333FF"/>
                </a:solidFill>
                <a:ea typeface="楷体_GB2312" pitchFamily="49" charset="-122"/>
              </a:rPr>
              <a:t>l</a:t>
            </a:r>
            <a:r>
              <a:rPr lang="en-US" altLang="en-US" b="1" i="1" baseline="-25000">
                <a:ea typeface="楷体_GB2312" pitchFamily="49" charset="-122"/>
              </a:rPr>
              <a:t>＝ </a:t>
            </a:r>
            <a:r>
              <a:rPr lang="en-US" altLang="en-US" b="1" i="1">
                <a:solidFill>
                  <a:srgbClr val="FF3300"/>
                </a:solidFill>
                <a:ea typeface="楷体_GB2312" pitchFamily="49" charset="-122"/>
              </a:rPr>
              <a:t>U</a:t>
            </a:r>
            <a:r>
              <a:rPr lang="en-US" altLang="zh-CN" b="1" baseline="-25000">
                <a:solidFill>
                  <a:srgbClr val="FF3300"/>
                </a:solidFill>
                <a:ea typeface="楷体_GB2312" pitchFamily="49" charset="-122"/>
              </a:rPr>
              <a:t>p</a:t>
            </a:r>
            <a:r>
              <a:rPr lang="en-US" altLang="en-US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>
              <a:solidFill>
                <a:srgbClr val="FF3300"/>
              </a:solidFill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475A8B58-F2E7-4AB6-B0FB-64169CE3E243}"/>
              </a:ext>
            </a:extLst>
          </p:cNvPr>
          <p:cNvSpPr/>
          <p:nvPr/>
        </p:nvSpPr>
        <p:spPr>
          <a:xfrm>
            <a:off x="2214286" y="4509999"/>
            <a:ext cx="3897222" cy="461665"/>
          </a:xfrm>
          <a:prstGeom prst="rect">
            <a:avLst/>
          </a:prstGeom>
          <a:ln>
            <a:solidFill>
              <a:srgbClr val="04B5C8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>
            <a:spAutoFit/>
          </a:bodyPr>
          <a:lstStyle/>
          <a:p>
            <a:pPr algn="ctr"/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满足对称三相电路的对称性</a:t>
            </a:r>
            <a:endParaRPr lang="zh-CN" alt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9EBC66EF-98E5-41D0-9B6F-78062594226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00822" y="2621001"/>
            <a:ext cx="4085125" cy="159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083877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>
            <a:extLst>
              <a:ext uri="{FF2B5EF4-FFF2-40B4-BE49-F238E27FC236}">
                <a16:creationId xmlns:a16="http://schemas.microsoft.com/office/drawing/2014/main" id="{C69F2B41-CE8A-4B8E-B901-00AF7B027090}"/>
              </a:ext>
            </a:extLst>
          </p:cNvPr>
          <p:cNvSpPr/>
          <p:nvPr/>
        </p:nvSpPr>
        <p:spPr>
          <a:xfrm>
            <a:off x="215900" y="296862"/>
            <a:ext cx="8001000" cy="52322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en-US" altLang="en-US" sz="2800" b="1">
                <a:solidFill>
                  <a:schemeClr val="accent6"/>
                </a:solidFill>
                <a:latin typeface="楷体_GB2312" pitchFamily="49" charset="-122"/>
                <a:ea typeface="楷体_GB2312" pitchFamily="49" charset="-122"/>
              </a:rPr>
              <a:t>3 对称三相电路的</a:t>
            </a:r>
            <a:r>
              <a:rPr lang="en-US" altLang="en-US" sz="2800" b="1" u="sng">
                <a:solidFill>
                  <a:schemeClr val="accent6"/>
                </a:solidFill>
                <a:latin typeface="楷体_GB2312" pitchFamily="49" charset="-122"/>
                <a:ea typeface="楷体_GB2312" pitchFamily="49" charset="-122"/>
              </a:rPr>
              <a:t>功率</a:t>
            </a:r>
            <a:endParaRPr lang="en-US" altLang="en-US" sz="2800" u="sng">
              <a:solidFill>
                <a:schemeClr val="accent6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7EE6EA4A-800E-437B-9331-3C37D65E1F96}"/>
              </a:ext>
            </a:extLst>
          </p:cNvPr>
          <p:cNvSpPr/>
          <p:nvPr/>
        </p:nvSpPr>
        <p:spPr>
          <a:xfrm>
            <a:off x="179512" y="820082"/>
            <a:ext cx="8567738" cy="95410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</a:lstStyle>
          <a:p>
            <a:pPr marL="0" lvl="0" indent="0">
              <a:spcBef>
                <a:spcPct val="50000"/>
              </a:spcBef>
              <a:buNone/>
            </a:pPr>
            <a:r>
              <a:rPr lang="en-US" altLang="en-US" sz="2800" b="1">
                <a:latin typeface="Courier New" pitchFamily="49" charset="0"/>
                <a:ea typeface="楷体_GB2312" pitchFamily="49" charset="-122"/>
              </a:rPr>
              <a:t> </a:t>
            </a:r>
            <a:r>
              <a:rPr lang="en-US" altLang="en-US" sz="2800" b="1">
                <a:latin typeface="楷体_GB2312" pitchFamily="49" charset="-122"/>
                <a:ea typeface="楷体_GB2312" pitchFamily="49" charset="-122"/>
              </a:rPr>
              <a:t> 在三相电路中，无论负载如何连接及是否对称，其</a:t>
            </a:r>
            <a:r>
              <a:rPr lang="en-US" altLang="en-US" sz="2800" b="1">
                <a:solidFill>
                  <a:schemeClr val="accent6"/>
                </a:solidFill>
                <a:latin typeface="楷体_GB2312" pitchFamily="49" charset="-122"/>
                <a:ea typeface="楷体_GB2312" pitchFamily="49" charset="-122"/>
              </a:rPr>
              <a:t>三相</a:t>
            </a:r>
            <a:r>
              <a:rPr lang="en-US" altLang="en-US" sz="2800" b="1">
                <a:latin typeface="楷体_GB2312" pitchFamily="49" charset="-122"/>
                <a:ea typeface="楷体_GB2312" pitchFamily="49" charset="-122"/>
              </a:rPr>
              <a:t>负载</a:t>
            </a:r>
            <a:r>
              <a:rPr lang="en-US" altLang="en-US" sz="2800" b="1">
                <a:solidFill>
                  <a:schemeClr val="accent6"/>
                </a:solidFill>
                <a:latin typeface="楷体_GB2312" pitchFamily="49" charset="-122"/>
                <a:ea typeface="楷体_GB2312" pitchFamily="49" charset="-122"/>
              </a:rPr>
              <a:t>吸收的总</a:t>
            </a:r>
            <a:r>
              <a:rPr lang="en-US" altLang="en-US" sz="2800" b="1" u="sng">
                <a:solidFill>
                  <a:schemeClr val="accent6"/>
                </a:solidFill>
                <a:latin typeface="楷体_GB2312" pitchFamily="49" charset="-122"/>
                <a:ea typeface="楷体_GB2312" pitchFamily="49" charset="-122"/>
              </a:rPr>
              <a:t>平均功率</a:t>
            </a:r>
            <a:r>
              <a:rPr lang="en-US" altLang="en-US" sz="2800" b="1">
                <a:latin typeface="楷体_GB2312" pitchFamily="49" charset="-122"/>
                <a:ea typeface="楷体_GB2312" pitchFamily="49" charset="-122"/>
              </a:rPr>
              <a:t>：</a:t>
            </a:r>
            <a:endParaRPr lang="en-US" altLang="en-US" sz="2800"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4" name="Object 5">
            <a:extLst>
              <a:ext uri="{FF2B5EF4-FFF2-40B4-BE49-F238E27FC236}">
                <a16:creationId xmlns:a16="http://schemas.microsoft.com/office/drawing/2014/main" id="{0DF6D702-3892-4111-A3B3-8503C0782A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2664229"/>
              </p:ext>
            </p:extLst>
          </p:nvPr>
        </p:nvGraphicFramePr>
        <p:xfrm>
          <a:off x="827584" y="2064957"/>
          <a:ext cx="7056534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819160" imgH="482400" progId="Equation.DSMT4">
                  <p:embed/>
                </p:oleObj>
              </mc:Choice>
              <mc:Fallback>
                <p:oleObj name="Equation" r:id="rId2" imgW="2819160" imgH="482400" progId="Equation.DSMT4">
                  <p:embed/>
                  <p:pic>
                    <p:nvPicPr>
                      <p:cNvPr id="13" name="Object 5">
                        <a:extLst>
                          <a:ext uri="{FF2B5EF4-FFF2-40B4-BE49-F238E27FC236}">
                            <a16:creationId xmlns:a16="http://schemas.microsoft.com/office/drawing/2014/main" id="{9D36F186-A81B-446D-9318-851F7A558D9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2064957"/>
                        <a:ext cx="7056534" cy="12961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>
            <a:extLst>
              <a:ext uri="{FF2B5EF4-FFF2-40B4-BE49-F238E27FC236}">
                <a16:creationId xmlns:a16="http://schemas.microsoft.com/office/drawing/2014/main" id="{0BECF407-A58C-4287-BECF-BE6020BDFA56}"/>
              </a:ext>
            </a:extLst>
          </p:cNvPr>
          <p:cNvSpPr/>
          <p:nvPr/>
        </p:nvSpPr>
        <p:spPr>
          <a:xfrm>
            <a:off x="143508" y="3651870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 其中：</a:t>
            </a:r>
            <a:r>
              <a:rPr lang="en-US" altLang="en-US" b="1" i="1">
                <a:ea typeface="楷体_GB2312" pitchFamily="49" charset="-122"/>
              </a:rPr>
              <a:t>U</a:t>
            </a:r>
            <a:r>
              <a:rPr lang="en-US" altLang="en-US" b="1" baseline="-30000">
                <a:latin typeface="楷体_GB2312" pitchFamily="49" charset="-122"/>
                <a:ea typeface="楷体_GB2312" pitchFamily="49" charset="-122"/>
              </a:rPr>
              <a:t>pX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en-US" altLang="en-US" b="1" i="1">
                <a:ea typeface="楷体_GB2312" pitchFamily="49" charset="-122"/>
              </a:rPr>
              <a:t>I</a:t>
            </a:r>
            <a:r>
              <a:rPr lang="en-US" altLang="en-US" b="1" baseline="-30000">
                <a:latin typeface="楷体_GB2312" pitchFamily="49" charset="-122"/>
                <a:ea typeface="楷体_GB2312" pitchFamily="49" charset="-122"/>
              </a:rPr>
              <a:t>pX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是各相负载的</a:t>
            </a:r>
            <a:r>
              <a:rPr lang="en-US" altLang="en-US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相电压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en-US" altLang="en-US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相电流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的有效值；cos</a:t>
            </a:r>
            <a:r>
              <a:rPr lang="en-US" altLang="en-US" b="1" i="1">
                <a:ea typeface="楷体_GB2312" pitchFamily="49" charset="-122"/>
                <a:sym typeface="Symbol" pitchFamily="18" charset="2"/>
              </a:rPr>
              <a:t>θ</a:t>
            </a:r>
            <a:r>
              <a:rPr lang="en-US" altLang="en-US" b="1" baseline="-25000">
                <a:ea typeface="楷体_GB2312" pitchFamily="49" charset="-122"/>
                <a:sym typeface="Symbol" pitchFamily="18" charset="2"/>
              </a:rPr>
              <a:t>X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是各相的功率因数，</a:t>
            </a:r>
            <a:r>
              <a:rPr lang="en-US" altLang="en-US" b="1" i="1">
                <a:latin typeface="楷体_GB2312" pitchFamily="49" charset="-122"/>
                <a:ea typeface="楷体_GB2312" pitchFamily="49" charset="-122"/>
                <a:sym typeface="Symbol" pitchFamily="18" charset="2"/>
              </a:rPr>
              <a:t>θ</a:t>
            </a:r>
            <a:r>
              <a:rPr lang="en-US" altLang="en-US" b="1" baseline="-25000">
                <a:latin typeface="楷体_GB2312" pitchFamily="49" charset="-122"/>
                <a:ea typeface="楷体_GB2312" pitchFamily="49" charset="-122"/>
                <a:sym typeface="Symbol" pitchFamily="18" charset="2"/>
              </a:rPr>
              <a:t>X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是各相相电压与相电流的相位差(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阻抗角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)。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77146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4F17881B-7B51-4AEC-BCC6-D411BFADF6B0}"/>
              </a:ext>
            </a:extLst>
          </p:cNvPr>
          <p:cNvSpPr/>
          <p:nvPr/>
        </p:nvSpPr>
        <p:spPr>
          <a:xfrm>
            <a:off x="467544" y="339502"/>
            <a:ext cx="6390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>
              <a:spcBef>
                <a:spcPct val="50000"/>
              </a:spcBef>
              <a:buNone/>
            </a:pP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在</a:t>
            </a:r>
            <a:r>
              <a:rPr lang="en-US" altLang="en-US" b="1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对称三相电路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中，</a:t>
            </a:r>
            <a:r>
              <a:rPr lang="en-US" altLang="en-US" b="1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</a:rPr>
              <a:t>无论负载为何连接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：</a:t>
            </a:r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5" name="Object 5">
            <a:extLst>
              <a:ext uri="{FF2B5EF4-FFF2-40B4-BE49-F238E27FC236}">
                <a16:creationId xmlns:a16="http://schemas.microsoft.com/office/drawing/2014/main" id="{DDD2E4F1-8D9A-47C7-9184-DC5348F9E8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4759130"/>
              </p:ext>
            </p:extLst>
          </p:nvPr>
        </p:nvGraphicFramePr>
        <p:xfrm>
          <a:off x="899592" y="801167"/>
          <a:ext cx="6675437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666880" imgH="482400" progId="Equation.DSMT4">
                  <p:embed/>
                </p:oleObj>
              </mc:Choice>
              <mc:Fallback>
                <p:oleObj name="Equation" r:id="rId2" imgW="2666880" imgH="482400" progId="Equation.DSMT4">
                  <p:embed/>
                  <p:pic>
                    <p:nvPicPr>
                      <p:cNvPr id="4" name="Object 5">
                        <a:extLst>
                          <a:ext uri="{FF2B5EF4-FFF2-40B4-BE49-F238E27FC236}">
                            <a16:creationId xmlns:a16="http://schemas.microsoft.com/office/drawing/2014/main" id="{0DF6D702-3892-4111-A3B3-8503C0782AF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801167"/>
                        <a:ext cx="6675437" cy="1295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>
            <a:extLst>
              <a:ext uri="{FF2B5EF4-FFF2-40B4-BE49-F238E27FC236}">
                <a16:creationId xmlns:a16="http://schemas.microsoft.com/office/drawing/2014/main" id="{70286ABC-FABC-4E3F-A2A0-36C1DCDAFDD7}"/>
              </a:ext>
            </a:extLst>
          </p:cNvPr>
          <p:cNvSpPr/>
          <p:nvPr/>
        </p:nvSpPr>
        <p:spPr>
          <a:xfrm>
            <a:off x="467544" y="2139702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0" indent="0">
              <a:spcBef>
                <a:spcPct val="50000"/>
              </a:spcBef>
              <a:buNone/>
            </a:pP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负载吸收的总平均功率：</a:t>
            </a:r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7" name="对象 76807">
            <a:extLst>
              <a:ext uri="{FF2B5EF4-FFF2-40B4-BE49-F238E27FC236}">
                <a16:creationId xmlns:a16="http://schemas.microsoft.com/office/drawing/2014/main" id="{728CE2AB-ABFF-479E-AE33-0528C03DBA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21355221"/>
              </p:ext>
            </p:extLst>
          </p:nvPr>
        </p:nvGraphicFramePr>
        <p:xfrm>
          <a:off x="3923928" y="2078363"/>
          <a:ext cx="2479675" cy="6399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28520" imgH="241200" progId="Equation.DSMT4">
                  <p:embed/>
                </p:oleObj>
              </mc:Choice>
              <mc:Fallback>
                <p:oleObj name="Equation" r:id="rId4" imgW="1028520" imgH="241200" progId="Equation.DSMT4">
                  <p:embed/>
                  <p:pic>
                    <p:nvPicPr>
                      <p:cNvPr id="47110" name="对象 76807"/>
                      <p:cNvPicPr>
                        <a:picLocks noChangeArrowheads="1"/>
                      </p:cNvPicPr>
                      <p:nvPr/>
                    </p:nvPicPr>
                    <p:blipFill dpi="0"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2078363"/>
                        <a:ext cx="2479675" cy="6399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矩形 12">
            <a:extLst>
              <a:ext uri="{FF2B5EF4-FFF2-40B4-BE49-F238E27FC236}">
                <a16:creationId xmlns:a16="http://schemas.microsoft.com/office/drawing/2014/main" id="{ED112788-84EB-4BC0-B5DC-35A217684002}"/>
              </a:ext>
            </a:extLst>
          </p:cNvPr>
          <p:cNvSpPr/>
          <p:nvPr/>
        </p:nvSpPr>
        <p:spPr>
          <a:xfrm>
            <a:off x="323528" y="2601367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由于线电压和线电流容易测量，</a:t>
            </a:r>
          </a:p>
          <a:p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对于</a:t>
            </a:r>
            <a:r>
              <a:rPr lang="en-US" altLang="en-US" b="1">
                <a:latin typeface="宋体" pitchFamily="2" charset="-122"/>
              </a:rPr>
              <a:t>Y</a:t>
            </a:r>
            <a:r>
              <a:rPr lang="en-US" altLang="en-US" b="1">
                <a:ea typeface="楷体_GB2312" pitchFamily="49" charset="-122"/>
              </a:rPr>
              <a:t>负载</a:t>
            </a:r>
            <a:r>
              <a:rPr lang="en-US" altLang="en-US"/>
              <a:t> 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，有:</a:t>
            </a:r>
            <a:endParaRPr lang="zh-CN" altLang="en-US"/>
          </a:p>
        </p:txBody>
      </p:sp>
      <p:graphicFrame>
        <p:nvGraphicFramePr>
          <p:cNvPr id="16" name="对象 76807">
            <a:extLst>
              <a:ext uri="{FF2B5EF4-FFF2-40B4-BE49-F238E27FC236}">
                <a16:creationId xmlns:a16="http://schemas.microsoft.com/office/drawing/2014/main" id="{80E6D651-EBD5-467E-9FE3-52C832A487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8372208"/>
              </p:ext>
            </p:extLst>
          </p:nvPr>
        </p:nvGraphicFramePr>
        <p:xfrm>
          <a:off x="2999006" y="2970699"/>
          <a:ext cx="2318779" cy="524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18960" imgH="266400" progId="Equation.DSMT4">
                  <p:embed/>
                </p:oleObj>
              </mc:Choice>
              <mc:Fallback>
                <p:oleObj name="Equation" r:id="rId6" imgW="1218960" imgH="266400" progId="Equation.DSMT4">
                  <p:embed/>
                  <p:pic>
                    <p:nvPicPr>
                      <p:cNvPr id="7" name="对象 76807">
                        <a:extLst>
                          <a:ext uri="{FF2B5EF4-FFF2-40B4-BE49-F238E27FC236}">
                            <a16:creationId xmlns:a16="http://schemas.microsoft.com/office/drawing/2014/main" id="{728CE2AB-ABFF-479E-AE33-0528C03DBAB4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 dpi="0"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9006" y="2970699"/>
                        <a:ext cx="2318779" cy="524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矩形 16">
            <a:extLst>
              <a:ext uri="{FF2B5EF4-FFF2-40B4-BE49-F238E27FC236}">
                <a16:creationId xmlns:a16="http://schemas.microsoft.com/office/drawing/2014/main" id="{97183DF1-9FAE-4689-93FB-72DA4BB0FA9F}"/>
              </a:ext>
            </a:extLst>
          </p:cNvPr>
          <p:cNvSpPr/>
          <p:nvPr/>
        </p:nvSpPr>
        <p:spPr>
          <a:xfrm>
            <a:off x="323528" y="3375119"/>
            <a:ext cx="25314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对于</a:t>
            </a:r>
            <a:r>
              <a:rPr lang="en-US" altLang="en-US" b="1">
                <a:ea typeface="楷体_GB2312" pitchFamily="49" charset="-122"/>
              </a:rPr>
              <a:t>Δ负载，有：</a:t>
            </a:r>
            <a:endParaRPr lang="zh-CN" altLang="en-US"/>
          </a:p>
        </p:txBody>
      </p:sp>
      <p:graphicFrame>
        <p:nvGraphicFramePr>
          <p:cNvPr id="19" name="对象 76807">
            <a:extLst>
              <a:ext uri="{FF2B5EF4-FFF2-40B4-BE49-F238E27FC236}">
                <a16:creationId xmlns:a16="http://schemas.microsoft.com/office/drawing/2014/main" id="{1C923C13-640F-4DC7-BF13-D9F88F3F08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4625293"/>
              </p:ext>
            </p:extLst>
          </p:nvPr>
        </p:nvGraphicFramePr>
        <p:xfrm>
          <a:off x="665312" y="3901814"/>
          <a:ext cx="6354960" cy="902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869920" imgH="419040" progId="Equation.DSMT4">
                  <p:embed/>
                </p:oleObj>
              </mc:Choice>
              <mc:Fallback>
                <p:oleObj name="Equation" r:id="rId8" imgW="2869920" imgH="419040" progId="Equation.DSMT4">
                  <p:embed/>
                  <p:pic>
                    <p:nvPicPr>
                      <p:cNvPr id="7" name="对象 76807">
                        <a:extLst>
                          <a:ext uri="{FF2B5EF4-FFF2-40B4-BE49-F238E27FC236}">
                            <a16:creationId xmlns:a16="http://schemas.microsoft.com/office/drawing/2014/main" id="{728CE2AB-ABFF-479E-AE33-0528C03DBAB4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 dpi="0"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312" y="3901814"/>
                        <a:ext cx="6354960" cy="90218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EBA3C04B-D918-47E0-9C7E-25D1169F1711}"/>
              </a:ext>
            </a:extLst>
          </p:cNvPr>
          <p:cNvCxnSpPr/>
          <p:nvPr/>
        </p:nvCxnSpPr>
        <p:spPr bwMode="auto">
          <a:xfrm>
            <a:off x="611560" y="4587974"/>
            <a:ext cx="224343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id="{517073F1-2D05-42E7-B772-7C95D7B87430}"/>
              </a:ext>
            </a:extLst>
          </p:cNvPr>
          <p:cNvCxnSpPr>
            <a:cxnSpLocks/>
          </p:cNvCxnSpPr>
          <p:nvPr/>
        </p:nvCxnSpPr>
        <p:spPr bwMode="auto">
          <a:xfrm>
            <a:off x="5148064" y="4587974"/>
            <a:ext cx="1872208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aphicFrame>
        <p:nvGraphicFramePr>
          <p:cNvPr id="12" name="对象 76807">
            <a:extLst>
              <a:ext uri="{FF2B5EF4-FFF2-40B4-BE49-F238E27FC236}">
                <a16:creationId xmlns:a16="http://schemas.microsoft.com/office/drawing/2014/main" id="{E3C7B5B5-304E-4545-AF52-6505F5C8286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5368647"/>
              </p:ext>
            </p:extLst>
          </p:nvPr>
        </p:nvGraphicFramePr>
        <p:xfrm>
          <a:off x="2974295" y="3343795"/>
          <a:ext cx="2318779" cy="524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218960" imgH="266400" progId="Equation.DSMT4">
                  <p:embed/>
                </p:oleObj>
              </mc:Choice>
              <mc:Fallback>
                <p:oleObj name="Equation" r:id="rId10" imgW="1218960" imgH="266400" progId="Equation.DSMT4">
                  <p:embed/>
                  <p:pic>
                    <p:nvPicPr>
                      <p:cNvPr id="16" name="对象 76807">
                        <a:extLst>
                          <a:ext uri="{FF2B5EF4-FFF2-40B4-BE49-F238E27FC236}">
                            <a16:creationId xmlns:a16="http://schemas.microsoft.com/office/drawing/2014/main" id="{80E6D651-EBD5-467E-9FE3-52C832A48799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 dpi="0"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4295" y="3343795"/>
                        <a:ext cx="2318779" cy="524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640677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>
            <a:extLst>
              <a:ext uri="{FF2B5EF4-FFF2-40B4-BE49-F238E27FC236}">
                <a16:creationId xmlns:a16="http://schemas.microsoft.com/office/drawing/2014/main" id="{3F30B312-EAB7-40C1-B1BD-C75C9BC43326}"/>
              </a:ext>
            </a:extLst>
          </p:cNvPr>
          <p:cNvGrpSpPr/>
          <p:nvPr/>
        </p:nvGrpSpPr>
        <p:grpSpPr>
          <a:xfrm>
            <a:off x="639288" y="584349"/>
            <a:ext cx="2812093" cy="646801"/>
            <a:chOff x="5351740" y="3366404"/>
            <a:chExt cx="2811944" cy="646331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8EF1A150-0EF6-4568-A447-7F6133C65D39}"/>
                </a:ext>
              </a:extLst>
            </p:cNvPr>
            <p:cNvSpPr/>
            <p:nvPr/>
          </p:nvSpPr>
          <p:spPr>
            <a:xfrm>
              <a:off x="7055747" y="3441981"/>
              <a:ext cx="1107937" cy="46133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5pPr>
            </a:lstStyle>
            <a:p>
              <a:pPr marL="0" lvl="0" indent="0"/>
              <a:r>
                <a:rPr lang="zh-CN" altLang="en-US" sz="2400">
                  <a:solidFill>
                    <a:srgbClr val="FF0000"/>
                  </a:solidFill>
                </a:rPr>
                <a:t>相</a:t>
              </a:r>
              <a:r>
                <a:rPr lang="en-US" altLang="en-US" sz="2400">
                  <a:solidFill>
                    <a:srgbClr val="FF0000"/>
                  </a:solidFill>
                </a:rPr>
                <a:t>电流</a:t>
              </a: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A4DB7AC7-F944-470C-852D-56FECF4EB5E5}"/>
                </a:ext>
              </a:extLst>
            </p:cNvPr>
            <p:cNvSpPr/>
            <p:nvPr/>
          </p:nvSpPr>
          <p:spPr>
            <a:xfrm>
              <a:off x="5351740" y="3458906"/>
              <a:ext cx="1107937" cy="46133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5pPr>
            </a:lstStyle>
            <a:p>
              <a:pPr marL="0" lvl="0" indent="0"/>
              <a:r>
                <a:rPr lang="zh-CN" altLang="en-US" sz="2400">
                  <a:solidFill>
                    <a:srgbClr val="3333FF"/>
                  </a:solidFill>
                </a:rPr>
                <a:t>线</a:t>
              </a:r>
              <a:r>
                <a:rPr lang="en-US" altLang="en-US" sz="2400">
                  <a:solidFill>
                    <a:srgbClr val="3333FF"/>
                  </a:solidFill>
                </a:rPr>
                <a:t>电流</a:t>
              </a:r>
            </a:p>
          </p:txBody>
        </p:sp>
        <p:sp>
          <p:nvSpPr>
            <p:cNvPr id="6" name="文本框 8">
              <a:extLst>
                <a:ext uri="{FF2B5EF4-FFF2-40B4-BE49-F238E27FC236}">
                  <a16:creationId xmlns:a16="http://schemas.microsoft.com/office/drawing/2014/main" id="{3FB6342D-4527-4F44-9543-9FFC48972619}"/>
                </a:ext>
              </a:extLst>
            </p:cNvPr>
            <p:cNvSpPr/>
            <p:nvPr/>
          </p:nvSpPr>
          <p:spPr>
            <a:xfrm>
              <a:off x="6567359" y="3366404"/>
              <a:ext cx="792088" cy="64633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5pPr>
            </a:lstStyle>
            <a:p>
              <a:pPr marL="0" lvl="0" indent="0"/>
              <a:r>
                <a:rPr>
                  <a:solidFill>
                    <a:schemeClr val="tx1"/>
                  </a:solidFill>
                </a:rPr>
                <a:t>=</a:t>
              </a:r>
            </a:p>
          </p:txBody>
        </p:sp>
      </p:grpSp>
      <p:graphicFrame>
        <p:nvGraphicFramePr>
          <p:cNvPr id="8" name="Object 5">
            <a:extLst>
              <a:ext uri="{FF2B5EF4-FFF2-40B4-BE49-F238E27FC236}">
                <a16:creationId xmlns:a16="http://schemas.microsoft.com/office/drawing/2014/main" id="{D81922B5-1864-44C7-A5AF-582EEE0CF0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3271275"/>
              </p:ext>
            </p:extLst>
          </p:nvPr>
        </p:nvGraphicFramePr>
        <p:xfrm>
          <a:off x="1624492" y="2062943"/>
          <a:ext cx="1204913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23600" imgH="266400" progId="Equation.DSMT4">
                  <p:embed/>
                </p:oleObj>
              </mc:Choice>
              <mc:Fallback>
                <p:oleObj name="Equation" r:id="rId2" imgW="723600" imgH="266400" progId="Equation.DSMT4">
                  <p:embed/>
                  <p:pic>
                    <p:nvPicPr>
                      <p:cNvPr id="8" name="Object 5">
                        <a:extLst>
                          <a:ext uri="{FF2B5EF4-FFF2-40B4-BE49-F238E27FC236}">
                            <a16:creationId xmlns:a16="http://schemas.microsoft.com/office/drawing/2014/main" id="{D81922B5-1864-44C7-A5AF-582EEE0CF0D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4492" y="2062943"/>
                        <a:ext cx="1204913" cy="4762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572AEB86-1F35-455E-AF82-6428002B9468}"/>
                  </a:ext>
                </a:extLst>
              </p:cNvPr>
              <p:cNvSpPr/>
              <p:nvPr/>
            </p:nvSpPr>
            <p:spPr>
              <a:xfrm>
                <a:off x="605671" y="1601637"/>
                <a:ext cx="3422860" cy="4960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en-US" b="1">
                    <a:solidFill>
                      <a:srgbClr val="3333FF"/>
                    </a:solidFill>
                    <a:latin typeface="楷体_GB2312" pitchFamily="49" charset="-122"/>
                    <a:ea typeface="楷体_GB2312" pitchFamily="49" charset="-122"/>
                  </a:rPr>
                  <a:t>线电压=</a:t>
                </a:r>
                <a:r>
                  <a:rPr lang="zh-CN" altLang="en-US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zh-CN" altLang="en-US"/>
                          <m:t>3</m:t>
                        </m:r>
                      </m:e>
                    </m:rad>
                    <m:r>
                      <a:rPr lang="zh-CN" alt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b="1">
                    <a:solidFill>
                      <a:srgbClr val="FF0000"/>
                    </a:solidFill>
                    <a:latin typeface="楷体_GB2312" pitchFamily="49" charset="-122"/>
                    <a:ea typeface="楷体_GB2312" pitchFamily="49" charset="-122"/>
                  </a:rPr>
                  <a:t>相电压</a:t>
                </a:r>
                <a14:m>
                  <m:oMath xmlns:m="http://schemas.openxmlformats.org/officeDocument/2006/math">
                    <m:r>
                      <a:rPr lang="zh-CN" altLang="en-US">
                        <a:latin typeface="Cambria Math" panose="02040503050406030204" pitchFamily="18" charset="0"/>
                      </a:rPr>
                      <m:t>∠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30</m:t>
                    </m:r>
                    <m:r>
                      <a:rPr lang="zh-CN" altLang="en-US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zh-CN" altLang="en-US"/>
              </a:p>
            </p:txBody>
          </p:sp>
        </mc:Choice>
        <mc:Fallback xmlns="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572AEB86-1F35-455E-AF82-6428002B946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671" y="1601637"/>
                <a:ext cx="3422860" cy="496098"/>
              </a:xfrm>
              <a:prstGeom prst="rect">
                <a:avLst/>
              </a:prstGeom>
              <a:blipFill>
                <a:blip r:embed="rId7"/>
                <a:stretch>
                  <a:fillRect l="-2669" t="-2469" b="-28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>
            <a:extLst>
              <a:ext uri="{FF2B5EF4-FFF2-40B4-BE49-F238E27FC236}">
                <a16:creationId xmlns:a16="http://schemas.microsoft.com/office/drawing/2014/main" id="{ECFC1028-9BF3-4B13-BBA7-32EF9A7E4C90}"/>
              </a:ext>
            </a:extLst>
          </p:cNvPr>
          <p:cNvSpPr txBox="1"/>
          <p:nvPr/>
        </p:nvSpPr>
        <p:spPr>
          <a:xfrm>
            <a:off x="323528" y="246838"/>
            <a:ext cx="3810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/>
              <a:t>电源或者负载作</a:t>
            </a:r>
            <a:r>
              <a:rPr lang="en-US" altLang="zh-CN" b="1"/>
              <a:t>Y</a:t>
            </a:r>
            <a:r>
              <a:rPr lang="zh-CN" altLang="en-US" b="1"/>
              <a:t>形连接：</a:t>
            </a: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0C0CB7B0-BC93-4BE2-941F-5D7BC5AB78DE}"/>
              </a:ext>
            </a:extLst>
          </p:cNvPr>
          <p:cNvCxnSpPr>
            <a:cxnSpLocks/>
          </p:cNvCxnSpPr>
          <p:nvPr/>
        </p:nvCxnSpPr>
        <p:spPr bwMode="auto">
          <a:xfrm>
            <a:off x="4605680" y="51470"/>
            <a:ext cx="0" cy="3672408"/>
          </a:xfrm>
          <a:prstGeom prst="line">
            <a:avLst/>
          </a:prstGeom>
          <a:ln>
            <a:prstDash val="lgDashDot"/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5D00FD4F-F046-48AF-9952-A7A92C45836E}"/>
              </a:ext>
            </a:extLst>
          </p:cNvPr>
          <p:cNvSpPr txBox="1"/>
          <p:nvPr/>
        </p:nvSpPr>
        <p:spPr>
          <a:xfrm>
            <a:off x="5076056" y="203426"/>
            <a:ext cx="38972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/>
              <a:t>电源或者负载作△形连接：</a:t>
            </a:r>
          </a:p>
        </p:txBody>
      </p:sp>
      <p:grpSp>
        <p:nvGrpSpPr>
          <p:cNvPr id="16" name="组合 5">
            <a:extLst>
              <a:ext uri="{FF2B5EF4-FFF2-40B4-BE49-F238E27FC236}">
                <a16:creationId xmlns:a16="http://schemas.microsoft.com/office/drawing/2014/main" id="{C4E95D1B-8694-4F37-BBC4-DA9575378A51}"/>
              </a:ext>
            </a:extLst>
          </p:cNvPr>
          <p:cNvGrpSpPr/>
          <p:nvPr/>
        </p:nvGrpSpPr>
        <p:grpSpPr>
          <a:xfrm>
            <a:off x="5407864" y="536209"/>
            <a:ext cx="3164073" cy="646921"/>
            <a:chOff x="3952845" y="3109654"/>
            <a:chExt cx="3164262" cy="646331"/>
          </a:xfrm>
        </p:grpSpPr>
        <p:sp>
          <p:nvSpPr>
            <p:cNvPr id="17" name="矩形 2">
              <a:extLst>
                <a:ext uri="{FF2B5EF4-FFF2-40B4-BE49-F238E27FC236}">
                  <a16:creationId xmlns:a16="http://schemas.microsoft.com/office/drawing/2014/main" id="{0845409D-B030-4082-B55C-9FA7B88C79B8}"/>
                </a:ext>
              </a:extLst>
            </p:cNvPr>
            <p:cNvSpPr/>
            <p:nvPr/>
          </p:nvSpPr>
          <p:spPr>
            <a:xfrm>
              <a:off x="3952845" y="3221403"/>
              <a:ext cx="1180422" cy="4612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5pPr>
            </a:lstStyle>
            <a:p>
              <a:pPr marL="0" lvl="0" indent="0"/>
              <a:r>
                <a:rPr lang="en-US" altLang="en-US" sz="2400">
                  <a:solidFill>
                    <a:schemeClr val="accent2"/>
                  </a:solidFill>
                </a:rPr>
                <a:t>线电压</a:t>
              </a:r>
            </a:p>
          </p:txBody>
        </p:sp>
        <p:sp>
          <p:nvSpPr>
            <p:cNvPr id="18" name="矩形 3">
              <a:extLst>
                <a:ext uri="{FF2B5EF4-FFF2-40B4-BE49-F238E27FC236}">
                  <a16:creationId xmlns:a16="http://schemas.microsoft.com/office/drawing/2014/main" id="{9EF514EE-7DAF-4FFE-A38C-423BA29EFD6E}"/>
                </a:ext>
              </a:extLst>
            </p:cNvPr>
            <p:cNvSpPr/>
            <p:nvPr/>
          </p:nvSpPr>
          <p:spPr>
            <a:xfrm>
              <a:off x="5547447" y="3202197"/>
              <a:ext cx="1569660" cy="46124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5pPr>
            </a:lstStyle>
            <a:p>
              <a:pPr marL="0" lvl="0" indent="0"/>
              <a:r>
                <a:rPr lang="en-US" altLang="en-US" sz="2400">
                  <a:solidFill>
                    <a:srgbClr val="FF0000"/>
                  </a:solidFill>
                </a:rPr>
                <a:t>相电压</a:t>
              </a:r>
            </a:p>
          </p:txBody>
        </p:sp>
        <p:sp>
          <p:nvSpPr>
            <p:cNvPr id="19" name="文本框 4">
              <a:extLst>
                <a:ext uri="{FF2B5EF4-FFF2-40B4-BE49-F238E27FC236}">
                  <a16:creationId xmlns:a16="http://schemas.microsoft.com/office/drawing/2014/main" id="{37265F03-289B-4110-845A-FDE96632B3C5}"/>
                </a:ext>
              </a:extLst>
            </p:cNvPr>
            <p:cNvSpPr/>
            <p:nvPr/>
          </p:nvSpPr>
          <p:spPr>
            <a:xfrm>
              <a:off x="5011723" y="3109654"/>
              <a:ext cx="535724" cy="64633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3600" b="1" i="0" u="none" smtId="4294967295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</a:defRPr>
              </a:lvl5pPr>
            </a:lstStyle>
            <a:p>
              <a:pPr marL="0" lvl="0" indent="0"/>
              <a:r>
                <a:rPr>
                  <a:solidFill>
                    <a:schemeClr val="tx1"/>
                  </a:solidFill>
                </a:rPr>
                <a:t>=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id="{56C4BD5F-7172-4A2E-A059-EFB688B5AFCF}"/>
                  </a:ext>
                </a:extLst>
              </p:cNvPr>
              <p:cNvSpPr/>
              <p:nvPr/>
            </p:nvSpPr>
            <p:spPr>
              <a:xfrm>
                <a:off x="5407864" y="1604685"/>
                <a:ext cx="3788922" cy="4960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en-US" b="1">
                    <a:solidFill>
                      <a:srgbClr val="3333FF"/>
                    </a:solidFill>
                    <a:latin typeface="楷体_GB2312" pitchFamily="49" charset="-122"/>
                    <a:ea typeface="楷体_GB2312" pitchFamily="49" charset="-122"/>
                  </a:rPr>
                  <a:t>线</a:t>
                </a:r>
                <a:r>
                  <a:rPr lang="zh-CN" altLang="en-US" b="1">
                    <a:solidFill>
                      <a:srgbClr val="3333FF"/>
                    </a:solidFill>
                    <a:latin typeface="楷体_GB2312" pitchFamily="49" charset="-122"/>
                    <a:ea typeface="楷体_GB2312" pitchFamily="49" charset="-122"/>
                  </a:rPr>
                  <a:t>电流</a:t>
                </a:r>
                <a:r>
                  <a:rPr lang="en-US" altLang="en-US" b="1">
                    <a:solidFill>
                      <a:srgbClr val="3333FF"/>
                    </a:solidFill>
                    <a:latin typeface="楷体_GB2312" pitchFamily="49" charset="-122"/>
                    <a:ea typeface="楷体_GB2312" pitchFamily="49" charset="-122"/>
                  </a:rPr>
                  <a:t>=</a:t>
                </a:r>
                <a:r>
                  <a:rPr lang="zh-CN" altLang="en-US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zh-CN" altLang="en-US"/>
                          <m:t>3</m:t>
                        </m:r>
                      </m:e>
                    </m:rad>
                    <m:r>
                      <a:rPr lang="zh-CN" alt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b="1">
                    <a:solidFill>
                      <a:srgbClr val="FF0000"/>
                    </a:solidFill>
                    <a:latin typeface="楷体_GB2312" pitchFamily="49" charset="-122"/>
                    <a:ea typeface="楷体_GB2312" pitchFamily="49" charset="-122"/>
                  </a:rPr>
                  <a:t>相电</a:t>
                </a:r>
                <a:r>
                  <a:rPr lang="zh-CN" altLang="en-US" b="1">
                    <a:solidFill>
                      <a:srgbClr val="FF0000"/>
                    </a:solidFill>
                    <a:latin typeface="楷体_GB2312" pitchFamily="49" charset="-122"/>
                    <a:ea typeface="楷体_GB2312" pitchFamily="49" charset="-122"/>
                  </a:rPr>
                  <a:t>流</a:t>
                </a:r>
                <a14:m>
                  <m:oMath xmlns:m="http://schemas.openxmlformats.org/officeDocument/2006/math">
                    <m:r>
                      <a:rPr lang="zh-CN" altLang="en-US">
                        <a:latin typeface="Cambria Math" panose="02040503050406030204" pitchFamily="18" charset="0"/>
                      </a:rPr>
                      <m:t>∠</m:t>
                    </m:r>
                    <m:r>
                      <a:rPr lang="en-US" altLang="zh-CN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30</m:t>
                    </m:r>
                    <m:r>
                      <a:rPr lang="zh-CN" altLang="en-US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zh-CN" altLang="en-US"/>
              </a:p>
            </p:txBody>
          </p:sp>
        </mc:Choice>
        <mc:Fallback xmlns=""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id="{56C4BD5F-7172-4A2E-A059-EFB688B5AF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7864" y="1604685"/>
                <a:ext cx="3788922" cy="496098"/>
              </a:xfrm>
              <a:prstGeom prst="rect">
                <a:avLst/>
              </a:prstGeom>
              <a:blipFill>
                <a:blip r:embed="rId10"/>
                <a:stretch>
                  <a:fillRect l="-2412" t="-2439" b="-268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1" name="Object 5">
            <a:extLst>
              <a:ext uri="{FF2B5EF4-FFF2-40B4-BE49-F238E27FC236}">
                <a16:creationId xmlns:a16="http://schemas.microsoft.com/office/drawing/2014/main" id="{7D5042A4-8D7A-4752-8763-147C729062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906232"/>
              </p:ext>
            </p:extLst>
          </p:nvPr>
        </p:nvGraphicFramePr>
        <p:xfrm>
          <a:off x="6176051" y="1964692"/>
          <a:ext cx="1116948" cy="503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634680" imgH="266400" progId="Equation.DSMT4">
                  <p:embed/>
                </p:oleObj>
              </mc:Choice>
              <mc:Fallback>
                <p:oleObj name="Equation" r:id="rId11" imgW="634680" imgH="266400" progId="Equation.DSMT4">
                  <p:embed/>
                  <p:pic>
                    <p:nvPicPr>
                      <p:cNvPr id="21" name="Object 5">
                        <a:extLst>
                          <a:ext uri="{FF2B5EF4-FFF2-40B4-BE49-F238E27FC236}">
                            <a16:creationId xmlns:a16="http://schemas.microsoft.com/office/drawing/2014/main" id="{7D5042A4-8D7A-4752-8763-147C7290629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6051" y="1964692"/>
                        <a:ext cx="1116948" cy="5031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5">
            <a:extLst>
              <a:ext uri="{FF2B5EF4-FFF2-40B4-BE49-F238E27FC236}">
                <a16:creationId xmlns:a16="http://schemas.microsoft.com/office/drawing/2014/main" id="{7F9A359D-6A4A-4C61-B179-25B37CC7682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816143"/>
              </p:ext>
            </p:extLst>
          </p:nvPr>
        </p:nvGraphicFramePr>
        <p:xfrm>
          <a:off x="4801563" y="2455505"/>
          <a:ext cx="3910013" cy="151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2349360" imgH="850680" progId="Equation.DSMT4">
                  <p:embed/>
                </p:oleObj>
              </mc:Choice>
              <mc:Fallback>
                <p:oleObj name="Equation" r:id="rId13" imgW="2349360" imgH="850680" progId="Equation.DSMT4">
                  <p:embed/>
                  <p:pic>
                    <p:nvPicPr>
                      <p:cNvPr id="22" name="Object 5">
                        <a:extLst>
                          <a:ext uri="{FF2B5EF4-FFF2-40B4-BE49-F238E27FC236}">
                            <a16:creationId xmlns:a16="http://schemas.microsoft.com/office/drawing/2014/main" id="{7F9A359D-6A4A-4C61-B179-25B37CC7682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1563" y="2455505"/>
                        <a:ext cx="3910013" cy="15192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矩形 22">
            <a:extLst>
              <a:ext uri="{FF2B5EF4-FFF2-40B4-BE49-F238E27FC236}">
                <a16:creationId xmlns:a16="http://schemas.microsoft.com/office/drawing/2014/main" id="{B64EAF75-49F7-4716-BFD8-FA443F889E2C}"/>
              </a:ext>
            </a:extLst>
          </p:cNvPr>
          <p:cNvSpPr/>
          <p:nvPr/>
        </p:nvSpPr>
        <p:spPr>
          <a:xfrm>
            <a:off x="1730373" y="1007079"/>
            <a:ext cx="10791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i="1">
                <a:solidFill>
                  <a:srgbClr val="3333FF"/>
                </a:solidFill>
                <a:latin typeface="+mj-lt"/>
                <a:ea typeface="楷体_GB2312" pitchFamily="49" charset="-122"/>
              </a:rPr>
              <a:t>I</a:t>
            </a:r>
            <a:r>
              <a:rPr lang="en-US" altLang="en-US" b="1" i="1" baseline="-25000">
                <a:solidFill>
                  <a:srgbClr val="3333FF"/>
                </a:solidFill>
                <a:ea typeface="楷体_GB2312" pitchFamily="49" charset="-122"/>
              </a:rPr>
              <a:t>l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en-US" b="1" i="1" baseline="-2500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en-US" b="1" i="1">
                <a:solidFill>
                  <a:srgbClr val="FF0000"/>
                </a:solidFill>
                <a:latin typeface="+mj-lt"/>
                <a:ea typeface="楷体_GB2312" pitchFamily="49" charset="-122"/>
              </a:rPr>
              <a:t>I</a:t>
            </a:r>
            <a:r>
              <a:rPr lang="en-US" altLang="zh-CN" b="1" baseline="-2500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p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/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F4A91D8B-5147-4281-9744-70CA73CC3464}"/>
              </a:ext>
            </a:extLst>
          </p:cNvPr>
          <p:cNvCxnSpPr>
            <a:cxnSpLocks/>
          </p:cNvCxnSpPr>
          <p:nvPr/>
        </p:nvCxnSpPr>
        <p:spPr bwMode="auto">
          <a:xfrm>
            <a:off x="323528" y="1563638"/>
            <a:ext cx="3529013" cy="0"/>
          </a:xfrm>
          <a:prstGeom prst="line">
            <a:avLst/>
          </a:prstGeom>
          <a:solidFill>
            <a:schemeClr val="accent1"/>
          </a:solidFill>
          <a:ln w="25400" cap="flat" cmpd="thickThin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967E7A64-0E89-4462-BC25-2EC12F427CAB}"/>
              </a:ext>
            </a:extLst>
          </p:cNvPr>
          <p:cNvCxnSpPr/>
          <p:nvPr/>
        </p:nvCxnSpPr>
        <p:spPr bwMode="auto">
          <a:xfrm>
            <a:off x="4932040" y="1552476"/>
            <a:ext cx="3529013" cy="0"/>
          </a:xfrm>
          <a:prstGeom prst="line">
            <a:avLst/>
          </a:prstGeom>
          <a:solidFill>
            <a:schemeClr val="accent1"/>
          </a:solidFill>
          <a:ln w="25400" cap="flat" cmpd="thickThin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矩形 24">
            <a:extLst>
              <a:ext uri="{FF2B5EF4-FFF2-40B4-BE49-F238E27FC236}">
                <a16:creationId xmlns:a16="http://schemas.microsoft.com/office/drawing/2014/main" id="{9A11FF5B-1F88-4AE3-B372-EBCDF0F59821}"/>
              </a:ext>
            </a:extLst>
          </p:cNvPr>
          <p:cNvSpPr/>
          <p:nvPr/>
        </p:nvSpPr>
        <p:spPr>
          <a:xfrm>
            <a:off x="6210567" y="1054246"/>
            <a:ext cx="11496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i="1">
                <a:solidFill>
                  <a:srgbClr val="3333FF"/>
                </a:solidFill>
                <a:ea typeface="楷体_GB2312" pitchFamily="49" charset="-122"/>
              </a:rPr>
              <a:t>U</a:t>
            </a:r>
            <a:r>
              <a:rPr lang="en-US" altLang="en-US" b="1" i="1" baseline="-25000">
                <a:solidFill>
                  <a:srgbClr val="3333FF"/>
                </a:solidFill>
                <a:ea typeface="楷体_GB2312" pitchFamily="49" charset="-122"/>
              </a:rPr>
              <a:t>l</a:t>
            </a:r>
            <a:r>
              <a:rPr lang="en-US" altLang="en-US" b="1" i="1" baseline="-25000">
                <a:ea typeface="楷体_GB2312" pitchFamily="49" charset="-122"/>
              </a:rPr>
              <a:t>＝ </a:t>
            </a:r>
            <a:r>
              <a:rPr lang="en-US" altLang="en-US" b="1" i="1">
                <a:solidFill>
                  <a:srgbClr val="FF3300"/>
                </a:solidFill>
                <a:ea typeface="楷体_GB2312" pitchFamily="49" charset="-122"/>
              </a:rPr>
              <a:t>U</a:t>
            </a:r>
            <a:r>
              <a:rPr lang="en-US" altLang="zh-CN" b="1" baseline="-25000">
                <a:solidFill>
                  <a:srgbClr val="FF3300"/>
                </a:solidFill>
                <a:ea typeface="楷体_GB2312" pitchFamily="49" charset="-122"/>
              </a:rPr>
              <a:t>p</a:t>
            </a:r>
            <a:r>
              <a:rPr lang="en-US" altLang="en-US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>
              <a:solidFill>
                <a:srgbClr val="FF3300"/>
              </a:solidFill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475A8B58-F2E7-4AB6-B0FB-64169CE3E243}"/>
              </a:ext>
            </a:extLst>
          </p:cNvPr>
          <p:cNvSpPr/>
          <p:nvPr/>
        </p:nvSpPr>
        <p:spPr>
          <a:xfrm>
            <a:off x="2818250" y="3970907"/>
            <a:ext cx="3897222" cy="461665"/>
          </a:xfrm>
          <a:prstGeom prst="rect">
            <a:avLst/>
          </a:prstGeom>
          <a:ln>
            <a:solidFill>
              <a:srgbClr val="04B5C8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>
            <a:spAutoFit/>
          </a:bodyPr>
          <a:lstStyle/>
          <a:p>
            <a:pPr algn="ctr"/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满足对称三相电路的对称性</a:t>
            </a:r>
            <a:endParaRPr lang="zh-CN" alt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7" name="对象 76807">
            <a:extLst>
              <a:ext uri="{FF2B5EF4-FFF2-40B4-BE49-F238E27FC236}">
                <a16:creationId xmlns:a16="http://schemas.microsoft.com/office/drawing/2014/main" id="{BFE0A00B-6DE4-43AB-89D1-ABD7BAA87F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2071364"/>
              </p:ext>
            </p:extLst>
          </p:nvPr>
        </p:nvGraphicFramePr>
        <p:xfrm>
          <a:off x="1547664" y="4483519"/>
          <a:ext cx="6022442" cy="6844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2869920" imgH="419040" progId="Equation.DSMT4">
                  <p:embed/>
                </p:oleObj>
              </mc:Choice>
              <mc:Fallback>
                <p:oleObj name="Equation" r:id="rId15" imgW="2869920" imgH="419040" progId="Equation.DSMT4">
                  <p:embed/>
                  <p:pic>
                    <p:nvPicPr>
                      <p:cNvPr id="26" name="对象 76807">
                        <a:extLst>
                          <a:ext uri="{FF2B5EF4-FFF2-40B4-BE49-F238E27FC236}">
                            <a16:creationId xmlns:a16="http://schemas.microsoft.com/office/drawing/2014/main" id="{3696D304-15FD-4B6B-9C4A-9D9DAA774F89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 dpi="0"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4483519"/>
                        <a:ext cx="6022442" cy="6844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图片 13">
            <a:extLst>
              <a:ext uri="{FF2B5EF4-FFF2-40B4-BE49-F238E27FC236}">
                <a16:creationId xmlns:a16="http://schemas.microsoft.com/office/drawing/2014/main" id="{7D27E3A7-7D14-4F42-BDA8-A5948041DEC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22949" y="2570297"/>
            <a:ext cx="3567297" cy="139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95202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E4410B3C-DDCD-4FDA-893C-44647E9BDE8A}"/>
              </a:ext>
            </a:extLst>
          </p:cNvPr>
          <p:cNvSpPr txBox="1"/>
          <p:nvPr/>
        </p:nvSpPr>
        <p:spPr>
          <a:xfrm>
            <a:off x="107504" y="411510"/>
            <a:ext cx="91612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3333FF"/>
                </a:solidFill>
              </a:rPr>
              <a:t>思考：</a:t>
            </a:r>
            <a:r>
              <a:rPr lang="en-US" altLang="zh-CN" b="1" dirty="0"/>
              <a:t>1.</a:t>
            </a:r>
            <a:r>
              <a:rPr lang="zh-CN" altLang="en-US" b="1" dirty="0"/>
              <a:t>世界上各国电压标准不同。</a:t>
            </a:r>
            <a:r>
              <a:rPr lang="zh-CN" altLang="en-US" b="1" u="sng" dirty="0">
                <a:solidFill>
                  <a:srgbClr val="FF0000"/>
                </a:solidFill>
              </a:rPr>
              <a:t>美国，中国</a:t>
            </a:r>
            <a:r>
              <a:rPr lang="zh-CN" altLang="en-US" b="1" dirty="0"/>
              <a:t>，</a:t>
            </a:r>
            <a:r>
              <a:rPr lang="zh-CN" altLang="en-US" b="1" u="sng" dirty="0">
                <a:solidFill>
                  <a:srgbClr val="3333FF"/>
                </a:solidFill>
              </a:rPr>
              <a:t>英国</a:t>
            </a:r>
            <a:r>
              <a:rPr lang="zh-CN" altLang="en-US" b="1" dirty="0"/>
              <a:t>，</a:t>
            </a:r>
            <a:r>
              <a:rPr lang="zh-CN" altLang="en-US" b="1" u="sng" dirty="0">
                <a:solidFill>
                  <a:schemeClr val="accent1">
                    <a:lumMod val="50000"/>
                  </a:schemeClr>
                </a:solidFill>
              </a:rPr>
              <a:t>日本</a:t>
            </a:r>
            <a:r>
              <a:rPr lang="zh-CN" altLang="en-US" b="1" dirty="0"/>
              <a:t>？</a:t>
            </a:r>
            <a:endParaRPr lang="en-US" altLang="zh-CN" b="1" dirty="0"/>
          </a:p>
          <a:p>
            <a:r>
              <a:rPr lang="en-US" altLang="zh-CN" b="1" dirty="0"/>
              <a:t>             2.</a:t>
            </a:r>
            <a:r>
              <a:rPr lang="zh-CN" altLang="en-US" b="1" dirty="0"/>
              <a:t>生活中电工师傅说的</a:t>
            </a:r>
            <a:r>
              <a:rPr lang="en-US" altLang="zh-CN" b="1" u="sng" dirty="0">
                <a:solidFill>
                  <a:srgbClr val="FF0000"/>
                </a:solidFill>
              </a:rPr>
              <a:t>220V,311V</a:t>
            </a:r>
            <a:r>
              <a:rPr lang="zh-CN" altLang="en-US" b="1" dirty="0"/>
              <a:t>，</a:t>
            </a:r>
            <a:r>
              <a:rPr lang="en-US" altLang="zh-CN" b="1" u="sng" dirty="0">
                <a:solidFill>
                  <a:srgbClr val="3333FF"/>
                </a:solidFill>
              </a:rPr>
              <a:t>380V,537V</a:t>
            </a:r>
            <a:r>
              <a:rPr lang="zh-CN" altLang="en-US" b="1" dirty="0"/>
              <a:t>是什么意思？</a:t>
            </a:r>
            <a:endParaRPr lang="en-US" altLang="zh-CN" b="1" dirty="0"/>
          </a:p>
          <a:p>
            <a:r>
              <a:rPr lang="en-US" altLang="zh-CN" b="1" dirty="0"/>
              <a:t>             3.</a:t>
            </a:r>
            <a:r>
              <a:rPr lang="zh-CN" altLang="en-US" b="1" dirty="0"/>
              <a:t>中国的电力系统采用</a:t>
            </a:r>
            <a:r>
              <a:rPr lang="zh-CN" altLang="en-US" b="1" dirty="0">
                <a:solidFill>
                  <a:srgbClr val="FF0000"/>
                </a:solidFill>
              </a:rPr>
              <a:t>三相四线制</a:t>
            </a:r>
            <a:r>
              <a:rPr lang="zh-CN" altLang="en-US" b="1" dirty="0"/>
              <a:t>是什么意思？</a:t>
            </a:r>
            <a:endParaRPr lang="en-US" altLang="zh-CN" b="1" dirty="0"/>
          </a:p>
          <a:p>
            <a:r>
              <a:rPr lang="en-US" altLang="zh-CN" b="1" dirty="0"/>
              <a:t>             4.</a:t>
            </a:r>
            <a:r>
              <a:rPr lang="zh-CN" altLang="en-US" b="1" dirty="0"/>
              <a:t>插座和插头为什么有</a:t>
            </a:r>
            <a:r>
              <a:rPr lang="zh-CN" altLang="en-US" b="1" u="sng" dirty="0">
                <a:solidFill>
                  <a:srgbClr val="FF0000"/>
                </a:solidFill>
              </a:rPr>
              <a:t>三脚</a:t>
            </a:r>
            <a:r>
              <a:rPr lang="zh-CN" altLang="en-US" b="1" dirty="0"/>
              <a:t>和</a:t>
            </a:r>
            <a:r>
              <a:rPr lang="zh-CN" altLang="en-US" b="1" u="sng" dirty="0">
                <a:solidFill>
                  <a:srgbClr val="3333FF"/>
                </a:solidFill>
              </a:rPr>
              <a:t>两脚</a:t>
            </a:r>
            <a:r>
              <a:rPr lang="zh-CN" altLang="en-US" b="1" dirty="0"/>
              <a:t>插座插头？</a:t>
            </a:r>
          </a:p>
        </p:txBody>
      </p:sp>
      <p:pic>
        <p:nvPicPr>
          <p:cNvPr id="14" name="Picture 2" descr="E:\sw\课件\讲课比赛\问号.jpg">
            <a:extLst>
              <a:ext uri="{FF2B5EF4-FFF2-40B4-BE49-F238E27FC236}">
                <a16:creationId xmlns:a16="http://schemas.microsoft.com/office/drawing/2014/main" id="{47FB10B5-3856-47A3-A303-20D5DD5545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95686"/>
            <a:ext cx="2071687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9B3075C5-5E8D-4236-A659-31B4D1514B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283718"/>
            <a:ext cx="2798450" cy="2071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652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E000FBD2-732C-4A0A-A1D6-303DC9853CA7}"/>
              </a:ext>
            </a:extLst>
          </p:cNvPr>
          <p:cNvSpPr/>
          <p:nvPr/>
        </p:nvSpPr>
        <p:spPr>
          <a:xfrm>
            <a:off x="395536" y="267494"/>
            <a:ext cx="6246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>
              <a:spcBef>
                <a:spcPct val="50000"/>
              </a:spcBef>
              <a:buNone/>
            </a:pP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下面讨论对称三相电路的瞬时功率:</a:t>
            </a:r>
            <a:r>
              <a:rPr lang="en-US" altLang="en-US" sz="1600" b="1"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416B1B6-E69A-4389-AF63-AED67ADD26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43558"/>
            <a:ext cx="8244408" cy="302212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602E7E8-C383-4A8D-9477-4E71B0B12A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939902"/>
            <a:ext cx="5400600" cy="637819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907CCDF3-5456-4242-B55E-D72866BB96AD}"/>
              </a:ext>
            </a:extLst>
          </p:cNvPr>
          <p:cNvSpPr/>
          <p:nvPr/>
        </p:nvSpPr>
        <p:spPr>
          <a:xfrm>
            <a:off x="251520" y="4561974"/>
            <a:ext cx="89467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三相瞬时功率是不随时间变化的常数，并且等于其平均功率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5227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8">
            <a:extLst>
              <a:ext uri="{FF2B5EF4-FFF2-40B4-BE49-F238E27FC236}">
                <a16:creationId xmlns:a16="http://schemas.microsoft.com/office/drawing/2014/main" id="{E9B10067-00AB-4689-825F-283CA55F55D8}"/>
              </a:ext>
            </a:extLst>
          </p:cNvPr>
          <p:cNvPicPr/>
          <p:nvPr/>
        </p:nvPicPr>
        <p:blipFill dpi="0">
          <a:blip r:embed="rId2"/>
          <a:stretch>
            <a:fillRect/>
          </a:stretch>
        </p:blipFill>
        <p:spPr>
          <a:xfrm>
            <a:off x="1232034" y="1602024"/>
            <a:ext cx="6040438" cy="3043238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4" name="组合 43">
            <a:extLst>
              <a:ext uri="{FF2B5EF4-FFF2-40B4-BE49-F238E27FC236}">
                <a16:creationId xmlns:a16="http://schemas.microsoft.com/office/drawing/2014/main" id="{97297D48-EA19-4FAD-9BF9-D3C9C9468EB4}"/>
              </a:ext>
            </a:extLst>
          </p:cNvPr>
          <p:cNvGrpSpPr/>
          <p:nvPr/>
        </p:nvGrpSpPr>
        <p:grpSpPr>
          <a:xfrm>
            <a:off x="5057378" y="2119834"/>
            <a:ext cx="1862138" cy="1439862"/>
            <a:chOff x="5054600" y="3068638"/>
            <a:chExt cx="1862138" cy="1440482"/>
          </a:xfrm>
        </p:grpSpPr>
        <p:graphicFrame>
          <p:nvGraphicFramePr>
            <p:cNvPr id="5" name="对象 25">
              <a:extLst>
                <a:ext uri="{FF2B5EF4-FFF2-40B4-BE49-F238E27FC236}">
                  <a16:creationId xmlns:a16="http://schemas.microsoft.com/office/drawing/2014/main" id="{853E0AFE-84D1-490C-9C6F-25A21F144E2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424613" y="3068638"/>
            <a:ext cx="492125" cy="44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0" imgH="0" progId="Equation.DSMT4">
                    <p:embed/>
                  </p:oleObj>
                </mc:Choice>
                <mc:Fallback>
                  <p:oleObj name="Equation" r:id="rId3" imgW="0" imgH="0" progId="Equation.DSMT4">
                    <p:embed/>
                    <p:pic>
                      <p:nvPicPr>
                        <p:cNvPr id="51221" name="对象 25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24613" y="3068638"/>
                          <a:ext cx="492125" cy="444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" name="直接箭头连接符 23">
              <a:extLst>
                <a:ext uri="{FF2B5EF4-FFF2-40B4-BE49-F238E27FC236}">
                  <a16:creationId xmlns:a16="http://schemas.microsoft.com/office/drawing/2014/main" id="{CF7474C9-EED2-4EA2-8259-573B08BA4DAA}"/>
                </a:ext>
              </a:extLst>
            </p:cNvPr>
            <p:cNvCxnSpPr/>
            <p:nvPr/>
          </p:nvCxnSpPr>
          <p:spPr>
            <a:xfrm>
              <a:off x="6300192" y="3150609"/>
              <a:ext cx="216024" cy="36285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tailEnd type="triangle"/>
            </a:ln>
          </p:spPr>
        </p:cxnSp>
        <p:cxnSp>
          <p:nvCxnSpPr>
            <p:cNvPr id="7" name="直接箭头连接符 26">
              <a:extLst>
                <a:ext uri="{FF2B5EF4-FFF2-40B4-BE49-F238E27FC236}">
                  <a16:creationId xmlns:a16="http://schemas.microsoft.com/office/drawing/2014/main" id="{E646AA29-A8D3-4346-B9FC-D1F3BBB8D59B}"/>
                </a:ext>
              </a:extLst>
            </p:cNvPr>
            <p:cNvCxnSpPr/>
            <p:nvPr/>
          </p:nvCxnSpPr>
          <p:spPr>
            <a:xfrm flipH="1">
              <a:off x="6418398" y="4509120"/>
              <a:ext cx="47824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tailEnd type="triangle"/>
            </a:ln>
          </p:spPr>
        </p:cxnSp>
        <p:graphicFrame>
          <p:nvGraphicFramePr>
            <p:cNvPr id="8" name="对象 25">
              <a:extLst>
                <a:ext uri="{FF2B5EF4-FFF2-40B4-BE49-F238E27FC236}">
                  <a16:creationId xmlns:a16="http://schemas.microsoft.com/office/drawing/2014/main" id="{E6351114-EBFD-4E81-B1B3-00C1E48E734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359525" y="4064000"/>
            <a:ext cx="531813" cy="44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0" imgH="0" progId="Equation.DSMT4">
                    <p:embed/>
                  </p:oleObj>
                </mc:Choice>
                <mc:Fallback>
                  <p:oleObj name="Equation" r:id="rId5" imgW="0" imgH="0" progId="Equation.DSMT4">
                    <p:embed/>
                    <p:pic>
                      <p:nvPicPr>
                        <p:cNvPr id="51224" name="对象 25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59525" y="4064000"/>
                          <a:ext cx="531813" cy="444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9" name="直接箭头连接符 29">
              <a:extLst>
                <a:ext uri="{FF2B5EF4-FFF2-40B4-BE49-F238E27FC236}">
                  <a16:creationId xmlns:a16="http://schemas.microsoft.com/office/drawing/2014/main" id="{B48E13D6-D28A-423D-AED4-4DBE11EE2EE5}"/>
                </a:ext>
              </a:extLst>
            </p:cNvPr>
            <p:cNvCxnSpPr/>
            <p:nvPr/>
          </p:nvCxnSpPr>
          <p:spPr>
            <a:xfrm flipV="1">
              <a:off x="5435756" y="3954888"/>
              <a:ext cx="219355" cy="37568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tailEnd type="triangle"/>
            </a:ln>
          </p:spPr>
        </p:cxnSp>
        <p:graphicFrame>
          <p:nvGraphicFramePr>
            <p:cNvPr id="10" name="对象 25">
              <a:extLst>
                <a:ext uri="{FF2B5EF4-FFF2-40B4-BE49-F238E27FC236}">
                  <a16:creationId xmlns:a16="http://schemas.microsoft.com/office/drawing/2014/main" id="{25EF99D6-B6F4-404C-A591-129BA12E167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054600" y="3814763"/>
            <a:ext cx="492125" cy="44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7" imgW="0" imgH="0" progId="Equation.DSMT4">
                    <p:embed/>
                  </p:oleObj>
                </mc:Choice>
                <mc:Fallback>
                  <p:oleObj name="Equation" r:id="rId7" imgW="0" imgH="0" progId="Equation.DSMT4">
                    <p:embed/>
                    <p:pic>
                      <p:nvPicPr>
                        <p:cNvPr id="51226" name="对象 25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54600" y="3814763"/>
                          <a:ext cx="492125" cy="444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" name="Text Box 2">
            <a:extLst>
              <a:ext uri="{FF2B5EF4-FFF2-40B4-BE49-F238E27FC236}">
                <a16:creationId xmlns:a16="http://schemas.microsoft.com/office/drawing/2014/main" id="{295C3A5F-71C6-4D18-B953-AD1AD4D7B641}"/>
              </a:ext>
            </a:extLst>
          </p:cNvPr>
          <p:cNvSpPr/>
          <p:nvPr/>
        </p:nvSpPr>
        <p:spPr>
          <a:xfrm>
            <a:off x="251520" y="275349"/>
            <a:ext cx="8713788" cy="120032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</a:lstStyle>
          <a:p>
            <a:pPr marL="0" lvl="0" indent="0" algn="just">
              <a:spcBef>
                <a:spcPct val="0"/>
              </a:spcBef>
              <a:buNone/>
            </a:pPr>
            <a:r>
              <a:rPr lang="en-US" altLang="en-US" sz="2400" b="1">
                <a:latin typeface="楷体_GB2312" pitchFamily="49" charset="-122"/>
                <a:ea typeface="楷体_GB2312" pitchFamily="49" charset="-122"/>
              </a:rPr>
              <a:t>例 对称</a:t>
            </a:r>
            <a:r>
              <a:rPr lang="en-US" altLang="en-US" sz="2400" b="1">
                <a:ea typeface="楷体_GB2312" pitchFamily="49" charset="-122"/>
              </a:rPr>
              <a:t>Y-</a:t>
            </a:r>
            <a:r>
              <a:rPr lang="en-US" altLang="en-US" sz="2400" b="1">
                <a:latin typeface="楷体_GB2312" pitchFamily="49" charset="-122"/>
                <a:ea typeface="楷体_GB2312" pitchFamily="49" charset="-122"/>
              </a:rPr>
              <a:t>Δ三相电路中，已知</a:t>
            </a:r>
          </a:p>
          <a:p>
            <a:pPr marL="0" lvl="0" indent="0" algn="just">
              <a:spcBef>
                <a:spcPct val="0"/>
              </a:spcBef>
              <a:buNone/>
            </a:pPr>
            <a:endParaRPr lang="en-US" altLang="en-US" sz="2400" b="1">
              <a:latin typeface="楷体_GB2312" pitchFamily="49" charset="-122"/>
              <a:ea typeface="楷体_GB2312" pitchFamily="49" charset="-122"/>
            </a:endParaRPr>
          </a:p>
          <a:p>
            <a:pPr marL="0" lvl="0" indent="0" algn="just">
              <a:spcBef>
                <a:spcPct val="0"/>
              </a:spcBef>
              <a:buNone/>
            </a:pPr>
            <a:r>
              <a:rPr lang="en-US" altLang="en-US" sz="2400" b="1">
                <a:latin typeface="楷体_GB2312" pitchFamily="49" charset="-122"/>
                <a:ea typeface="楷体_GB2312" pitchFamily="49" charset="-122"/>
              </a:rPr>
              <a:t>试求</a:t>
            </a:r>
            <a:r>
              <a:rPr lang="en-US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负载</a:t>
            </a:r>
            <a:r>
              <a:rPr lang="en-US" altLang="en-US" sz="2400" b="1">
                <a:latin typeface="楷体_GB2312" pitchFamily="49" charset="-122"/>
                <a:ea typeface="楷体_GB2312" pitchFamily="49" charset="-122"/>
              </a:rPr>
              <a:t>相电流和线电流及负载吸收功率。</a:t>
            </a:r>
          </a:p>
        </p:txBody>
      </p:sp>
      <p:grpSp>
        <p:nvGrpSpPr>
          <p:cNvPr id="12" name="组合 44">
            <a:extLst>
              <a:ext uri="{FF2B5EF4-FFF2-40B4-BE49-F238E27FC236}">
                <a16:creationId xmlns:a16="http://schemas.microsoft.com/office/drawing/2014/main" id="{8C5C87D8-93D9-4AEA-AF50-9CF7248A936C}"/>
              </a:ext>
            </a:extLst>
          </p:cNvPr>
          <p:cNvGrpSpPr/>
          <p:nvPr/>
        </p:nvGrpSpPr>
        <p:grpSpPr>
          <a:xfrm>
            <a:off x="5062140" y="1600721"/>
            <a:ext cx="1406525" cy="3101975"/>
            <a:chOff x="5059490" y="2549641"/>
            <a:chExt cx="1405604" cy="3102224"/>
          </a:xfrm>
        </p:grpSpPr>
        <p:cxnSp>
          <p:nvCxnSpPr>
            <p:cNvPr id="13" name="直接箭头连接符 20">
              <a:extLst>
                <a:ext uri="{FF2B5EF4-FFF2-40B4-BE49-F238E27FC236}">
                  <a16:creationId xmlns:a16="http://schemas.microsoft.com/office/drawing/2014/main" id="{86FE3153-6352-48B6-A0F1-5ED26265D76C}"/>
                </a:ext>
              </a:extLst>
            </p:cNvPr>
            <p:cNvCxnSpPr/>
            <p:nvPr/>
          </p:nvCxnSpPr>
          <p:spPr>
            <a:xfrm>
              <a:off x="5220072" y="2952864"/>
              <a:ext cx="360040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miter lim="800000"/>
              <a:tailEnd type="triangle"/>
            </a:ln>
          </p:spPr>
        </p:cxnSp>
        <p:graphicFrame>
          <p:nvGraphicFramePr>
            <p:cNvPr id="14" name="对象 25">
              <a:extLst>
                <a:ext uri="{FF2B5EF4-FFF2-40B4-BE49-F238E27FC236}">
                  <a16:creationId xmlns:a16="http://schemas.microsoft.com/office/drawing/2014/main" id="{4C2D72C1-E352-487D-A788-866B910E6F1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193276" y="2549641"/>
            <a:ext cx="334963" cy="44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0" imgH="0" progId="Equation.DSMT4">
                    <p:embed/>
                  </p:oleObj>
                </mc:Choice>
                <mc:Fallback>
                  <p:oleObj name="Equation" r:id="rId9" imgW="0" imgH="0" progId="Equation.DSMT4">
                    <p:embed/>
                    <p:pic>
                      <p:nvPicPr>
                        <p:cNvPr id="51216" name="对象 25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93276" y="2549641"/>
                          <a:ext cx="334963" cy="444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对象 25">
              <a:extLst>
                <a:ext uri="{FF2B5EF4-FFF2-40B4-BE49-F238E27FC236}">
                  <a16:creationId xmlns:a16="http://schemas.microsoft.com/office/drawing/2014/main" id="{D8F71601-EB3F-49C2-A3B8-3EC9C8C44FA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054860" y="4766940"/>
            <a:ext cx="386247" cy="44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1" imgW="0" imgH="0" progId="Equation.DSMT4">
                    <p:embed/>
                  </p:oleObj>
                </mc:Choice>
                <mc:Fallback>
                  <p:oleObj name="Equation" r:id="rId11" imgW="0" imgH="0" progId="Equation.DSMT4">
                    <p:embed/>
                    <p:pic>
                      <p:nvPicPr>
                        <p:cNvPr id="51217" name="对象 25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54860" y="4766940"/>
                          <a:ext cx="386247" cy="444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6" name="直接箭头连接符 33">
              <a:extLst>
                <a:ext uri="{FF2B5EF4-FFF2-40B4-BE49-F238E27FC236}">
                  <a16:creationId xmlns:a16="http://schemas.microsoft.com/office/drawing/2014/main" id="{CF27810A-3A7B-475B-8526-7F5B29FDDBC2}"/>
                </a:ext>
              </a:extLst>
            </p:cNvPr>
            <p:cNvCxnSpPr/>
            <p:nvPr/>
          </p:nvCxnSpPr>
          <p:spPr>
            <a:xfrm>
              <a:off x="5929157" y="4797152"/>
              <a:ext cx="535937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miter lim="800000"/>
              <a:tailEnd type="triangle"/>
            </a:ln>
          </p:spPr>
        </p:cxnSp>
        <p:cxnSp>
          <p:nvCxnSpPr>
            <p:cNvPr id="17" name="直接箭头连接符 52">
              <a:extLst>
                <a:ext uri="{FF2B5EF4-FFF2-40B4-BE49-F238E27FC236}">
                  <a16:creationId xmlns:a16="http://schemas.microsoft.com/office/drawing/2014/main" id="{06659476-EAEC-47F3-9EFC-0198DBF910A2}"/>
                </a:ext>
              </a:extLst>
            </p:cNvPr>
            <p:cNvCxnSpPr/>
            <p:nvPr/>
          </p:nvCxnSpPr>
          <p:spPr>
            <a:xfrm>
              <a:off x="5059490" y="5207365"/>
              <a:ext cx="241172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miter lim="800000"/>
              <a:tailEnd type="triangle"/>
            </a:ln>
          </p:spPr>
        </p:cxnSp>
        <p:graphicFrame>
          <p:nvGraphicFramePr>
            <p:cNvPr id="18" name="对象 25">
              <a:extLst>
                <a:ext uri="{FF2B5EF4-FFF2-40B4-BE49-F238E27FC236}">
                  <a16:creationId xmlns:a16="http://schemas.microsoft.com/office/drawing/2014/main" id="{DBD3FC7D-F7AD-4BB9-A800-80B12936D15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159186" y="5207365"/>
            <a:ext cx="386247" cy="44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3" imgW="0" imgH="0" progId="Equation.DSMT4">
                    <p:embed/>
                  </p:oleObj>
                </mc:Choice>
                <mc:Fallback>
                  <p:oleObj name="Equation" r:id="rId13" imgW="0" imgH="0" progId="Equation.DSMT4">
                    <p:embed/>
                    <p:pic>
                      <p:nvPicPr>
                        <p:cNvPr id="51220" name="对象 25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59186" y="5207365"/>
                          <a:ext cx="386247" cy="444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9" name="组合 71694">
            <a:extLst>
              <a:ext uri="{FF2B5EF4-FFF2-40B4-BE49-F238E27FC236}">
                <a16:creationId xmlns:a16="http://schemas.microsoft.com/office/drawing/2014/main" id="{877D4A55-A1E6-47CC-856F-0655FF8C5DAF}"/>
              </a:ext>
            </a:extLst>
          </p:cNvPr>
          <p:cNvGrpSpPr/>
          <p:nvPr/>
        </p:nvGrpSpPr>
        <p:grpSpPr>
          <a:xfrm>
            <a:off x="4545177" y="1923678"/>
            <a:ext cx="536574" cy="1808162"/>
            <a:chOff x="1982" y="1570"/>
            <a:chExt cx="338" cy="918"/>
          </a:xfrm>
        </p:grpSpPr>
        <p:sp>
          <p:nvSpPr>
            <p:cNvPr id="20" name="TextBox 30">
              <a:extLst>
                <a:ext uri="{FF2B5EF4-FFF2-40B4-BE49-F238E27FC236}">
                  <a16:creationId xmlns:a16="http://schemas.microsoft.com/office/drawing/2014/main" id="{25AF0A64-F11B-423C-BAAD-4A2C30547376}"/>
                </a:ext>
              </a:extLst>
            </p:cNvPr>
            <p:cNvSpPr/>
            <p:nvPr/>
          </p:nvSpPr>
          <p:spPr>
            <a:xfrm>
              <a:off x="2018" y="2160"/>
              <a:ext cx="244" cy="32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en-US" altLang="en-US" sz="3600" b="1">
                  <a:latin typeface="楷体_GB2312" pitchFamily="49" charset="-122"/>
                  <a:ea typeface="楷体_GB2312" pitchFamily="49" charset="-122"/>
                </a:rPr>
                <a:t>-</a:t>
              </a:r>
            </a:p>
          </p:txBody>
        </p:sp>
        <p:graphicFrame>
          <p:nvGraphicFramePr>
            <p:cNvPr id="21" name="对象 25">
              <a:extLst>
                <a:ext uri="{FF2B5EF4-FFF2-40B4-BE49-F238E27FC236}">
                  <a16:creationId xmlns:a16="http://schemas.microsoft.com/office/drawing/2014/main" id="{4993F168-D3EF-4F4B-A4AB-033AEA7A477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14710610"/>
                </p:ext>
              </p:extLst>
            </p:nvPr>
          </p:nvGraphicFramePr>
          <p:xfrm>
            <a:off x="1982" y="1923"/>
            <a:ext cx="338" cy="2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5" imgW="330120" imgH="241200" progId="Equation.DSMT4">
                    <p:embed/>
                  </p:oleObj>
                </mc:Choice>
                <mc:Fallback>
                  <p:oleObj name="Equation" r:id="rId15" imgW="330120" imgH="241200" progId="Equation.DSMT4">
                    <p:embed/>
                    <p:pic>
                      <p:nvPicPr>
                        <p:cNvPr id="51213" name="对象 25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2" y="1923"/>
                          <a:ext cx="338" cy="28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TextBox 27">
              <a:extLst>
                <a:ext uri="{FF2B5EF4-FFF2-40B4-BE49-F238E27FC236}">
                  <a16:creationId xmlns:a16="http://schemas.microsoft.com/office/drawing/2014/main" id="{34C0C822-22E1-43A6-A48A-B368C4DB6BE5}"/>
                </a:ext>
              </a:extLst>
            </p:cNvPr>
            <p:cNvSpPr/>
            <p:nvPr/>
          </p:nvSpPr>
          <p:spPr>
            <a:xfrm>
              <a:off x="1982" y="1570"/>
              <a:ext cx="337" cy="32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en-US" altLang="en-US" sz="3600" b="1">
                  <a:latin typeface="楷体_GB2312" pitchFamily="49" charset="-122"/>
                  <a:ea typeface="楷体_GB2312" pitchFamily="49" charset="-122"/>
                </a:rPr>
                <a:t>+</a:t>
              </a:r>
            </a:p>
          </p:txBody>
        </p:sp>
      </p:grpSp>
      <p:grpSp>
        <p:nvGrpSpPr>
          <p:cNvPr id="23" name="组合 71694">
            <a:extLst>
              <a:ext uri="{FF2B5EF4-FFF2-40B4-BE49-F238E27FC236}">
                <a16:creationId xmlns:a16="http://schemas.microsoft.com/office/drawing/2014/main" id="{53780FBD-AA70-44F2-B411-DF3EE23D542E}"/>
              </a:ext>
            </a:extLst>
          </p:cNvPr>
          <p:cNvGrpSpPr/>
          <p:nvPr/>
        </p:nvGrpSpPr>
        <p:grpSpPr>
          <a:xfrm>
            <a:off x="3142853" y="2000771"/>
            <a:ext cx="534988" cy="1803400"/>
            <a:chOff x="1982" y="1570"/>
            <a:chExt cx="337" cy="852"/>
          </a:xfrm>
        </p:grpSpPr>
        <p:sp>
          <p:nvSpPr>
            <p:cNvPr id="24" name="TextBox 30">
              <a:extLst>
                <a:ext uri="{FF2B5EF4-FFF2-40B4-BE49-F238E27FC236}">
                  <a16:creationId xmlns:a16="http://schemas.microsoft.com/office/drawing/2014/main" id="{49C61669-08D2-4AC0-AD6C-ED6433AEE69C}"/>
                </a:ext>
              </a:extLst>
            </p:cNvPr>
            <p:cNvSpPr/>
            <p:nvPr/>
          </p:nvSpPr>
          <p:spPr>
            <a:xfrm>
              <a:off x="2028" y="2117"/>
              <a:ext cx="244" cy="30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en-US" altLang="en-US" sz="3600" b="1">
                  <a:latin typeface="楷体_GB2312" pitchFamily="49" charset="-122"/>
                  <a:ea typeface="楷体_GB2312" pitchFamily="49" charset="-122"/>
                </a:rPr>
                <a:t>-</a:t>
              </a:r>
            </a:p>
          </p:txBody>
        </p:sp>
        <p:graphicFrame>
          <p:nvGraphicFramePr>
            <p:cNvPr id="25" name="对象 25">
              <a:extLst>
                <a:ext uri="{FF2B5EF4-FFF2-40B4-BE49-F238E27FC236}">
                  <a16:creationId xmlns:a16="http://schemas.microsoft.com/office/drawing/2014/main" id="{4471014B-BD41-4AB2-ACE3-BC8A301E429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676070"/>
                </p:ext>
              </p:extLst>
            </p:nvPr>
          </p:nvGraphicFramePr>
          <p:xfrm>
            <a:off x="2048" y="1922"/>
            <a:ext cx="253" cy="1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7" imgW="291960" imgH="241200" progId="Equation.DSMT4">
                    <p:embed/>
                  </p:oleObj>
                </mc:Choice>
                <mc:Fallback>
                  <p:oleObj name="Equation" r:id="rId17" imgW="291960" imgH="241200" progId="Equation.DSMT4">
                    <p:embed/>
                    <p:pic>
                      <p:nvPicPr>
                        <p:cNvPr id="51210" name="对象 25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48" y="1922"/>
                          <a:ext cx="253" cy="1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TextBox 27">
              <a:extLst>
                <a:ext uri="{FF2B5EF4-FFF2-40B4-BE49-F238E27FC236}">
                  <a16:creationId xmlns:a16="http://schemas.microsoft.com/office/drawing/2014/main" id="{E8CE9F36-D459-466F-9F8B-5A935F9F9A27}"/>
                </a:ext>
              </a:extLst>
            </p:cNvPr>
            <p:cNvSpPr/>
            <p:nvPr/>
          </p:nvSpPr>
          <p:spPr>
            <a:xfrm>
              <a:off x="1982" y="1570"/>
              <a:ext cx="337" cy="30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en-US" altLang="en-US" sz="3600" b="1">
                  <a:latin typeface="楷体_GB2312" pitchFamily="49" charset="-122"/>
                  <a:ea typeface="楷体_GB2312" pitchFamily="49" charset="-122"/>
                </a:rPr>
                <a:t>+</a:t>
              </a:r>
            </a:p>
          </p:txBody>
        </p:sp>
      </p:grpSp>
      <p:graphicFrame>
        <p:nvGraphicFramePr>
          <p:cNvPr id="27" name="对象 76807">
            <a:extLst>
              <a:ext uri="{FF2B5EF4-FFF2-40B4-BE49-F238E27FC236}">
                <a16:creationId xmlns:a16="http://schemas.microsoft.com/office/drawing/2014/main" id="{093D5F7A-A73D-48F2-95A3-3BB6295B22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7177491"/>
              </p:ext>
            </p:extLst>
          </p:nvPr>
        </p:nvGraphicFramePr>
        <p:xfrm>
          <a:off x="729319" y="626275"/>
          <a:ext cx="5681663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2844720" imgH="253800" progId="Equation.DSMT4">
                  <p:embed/>
                </p:oleObj>
              </mc:Choice>
              <mc:Fallback>
                <p:oleObj name="Equation" r:id="rId19" imgW="2844720" imgH="253800" progId="Equation.DSMT4">
                  <p:embed/>
                  <p:pic>
                    <p:nvPicPr>
                      <p:cNvPr id="18" name="对象 76807">
                        <a:extLst>
                          <a:ext uri="{FF2B5EF4-FFF2-40B4-BE49-F238E27FC236}">
                            <a16:creationId xmlns:a16="http://schemas.microsoft.com/office/drawing/2014/main" id="{B8FA1887-D221-4FB7-89B9-2620C3129652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 dpi="0"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319" y="626275"/>
                        <a:ext cx="5681663" cy="49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组合 71694">
            <a:extLst>
              <a:ext uri="{FF2B5EF4-FFF2-40B4-BE49-F238E27FC236}">
                <a16:creationId xmlns:a16="http://schemas.microsoft.com/office/drawing/2014/main" id="{D1FC18C5-3406-468A-822E-7F72652C4AB4}"/>
              </a:ext>
            </a:extLst>
          </p:cNvPr>
          <p:cNvGrpSpPr/>
          <p:nvPr/>
        </p:nvGrpSpPr>
        <p:grpSpPr>
          <a:xfrm>
            <a:off x="6452750" y="1636282"/>
            <a:ext cx="1016001" cy="1866900"/>
            <a:chOff x="4080" y="1400"/>
            <a:chExt cx="640" cy="882"/>
          </a:xfrm>
        </p:grpSpPr>
        <p:sp>
          <p:nvSpPr>
            <p:cNvPr id="29" name="TextBox 30">
              <a:extLst>
                <a:ext uri="{FF2B5EF4-FFF2-40B4-BE49-F238E27FC236}">
                  <a16:creationId xmlns:a16="http://schemas.microsoft.com/office/drawing/2014/main" id="{0EEE3CCF-3627-4E1D-B9CC-D1BAFBEBDE6D}"/>
                </a:ext>
              </a:extLst>
            </p:cNvPr>
            <p:cNvSpPr/>
            <p:nvPr/>
          </p:nvSpPr>
          <p:spPr>
            <a:xfrm>
              <a:off x="4476" y="1977"/>
              <a:ext cx="244" cy="30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en-US" altLang="en-US" sz="3600" b="1">
                  <a:latin typeface="楷体_GB2312" pitchFamily="49" charset="-122"/>
                  <a:ea typeface="楷体_GB2312" pitchFamily="49" charset="-122"/>
                </a:rPr>
                <a:t>-</a:t>
              </a:r>
            </a:p>
          </p:txBody>
        </p:sp>
        <p:graphicFrame>
          <p:nvGraphicFramePr>
            <p:cNvPr id="30" name="对象 25">
              <a:extLst>
                <a:ext uri="{FF2B5EF4-FFF2-40B4-BE49-F238E27FC236}">
                  <a16:creationId xmlns:a16="http://schemas.microsoft.com/office/drawing/2014/main" id="{81F014D7-B723-4A6F-BDA6-AAA0A7D2902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02407699"/>
                </p:ext>
              </p:extLst>
            </p:nvPr>
          </p:nvGraphicFramePr>
          <p:xfrm>
            <a:off x="4422" y="1847"/>
            <a:ext cx="245" cy="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1" imgW="241200" imgH="241200" progId="Equation.DSMT4">
                    <p:embed/>
                  </p:oleObj>
                </mc:Choice>
                <mc:Fallback>
                  <p:oleObj name="Equation" r:id="rId21" imgW="241200" imgH="241200" progId="Equation.DSMT4">
                    <p:embed/>
                    <p:pic>
                      <p:nvPicPr>
                        <p:cNvPr id="25" name="对象 25">
                          <a:extLst>
                            <a:ext uri="{FF2B5EF4-FFF2-40B4-BE49-F238E27FC236}">
                              <a16:creationId xmlns:a16="http://schemas.microsoft.com/office/drawing/2014/main" id="{4471014B-BD41-4AB2-ACE3-BC8A301E429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22" y="1847"/>
                          <a:ext cx="245" cy="2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" name="TextBox 27">
              <a:extLst>
                <a:ext uri="{FF2B5EF4-FFF2-40B4-BE49-F238E27FC236}">
                  <a16:creationId xmlns:a16="http://schemas.microsoft.com/office/drawing/2014/main" id="{0E16F19D-A07E-44BB-8490-8D242D76094E}"/>
                </a:ext>
              </a:extLst>
            </p:cNvPr>
            <p:cNvSpPr/>
            <p:nvPr/>
          </p:nvSpPr>
          <p:spPr>
            <a:xfrm>
              <a:off x="4080" y="1400"/>
              <a:ext cx="337" cy="30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en-US" altLang="en-US" sz="3600" b="1">
                  <a:latin typeface="楷体_GB2312" pitchFamily="49" charset="-122"/>
                  <a:ea typeface="楷体_GB2312" pitchFamily="49" charset="-122"/>
                </a:rPr>
                <a:t>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23299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>
            <a:extLst>
              <a:ext uri="{FF2B5EF4-FFF2-40B4-BE49-F238E27FC236}">
                <a16:creationId xmlns:a16="http://schemas.microsoft.com/office/drawing/2014/main" id="{42FEFF1E-C8A6-4C22-8717-B713DE8754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0855895"/>
              </p:ext>
            </p:extLst>
          </p:nvPr>
        </p:nvGraphicFramePr>
        <p:xfrm>
          <a:off x="4932040" y="2859782"/>
          <a:ext cx="3312368" cy="95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47560" imgH="495000" progId="Equation.DSMT4">
                  <p:embed/>
                </p:oleObj>
              </mc:Choice>
              <mc:Fallback>
                <p:oleObj name="Equation" r:id="rId2" imgW="1447560" imgH="495000" progId="Equation.DSMT4">
                  <p:embed/>
                  <p:pic>
                    <p:nvPicPr>
                      <p:cNvPr id="52227" name="Object 4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2859782"/>
                        <a:ext cx="3312368" cy="95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4">
            <a:extLst>
              <a:ext uri="{FF2B5EF4-FFF2-40B4-BE49-F238E27FC236}">
                <a16:creationId xmlns:a16="http://schemas.microsoft.com/office/drawing/2014/main" id="{C0B1E795-A4D5-43C8-B02A-F964C02054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8134763"/>
              </p:ext>
            </p:extLst>
          </p:nvPr>
        </p:nvGraphicFramePr>
        <p:xfrm>
          <a:off x="1979712" y="1679518"/>
          <a:ext cx="5400600" cy="754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692080" imgH="444240" progId="Equation.DSMT4">
                  <p:embed/>
                </p:oleObj>
              </mc:Choice>
              <mc:Fallback>
                <p:oleObj name="Equation" r:id="rId4" imgW="2692080" imgH="444240" progId="Equation.DSMT4">
                  <p:embed/>
                  <p:pic>
                    <p:nvPicPr>
                      <p:cNvPr id="52228" name="Object 4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1679518"/>
                        <a:ext cx="5400600" cy="754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4">
            <a:extLst>
              <a:ext uri="{FF2B5EF4-FFF2-40B4-BE49-F238E27FC236}">
                <a16:creationId xmlns:a16="http://schemas.microsoft.com/office/drawing/2014/main" id="{69C4DBE1-9107-48E0-BDA9-CD0AB1B3D6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9404508"/>
              </p:ext>
            </p:extLst>
          </p:nvPr>
        </p:nvGraphicFramePr>
        <p:xfrm>
          <a:off x="2025650" y="839788"/>
          <a:ext cx="3927475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739880" imgH="241200" progId="Equation.DSMT4">
                  <p:embed/>
                </p:oleObj>
              </mc:Choice>
              <mc:Fallback>
                <p:oleObj name="Equation" r:id="rId6" imgW="1739880" imgH="241200" progId="Equation.DSMT4">
                  <p:embed/>
                  <p:pic>
                    <p:nvPicPr>
                      <p:cNvPr id="52229" name="Object 4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5650" y="839788"/>
                        <a:ext cx="3927475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2">
            <a:extLst>
              <a:ext uri="{FF2B5EF4-FFF2-40B4-BE49-F238E27FC236}">
                <a16:creationId xmlns:a16="http://schemas.microsoft.com/office/drawing/2014/main" id="{FB1FA76F-8981-412F-9316-4717CEDBECA8}"/>
              </a:ext>
            </a:extLst>
          </p:cNvPr>
          <p:cNvSpPr/>
          <p:nvPr/>
        </p:nvSpPr>
        <p:spPr>
          <a:xfrm>
            <a:off x="323528" y="1326959"/>
            <a:ext cx="1728192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b="1" i="0" u="none" smtId="4294967295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b="1" i="0" u="none" smtId="4294967295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b="1" i="0" u="none" smtId="4294967295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b="1" i="0" u="none" smtId="4294967295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b="1" i="0" u="none" smtId="4294967295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defRPr>
            </a:lvl5pPr>
          </a:lstStyle>
          <a:p>
            <a:pPr marL="0" lvl="0" indent="0"/>
            <a:r>
              <a:rPr sz="2400">
                <a:solidFill>
                  <a:schemeClr val="tx1"/>
                </a:solidFill>
              </a:rPr>
              <a:t>可得相电流</a:t>
            </a:r>
          </a:p>
        </p:txBody>
      </p:sp>
      <p:sp>
        <p:nvSpPr>
          <p:cNvPr id="6" name="文本框 3">
            <a:extLst>
              <a:ext uri="{FF2B5EF4-FFF2-40B4-BE49-F238E27FC236}">
                <a16:creationId xmlns:a16="http://schemas.microsoft.com/office/drawing/2014/main" id="{6E0F49D7-F72D-452B-BB21-A84D22096777}"/>
              </a:ext>
            </a:extLst>
          </p:cNvPr>
          <p:cNvSpPr/>
          <p:nvPr/>
        </p:nvSpPr>
        <p:spPr>
          <a:xfrm>
            <a:off x="112727" y="2594072"/>
            <a:ext cx="3877985" cy="461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b="1" i="0" u="none" smtId="4294967295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b="1" i="0" u="none" smtId="4294967295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b="1" i="0" u="none" smtId="4294967295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b="1" i="0" u="none" smtId="4294967295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b="1" i="0" u="none" smtId="4294967295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defRPr>
            </a:lvl5pPr>
          </a:lstStyle>
          <a:p>
            <a:pPr marL="0" lvl="0" indent="0"/>
            <a:r>
              <a:rPr sz="2400">
                <a:solidFill>
                  <a:schemeClr val="tx1"/>
                </a:solidFill>
              </a:rPr>
              <a:t>根据</a:t>
            </a:r>
            <a:r>
              <a:rPr sz="2400">
                <a:solidFill>
                  <a:srgbClr val="FF0000"/>
                </a:solidFill>
              </a:rPr>
              <a:t>对称三相电路的对称性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B4EB42A3-2031-414B-8CAE-2CF6F2C5929B}"/>
              </a:ext>
            </a:extLst>
          </p:cNvPr>
          <p:cNvSpPr/>
          <p:nvPr/>
        </p:nvSpPr>
        <p:spPr>
          <a:xfrm>
            <a:off x="323528" y="357965"/>
            <a:ext cx="73328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kumimoji="0" lang="zh-CN" altLang="en-US" b="1">
                <a:ea typeface="楷体_GB2312" pitchFamily="49" charset="-122"/>
              </a:rPr>
              <a:t>根据三角形连接负载的特点，线电压等于相电压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61609E83-B377-4681-A965-6C2442714DB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071405"/>
            <a:ext cx="3772459" cy="1966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1419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2">
            <a:extLst>
              <a:ext uri="{FF2B5EF4-FFF2-40B4-BE49-F238E27FC236}">
                <a16:creationId xmlns:a16="http://schemas.microsoft.com/office/drawing/2014/main" id="{6E68CA35-B88D-4E5B-BAF6-D136D132C1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2985497"/>
              </p:ext>
            </p:extLst>
          </p:nvPr>
        </p:nvGraphicFramePr>
        <p:xfrm>
          <a:off x="409185" y="1908223"/>
          <a:ext cx="5316538" cy="209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908080" imgH="1054080" progId="Equation.DSMT4">
                  <p:embed/>
                </p:oleObj>
              </mc:Choice>
              <mc:Fallback>
                <p:oleObj name="Equation" r:id="rId2" imgW="2908080" imgH="1054080" progId="Equation.DSMT4">
                  <p:embed/>
                  <p:pic>
                    <p:nvPicPr>
                      <p:cNvPr id="53250" name="对象 2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185" y="1908223"/>
                        <a:ext cx="5316538" cy="2097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78857">
            <a:extLst>
              <a:ext uri="{FF2B5EF4-FFF2-40B4-BE49-F238E27FC236}">
                <a16:creationId xmlns:a16="http://schemas.microsoft.com/office/drawing/2014/main" id="{1FA97C18-8AE1-4F00-A06A-406755D75E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1098197"/>
              </p:ext>
            </p:extLst>
          </p:nvPr>
        </p:nvGraphicFramePr>
        <p:xfrm>
          <a:off x="668615" y="3898114"/>
          <a:ext cx="4734326" cy="1098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590560" imgH="482400" progId="Equation.DSMT4">
                  <p:embed/>
                </p:oleObj>
              </mc:Choice>
              <mc:Fallback>
                <p:oleObj name="Equation" r:id="rId4" imgW="2590560" imgH="482400" progId="Equation.DSMT4">
                  <p:embed/>
                  <p:pic>
                    <p:nvPicPr>
                      <p:cNvPr id="53251" name="对象 78857"/>
                      <p:cNvPicPr>
                        <a:picLocks noChangeArrowheads="1"/>
                      </p:cNvPicPr>
                      <p:nvPr/>
                    </p:nvPicPr>
                    <p:blipFill dpi="0"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615" y="3898114"/>
                        <a:ext cx="4734326" cy="10986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6">
            <a:extLst>
              <a:ext uri="{FF2B5EF4-FFF2-40B4-BE49-F238E27FC236}">
                <a16:creationId xmlns:a16="http://schemas.microsoft.com/office/drawing/2014/main" id="{F1A1E31C-96C2-4D5E-A851-52B4F88BE0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3161495"/>
              </p:ext>
            </p:extLst>
          </p:nvPr>
        </p:nvGraphicFramePr>
        <p:xfrm>
          <a:off x="265112" y="810642"/>
          <a:ext cx="8613775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152600" imgH="253800" progId="Equation.DSMT4">
                  <p:embed/>
                </p:oleObj>
              </mc:Choice>
              <mc:Fallback>
                <p:oleObj name="Equation" r:id="rId6" imgW="4152600" imgH="253800" progId="Equation.DSMT4">
                  <p:embed/>
                  <p:pic>
                    <p:nvPicPr>
                      <p:cNvPr id="53252" name="对象 6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112" y="810642"/>
                        <a:ext cx="8613775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7">
            <a:extLst>
              <a:ext uri="{FF2B5EF4-FFF2-40B4-BE49-F238E27FC236}">
                <a16:creationId xmlns:a16="http://schemas.microsoft.com/office/drawing/2014/main" id="{B935F2BD-02B6-4E82-B093-11400FD67E77}"/>
              </a:ext>
            </a:extLst>
          </p:cNvPr>
          <p:cNvSpPr/>
          <p:nvPr/>
        </p:nvSpPr>
        <p:spPr>
          <a:xfrm>
            <a:off x="143198" y="339502"/>
            <a:ext cx="9145015" cy="52322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b="1" i="0" u="none" smtId="4294967295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b="1" i="0" u="none" smtId="4294967295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b="1" i="0" u="none" smtId="4294967295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b="1" i="0" u="none" smtId="4294967295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b="1" i="0" u="none" smtId="4294967295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defRPr>
            </a:lvl5pPr>
          </a:lstStyle>
          <a:p>
            <a:pPr marL="0" lvl="0" indent="0"/>
            <a:r>
              <a:rPr sz="2800">
                <a:solidFill>
                  <a:schemeClr val="tx1"/>
                </a:solidFill>
              </a:rPr>
              <a:t>根据三角形连接负载，线电流和相电流关系，线电流为：</a:t>
            </a:r>
          </a:p>
        </p:txBody>
      </p:sp>
      <p:sp>
        <p:nvSpPr>
          <p:cNvPr id="6" name="文本框 8">
            <a:extLst>
              <a:ext uri="{FF2B5EF4-FFF2-40B4-BE49-F238E27FC236}">
                <a16:creationId xmlns:a16="http://schemas.microsoft.com/office/drawing/2014/main" id="{C0368AFE-8152-4A9E-997B-749A330FF9EF}"/>
              </a:ext>
            </a:extLst>
          </p:cNvPr>
          <p:cNvSpPr/>
          <p:nvPr/>
        </p:nvSpPr>
        <p:spPr>
          <a:xfrm>
            <a:off x="156911" y="1335399"/>
            <a:ext cx="4493538" cy="52322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b="1" i="0" u="none" smtId="4294967295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b="1" i="0" u="none" smtId="4294967295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b="1" i="0" u="none" smtId="4294967295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b="1" i="0" u="none" smtId="4294967295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b="1" i="0" u="none" smtId="4294967295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defRPr>
            </a:lvl5pPr>
          </a:lstStyle>
          <a:p>
            <a:pPr marL="0" lvl="0" indent="0"/>
            <a:r>
              <a:rPr sz="2800">
                <a:solidFill>
                  <a:schemeClr val="tx1"/>
                </a:solidFill>
              </a:rPr>
              <a:t>根据</a:t>
            </a:r>
            <a:r>
              <a:rPr sz="2800">
                <a:solidFill>
                  <a:srgbClr val="FF0000"/>
                </a:solidFill>
              </a:rPr>
              <a:t>对称三相电路的对称性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7870AC0-4620-4A96-B456-79AA5A0F127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601" y="1367953"/>
            <a:ext cx="3818200" cy="1989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1689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428750" y="250031"/>
            <a:ext cx="6286500" cy="4643438"/>
            <a:chOff x="1428750" y="250031"/>
            <a:chExt cx="6286500" cy="4643438"/>
          </a:xfrm>
        </p:grpSpPr>
        <p:pic>
          <p:nvPicPr>
            <p:cNvPr id="2" name="Picture 2" descr="BJ_02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8750" y="250031"/>
              <a:ext cx="6286500" cy="4643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" name="矩形 2"/>
            <p:cNvSpPr>
              <a:spLocks noChangeArrowheads="1"/>
            </p:cNvSpPr>
            <p:nvPr/>
          </p:nvSpPr>
          <p:spPr bwMode="auto">
            <a:xfrm>
              <a:off x="2357441" y="1821662"/>
              <a:ext cx="4544821" cy="1200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kern="1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kern="1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kern="1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kern="1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kern="1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r>
                <a:rPr lang="en-US" sz="7200" b="1" dirty="0">
                  <a:solidFill>
                    <a:srgbClr val="002060"/>
                  </a:solidFill>
                </a:rPr>
                <a:t>THE  END</a:t>
              </a:r>
              <a:endParaRPr lang="zh-CN" altLang="en-US" sz="7200" b="1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07899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D324524B-133A-4C21-9725-A9ECED62F96D}"/>
              </a:ext>
            </a:extLst>
          </p:cNvPr>
          <p:cNvSpPr/>
          <p:nvPr/>
        </p:nvSpPr>
        <p:spPr>
          <a:xfrm>
            <a:off x="161700" y="587054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u="sng">
                <a:latin typeface="楷体_GB2312" pitchFamily="49" charset="-122"/>
                <a:ea typeface="楷体_GB2312" pitchFamily="49" charset="-122"/>
              </a:rPr>
              <a:t>三相电路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：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由</a:t>
            </a:r>
            <a:r>
              <a:rPr lang="en-US" altLang="en-US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三相电源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en-US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三相线路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en-US" altLang="en-US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三相负载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组成的电路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C7E479A-9670-4263-A78C-9904F4C92E37}"/>
              </a:ext>
            </a:extLst>
          </p:cNvPr>
          <p:cNvSpPr/>
          <p:nvPr/>
        </p:nvSpPr>
        <p:spPr>
          <a:xfrm>
            <a:off x="179137" y="1002552"/>
            <a:ext cx="8443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三相电路的分析计算其实可以看成一个</a:t>
            </a:r>
            <a:r>
              <a:rPr lang="en-US" altLang="en-US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正弦稳态电路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的分析计算问题。</a:t>
            </a:r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0AF82DC-8AA8-4FAD-9047-ACB0C68501C1}"/>
              </a:ext>
            </a:extLst>
          </p:cNvPr>
          <p:cNvSpPr/>
          <p:nvPr/>
        </p:nvSpPr>
        <p:spPr>
          <a:xfrm>
            <a:off x="161700" y="195486"/>
            <a:ext cx="3882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8-7-1 三相电路的基本概念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F84D57B4-B462-4A79-AB54-D26FAE8D44BF}"/>
              </a:ext>
            </a:extLst>
          </p:cNvPr>
          <p:cNvSpPr/>
          <p:nvPr/>
        </p:nvSpPr>
        <p:spPr>
          <a:xfrm>
            <a:off x="127055" y="1728081"/>
            <a:ext cx="8443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en-US" b="1" u="sng">
                <a:latin typeface="楷体_GB2312" pitchFamily="49" charset="-122"/>
                <a:ea typeface="楷体_GB2312" pitchFamily="49" charset="-122"/>
              </a:rPr>
              <a:t>三相电源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是指能同时产生</a:t>
            </a:r>
            <a:r>
              <a:rPr lang="en-US" altLang="en-US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个</a:t>
            </a:r>
            <a:r>
              <a:rPr lang="en-US" altLang="en-US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频率相同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但</a:t>
            </a:r>
            <a:r>
              <a:rPr lang="en-US" altLang="en-US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相位不同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的正弦电压的电源一定方式连接而成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的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总体。</a:t>
            </a:r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67F3F39A-80EC-4775-8297-94729E339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790634"/>
            <a:ext cx="2405062" cy="1928812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21852734-0BC7-45FC-AD88-CA7F98B6ED56}"/>
              </a:ext>
            </a:extLst>
          </p:cNvPr>
          <p:cNvSpPr/>
          <p:nvPr/>
        </p:nvSpPr>
        <p:spPr>
          <a:xfrm>
            <a:off x="78706" y="2571750"/>
            <a:ext cx="67975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如果三相电源产生的三个同频正弦电压的</a:t>
            </a:r>
            <a:r>
              <a:rPr lang="en-US" altLang="en-US" b="1">
                <a:solidFill>
                  <a:srgbClr val="00B050"/>
                </a:solidFill>
                <a:latin typeface="楷体_GB2312" pitchFamily="49" charset="-122"/>
                <a:ea typeface="楷体_GB2312" pitchFamily="49" charset="-122"/>
              </a:rPr>
              <a:t>振幅相等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en-US" b="1">
                <a:solidFill>
                  <a:srgbClr val="00B050"/>
                </a:solidFill>
                <a:latin typeface="楷体_GB2312" pitchFamily="49" charset="-122"/>
                <a:ea typeface="楷体_GB2312" pitchFamily="49" charset="-122"/>
              </a:rPr>
              <a:t>相位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彼此互差</a:t>
            </a:r>
            <a:r>
              <a:rPr lang="en-US" altLang="en-US" b="1">
                <a:solidFill>
                  <a:srgbClr val="00B050"/>
                </a:solidFill>
                <a:latin typeface="楷体_GB2312" pitchFamily="49" charset="-122"/>
                <a:ea typeface="楷体_GB2312" pitchFamily="49" charset="-122"/>
              </a:rPr>
              <a:t>120</a:t>
            </a:r>
            <a:r>
              <a:rPr lang="en-US" altLang="zh-CN" b="1" baseline="54000">
                <a:solidFill>
                  <a:srgbClr val="00B050"/>
                </a:solidFill>
                <a:latin typeface="楷体_GB2312" pitchFamily="49" charset="-122"/>
                <a:ea typeface="楷体_GB2312" pitchFamily="49" charset="-122"/>
              </a:rPr>
              <a:t>o</a:t>
            </a:r>
            <a:r>
              <a:rPr lang="en-US" altLang="en-US" b="1">
                <a:solidFill>
                  <a:srgbClr val="00B05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，则称为</a:t>
            </a:r>
            <a:r>
              <a:rPr lang="en-US" altLang="en-US" b="1">
                <a:solidFill>
                  <a:srgbClr val="00B050"/>
                </a:solidFill>
                <a:latin typeface="楷体_GB2312" pitchFamily="49" charset="-122"/>
                <a:ea typeface="楷体_GB2312" pitchFamily="49" charset="-122"/>
              </a:rPr>
              <a:t>对称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三相电源。</a:t>
            </a:r>
            <a:endParaRPr lang="en-US" altLang="en-US"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77" name="Object 5">
            <a:extLst>
              <a:ext uri="{FF2B5EF4-FFF2-40B4-BE49-F238E27FC236}">
                <a16:creationId xmlns:a16="http://schemas.microsoft.com/office/drawing/2014/main" id="{31C71A5E-575A-4B3B-BC12-55DDD12BF0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6714852"/>
              </p:ext>
            </p:extLst>
          </p:nvPr>
        </p:nvGraphicFramePr>
        <p:xfrm>
          <a:off x="304007" y="3335772"/>
          <a:ext cx="3065462" cy="1430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841400" imgH="799920" progId="Equation.DSMT4">
                  <p:embed/>
                </p:oleObj>
              </mc:Choice>
              <mc:Fallback>
                <p:oleObj name="Equation" r:id="rId4" imgW="1841400" imgH="799920" progId="Equation.DSMT4">
                  <p:embed/>
                  <p:pic>
                    <p:nvPicPr>
                      <p:cNvPr id="2970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007" y="3335772"/>
                        <a:ext cx="3065462" cy="14303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文本框 11">
            <a:extLst>
              <a:ext uri="{FF2B5EF4-FFF2-40B4-BE49-F238E27FC236}">
                <a16:creationId xmlns:a16="http://schemas.microsoft.com/office/drawing/2014/main" id="{41EFDF4D-BB8E-4EF4-A654-872E5A835B08}"/>
              </a:ext>
            </a:extLst>
          </p:cNvPr>
          <p:cNvSpPr txBox="1"/>
          <p:nvPr/>
        </p:nvSpPr>
        <p:spPr>
          <a:xfrm>
            <a:off x="7170555" y="244281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accent6"/>
                </a:solidFill>
              </a:rPr>
              <a:t>首端</a:t>
            </a:r>
          </a:p>
        </p:txBody>
      </p:sp>
      <p:sp>
        <p:nvSpPr>
          <p:cNvPr id="80" name="文本框 79">
            <a:extLst>
              <a:ext uri="{FF2B5EF4-FFF2-40B4-BE49-F238E27FC236}">
                <a16:creationId xmlns:a16="http://schemas.microsoft.com/office/drawing/2014/main" id="{77403BFC-AA10-4054-BF1A-23E5A92515DB}"/>
              </a:ext>
            </a:extLst>
          </p:cNvPr>
          <p:cNvSpPr txBox="1"/>
          <p:nvPr/>
        </p:nvSpPr>
        <p:spPr>
          <a:xfrm>
            <a:off x="7038060" y="4674671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accent6"/>
                </a:solidFill>
              </a:rPr>
              <a:t>尾端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0D6B8FF-1CB2-40C0-9A73-839A51E285E3}"/>
              </a:ext>
            </a:extLst>
          </p:cNvPr>
          <p:cNvSpPr txBox="1"/>
          <p:nvPr/>
        </p:nvSpPr>
        <p:spPr>
          <a:xfrm>
            <a:off x="872550" y="4669463"/>
            <a:ext cx="4589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i="1"/>
              <a:t>U</a:t>
            </a:r>
            <a:r>
              <a:rPr lang="en-US" altLang="zh-CN" baseline="-25000"/>
              <a:t>p:</a:t>
            </a:r>
            <a:r>
              <a:rPr lang="zh-CN" altLang="en-US" b="1"/>
              <a:t>电源电压（相电压）有效值。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02117A4-1D9D-41B8-8DFD-22A18835A3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9502" y="3398746"/>
            <a:ext cx="1791424" cy="127071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1" grpId="0"/>
      <p:bldP spid="12" grpId="0"/>
      <p:bldP spid="80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5CA2665F-7E6A-4CE0-8235-D19DE51A1F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804214"/>
            <a:ext cx="5024387" cy="2016224"/>
          </a:xfrm>
          <a:prstGeom prst="rect">
            <a:avLst/>
          </a:prstGeom>
        </p:spPr>
      </p:pic>
      <p:sp>
        <p:nvSpPr>
          <p:cNvPr id="4" name="Text Box 9">
            <a:extLst>
              <a:ext uri="{FF2B5EF4-FFF2-40B4-BE49-F238E27FC236}">
                <a16:creationId xmlns:a16="http://schemas.microsoft.com/office/drawing/2014/main" id="{11A8F54D-AFD4-4EC1-86EE-E73181423FD2}"/>
              </a:ext>
            </a:extLst>
          </p:cNvPr>
          <p:cNvSpPr/>
          <p:nvPr/>
        </p:nvSpPr>
        <p:spPr>
          <a:xfrm>
            <a:off x="107504" y="267494"/>
            <a:ext cx="3570208" cy="461665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r>
              <a:rPr lang="en-US" altLang="en-US" sz="2400" b="1">
                <a:latin typeface="+mn-lt"/>
                <a:ea typeface="楷体_GB2312" pitchFamily="49" charset="-122"/>
              </a:rPr>
              <a:t>对于对称三相电源特点：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B963C3A3-7016-4045-8583-603905E856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6189087"/>
              </p:ext>
            </p:extLst>
          </p:nvPr>
        </p:nvGraphicFramePr>
        <p:xfrm>
          <a:off x="611188" y="3113088"/>
          <a:ext cx="2370137" cy="53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079280" imgH="228600" progId="Equation.DSMT4">
                  <p:embed/>
                </p:oleObj>
              </mc:Choice>
              <mc:Fallback>
                <p:oleObj name="Equation" r:id="rId3" imgW="1079280" imgH="228600" progId="Equation.DSMT4">
                  <p:embed/>
                  <p:pic>
                    <p:nvPicPr>
                      <p:cNvPr id="77" name="Object 5">
                        <a:extLst>
                          <a:ext uri="{FF2B5EF4-FFF2-40B4-BE49-F238E27FC236}">
                            <a16:creationId xmlns:a16="http://schemas.microsoft.com/office/drawing/2014/main" id="{31C71A5E-575A-4B3B-BC12-55DDD12BF01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3113088"/>
                        <a:ext cx="2370137" cy="5381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9882D627-52AD-437E-AA13-55A47B658DDE}"/>
              </a:ext>
            </a:extLst>
          </p:cNvPr>
          <p:cNvCxnSpPr/>
          <p:nvPr/>
        </p:nvCxnSpPr>
        <p:spPr bwMode="auto">
          <a:xfrm>
            <a:off x="4427984" y="2931790"/>
            <a:ext cx="0" cy="151216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FD879E07-90A1-4BCF-B9D8-A681E771CF0A}"/>
              </a:ext>
            </a:extLst>
          </p:cNvPr>
          <p:cNvGrpSpPr/>
          <p:nvPr/>
        </p:nvGrpSpPr>
        <p:grpSpPr>
          <a:xfrm>
            <a:off x="7020272" y="2859782"/>
            <a:ext cx="1319784" cy="795999"/>
            <a:chOff x="7020272" y="2859782"/>
            <a:chExt cx="1319784" cy="795999"/>
          </a:xfrm>
        </p:grpSpPr>
        <p:cxnSp>
          <p:nvCxnSpPr>
            <p:cNvPr id="10" name="直接连接符 61446">
              <a:extLst>
                <a:ext uri="{FF2B5EF4-FFF2-40B4-BE49-F238E27FC236}">
                  <a16:creationId xmlns:a16="http://schemas.microsoft.com/office/drawing/2014/main" id="{671B03D8-F50B-4EB4-ABC2-D5590E71C784}"/>
                </a:ext>
              </a:extLst>
            </p:cNvPr>
            <p:cNvCxnSpPr>
              <a:cxnSpLocks/>
            </p:cNvCxnSpPr>
            <p:nvPr/>
          </p:nvCxnSpPr>
          <p:spPr>
            <a:xfrm>
              <a:off x="7020272" y="2870895"/>
              <a:ext cx="864171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miter lim="800000"/>
            </a:ln>
          </p:spPr>
        </p:cxnSp>
        <p:cxnSp>
          <p:nvCxnSpPr>
            <p:cNvPr id="11" name="直接连接符 61447">
              <a:extLst>
                <a:ext uri="{FF2B5EF4-FFF2-40B4-BE49-F238E27FC236}">
                  <a16:creationId xmlns:a16="http://schemas.microsoft.com/office/drawing/2014/main" id="{DC64B1ED-CFAE-4F30-A1E8-1E7376D1842E}"/>
                </a:ext>
              </a:extLst>
            </p:cNvPr>
            <p:cNvCxnSpPr>
              <a:cxnSpLocks/>
            </p:cNvCxnSpPr>
            <p:nvPr/>
          </p:nvCxnSpPr>
          <p:spPr>
            <a:xfrm>
              <a:off x="7884443" y="2859782"/>
              <a:ext cx="455613" cy="7920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miter lim="800000"/>
            </a:ln>
          </p:spPr>
        </p:cxnSp>
        <p:cxnSp>
          <p:nvCxnSpPr>
            <p:cNvPr id="12" name="直接连接符 61448">
              <a:extLst>
                <a:ext uri="{FF2B5EF4-FFF2-40B4-BE49-F238E27FC236}">
                  <a16:creationId xmlns:a16="http://schemas.microsoft.com/office/drawing/2014/main" id="{C83D51A4-B4ED-49B7-9AE2-3F3C233C09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52320" y="2859782"/>
              <a:ext cx="444823" cy="79599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tailEnd type="triangle"/>
            </a:ln>
          </p:spPr>
        </p:cxnSp>
      </p:grpSp>
      <p:sp>
        <p:nvSpPr>
          <p:cNvPr id="20" name="矩形 19">
            <a:extLst>
              <a:ext uri="{FF2B5EF4-FFF2-40B4-BE49-F238E27FC236}">
                <a16:creationId xmlns:a16="http://schemas.microsoft.com/office/drawing/2014/main" id="{B65DD7BE-D034-4011-AD9D-CE9D5C9A2E70}"/>
              </a:ext>
            </a:extLst>
          </p:cNvPr>
          <p:cNvSpPr/>
          <p:nvPr/>
        </p:nvSpPr>
        <p:spPr>
          <a:xfrm>
            <a:off x="179512" y="674945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>
                <a:latin typeface="+mn-lt"/>
                <a:ea typeface="楷体_GB2312" pitchFamily="49" charset="-122"/>
              </a:rPr>
              <a:t> 三相电源中，把各相电压经过同一值（如最大值）的先后次序称为相序。</a:t>
            </a:r>
            <a:endParaRPr lang="zh-CN" altLang="en-US">
              <a:latin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9093BD-88C4-4C65-BB11-0535323A2B52}"/>
              </a:ext>
            </a:extLst>
          </p:cNvPr>
          <p:cNvSpPr/>
          <p:nvPr/>
        </p:nvSpPr>
        <p:spPr>
          <a:xfrm>
            <a:off x="174068" y="1474442"/>
            <a:ext cx="89344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>
                <a:latin typeface="+mn-lt"/>
                <a:ea typeface="楷体_GB2312" pitchFamily="49" charset="-122"/>
              </a:rPr>
              <a:t>如果相序是A</a:t>
            </a:r>
            <a:r>
              <a:rPr lang="en-US" altLang="zh-CN" b="1">
                <a:latin typeface="+mn-lt"/>
                <a:ea typeface="楷体_GB2312" pitchFamily="49" charset="-122"/>
              </a:rPr>
              <a:t>-</a:t>
            </a:r>
            <a:r>
              <a:rPr lang="en-US" altLang="en-US" b="1">
                <a:latin typeface="+mn-lt"/>
                <a:ea typeface="楷体_GB2312" pitchFamily="49" charset="-122"/>
              </a:rPr>
              <a:t>B</a:t>
            </a:r>
            <a:r>
              <a:rPr lang="en-US" altLang="zh-CN" b="1">
                <a:latin typeface="+mn-lt"/>
                <a:ea typeface="楷体_GB2312" pitchFamily="49" charset="-122"/>
              </a:rPr>
              <a:t>-</a:t>
            </a:r>
            <a:r>
              <a:rPr lang="en-US" altLang="en-US" b="1">
                <a:latin typeface="+mn-lt"/>
                <a:ea typeface="楷体_GB2312" pitchFamily="49" charset="-122"/>
              </a:rPr>
              <a:t>C（或B</a:t>
            </a:r>
            <a:r>
              <a:rPr lang="en-US" altLang="zh-CN" b="1">
                <a:latin typeface="+mn-lt"/>
                <a:ea typeface="楷体_GB2312" pitchFamily="49" charset="-122"/>
              </a:rPr>
              <a:t>-</a:t>
            </a:r>
            <a:r>
              <a:rPr lang="en-US" altLang="en-US" b="1">
                <a:latin typeface="+mn-lt"/>
                <a:ea typeface="楷体_GB2312" pitchFamily="49" charset="-122"/>
              </a:rPr>
              <a:t>C</a:t>
            </a:r>
            <a:r>
              <a:rPr lang="en-US" altLang="zh-CN" b="1">
                <a:latin typeface="+mn-lt"/>
                <a:ea typeface="楷体_GB2312" pitchFamily="49" charset="-122"/>
              </a:rPr>
              <a:t>-</a:t>
            </a:r>
            <a:r>
              <a:rPr lang="en-US" altLang="en-US" b="1">
                <a:latin typeface="+mn-lt"/>
                <a:ea typeface="楷体_GB2312" pitchFamily="49" charset="-122"/>
              </a:rPr>
              <a:t>A;C</a:t>
            </a:r>
            <a:r>
              <a:rPr lang="en-US" altLang="zh-CN" b="1">
                <a:latin typeface="+mn-lt"/>
                <a:ea typeface="楷体_GB2312" pitchFamily="49" charset="-122"/>
              </a:rPr>
              <a:t>-</a:t>
            </a:r>
            <a:r>
              <a:rPr lang="en-US" altLang="en-US" b="1">
                <a:latin typeface="+mn-lt"/>
                <a:ea typeface="楷体_GB2312" pitchFamily="49" charset="-122"/>
              </a:rPr>
              <a:t>A</a:t>
            </a:r>
            <a:r>
              <a:rPr lang="en-US" altLang="zh-CN" b="1">
                <a:latin typeface="+mn-lt"/>
                <a:ea typeface="楷体_GB2312" pitchFamily="49" charset="-122"/>
              </a:rPr>
              <a:t>-</a:t>
            </a:r>
            <a:r>
              <a:rPr lang="en-US" altLang="en-US" b="1">
                <a:latin typeface="+mn-lt"/>
                <a:ea typeface="楷体_GB2312" pitchFamily="49" charset="-122"/>
              </a:rPr>
              <a:t>B）称为 </a:t>
            </a:r>
            <a:r>
              <a:rPr lang="en-US" altLang="en-US" b="1">
                <a:solidFill>
                  <a:srgbClr val="FF0000"/>
                </a:solidFill>
                <a:latin typeface="+mn-lt"/>
                <a:ea typeface="楷体_GB2312" pitchFamily="49" charset="-122"/>
              </a:rPr>
              <a:t>正序(顺序)</a:t>
            </a:r>
            <a:r>
              <a:rPr lang="zh-CN" altLang="en-US" b="1">
                <a:latin typeface="+mn-lt"/>
                <a:ea typeface="楷体_GB2312" pitchFamily="49" charset="-122"/>
              </a:rPr>
              <a:t>。</a:t>
            </a:r>
            <a:endParaRPr lang="zh-CN" altLang="en-US">
              <a:latin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7021C739-20FF-46BD-8014-41DC59F3F3FF}"/>
              </a:ext>
            </a:extLst>
          </p:cNvPr>
          <p:cNvSpPr/>
          <p:nvPr/>
        </p:nvSpPr>
        <p:spPr>
          <a:xfrm>
            <a:off x="174068" y="1934890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>
                <a:latin typeface="+mn-lt"/>
                <a:ea typeface="楷体_GB2312" pitchFamily="49" charset="-122"/>
              </a:rPr>
              <a:t>如果</a:t>
            </a:r>
            <a:r>
              <a:rPr lang="zh-CN" altLang="en-US" b="1">
                <a:latin typeface="+mn-lt"/>
                <a:ea typeface="楷体_GB2312" pitchFamily="49" charset="-122"/>
              </a:rPr>
              <a:t>相</a:t>
            </a:r>
            <a:r>
              <a:rPr lang="en-US" altLang="en-US" b="1">
                <a:latin typeface="+mn-lt"/>
                <a:ea typeface="楷体_GB2312" pitchFamily="49" charset="-122"/>
              </a:rPr>
              <a:t>序</a:t>
            </a:r>
            <a:r>
              <a:rPr lang="zh-CN" altLang="en-US" b="1">
                <a:latin typeface="+mn-lt"/>
                <a:ea typeface="楷体_GB2312" pitchFamily="49" charset="-122"/>
              </a:rPr>
              <a:t>是</a:t>
            </a:r>
            <a:r>
              <a:rPr lang="en-US" altLang="en-US" b="1">
                <a:latin typeface="+mn-lt"/>
                <a:ea typeface="楷体_GB2312" pitchFamily="49" charset="-122"/>
              </a:rPr>
              <a:t>A</a:t>
            </a:r>
            <a:r>
              <a:rPr lang="en-US" altLang="zh-CN" b="1">
                <a:latin typeface="+mn-lt"/>
                <a:ea typeface="楷体_GB2312" pitchFamily="49" charset="-122"/>
              </a:rPr>
              <a:t>-</a:t>
            </a:r>
            <a:r>
              <a:rPr lang="en-US" altLang="en-US" b="1">
                <a:latin typeface="+mn-lt"/>
                <a:ea typeface="楷体_GB2312" pitchFamily="49" charset="-122"/>
              </a:rPr>
              <a:t>C</a:t>
            </a:r>
            <a:r>
              <a:rPr lang="en-US" altLang="zh-CN" b="1">
                <a:latin typeface="+mn-lt"/>
                <a:ea typeface="楷体_GB2312" pitchFamily="49" charset="-122"/>
              </a:rPr>
              <a:t>-</a:t>
            </a:r>
            <a:r>
              <a:rPr lang="en-US" altLang="en-US" b="1">
                <a:latin typeface="+mn-lt"/>
                <a:ea typeface="楷体_GB2312" pitchFamily="49" charset="-122"/>
              </a:rPr>
              <a:t>B（或C</a:t>
            </a:r>
            <a:r>
              <a:rPr lang="en-US" altLang="zh-CN" b="1">
                <a:latin typeface="+mn-lt"/>
                <a:ea typeface="楷体_GB2312" pitchFamily="49" charset="-122"/>
              </a:rPr>
              <a:t>-</a:t>
            </a:r>
            <a:r>
              <a:rPr lang="en-US" altLang="en-US" b="1">
                <a:latin typeface="+mn-lt"/>
                <a:ea typeface="楷体_GB2312" pitchFamily="49" charset="-122"/>
              </a:rPr>
              <a:t>B</a:t>
            </a:r>
            <a:r>
              <a:rPr lang="en-US" altLang="zh-CN" b="1">
                <a:latin typeface="+mn-lt"/>
                <a:ea typeface="楷体_GB2312" pitchFamily="49" charset="-122"/>
              </a:rPr>
              <a:t>-</a:t>
            </a:r>
            <a:r>
              <a:rPr lang="en-US" altLang="en-US" b="1">
                <a:latin typeface="+mn-lt"/>
                <a:ea typeface="楷体_GB2312" pitchFamily="49" charset="-122"/>
              </a:rPr>
              <a:t>A;B</a:t>
            </a:r>
            <a:r>
              <a:rPr lang="en-US" altLang="zh-CN" b="1">
                <a:latin typeface="+mn-lt"/>
                <a:ea typeface="楷体_GB2312" pitchFamily="49" charset="-122"/>
              </a:rPr>
              <a:t>-</a:t>
            </a:r>
            <a:r>
              <a:rPr lang="en-US" altLang="en-US" b="1">
                <a:latin typeface="+mn-lt"/>
                <a:ea typeface="楷体_GB2312" pitchFamily="49" charset="-122"/>
              </a:rPr>
              <a:t>A</a:t>
            </a:r>
            <a:r>
              <a:rPr lang="en-US" altLang="zh-CN" b="1">
                <a:latin typeface="+mn-lt"/>
                <a:ea typeface="楷体_GB2312" pitchFamily="49" charset="-122"/>
              </a:rPr>
              <a:t>-</a:t>
            </a:r>
            <a:r>
              <a:rPr lang="en-US" altLang="en-US" b="1">
                <a:latin typeface="+mn-lt"/>
                <a:ea typeface="楷体_GB2312" pitchFamily="49" charset="-122"/>
              </a:rPr>
              <a:t>C）称为 </a:t>
            </a:r>
            <a:r>
              <a:rPr lang="en-US" altLang="en-US" b="1">
                <a:solidFill>
                  <a:srgbClr val="FF0000"/>
                </a:solidFill>
                <a:latin typeface="+mn-lt"/>
                <a:ea typeface="楷体_GB2312" pitchFamily="49" charset="-122"/>
              </a:rPr>
              <a:t>负序(逆序)</a:t>
            </a:r>
            <a:r>
              <a:rPr lang="en-US" altLang="en-US" b="1">
                <a:latin typeface="+mn-lt"/>
                <a:ea typeface="楷体_GB2312" pitchFamily="49" charset="-122"/>
              </a:rPr>
              <a:t>。</a:t>
            </a:r>
            <a:endParaRPr lang="zh-CN" altLang="en-US">
              <a:latin typeface="+mn-lt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B9638B83-35A6-460F-9850-C4A12CBA8088}"/>
              </a:ext>
            </a:extLst>
          </p:cNvPr>
          <p:cNvSpPr/>
          <p:nvPr/>
        </p:nvSpPr>
        <p:spPr>
          <a:xfrm>
            <a:off x="251520" y="2395832"/>
            <a:ext cx="66839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>
                <a:ea typeface="楷体_GB2312" pitchFamily="49" charset="-122"/>
              </a:rPr>
              <a:t>通常，非特别说明，</a:t>
            </a:r>
            <a:r>
              <a:rPr lang="zh-CN" altLang="en-US" b="1">
                <a:ea typeface="楷体_GB2312" pitchFamily="49" charset="-122"/>
              </a:rPr>
              <a:t>本书</a:t>
            </a:r>
            <a:r>
              <a:rPr lang="en-US" altLang="en-US" b="1">
                <a:ea typeface="楷体_GB2312" pitchFamily="49" charset="-122"/>
              </a:rPr>
              <a:t>三相电源均为</a:t>
            </a:r>
            <a:r>
              <a:rPr lang="en-US" altLang="en-US" b="1">
                <a:solidFill>
                  <a:srgbClr val="FF0000"/>
                </a:solidFill>
                <a:ea typeface="楷体_GB2312" pitchFamily="49" charset="-122"/>
              </a:rPr>
              <a:t>正序</a:t>
            </a:r>
            <a:r>
              <a:rPr lang="en-US" altLang="en-US" b="1">
                <a:ea typeface="楷体_GB2312" pitchFamily="49" charset="-122"/>
              </a:rPr>
              <a:t>连接</a:t>
            </a:r>
            <a:r>
              <a:rPr lang="zh-CN" altLang="en-US" b="1">
                <a:ea typeface="楷体_GB2312" pitchFamily="49" charset="-122"/>
              </a:rPr>
              <a:t>。</a:t>
            </a:r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FBF9AD6-BD72-4410-B2E9-EB9DACB20E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96" y="3809948"/>
            <a:ext cx="2649623" cy="629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7077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729714E5-8EBE-44E8-AB5F-279843E6C896}"/>
              </a:ext>
            </a:extLst>
          </p:cNvPr>
          <p:cNvSpPr/>
          <p:nvPr/>
        </p:nvSpPr>
        <p:spPr>
          <a:xfrm>
            <a:off x="179512" y="339502"/>
            <a:ext cx="4493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>
                <a:solidFill>
                  <a:schemeClr val="accent6"/>
                </a:solidFill>
                <a:latin typeface="楷体_GB2312" pitchFamily="49" charset="-122"/>
                <a:ea typeface="楷体_GB2312" pitchFamily="49" charset="-122"/>
              </a:rPr>
              <a:t>三相电源的两种基本联接方式：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221C0635-DA01-4F54-BA1C-025F7A92F265}"/>
              </a:ext>
            </a:extLst>
          </p:cNvPr>
          <p:cNvSpPr/>
          <p:nvPr/>
        </p:nvSpPr>
        <p:spPr>
          <a:xfrm>
            <a:off x="107504" y="836135"/>
            <a:ext cx="3882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0" indent="0">
              <a:spcBef>
                <a:spcPct val="50000"/>
              </a:spcBef>
              <a:buNone/>
            </a:pPr>
            <a:r>
              <a:rPr lang="en-US" altLang="en-US" b="1">
                <a:solidFill>
                  <a:schemeClr val="accent6"/>
                </a:solidFill>
                <a:latin typeface="楷体_GB2312" pitchFamily="49" charset="-122"/>
                <a:ea typeface="楷体_GB2312" pitchFamily="49" charset="-122"/>
              </a:rPr>
              <a:t>1.星形联接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（又称</a:t>
            </a:r>
            <a:r>
              <a:rPr lang="en-US" altLang="en-US" b="1">
                <a:ea typeface="楷体_GB2312" pitchFamily="49" charset="-122"/>
              </a:rPr>
              <a:t>Y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形联接)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561972C-4E97-4541-B3AC-86B4C2563E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18" y="1260793"/>
            <a:ext cx="2497565" cy="257175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89FA6C6F-1D25-4248-A3E9-EDF97F70C3A8}"/>
              </a:ext>
            </a:extLst>
          </p:cNvPr>
          <p:cNvSpPr/>
          <p:nvPr/>
        </p:nvSpPr>
        <p:spPr>
          <a:xfrm>
            <a:off x="5004048" y="839019"/>
            <a:ext cx="3794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>
                <a:solidFill>
                  <a:schemeClr val="accent6"/>
                </a:solidFill>
                <a:latin typeface="楷体_GB2312" pitchFamily="49" charset="-122"/>
                <a:ea typeface="楷体_GB2312" pitchFamily="49" charset="-122"/>
              </a:rPr>
              <a:t>2.三角形联接 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(又称Δ联接)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1DDADAE2-819B-4401-AC35-B26F177D88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348224"/>
            <a:ext cx="2497565" cy="239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5288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EE196CB8-D9D0-4669-8C75-6110EAF94632}"/>
              </a:ext>
            </a:extLst>
          </p:cNvPr>
          <p:cNvSpPr/>
          <p:nvPr/>
        </p:nvSpPr>
        <p:spPr>
          <a:xfrm>
            <a:off x="107504" y="771550"/>
            <a:ext cx="9036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三相电路中，负载一般也是三相的，即有三个负载阻抗组成，每个负载称为三相负载的一相。</a:t>
            </a:r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71D17E6-61D5-4008-8ADB-562765B40072}"/>
              </a:ext>
            </a:extLst>
          </p:cNvPr>
          <p:cNvSpPr/>
          <p:nvPr/>
        </p:nvSpPr>
        <p:spPr>
          <a:xfrm>
            <a:off x="179512" y="30988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0" indent="0" algn="just">
              <a:spcBef>
                <a:spcPct val="50000"/>
              </a:spcBef>
              <a:buNone/>
            </a:pPr>
            <a:r>
              <a:rPr lang="en-US" altLang="en-US" b="1">
                <a:solidFill>
                  <a:schemeClr val="accent6"/>
                </a:solidFill>
                <a:latin typeface="楷体_GB2312" pitchFamily="49" charset="-122"/>
                <a:ea typeface="楷体_GB2312" pitchFamily="49" charset="-122"/>
              </a:rPr>
              <a:t>三相负载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12E390E-017D-4CF2-B430-7C1129167C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602547"/>
            <a:ext cx="4896544" cy="252094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E291AEA-392B-4781-A25E-40E870B6EB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886" y="4123495"/>
            <a:ext cx="3315078" cy="441771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2B71592A-4066-48DC-A678-3F5A1418EF53}"/>
              </a:ext>
            </a:extLst>
          </p:cNvPr>
          <p:cNvSpPr/>
          <p:nvPr/>
        </p:nvSpPr>
        <p:spPr>
          <a:xfrm>
            <a:off x="554590" y="4077538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0" indent="0" algn="just">
              <a:spcBef>
                <a:spcPct val="50000"/>
              </a:spcBef>
              <a:buNone/>
            </a:pPr>
            <a:r>
              <a:rPr lang="zh-CN" altLang="en-US" b="1">
                <a:solidFill>
                  <a:schemeClr val="accent6"/>
                </a:solidFill>
                <a:latin typeface="楷体_GB2312" pitchFamily="49" charset="-122"/>
                <a:ea typeface="楷体_GB2312" pitchFamily="49" charset="-122"/>
              </a:rPr>
              <a:t>对称</a:t>
            </a: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三相负载</a:t>
            </a:r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：</a:t>
            </a:r>
            <a:endParaRPr lang="en-US" altLang="en-US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8ED94B5-0CF6-4657-85A5-34E6EE85A6BD}"/>
              </a:ext>
            </a:extLst>
          </p:cNvPr>
          <p:cNvSpPr txBox="1"/>
          <p:nvPr/>
        </p:nvSpPr>
        <p:spPr>
          <a:xfrm>
            <a:off x="1160489" y="4594064"/>
            <a:ext cx="3446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/>
              <a:t>三相电路：</a:t>
            </a:r>
            <a:r>
              <a:rPr lang="en-US" altLang="zh-CN" b="1"/>
              <a:t>Page218~219</a:t>
            </a:r>
            <a:endParaRPr lang="zh-CN" altLang="en-US" b="1"/>
          </a:p>
        </p:txBody>
      </p:sp>
    </p:spTree>
    <p:extLst>
      <p:ext uri="{BB962C8B-B14F-4D97-AF65-F5344CB8AC3E}">
        <p14:creationId xmlns:p14="http://schemas.microsoft.com/office/powerpoint/2010/main" val="16610533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17044CBB-9ABD-42F8-8BA7-C20D8D8F8C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11510"/>
            <a:ext cx="3442147" cy="2016224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id="{BAD76889-5BE3-4739-9E44-A281AF7C2D81}"/>
              </a:ext>
            </a:extLst>
          </p:cNvPr>
          <p:cNvGrpSpPr/>
          <p:nvPr/>
        </p:nvGrpSpPr>
        <p:grpSpPr>
          <a:xfrm>
            <a:off x="4139952" y="195486"/>
            <a:ext cx="3868367" cy="830997"/>
            <a:chOff x="4139952" y="195486"/>
            <a:chExt cx="3868367" cy="830997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57ACB1E6-C281-4AD7-9740-2D9B8E581767}"/>
                </a:ext>
              </a:extLst>
            </p:cNvPr>
            <p:cNvSpPr/>
            <p:nvPr/>
          </p:nvSpPr>
          <p:spPr>
            <a:xfrm>
              <a:off x="4139952" y="195486"/>
              <a:ext cx="386836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b="1">
                  <a:latin typeface="楷体_GB2312" pitchFamily="49" charset="-122"/>
                  <a:ea typeface="楷体_GB2312" pitchFamily="49" charset="-122"/>
                </a:rPr>
                <a:t>OO</a:t>
              </a:r>
              <a:r>
                <a:rPr lang="en-US" altLang="en-US" b="1">
                  <a:ea typeface="楷体_GB2312" pitchFamily="49" charset="-122"/>
                </a:rPr>
                <a:t>’</a:t>
              </a:r>
              <a:r>
                <a:rPr lang="en-US" altLang="en-US" b="1">
                  <a:latin typeface="楷体_GB2312" pitchFamily="49" charset="-122"/>
                  <a:ea typeface="楷体_GB2312" pitchFamily="49" charset="-122"/>
                </a:rPr>
                <a:t>的连线称为中线</a:t>
              </a:r>
              <a:r>
                <a:rPr lang="zh-CN" altLang="en-US" b="1">
                  <a:latin typeface="楷体_GB2312" pitchFamily="49" charset="-122"/>
                  <a:ea typeface="楷体_GB2312" pitchFamily="49" charset="-122"/>
                </a:rPr>
                <a:t>或零线</a:t>
              </a:r>
              <a:endParaRPr lang="en-US" altLang="zh-CN" b="1">
                <a:latin typeface="楷体_GB2312" pitchFamily="49" charset="-122"/>
                <a:ea typeface="楷体_GB2312" pitchFamily="49" charset="-122"/>
              </a:endParaRPr>
            </a:p>
            <a:p>
              <a:r>
                <a:rPr lang="zh-CN" altLang="en-US" b="1">
                  <a:ea typeface="楷体_GB2312" pitchFamily="49" charset="-122"/>
                </a:rPr>
                <a:t>这条线上的电压        ？</a:t>
              </a:r>
              <a:endParaRPr lang="zh-CN" altLang="en-US"/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730862BF-72D3-4405-8F2B-C4A619AA88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4208" y="610983"/>
              <a:ext cx="432048" cy="379535"/>
            </a:xfrm>
            <a:prstGeom prst="rect">
              <a:avLst/>
            </a:prstGeom>
          </p:spPr>
        </p:pic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id="{5EF6A1C2-AD47-4745-A1ED-3548AC010C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350376"/>
            <a:ext cx="4782508" cy="410542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E1B6266C-E6CB-42EF-AAFC-F66E79149891}"/>
              </a:ext>
            </a:extLst>
          </p:cNvPr>
          <p:cNvSpPr txBox="1"/>
          <p:nvPr/>
        </p:nvSpPr>
        <p:spPr>
          <a:xfrm>
            <a:off x="4156260" y="970841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/>
              <a:t>对于对称三相电路：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9FC5006F-912F-49B5-9EED-5A45B8A8DA75}"/>
              </a:ext>
            </a:extLst>
          </p:cNvPr>
          <p:cNvSpPr/>
          <p:nvPr/>
        </p:nvSpPr>
        <p:spPr>
          <a:xfrm>
            <a:off x="3491880" y="1853978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>
              <a:spcBef>
                <a:spcPct val="50000"/>
              </a:spcBef>
              <a:buNone/>
            </a:pPr>
            <a:r>
              <a:rPr lang="en-US" altLang="en-US" b="1">
                <a:latin typeface="楷体_GB2312" pitchFamily="49" charset="-122"/>
                <a:ea typeface="楷体_GB2312" pitchFamily="49" charset="-122"/>
              </a:rPr>
              <a:t>取 O’为参考节点列出电路的节点方程：</a:t>
            </a:r>
            <a:endParaRPr lang="en-US" altLang="en-US" b="1" dirty="0"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12" name="Object 5">
            <a:extLst>
              <a:ext uri="{FF2B5EF4-FFF2-40B4-BE49-F238E27FC236}">
                <a16:creationId xmlns:a16="http://schemas.microsoft.com/office/drawing/2014/main" id="{8BBEC60D-1FF9-41AB-9128-CA8761D937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5206600"/>
              </p:ext>
            </p:extLst>
          </p:nvPr>
        </p:nvGraphicFramePr>
        <p:xfrm>
          <a:off x="1691680" y="2444519"/>
          <a:ext cx="5544616" cy="8845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3073320" imgH="457200" progId="Equation.DSMT4">
                  <p:embed/>
                </p:oleObj>
              </mc:Choice>
              <mc:Fallback>
                <p:oleObj name="Equation" r:id="rId6" imgW="3073320" imgH="4572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B963C3A3-7016-4045-8583-603905E8560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444519"/>
                        <a:ext cx="5544616" cy="8845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组合 14">
            <a:extLst>
              <a:ext uri="{FF2B5EF4-FFF2-40B4-BE49-F238E27FC236}">
                <a16:creationId xmlns:a16="http://schemas.microsoft.com/office/drawing/2014/main" id="{FB7DA17E-B2E0-41CA-916F-96960CE627E6}"/>
              </a:ext>
            </a:extLst>
          </p:cNvPr>
          <p:cNvGrpSpPr/>
          <p:nvPr/>
        </p:nvGrpSpPr>
        <p:grpSpPr>
          <a:xfrm>
            <a:off x="2044601" y="3457924"/>
            <a:ext cx="3467919" cy="546100"/>
            <a:chOff x="2044601" y="3457924"/>
            <a:chExt cx="3467919" cy="546100"/>
          </a:xfrm>
        </p:grpSpPr>
        <p:graphicFrame>
          <p:nvGraphicFramePr>
            <p:cNvPr id="13" name="Object 5">
              <a:extLst>
                <a:ext uri="{FF2B5EF4-FFF2-40B4-BE49-F238E27FC236}">
                  <a16:creationId xmlns:a16="http://schemas.microsoft.com/office/drawing/2014/main" id="{2507ECB5-0ABB-4534-B715-91F2F311592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67313130"/>
                </p:ext>
              </p:extLst>
            </p:nvPr>
          </p:nvGraphicFramePr>
          <p:xfrm>
            <a:off x="3059832" y="3457924"/>
            <a:ext cx="2452688" cy="546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168200" imgH="241200" progId="Equation.DSMT4">
                    <p:embed/>
                  </p:oleObj>
                </mc:Choice>
                <mc:Fallback>
                  <p:oleObj name="Equation" r:id="rId8" imgW="1168200" imgH="241200" progId="Equation.DSMT4">
                    <p:embed/>
                    <p:pic>
                      <p:nvPicPr>
                        <p:cNvPr id="18" name="Object 5">
                          <a:extLst>
                            <a:ext uri="{FF2B5EF4-FFF2-40B4-BE49-F238E27FC236}">
                              <a16:creationId xmlns:a16="http://schemas.microsoft.com/office/drawing/2014/main" id="{93B79F7D-3B37-4E3F-AAB1-2AA8FC4FAEF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59832" y="3457924"/>
                          <a:ext cx="2452688" cy="54610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6B976029-3390-4532-A74B-827F65CB4677}"/>
                </a:ext>
              </a:extLst>
            </p:cNvPr>
            <p:cNvSpPr txBox="1"/>
            <p:nvPr/>
          </p:nvSpPr>
          <p:spPr>
            <a:xfrm>
              <a:off x="2044601" y="3500141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/>
                <a:t>代入</a:t>
              </a:r>
            </a:p>
          </p:txBody>
        </p:sp>
      </p:grpSp>
      <p:graphicFrame>
        <p:nvGraphicFramePr>
          <p:cNvPr id="16" name="Object 5">
            <a:extLst>
              <a:ext uri="{FF2B5EF4-FFF2-40B4-BE49-F238E27FC236}">
                <a16:creationId xmlns:a16="http://schemas.microsoft.com/office/drawing/2014/main" id="{4A3A1369-C1C1-4835-BD2A-C932BE8744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0891494"/>
              </p:ext>
            </p:extLst>
          </p:nvPr>
        </p:nvGraphicFramePr>
        <p:xfrm>
          <a:off x="3482313" y="4172659"/>
          <a:ext cx="1030288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571320" imgH="253800" progId="Equation.DSMT4">
                  <p:embed/>
                </p:oleObj>
              </mc:Choice>
              <mc:Fallback>
                <p:oleObj name="Equation" r:id="rId10" imgW="571320" imgH="253800" progId="Equation.DSMT4">
                  <p:embed/>
                  <p:pic>
                    <p:nvPicPr>
                      <p:cNvPr id="12" name="Object 5">
                        <a:extLst>
                          <a:ext uri="{FF2B5EF4-FFF2-40B4-BE49-F238E27FC236}">
                            <a16:creationId xmlns:a16="http://schemas.microsoft.com/office/drawing/2014/main" id="{8BBEC60D-1FF9-41AB-9128-CA8761D9374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2313" y="4172659"/>
                        <a:ext cx="1030288" cy="4921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矩形 16">
            <a:extLst>
              <a:ext uri="{FF2B5EF4-FFF2-40B4-BE49-F238E27FC236}">
                <a16:creationId xmlns:a16="http://schemas.microsoft.com/office/drawing/2014/main" id="{F588338D-3D91-4AD8-A52D-BC41366969FF}"/>
              </a:ext>
            </a:extLst>
          </p:cNvPr>
          <p:cNvSpPr/>
          <p:nvPr/>
        </p:nvSpPr>
        <p:spPr>
          <a:xfrm>
            <a:off x="4932040" y="4198429"/>
            <a:ext cx="4031873" cy="461665"/>
          </a:xfrm>
          <a:prstGeom prst="rect">
            <a:avLst/>
          </a:prstGeom>
          <a:ln>
            <a:solidFill>
              <a:srgbClr val="04B5C8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</a:rPr>
              <a:t>对称三相电路零线上电压为</a:t>
            </a:r>
            <a:r>
              <a:rPr lang="en-US" altLang="zh-CN" b="1">
                <a:solidFill>
                  <a:srgbClr val="FF0000"/>
                </a:solidFill>
              </a:rPr>
              <a:t>0</a:t>
            </a:r>
            <a:endParaRPr lang="zh-CN" altLang="en-US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5003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05B9310-AEAC-4FCF-B1C5-91966F6CB8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652" y="990107"/>
            <a:ext cx="4885511" cy="2634102"/>
          </a:xfrm>
          <a:prstGeom prst="rect">
            <a:avLst/>
          </a:prstGeom>
        </p:spPr>
      </p:pic>
      <p:sp>
        <p:nvSpPr>
          <p:cNvPr id="4" name="Text Box 3">
            <a:extLst>
              <a:ext uri="{FF2B5EF4-FFF2-40B4-BE49-F238E27FC236}">
                <a16:creationId xmlns:a16="http://schemas.microsoft.com/office/drawing/2014/main" id="{11BDC3FF-01FD-4816-8646-09C3D66ABF0B}"/>
              </a:ext>
            </a:extLst>
          </p:cNvPr>
          <p:cNvSpPr/>
          <p:nvPr/>
        </p:nvSpPr>
        <p:spPr>
          <a:xfrm>
            <a:off x="251520" y="4011910"/>
            <a:ext cx="8784976" cy="107721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b="1">
                <a:ea typeface="楷体_GB2312" pitchFamily="49" charset="-122"/>
              </a:rPr>
              <a:t>注意：在</a:t>
            </a:r>
            <a:r>
              <a:rPr lang="en-US" altLang="en-US" b="1">
                <a:solidFill>
                  <a:srgbClr val="FF0000"/>
                </a:solidFill>
                <a:ea typeface="楷体_GB2312" pitchFamily="49" charset="-122"/>
              </a:rPr>
              <a:t>对称三相四线制</a:t>
            </a:r>
            <a:r>
              <a:rPr lang="en-US" altLang="en-US" b="1">
                <a:ea typeface="楷体_GB2312" pitchFamily="49" charset="-122"/>
              </a:rPr>
              <a:t>电路中，中线阻抗并不影响</a:t>
            </a:r>
            <a:r>
              <a:rPr lang="zh-CN" altLang="en-US" b="1">
                <a:ea typeface="楷体_GB2312" pitchFamily="49" charset="-122"/>
              </a:rPr>
              <a:t>电路</a:t>
            </a:r>
            <a:r>
              <a:rPr lang="en-US" altLang="en-US" b="1">
                <a:ea typeface="楷体_GB2312" pitchFamily="49" charset="-122"/>
              </a:rPr>
              <a:t>。</a:t>
            </a:r>
          </a:p>
        </p:txBody>
      </p:sp>
      <p:grpSp>
        <p:nvGrpSpPr>
          <p:cNvPr id="8" name="组合 68618">
            <a:extLst>
              <a:ext uri="{FF2B5EF4-FFF2-40B4-BE49-F238E27FC236}">
                <a16:creationId xmlns:a16="http://schemas.microsoft.com/office/drawing/2014/main" id="{581F5BDF-AB27-4544-9850-06BB9B16A127}"/>
              </a:ext>
            </a:extLst>
          </p:cNvPr>
          <p:cNvGrpSpPr/>
          <p:nvPr/>
        </p:nvGrpSpPr>
        <p:grpSpPr>
          <a:xfrm>
            <a:off x="6458471" y="1917847"/>
            <a:ext cx="574675" cy="719138"/>
            <a:chOff x="3833" y="1888"/>
            <a:chExt cx="362" cy="453"/>
          </a:xfrm>
        </p:grpSpPr>
        <p:sp>
          <p:nvSpPr>
            <p:cNvPr id="9" name="矩形 68616">
              <a:extLst>
                <a:ext uri="{FF2B5EF4-FFF2-40B4-BE49-F238E27FC236}">
                  <a16:creationId xmlns:a16="http://schemas.microsoft.com/office/drawing/2014/main" id="{50514DAA-42D9-4F30-A6FA-A1239E7404F3}"/>
                </a:ext>
              </a:extLst>
            </p:cNvPr>
            <p:cNvSpPr/>
            <p:nvPr/>
          </p:nvSpPr>
          <p:spPr>
            <a:xfrm>
              <a:off x="3878" y="1888"/>
              <a:ext cx="272" cy="45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  <a:miter lim="800000"/>
            </a:ln>
          </p:spPr>
          <p:txBody>
            <a:bodyPr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endParaRPr lang="en-US" altLang="en-US" sz="3600" b="1">
                <a:latin typeface="楷体_GB2312" pitchFamily="49" charset="-122"/>
                <a:ea typeface="楷体_GB2312" pitchFamily="49" charset="-122"/>
              </a:endParaRPr>
            </a:p>
          </p:txBody>
        </p:sp>
        <p:cxnSp>
          <p:nvCxnSpPr>
            <p:cNvPr id="10" name="直接连接符 68617">
              <a:extLst>
                <a:ext uri="{FF2B5EF4-FFF2-40B4-BE49-F238E27FC236}">
                  <a16:creationId xmlns:a16="http://schemas.microsoft.com/office/drawing/2014/main" id="{09692B9A-8205-4395-9710-A862A7782D25}"/>
                </a:ext>
              </a:extLst>
            </p:cNvPr>
            <p:cNvCxnSpPr/>
            <p:nvPr/>
          </p:nvCxnSpPr>
          <p:spPr>
            <a:xfrm>
              <a:off x="3833" y="2152"/>
              <a:ext cx="36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</a:ln>
          </p:spPr>
        </p:cxnSp>
      </p:grpSp>
      <p:sp>
        <p:nvSpPr>
          <p:cNvPr id="11" name="任意多边形 68619">
            <a:extLst>
              <a:ext uri="{FF2B5EF4-FFF2-40B4-BE49-F238E27FC236}">
                <a16:creationId xmlns:a16="http://schemas.microsoft.com/office/drawing/2014/main" id="{86998C67-5143-46D6-9656-1DE8249F400C}"/>
              </a:ext>
            </a:extLst>
          </p:cNvPr>
          <p:cNvSpPr/>
          <p:nvPr/>
        </p:nvSpPr>
        <p:spPr bwMode="auto">
          <a:xfrm>
            <a:off x="5232921" y="1635646"/>
            <a:ext cx="2974975" cy="671512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0" t="0" r="0" b="0"/>
            <a:pathLst>
              <a:path w="1874" h="423">
                <a:moveTo>
                  <a:pt x="325" y="53"/>
                </a:moveTo>
                <a:cubicBezTo>
                  <a:pt x="873" y="26"/>
                  <a:pt x="1421" y="0"/>
                  <a:pt x="1640" y="53"/>
                </a:cubicBezTo>
                <a:cubicBezTo>
                  <a:pt x="1859" y="106"/>
                  <a:pt x="1874" y="317"/>
                  <a:pt x="1640" y="370"/>
                </a:cubicBezTo>
                <a:cubicBezTo>
                  <a:pt x="1406" y="423"/>
                  <a:pt x="468" y="415"/>
                  <a:pt x="234" y="370"/>
                </a:cubicBezTo>
                <a:cubicBezTo>
                  <a:pt x="0" y="325"/>
                  <a:pt x="226" y="143"/>
                  <a:pt x="234" y="98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tailEnd type="triangle" w="med" len="med"/>
          </a:ln>
        </p:spPr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32887762-7A09-4695-A1BE-358BF64F2222}"/>
              </a:ext>
            </a:extLst>
          </p:cNvPr>
          <p:cNvGrpSpPr/>
          <p:nvPr/>
        </p:nvGrpSpPr>
        <p:grpSpPr>
          <a:xfrm>
            <a:off x="179512" y="411510"/>
            <a:ext cx="8928992" cy="476404"/>
            <a:chOff x="179512" y="411510"/>
            <a:chExt cx="8928992" cy="476404"/>
          </a:xfrm>
        </p:grpSpPr>
        <p:sp>
          <p:nvSpPr>
            <p:cNvPr id="6" name="Text Box 6">
              <a:extLst>
                <a:ext uri="{FF2B5EF4-FFF2-40B4-BE49-F238E27FC236}">
                  <a16:creationId xmlns:a16="http://schemas.microsoft.com/office/drawing/2014/main" id="{940B411A-F95C-4523-AD3B-DF9FDABE98C8}"/>
                </a:ext>
              </a:extLst>
            </p:cNvPr>
            <p:cNvSpPr/>
            <p:nvPr/>
          </p:nvSpPr>
          <p:spPr>
            <a:xfrm>
              <a:off x="179512" y="411510"/>
              <a:ext cx="8928992" cy="46166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b="0" i="0" u="none" smtId="4294967295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</a:lstStyle>
            <a:p>
              <a:pPr marL="0" lvl="0" indent="0">
                <a:spcBef>
                  <a:spcPct val="50000"/>
                </a:spcBef>
                <a:buNone/>
              </a:pPr>
              <a:r>
                <a:rPr lang="en-US" altLang="en-US" sz="2400" b="1" err="1">
                  <a:latin typeface="楷体_GB2312" pitchFamily="49" charset="-122"/>
                  <a:ea typeface="楷体_GB2312" pitchFamily="49" charset="-122"/>
                </a:rPr>
                <a:t>由于</a:t>
              </a:r>
              <a:r>
                <a:rPr lang="en-US" altLang="en-US" sz="2400" b="1">
                  <a:latin typeface="楷体_GB2312" pitchFamily="49" charset="-122"/>
                  <a:ea typeface="楷体_GB2312" pitchFamily="49" charset="-122"/>
                </a:rPr>
                <a:t>        相当于中线短路</a:t>
              </a:r>
              <a:r>
                <a:rPr lang="en-US" altLang="en-US" sz="2400" b="1" dirty="0" err="1">
                  <a:latin typeface="楷体_GB2312" pitchFamily="49" charset="-122"/>
                  <a:ea typeface="楷体_GB2312" pitchFamily="49" charset="-122"/>
                </a:rPr>
                <a:t>，每其电流可以各相单独计算如下</a:t>
              </a:r>
              <a:r>
                <a:rPr lang="en-US" altLang="en-US" sz="2400" b="1" dirty="0">
                  <a:latin typeface="楷体_GB2312" pitchFamily="49" charset="-122"/>
                  <a:ea typeface="楷体_GB2312" pitchFamily="49" charset="-122"/>
                </a:rPr>
                <a:t>： </a:t>
              </a:r>
            </a:p>
          </p:txBody>
        </p:sp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0820F2BB-C96B-4EE7-B54C-0CD482FC5C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592" y="445124"/>
              <a:ext cx="504056" cy="442790"/>
            </a:xfrm>
            <a:prstGeom prst="rect">
              <a:avLst/>
            </a:prstGeom>
          </p:spPr>
        </p:pic>
      </p:grpSp>
      <p:graphicFrame>
        <p:nvGraphicFramePr>
          <p:cNvPr id="15" name="Object 5">
            <a:extLst>
              <a:ext uri="{FF2B5EF4-FFF2-40B4-BE49-F238E27FC236}">
                <a16:creationId xmlns:a16="http://schemas.microsoft.com/office/drawing/2014/main" id="{BB2DAB0E-A079-4A51-8531-1B7D873108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5762618"/>
              </p:ext>
            </p:extLst>
          </p:nvPr>
        </p:nvGraphicFramePr>
        <p:xfrm>
          <a:off x="647998" y="770757"/>
          <a:ext cx="1511300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38080" imgH="457200" progId="Equation.DSMT4">
                  <p:embed/>
                </p:oleObj>
              </mc:Choice>
              <mc:Fallback>
                <p:oleObj name="Equation" r:id="rId4" imgW="838080" imgH="457200" progId="Equation.DSMT4">
                  <p:embed/>
                  <p:pic>
                    <p:nvPicPr>
                      <p:cNvPr id="16" name="Object 5">
                        <a:extLst>
                          <a:ext uri="{FF2B5EF4-FFF2-40B4-BE49-F238E27FC236}">
                            <a16:creationId xmlns:a16="http://schemas.microsoft.com/office/drawing/2014/main" id="{4A3A1369-C1C1-4835-BD2A-C932BE8744C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998" y="770757"/>
                        <a:ext cx="1511300" cy="885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5">
            <a:extLst>
              <a:ext uri="{FF2B5EF4-FFF2-40B4-BE49-F238E27FC236}">
                <a16:creationId xmlns:a16="http://schemas.microsoft.com/office/drawing/2014/main" id="{3672ADCD-013A-46A5-BD11-ACD4BAB2EB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123570"/>
              </p:ext>
            </p:extLst>
          </p:nvPr>
        </p:nvGraphicFramePr>
        <p:xfrm>
          <a:off x="621779" y="1726554"/>
          <a:ext cx="1489075" cy="182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825480" imgH="939600" progId="Equation.DSMT4">
                  <p:embed/>
                </p:oleObj>
              </mc:Choice>
              <mc:Fallback>
                <p:oleObj name="Equation" r:id="rId6" imgW="825480" imgH="939600" progId="Equation.DSMT4">
                  <p:embed/>
                  <p:pic>
                    <p:nvPicPr>
                      <p:cNvPr id="15" name="Object 5">
                        <a:extLst>
                          <a:ext uri="{FF2B5EF4-FFF2-40B4-BE49-F238E27FC236}">
                            <a16:creationId xmlns:a16="http://schemas.microsoft.com/office/drawing/2014/main" id="{BB2DAB0E-A079-4A51-8531-1B7D8731084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779" y="1726554"/>
                        <a:ext cx="1489075" cy="18208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333424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 additive="base"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148F3595-EEDF-4124-98B6-433A9E3EEB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60" y="1161726"/>
            <a:ext cx="3120323" cy="1678481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A49D4A62-5E23-4696-9B05-11E225F5696A}"/>
              </a:ext>
            </a:extLst>
          </p:cNvPr>
          <p:cNvGrpSpPr/>
          <p:nvPr/>
        </p:nvGrpSpPr>
        <p:grpSpPr>
          <a:xfrm>
            <a:off x="42378" y="236813"/>
            <a:ext cx="8922109" cy="987111"/>
            <a:chOff x="42378" y="236813"/>
            <a:chExt cx="8922109" cy="987111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D63D2C56-0042-4847-9E41-7E60A41C8D5D}"/>
                </a:ext>
              </a:extLst>
            </p:cNvPr>
            <p:cNvGrpSpPr/>
            <p:nvPr/>
          </p:nvGrpSpPr>
          <p:grpSpPr>
            <a:xfrm>
              <a:off x="42378" y="236813"/>
              <a:ext cx="8922109" cy="987111"/>
              <a:chOff x="42378" y="236813"/>
              <a:chExt cx="8922109" cy="987111"/>
            </a:xfrm>
          </p:grpSpPr>
          <p:sp>
            <p:nvSpPr>
              <p:cNvPr id="2" name="Text Box 2">
                <a:extLst>
                  <a:ext uri="{FF2B5EF4-FFF2-40B4-BE49-F238E27FC236}">
                    <a16:creationId xmlns:a16="http://schemas.microsoft.com/office/drawing/2014/main" id="{18F964AD-8E36-4A05-BEEB-A4A3CDBDFF26}"/>
                  </a:ext>
                </a:extLst>
              </p:cNvPr>
              <p:cNvSpPr/>
              <p:nvPr/>
            </p:nvSpPr>
            <p:spPr>
              <a:xfrm>
                <a:off x="284402" y="236813"/>
                <a:ext cx="8680085" cy="954107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square"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b="0" i="0" u="none" smtId="4294967295">
                    <a:solidFill>
                      <a:schemeClr val="tx1"/>
                    </a:solidFill>
                    <a:latin typeface="Times New Roman" pitchFamily="18" charset="0"/>
                    <a:ea typeface="宋体" pitchFamily="2" charset="-122"/>
                  </a:defRPr>
                </a:lvl5pPr>
              </a:lstStyle>
              <a:p>
                <a:pPr marL="0" lvl="0" indent="0" algn="just">
                  <a:spcBef>
                    <a:spcPct val="0"/>
                  </a:spcBef>
                  <a:buNone/>
                </a:pPr>
                <a:r>
                  <a:rPr lang="en-US" altLang="en-US" sz="2800" b="1" dirty="0">
                    <a:latin typeface="楷体_GB2312" pitchFamily="49" charset="-122"/>
                    <a:ea typeface="楷体_GB2312" pitchFamily="49" charset="-122"/>
                  </a:rPr>
                  <a:t>例 </a:t>
                </a:r>
                <a:r>
                  <a:rPr lang="en-US" altLang="en-US" sz="2800" b="1" dirty="0" err="1">
                    <a:latin typeface="楷体_GB2312" pitchFamily="49" charset="-122"/>
                    <a:ea typeface="楷体_GB2312" pitchFamily="49" charset="-122"/>
                  </a:rPr>
                  <a:t>对称</a:t>
                </a:r>
                <a:r>
                  <a:rPr lang="en-US" altLang="en-US" sz="2800" b="1" dirty="0" err="1">
                    <a:solidFill>
                      <a:srgbClr val="FF0000"/>
                    </a:solidFill>
                    <a:ea typeface="楷体_GB2312" pitchFamily="49" charset="-122"/>
                  </a:rPr>
                  <a:t>Y-Y</a:t>
                </a:r>
                <a:r>
                  <a:rPr lang="en-US" altLang="en-US" sz="2800" b="1" dirty="0" err="1">
                    <a:latin typeface="楷体_GB2312" pitchFamily="49" charset="-122"/>
                    <a:ea typeface="楷体_GB2312" pitchFamily="49" charset="-122"/>
                  </a:rPr>
                  <a:t>电路中，已知</a:t>
                </a:r>
                <a:endParaRPr lang="en-US" altLang="en-US" sz="2800" b="1" dirty="0">
                  <a:latin typeface="楷体_GB2312" pitchFamily="49" charset="-122"/>
                  <a:ea typeface="楷体_GB2312" pitchFamily="49" charset="-122"/>
                </a:endParaRPr>
              </a:p>
              <a:p>
                <a:pPr marL="0" lvl="0" indent="0" algn="just">
                  <a:spcBef>
                    <a:spcPct val="0"/>
                  </a:spcBef>
                  <a:buNone/>
                </a:pPr>
                <a:r>
                  <a:rPr lang="en-US" altLang="en-US" sz="2800" b="1">
                    <a:latin typeface="楷体_GB2312" pitchFamily="49" charset="-122"/>
                    <a:ea typeface="楷体_GB2312" pitchFamily="49" charset="-122"/>
                  </a:rPr>
                  <a:t>                                                   试求电流            。</a:t>
                </a:r>
                <a:endParaRPr lang="en-US" altLang="en-US" sz="2800" b="1" dirty="0">
                  <a:latin typeface="楷体_GB2312" pitchFamily="49" charset="-122"/>
                  <a:ea typeface="楷体_GB2312" pitchFamily="49" charset="-122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5" name="Object 5">
                    <a:extLst>
                      <a:ext uri="{FF2B5EF4-FFF2-40B4-BE49-F238E27FC236}">
                        <a16:creationId xmlns:a16="http://schemas.microsoft.com/office/drawing/2014/main" id="{9BE80BA0-AC99-4F9F-BF2F-D27A0FF522AE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4135278058"/>
                      </p:ext>
                    </p:extLst>
                  </p:nvPr>
                </p:nvGraphicFramePr>
                <p:xfrm>
                  <a:off x="42378" y="649249"/>
                  <a:ext cx="5784850" cy="574675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name="Equation" r:id="rId3" imgW="2755800" imgH="253800" progId="Equation.DSMT4">
                          <p:embed/>
                        </p:oleObj>
                      </mc:Choice>
                      <mc:Fallback>
                        <p:oleObj name="Equation" r:id="rId3" imgW="2755800" imgH="253800" progId="Equation.DSMT4">
                          <p:embed/>
                          <p:pic>
                            <p:nvPicPr>
                              <p:cNvPr id="18" name="Object 5">
                                <a:extLst>
                                  <a:ext uri="{FF2B5EF4-FFF2-40B4-BE49-F238E27FC236}">
                                    <a16:creationId xmlns:a16="http://schemas.microsoft.com/office/drawing/2014/main" id="{93B79F7D-3B37-4E3F-AAB1-2AA8FC4FAEFF}"/>
                                  </a:ext>
                                </a:extLst>
                              </p:cNvPr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4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42378" y="649249"/>
                                <a:ext cx="5784850" cy="574675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5" name="Object 5">
                    <a:extLst>
                      <a:ext uri="{FF2B5EF4-FFF2-40B4-BE49-F238E27FC236}">
                        <a16:creationId xmlns:a16="http://schemas.microsoft.com/office/drawing/2014/main" id="{9BE80BA0-AC99-4F9F-BF2F-D27A0FF522AE}"/>
                      </a:ext>
                    </a:extLst>
                  </p:cNvPr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4135278058"/>
                      </p:ext>
                    </p:extLst>
                  </p:nvPr>
                </p:nvGraphicFramePr>
                <p:xfrm>
                  <a:off x="42378" y="649249"/>
                  <a:ext cx="5784850" cy="574675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293901" name="Equation" r:id="rId6" imgW="2755800" imgH="253800" progId="Equation.DSMT4">
                          <p:embed/>
                        </p:oleObj>
                      </mc:Choice>
                      <mc:Fallback>
                        <p:oleObj name="Equation" r:id="rId6" imgW="2755800" imgH="253800" progId="Equation.DSMT4">
                          <p:embed/>
                          <p:pic>
                            <p:nvPicPr>
                              <p:cNvPr id="18" name="Object 5">
                                <a:extLst>
                                  <a:ext uri="{FF2B5EF4-FFF2-40B4-BE49-F238E27FC236}">
                                    <a16:creationId xmlns:a16="http://schemas.microsoft.com/office/drawing/2014/main" id="{93B79F7D-3B37-4E3F-AAB1-2AA8FC4FAEFF}"/>
                                  </a:ext>
                                </a:extLst>
                              </p:cNvPr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7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42378" y="649249"/>
                                <a:ext cx="5784850" cy="574675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矩形 6">
                  <a:extLst>
                    <a:ext uri="{FF2B5EF4-FFF2-40B4-BE49-F238E27FC236}">
                      <a16:creationId xmlns:a16="http://schemas.microsoft.com/office/drawing/2014/main" id="{47746263-D11B-44F1-8D2F-125BF4474CAA}"/>
                    </a:ext>
                  </a:extLst>
                </p:cNvPr>
                <p:cNvSpPr/>
                <p:nvPr/>
              </p:nvSpPr>
              <p:spPr>
                <a:xfrm>
                  <a:off x="7092280" y="649249"/>
                  <a:ext cx="583750" cy="49821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en-US">
                                <a:latin typeface="Cambria Math" panose="02040503050406030204" pitchFamily="18" charset="0"/>
                              </a:rPr>
                              <m:t>A</m:t>
                            </m:r>
                          </m:sub>
                        </m:sSub>
                      </m:oMath>
                    </m:oMathPara>
                  </a14:m>
                  <a:endParaRPr lang="zh-CN" altLang="en-US"/>
                </a:p>
              </p:txBody>
            </p:sp>
          </mc:Choice>
          <mc:Fallback xmlns="">
            <p:sp>
              <p:nvSpPr>
                <p:cNvPr id="7" name="矩形 6">
                  <a:extLst>
                    <a:ext uri="{FF2B5EF4-FFF2-40B4-BE49-F238E27FC236}">
                      <a16:creationId xmlns:a16="http://schemas.microsoft.com/office/drawing/2014/main" id="{47746263-D11B-44F1-8D2F-125BF4474CA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92280" y="649249"/>
                  <a:ext cx="583750" cy="498213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矩形 7">
                  <a:extLst>
                    <a:ext uri="{FF2B5EF4-FFF2-40B4-BE49-F238E27FC236}">
                      <a16:creationId xmlns:a16="http://schemas.microsoft.com/office/drawing/2014/main" id="{4F2739A7-4171-4550-99A9-5C6DD14EFCF1}"/>
                    </a:ext>
                  </a:extLst>
                </p:cNvPr>
                <p:cNvSpPr/>
                <p:nvPr/>
              </p:nvSpPr>
              <p:spPr>
                <a:xfrm>
                  <a:off x="7468987" y="664548"/>
                  <a:ext cx="578941" cy="495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nor/>
                              </m:rPr>
                              <a:rPr lang="en-US" altLang="zh-CN" b="0" i="0" smtClean="0">
                                <a:latin typeface="Cambria Math" panose="02040503050406030204" pitchFamily="18" charset="0"/>
                              </a:rPr>
                              <m:t>B</m:t>
                            </m:r>
                          </m:sub>
                        </m:sSub>
                      </m:oMath>
                    </m:oMathPara>
                  </a14:m>
                  <a:endParaRPr lang="zh-CN" altLang="en-US"/>
                </a:p>
              </p:txBody>
            </p:sp>
          </mc:Choice>
          <mc:Fallback xmlns="">
            <p:sp>
              <p:nvSpPr>
                <p:cNvPr id="8" name="矩形 7">
                  <a:extLst>
                    <a:ext uri="{FF2B5EF4-FFF2-40B4-BE49-F238E27FC236}">
                      <a16:creationId xmlns:a16="http://schemas.microsoft.com/office/drawing/2014/main" id="{4F2739A7-4171-4550-99A9-5C6DD14EFCF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68987" y="664548"/>
                  <a:ext cx="578941" cy="49577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矩形 8">
                  <a:extLst>
                    <a:ext uri="{FF2B5EF4-FFF2-40B4-BE49-F238E27FC236}">
                      <a16:creationId xmlns:a16="http://schemas.microsoft.com/office/drawing/2014/main" id="{23123632-6364-4D6F-B705-A92AF60BEFD3}"/>
                    </a:ext>
                  </a:extLst>
                </p:cNvPr>
                <p:cNvSpPr/>
                <p:nvPr/>
              </p:nvSpPr>
              <p:spPr>
                <a:xfrm>
                  <a:off x="7828061" y="653205"/>
                  <a:ext cx="596574" cy="50372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zh-CN" alt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zh-CN" altLang="en-US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nor/>
                              </m:rPr>
                              <a:rPr lang="en-US" altLang="zh-CN" b="0" i="0" smtClean="0">
                                <a:latin typeface="+mn-lt"/>
                              </a:rPr>
                              <m:t>C</m:t>
                            </m:r>
                          </m:sub>
                        </m:sSub>
                      </m:oMath>
                    </m:oMathPara>
                  </a14:m>
                  <a:endParaRPr lang="zh-CN" altLang="en-US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9" name="矩形 8">
                  <a:extLst>
                    <a:ext uri="{FF2B5EF4-FFF2-40B4-BE49-F238E27FC236}">
                      <a16:creationId xmlns:a16="http://schemas.microsoft.com/office/drawing/2014/main" id="{23123632-6364-4D6F-B705-A92AF60BEFD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28061" y="653205"/>
                  <a:ext cx="596574" cy="503728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Text Box 2">
            <a:extLst>
              <a:ext uri="{FF2B5EF4-FFF2-40B4-BE49-F238E27FC236}">
                <a16:creationId xmlns:a16="http://schemas.microsoft.com/office/drawing/2014/main" id="{BE280FFC-4627-4C50-839C-B2F4C4F70554}"/>
              </a:ext>
            </a:extLst>
          </p:cNvPr>
          <p:cNvSpPr/>
          <p:nvPr/>
        </p:nvSpPr>
        <p:spPr>
          <a:xfrm>
            <a:off x="3491880" y="1247235"/>
            <a:ext cx="5521287" cy="52322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i="0" u="none" smtId="4294967295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</a:lstStyle>
          <a:p>
            <a:pPr marL="0" lvl="0" indent="0" algn="just">
              <a:spcBef>
                <a:spcPct val="0"/>
              </a:spcBef>
              <a:buNone/>
            </a:pPr>
            <a:r>
              <a:rPr lang="en-US" altLang="en-US" sz="2800" b="1" dirty="0">
                <a:latin typeface="楷体_GB2312" pitchFamily="49" charset="-122"/>
                <a:ea typeface="楷体_GB2312" pitchFamily="49" charset="-122"/>
              </a:rPr>
              <a:t>解：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根据正弦稳态电路知识：</a:t>
            </a:r>
            <a:endParaRPr lang="en-US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13" name="Object 5">
            <a:extLst>
              <a:ext uri="{FF2B5EF4-FFF2-40B4-BE49-F238E27FC236}">
                <a16:creationId xmlns:a16="http://schemas.microsoft.com/office/drawing/2014/main" id="{2820FCCC-20B1-4CCD-A28E-C2E1391238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0296541"/>
              </p:ext>
            </p:extLst>
          </p:nvPr>
        </p:nvGraphicFramePr>
        <p:xfrm>
          <a:off x="3923928" y="1826770"/>
          <a:ext cx="4327525" cy="8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2400120" imgH="444240" progId="Equation.DSMT4">
                  <p:embed/>
                </p:oleObj>
              </mc:Choice>
              <mc:Fallback>
                <p:oleObj name="Equation" r:id="rId11" imgW="2400120" imgH="444240" progId="Equation.DSMT4">
                  <p:embed/>
                  <p:pic>
                    <p:nvPicPr>
                      <p:cNvPr id="15" name="Object 5">
                        <a:extLst>
                          <a:ext uri="{FF2B5EF4-FFF2-40B4-BE49-F238E27FC236}">
                            <a16:creationId xmlns:a16="http://schemas.microsoft.com/office/drawing/2014/main" id="{BB2DAB0E-A079-4A51-8531-1B7D8731084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1826770"/>
                        <a:ext cx="4327525" cy="8620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5">
            <a:extLst>
              <a:ext uri="{FF2B5EF4-FFF2-40B4-BE49-F238E27FC236}">
                <a16:creationId xmlns:a16="http://schemas.microsoft.com/office/drawing/2014/main" id="{0F6FFF51-AD7E-4A0A-9218-A97A6B8C82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8659630"/>
              </p:ext>
            </p:extLst>
          </p:nvPr>
        </p:nvGraphicFramePr>
        <p:xfrm>
          <a:off x="3851920" y="2643758"/>
          <a:ext cx="4968875" cy="177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2755800" imgH="914400" progId="Equation.DSMT4">
                  <p:embed/>
                </p:oleObj>
              </mc:Choice>
              <mc:Fallback>
                <p:oleObj name="Equation" r:id="rId13" imgW="2755800" imgH="914400" progId="Equation.DSMT4">
                  <p:embed/>
                  <p:pic>
                    <p:nvPicPr>
                      <p:cNvPr id="13" name="Object 5">
                        <a:extLst>
                          <a:ext uri="{FF2B5EF4-FFF2-40B4-BE49-F238E27FC236}">
                            <a16:creationId xmlns:a16="http://schemas.microsoft.com/office/drawing/2014/main" id="{2820FCCC-20B1-4CCD-A28E-C2E13912389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2643758"/>
                        <a:ext cx="4968875" cy="17716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5">
            <a:extLst>
              <a:ext uri="{FF2B5EF4-FFF2-40B4-BE49-F238E27FC236}">
                <a16:creationId xmlns:a16="http://schemas.microsoft.com/office/drawing/2014/main" id="{4F196CFB-ED15-45FD-AEE6-28100960ED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7734165"/>
              </p:ext>
            </p:extLst>
          </p:nvPr>
        </p:nvGraphicFramePr>
        <p:xfrm>
          <a:off x="3737620" y="2895228"/>
          <a:ext cx="5083175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2819160" imgH="507960" progId="Equation.DSMT4">
                  <p:embed/>
                </p:oleObj>
              </mc:Choice>
              <mc:Fallback>
                <p:oleObj name="Equation" r:id="rId15" imgW="2819160" imgH="507960" progId="Equation.DSMT4">
                  <p:embed/>
                  <p:pic>
                    <p:nvPicPr>
                      <p:cNvPr id="14" name="Object 5">
                        <a:extLst>
                          <a:ext uri="{FF2B5EF4-FFF2-40B4-BE49-F238E27FC236}">
                            <a16:creationId xmlns:a16="http://schemas.microsoft.com/office/drawing/2014/main" id="{0F6FFF51-AD7E-4A0A-9218-A97A6B8C820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7620" y="2895228"/>
                        <a:ext cx="5083175" cy="9842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矩形 15">
            <a:extLst>
              <a:ext uri="{FF2B5EF4-FFF2-40B4-BE49-F238E27FC236}">
                <a16:creationId xmlns:a16="http://schemas.microsoft.com/office/drawing/2014/main" id="{E44F384F-AD12-4437-8BEF-1A61F71C16F1}"/>
              </a:ext>
            </a:extLst>
          </p:cNvPr>
          <p:cNvSpPr/>
          <p:nvPr/>
        </p:nvSpPr>
        <p:spPr>
          <a:xfrm>
            <a:off x="4206555" y="4587974"/>
            <a:ext cx="3262432" cy="461665"/>
          </a:xfrm>
          <a:prstGeom prst="rect">
            <a:avLst/>
          </a:prstGeom>
          <a:ln>
            <a:solidFill>
              <a:srgbClr val="04B5C8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>
            <a:spAutoFit/>
          </a:bodyPr>
          <a:lstStyle/>
          <a:p>
            <a:pPr algn="ctr"/>
            <a:r>
              <a:rPr lang="zh-CN" alt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对称三相电路的对称性</a:t>
            </a:r>
            <a:endParaRPr lang="zh-CN" alt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7" name="Object 5">
            <a:extLst>
              <a:ext uri="{FF2B5EF4-FFF2-40B4-BE49-F238E27FC236}">
                <a16:creationId xmlns:a16="http://schemas.microsoft.com/office/drawing/2014/main" id="{F24C2365-DA10-4A30-85EE-F8A18FC993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7926616"/>
              </p:ext>
            </p:extLst>
          </p:nvPr>
        </p:nvGraphicFramePr>
        <p:xfrm>
          <a:off x="340866" y="3141416"/>
          <a:ext cx="1879600" cy="145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1130040" imgH="812520" progId="Equation.DSMT4">
                  <p:embed/>
                </p:oleObj>
              </mc:Choice>
              <mc:Fallback>
                <p:oleObj name="Equation" r:id="rId17" imgW="1130040" imgH="812520" progId="Equation.DSMT4">
                  <p:embed/>
                  <p:pic>
                    <p:nvPicPr>
                      <p:cNvPr id="78" name="Object 5">
                        <a:extLst>
                          <a:ext uri="{FF2B5EF4-FFF2-40B4-BE49-F238E27FC236}">
                            <a16:creationId xmlns:a16="http://schemas.microsoft.com/office/drawing/2014/main" id="{6D1AEDB5-59B4-415D-AC67-FDDB4781D45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866" y="3141416"/>
                        <a:ext cx="1879600" cy="14525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文本框 17">
            <a:extLst>
              <a:ext uri="{FF2B5EF4-FFF2-40B4-BE49-F238E27FC236}">
                <a16:creationId xmlns:a16="http://schemas.microsoft.com/office/drawing/2014/main" id="{1293A07D-3D5E-4D95-898D-882777CCD667}"/>
              </a:ext>
            </a:extLst>
          </p:cNvPr>
          <p:cNvSpPr txBox="1"/>
          <p:nvPr/>
        </p:nvSpPr>
        <p:spPr>
          <a:xfrm>
            <a:off x="-46" y="4587973"/>
            <a:ext cx="4206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/>
              <a:t>现实生活中中线能不能去掉？</a:t>
            </a:r>
          </a:p>
        </p:txBody>
      </p:sp>
    </p:spTree>
    <p:extLst>
      <p:ext uri="{BB962C8B-B14F-4D97-AF65-F5344CB8AC3E}">
        <p14:creationId xmlns:p14="http://schemas.microsoft.com/office/powerpoint/2010/main" val="25203103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 animBg="1"/>
      <p:bldP spid="18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19689</TotalTime>
  <Words>819</Words>
  <Application>Microsoft Office PowerPoint</Application>
  <PresentationFormat>全屏显示(16:9)</PresentationFormat>
  <Paragraphs>143</Paragraphs>
  <Slides>24</Slides>
  <Notes>6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楷体</vt:lpstr>
      <vt:lpstr>楷体_GB2312</vt:lpstr>
      <vt:lpstr>宋体</vt:lpstr>
      <vt:lpstr>Arial</vt:lpstr>
      <vt:lpstr>Calibri</vt:lpstr>
      <vt:lpstr>Cambria Math</vt:lpstr>
      <vt:lpstr>Courier New</vt:lpstr>
      <vt:lpstr>Times New Roman</vt:lpstr>
      <vt:lpstr>Wingdings</vt:lpstr>
      <vt:lpstr>默认设计模板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1328</cp:revision>
  <dcterms:created xsi:type="dcterms:W3CDTF">2004-09-16T03:31:17Z</dcterms:created>
  <dcterms:modified xsi:type="dcterms:W3CDTF">2021-05-17T02:39:28Z</dcterms:modified>
</cp:coreProperties>
</file>