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4"/>
  </p:notesMasterIdLst>
  <p:sldIdLst>
    <p:sldId id="276" r:id="rId3"/>
    <p:sldId id="371" r:id="rId4"/>
    <p:sldId id="384" r:id="rId5"/>
    <p:sldId id="372" r:id="rId6"/>
    <p:sldId id="277" r:id="rId7"/>
    <p:sldId id="397" r:id="rId8"/>
    <p:sldId id="278" r:id="rId9"/>
    <p:sldId id="394" r:id="rId10"/>
    <p:sldId id="389" r:id="rId11"/>
    <p:sldId id="281" r:id="rId12"/>
    <p:sldId id="367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5887" autoAdjust="0"/>
  </p:normalViewPr>
  <p:slideViewPr>
    <p:cSldViewPr snapToGrid="0">
      <p:cViewPr varScale="1">
        <p:scale>
          <a:sx n="101" d="100"/>
          <a:sy n="101" d="100"/>
        </p:scale>
        <p:origin x="22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4" Type="http://schemas.openxmlformats.org/officeDocument/2006/relationships/image" Target="../media/image3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emf"/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5" Type="http://schemas.openxmlformats.org/officeDocument/2006/relationships/image" Target="../media/image22.emf"/><Relationship Id="rId4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5F20CF-FD12-4DD2-986B-04B498FFB5B0}" type="datetimeFigureOut">
              <a:rPr lang="zh-CN" altLang="en-US" smtClean="0"/>
              <a:t>2020/4/16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9C370-ECED-4E9F-B073-6470106BC6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9870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b="1" dirty="0"/>
              <a:t>正弦稳态电路中，各处电压和电流都是同频率的正弦量，在角频率已知情况下，只关心另外两个要素。</a:t>
            </a:r>
            <a:r>
              <a:rPr lang="en-US" altLang="zh-CN" b="1" dirty="0"/>
              <a:t>FM</a:t>
            </a:r>
            <a:r>
              <a:rPr lang="zh-CN" altLang="en-US" b="1" dirty="0"/>
              <a:t>恰好含有这两个量，</a:t>
            </a:r>
            <a:r>
              <a:rPr lang="en-US" altLang="zh-CN" b="1" dirty="0"/>
              <a:t>.FM</a:t>
            </a:r>
            <a:r>
              <a:rPr lang="zh-CN" altLang="en-US" b="1" dirty="0"/>
              <a:t>能完全表征正弦稳态电路中的正弦量。在电路分析中把能表征正弦量的复数称为相量。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49C370-ECED-4E9F-B073-6470106BC6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6081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2495E51-107D-4A03-875D-A94EC5D7FE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59267BD-674A-43B7-9905-CFECCE3D65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DE8C0C4-D46B-46F2-8BA4-EF82CC8339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509CDB-5678-422F-BA40-E09954880C3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91159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8D6D574-BFE6-47BD-B6EC-195F7DE0396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03CEA95-E77B-46CD-AAA2-3D6CF972A9A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65E608C-F717-42FC-AE83-A9D7417774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4EBB98-F94D-4254-A283-FFEFE300920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79368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152B4F9-61AA-4AE0-A033-C7247A22D1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49BCCFE-CB81-439F-9F75-89BEAD1C35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18206E1-58AC-475E-B576-42C4C1C538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D91D86-6E33-407E-8F60-E9E7E6EC0D1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139609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03CC055-6920-42AA-A8F4-20367AB9DED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019390F-FE56-41E4-9D64-B88DC3122E6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1E3FD87-C08E-49E7-B57B-D62AC653C7A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D51C9F-80A8-4642-BF20-4347DB78AD6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116117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DEEAD11-50AD-46FC-88D3-D2A13FA3BB6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AFE93AF-95E5-4412-846E-AC744E7531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4BD1854-ECF0-47B5-90F5-7861AD72C83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716238-9FF2-4E8D-B8FA-22185F33538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071883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24BC699-A7F3-4E47-B783-1951BAB1C75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0D317BD-C158-452B-A9DA-EA9B05AA96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C262B7E-B4DB-4F7E-9831-023A4386FCB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1F99DA-BA30-486C-B5A3-F21B1082E01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51466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B05EFF-65D9-4642-A4A3-C40BA352F74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E00C1D8-4ED8-44F1-8110-4E7307531BC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293F2D-FC56-4BE0-8421-705702AA51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BD21AC-2CD9-4B74-96D5-5E242AC588E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54657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0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C654669-AAD9-44CB-98B1-3D46ED4B9F6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70261AC-A77C-40B4-BAC3-C0B02ED6B0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B582A61-35A7-4177-BAEB-96FEAAECD57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2A9-B850-46E5-A63D-60ABB8C7CD6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313439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90979DB-FA14-43FD-AD4F-33785CB04EB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7521DEA-9B51-4C7B-9807-394C2ABC86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3B6F5CB-4CB7-46E6-9209-D6FB391CB2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BCB76A-11D9-43B1-9AB2-FD2F0F317A3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122982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523D658-0269-4E09-BB42-4C3C93A4A9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A512660-BE91-4C77-82B8-F14221F69DA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4776CCFB-2F5A-430B-AA41-DF48E854CE1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A41BBE-D2B6-4F20-855D-647A0F59143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530386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CF8995-2EE7-45DE-AA70-2544E9D4416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D744E48-D182-4DCA-894A-B4953590D0F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8B8A059-DD47-4918-B6BE-A1E533BC81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B67CD0-CA7E-4DF8-8D02-83717063B60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14337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111D2B8-7FC1-4FE0-9DE9-0062882733F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9FC2246-3ACF-4A00-A9DD-CA051228B18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00A71D8-DC7D-43FE-BFB5-9A944F63B11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68856F-E067-4E7C-B9C1-B2CA828EA18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319599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06E6241-B5FB-4FEC-AF7B-07588835A2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CDF0216-F31F-480C-BE85-A4FB0B84B9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E71D0E-52A7-4522-A1BA-2B2CB3F2722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9E4B4A-100A-44EF-801C-B9A30294022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129869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6F28EB3-1176-4665-B308-5F4E2408A78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97844DF-9704-405D-B3DF-166FB860B8B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8C451BF-CA45-4452-A305-69431099C62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DD4BFB-5739-4FD2-9FC0-72C22550478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077304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965705C-8451-4333-B6B9-9FFC450A36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B4F53E3-7AD0-4975-BB0D-774128DB1D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BBAD15A-6DF7-49E8-818F-2266D8DBD06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81C1A9-BE7F-4100-B38E-A73D6361A22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07630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824599A3-036F-43B3-A60D-622B06255A14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914400" y="609600"/>
            <a:ext cx="10363200" cy="548640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147E49D-39FB-4BB8-858C-8710EF32AA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3AA8294-B237-4B31-9DF2-49BAB1136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8357FA7-A5EC-4613-9148-A62629864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470791F8-28CE-48B6-9085-4D0169DBAFB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96263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B6A2869-F125-4996-900E-D6707E21C55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67F3255-A20A-45F0-87CD-3B4156BB7A4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C373099-84DB-4CAB-90F5-584A0D09088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1717CA-8C0A-446F-BBEB-F49E7E3CC19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73342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A58DD4-6AA5-43CA-90DF-C30EB7FC8C7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8DB62F5-D56B-473C-A3CE-EC9E590C95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9DD49E-5251-4F2B-85A1-A2E7C46D6D8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80C0E8-02C4-438D-8EC1-12F1C7AFABE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20391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1B59C36-2673-4B20-A108-C253EBEE42F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98DADE3-9EEC-4EAC-853B-A6211F2298F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741004D-E68D-4FB5-BE1A-993AEE0ADA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4017F0-3C35-46DF-8168-AAF9BBEA890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6198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2E6738B-C3E0-4B96-A302-F4C805A0685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9901D68-1A40-4670-8581-CAAD022C0D5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080E1EA5-9C38-4DFC-909B-321D908553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7CDDD3-116E-4864-BFA9-FA92F650141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2601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424F9880-8410-4B34-9162-4D0BDC002C8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B76A13B9-4099-4191-9816-5135FAB1BA6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63C38F46-2B3C-4B4F-80D4-91948334887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E8F0A3-77DC-4C2E-91D9-BB37605CD1B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99383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8AF548A-0F7B-4132-84DC-D72B204CB79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410B0F-EB87-4B3F-8BDE-24A60417DA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333D71-CB7C-48DD-93CD-2DBE0504677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443539-F353-4178-85E7-CC96ABE559C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1196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FAABD0-93CE-462F-B678-43F53E12C3D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359657A-FCE1-47DC-B421-70BCEA347C5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DE10C4B-DA7B-4338-9E2E-FA2D30D0819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A37731-D34E-4812-A428-0E9017E97C1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34208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398F192-77EE-40C0-9B7C-520B9B6F54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/>
              <a:t>单击以编辑</a:t>
            </a:r>
            <a:r>
              <a:rPr lang="zh-CN" altLang="en-US"/>
              <a:t>母版标题样式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0E98206-49DC-4700-8CB5-86F66560C09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单击以编辑母版文本样式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32C7784C-F9F4-4E55-B08A-7D73594DC07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E7FB42E3-AA20-4E7D-8882-65F027B62C9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33A1D3DB-F648-401E-8C3A-2AADF0B2BE9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fld id="{6E15336A-0E09-432D-9897-93614D85149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74788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C17F5A7B-F73C-4CED-B71C-D0C777BA49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/>
              <a:t>单击以编辑</a:t>
            </a:r>
            <a:r>
              <a:rPr lang="zh-CN" altLang="en-US"/>
              <a:t>母版标题样式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286F0406-DD23-4DF1-AEB7-47B2744307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单击以编辑母版文本样式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8A21FD42-C0C1-4476-9EE7-B3A942C8437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A608783-2E02-411C-A6E5-908B0B3950A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4077C38B-130F-4A58-8F35-452E184A8E4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fld id="{8DE09896-EF43-4851-AC30-6F40156D2EB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93058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28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29.bin"/><Relationship Id="rId10" Type="http://schemas.openxmlformats.org/officeDocument/2006/relationships/image" Target="../media/image33.wmf"/><Relationship Id="rId4" Type="http://schemas.openxmlformats.org/officeDocument/2006/relationships/image" Target="../media/image30.wmf"/><Relationship Id="rId9" Type="http://schemas.openxmlformats.org/officeDocument/2006/relationships/oleObject" Target="../embeddings/oleObject3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2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4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5" Type="http://schemas.openxmlformats.org/officeDocument/2006/relationships/oleObject" Target="../embeddings/oleObject14.bin"/><Relationship Id="rId10" Type="http://schemas.openxmlformats.org/officeDocument/2006/relationships/image" Target="../media/image11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13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5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13" Type="http://schemas.openxmlformats.org/officeDocument/2006/relationships/image" Target="../media/image24.gi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12" Type="http://schemas.openxmlformats.org/officeDocument/2006/relationships/hyperlink" Target="//upload.wikimedia.org/wikipedia/commons/8/89/Unfasor.gif" TargetMode="Externa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9.wmf"/><Relationship Id="rId11" Type="http://schemas.openxmlformats.org/officeDocument/2006/relationships/image" Target="../media/image23.png"/><Relationship Id="rId5" Type="http://schemas.openxmlformats.org/officeDocument/2006/relationships/oleObject" Target="../embeddings/oleObject19.bin"/><Relationship Id="rId15" Type="http://schemas.openxmlformats.org/officeDocument/2006/relationships/image" Target="../media/image22.emf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21.bin"/><Relationship Id="rId14" Type="http://schemas.openxmlformats.org/officeDocument/2006/relationships/oleObject" Target="../embeddings/oleObject22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>
            <a:extLst>
              <a:ext uri="{FF2B5EF4-FFF2-40B4-BE49-F238E27FC236}">
                <a16:creationId xmlns:a16="http://schemas.microsoft.com/office/drawing/2014/main" id="{58452235-1289-4E34-928F-51A424378B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5600" y="457200"/>
            <a:ext cx="5867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zh-CN" sz="3600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8-2 </a:t>
            </a:r>
            <a:r>
              <a:rPr lang="zh-CN" altLang="en-US" sz="3600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正弦量</a:t>
            </a:r>
            <a:r>
              <a:rPr lang="zh-CN" altLang="en-US" sz="360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的相量表示</a:t>
            </a:r>
            <a:r>
              <a:rPr lang="zh-CN" altLang="en-US" sz="3600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法</a:t>
            </a:r>
          </a:p>
        </p:txBody>
      </p:sp>
      <p:sp>
        <p:nvSpPr>
          <p:cNvPr id="27651" name="Text Box 3">
            <a:extLst>
              <a:ext uri="{FF2B5EF4-FFF2-40B4-BE49-F238E27FC236}">
                <a16:creationId xmlns:a16="http://schemas.microsoft.com/office/drawing/2014/main" id="{69218B5D-E29F-4507-AE82-C9E64E3504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8464" y="1225551"/>
            <a:ext cx="442753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360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360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60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）复数的表示</a:t>
            </a:r>
          </a:p>
        </p:txBody>
      </p:sp>
      <p:sp>
        <p:nvSpPr>
          <p:cNvPr id="27652" name="Text Box 4">
            <a:extLst>
              <a:ext uri="{FF2B5EF4-FFF2-40B4-BE49-F238E27FC236}">
                <a16:creationId xmlns:a16="http://schemas.microsoft.com/office/drawing/2014/main" id="{22CA7584-92C7-4590-AE45-99D4E600CA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1981200"/>
            <a:ext cx="5638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3600">
                <a:latin typeface="楷体_GB2312" pitchFamily="49" charset="-122"/>
                <a:ea typeface="楷体_GB2312" pitchFamily="49" charset="-122"/>
              </a:rPr>
              <a:t>直角坐标形式：</a:t>
            </a:r>
            <a:r>
              <a:rPr lang="en-US" altLang="zh-CN" sz="3600" i="1">
                <a:ea typeface="楷体_GB2312" pitchFamily="49" charset="-122"/>
              </a:rPr>
              <a:t>A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=</a:t>
            </a:r>
            <a:r>
              <a:rPr lang="en-US" altLang="zh-CN" sz="3600" i="1">
                <a:ea typeface="楷体_GB2312" pitchFamily="49" charset="-122"/>
              </a:rPr>
              <a:t>a</a:t>
            </a:r>
            <a:r>
              <a:rPr lang="en-US" altLang="zh-CN" sz="3600" baseline="-2500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+j</a:t>
            </a:r>
            <a:r>
              <a:rPr lang="en-US" altLang="zh-CN" sz="3600" i="1">
                <a:ea typeface="楷体_GB2312" pitchFamily="49" charset="-122"/>
              </a:rPr>
              <a:t>a</a:t>
            </a:r>
            <a:r>
              <a:rPr lang="en-US" altLang="zh-CN" sz="3600" baseline="-25000">
                <a:latin typeface="楷体_GB2312" pitchFamily="49" charset="-122"/>
                <a:ea typeface="楷体_GB2312" pitchFamily="49" charset="-122"/>
              </a:rPr>
              <a:t>2</a:t>
            </a:r>
          </a:p>
        </p:txBody>
      </p:sp>
      <p:sp>
        <p:nvSpPr>
          <p:cNvPr id="27653" name="Text Box 5">
            <a:extLst>
              <a:ext uri="{FF2B5EF4-FFF2-40B4-BE49-F238E27FC236}">
                <a16:creationId xmlns:a16="http://schemas.microsoft.com/office/drawing/2014/main" id="{DB4E455A-C8B8-4E13-B0AF-4CEB6C9067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2667000"/>
            <a:ext cx="7848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3600">
                <a:latin typeface="楷体_GB2312" pitchFamily="49" charset="-122"/>
                <a:ea typeface="楷体_GB2312" pitchFamily="49" charset="-122"/>
              </a:rPr>
              <a:t>三角形式： </a:t>
            </a:r>
            <a:r>
              <a:rPr lang="en-US" altLang="zh-CN" sz="3600" i="1">
                <a:ea typeface="楷体_GB2312" pitchFamily="49" charset="-122"/>
              </a:rPr>
              <a:t>A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 =</a:t>
            </a:r>
            <a:r>
              <a:rPr lang="en-US" altLang="zh-CN" sz="3600" i="1">
                <a:ea typeface="楷体_GB2312" pitchFamily="49" charset="-122"/>
              </a:rPr>
              <a:t>a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 (cos</a:t>
            </a:r>
            <a:r>
              <a:rPr lang="en-US" altLang="zh-CN" sz="3600" i="1"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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 +jsin</a:t>
            </a:r>
            <a:r>
              <a:rPr lang="en-US" altLang="zh-CN" sz="3600" i="1"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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)</a:t>
            </a:r>
          </a:p>
        </p:txBody>
      </p:sp>
      <p:sp>
        <p:nvSpPr>
          <p:cNvPr id="27654" name="Text Box 6">
            <a:extLst>
              <a:ext uri="{FF2B5EF4-FFF2-40B4-BE49-F238E27FC236}">
                <a16:creationId xmlns:a16="http://schemas.microsoft.com/office/drawing/2014/main" id="{0837E631-88FC-47AD-88E3-1DDEB077F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3429000"/>
            <a:ext cx="6553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3600">
                <a:latin typeface="楷体_GB2312" pitchFamily="49" charset="-122"/>
                <a:ea typeface="楷体_GB2312" pitchFamily="49" charset="-122"/>
              </a:rPr>
              <a:t>指数形式： </a:t>
            </a:r>
            <a:r>
              <a:rPr lang="en-US" altLang="zh-CN" sz="3600" i="1">
                <a:ea typeface="楷体_GB2312" pitchFamily="49" charset="-122"/>
              </a:rPr>
              <a:t>A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 =</a:t>
            </a:r>
            <a:r>
              <a:rPr lang="en-US" altLang="zh-CN" sz="3600" i="1">
                <a:ea typeface="楷体_GB2312" pitchFamily="49" charset="-122"/>
              </a:rPr>
              <a:t>a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 e </a:t>
            </a:r>
            <a:r>
              <a:rPr lang="en-US" altLang="zh-CN" sz="3600" baseline="30000">
                <a:latin typeface="楷体_GB2312" pitchFamily="49" charset="-122"/>
                <a:ea typeface="楷体_GB2312" pitchFamily="49" charset="-122"/>
              </a:rPr>
              <a:t>j</a:t>
            </a:r>
            <a:r>
              <a:rPr lang="en-US" altLang="zh-CN" sz="3600" i="1" baseline="30000"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</a:t>
            </a:r>
          </a:p>
        </p:txBody>
      </p:sp>
      <p:sp>
        <p:nvSpPr>
          <p:cNvPr id="27655" name="Text Box 7">
            <a:extLst>
              <a:ext uri="{FF2B5EF4-FFF2-40B4-BE49-F238E27FC236}">
                <a16:creationId xmlns:a16="http://schemas.microsoft.com/office/drawing/2014/main" id="{05D717A7-A890-49CA-B279-3700B307D6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4191000"/>
            <a:ext cx="5638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3600">
                <a:latin typeface="楷体_GB2312" pitchFamily="49" charset="-122"/>
                <a:ea typeface="楷体_GB2312" pitchFamily="49" charset="-122"/>
              </a:rPr>
              <a:t>极坐标形式： </a:t>
            </a:r>
            <a:r>
              <a:rPr lang="en-US" altLang="zh-CN" sz="3600" i="1">
                <a:ea typeface="楷体_GB2312" pitchFamily="49" charset="-122"/>
              </a:rPr>
              <a:t>A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 =</a:t>
            </a:r>
            <a:r>
              <a:rPr lang="en-US" altLang="zh-CN" sz="3600" i="1">
                <a:ea typeface="楷体_GB2312" pitchFamily="49" charset="-122"/>
              </a:rPr>
              <a:t>a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</a:t>
            </a:r>
            <a:r>
              <a:rPr lang="en-US" altLang="zh-CN" sz="3600" i="1"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</a:t>
            </a:r>
          </a:p>
        </p:txBody>
      </p:sp>
      <p:grpSp>
        <p:nvGrpSpPr>
          <p:cNvPr id="27656" name="Group 25">
            <a:extLst>
              <a:ext uri="{FF2B5EF4-FFF2-40B4-BE49-F238E27FC236}">
                <a16:creationId xmlns:a16="http://schemas.microsoft.com/office/drawing/2014/main" id="{8314164C-2C0F-4730-929F-447976B344DC}"/>
              </a:ext>
            </a:extLst>
          </p:cNvPr>
          <p:cNvGrpSpPr>
            <a:grpSpLocks/>
          </p:cNvGrpSpPr>
          <p:nvPr/>
        </p:nvGrpSpPr>
        <p:grpSpPr bwMode="auto">
          <a:xfrm>
            <a:off x="7282082" y="3956400"/>
            <a:ext cx="2973387" cy="2546350"/>
            <a:chOff x="3695" y="2524"/>
            <a:chExt cx="1873" cy="1604"/>
          </a:xfrm>
        </p:grpSpPr>
        <p:sp>
          <p:nvSpPr>
            <p:cNvPr id="24588" name="Line 9">
              <a:extLst>
                <a:ext uri="{FF2B5EF4-FFF2-40B4-BE49-F238E27FC236}">
                  <a16:creationId xmlns:a16="http://schemas.microsoft.com/office/drawing/2014/main" id="{66F10A2B-D620-4F0D-BDCD-5C1D8FC047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95" y="3771"/>
              <a:ext cx="153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589" name="Line 10">
              <a:extLst>
                <a:ext uri="{FF2B5EF4-FFF2-40B4-BE49-F238E27FC236}">
                  <a16:creationId xmlns:a16="http://schemas.microsoft.com/office/drawing/2014/main" id="{658EBE91-0D9D-476D-BE4F-1BBB9CDFCF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32" y="2716"/>
              <a:ext cx="0" cy="13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590" name="Line 11">
              <a:extLst>
                <a:ext uri="{FF2B5EF4-FFF2-40B4-BE49-F238E27FC236}">
                  <a16:creationId xmlns:a16="http://schemas.microsoft.com/office/drawing/2014/main" id="{F799BB84-A942-4154-A1A2-AA6F8E0176D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32" y="3052"/>
              <a:ext cx="720" cy="72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591" name="Line 12">
              <a:extLst>
                <a:ext uri="{FF2B5EF4-FFF2-40B4-BE49-F238E27FC236}">
                  <a16:creationId xmlns:a16="http://schemas.microsoft.com/office/drawing/2014/main" id="{19F738B3-1038-4835-8DB2-1013778BDA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00" y="3052"/>
              <a:ext cx="0" cy="7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592" name="Line 13">
              <a:extLst>
                <a:ext uri="{FF2B5EF4-FFF2-40B4-BE49-F238E27FC236}">
                  <a16:creationId xmlns:a16="http://schemas.microsoft.com/office/drawing/2014/main" id="{6052FA70-DAAE-4D84-8625-F835FDA039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32" y="3004"/>
              <a:ext cx="72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593" name="Text Box 14">
              <a:extLst>
                <a:ext uri="{FF2B5EF4-FFF2-40B4-BE49-F238E27FC236}">
                  <a16:creationId xmlns:a16="http://schemas.microsoft.com/office/drawing/2014/main" id="{F1CF5188-977D-4B76-B0AC-947A03DF43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44" y="3388"/>
              <a:ext cx="624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3600">
                  <a:latin typeface="楷体_GB2312" pitchFamily="49" charset="-122"/>
                  <a:ea typeface="楷体_GB2312" pitchFamily="49" charset="-122"/>
                </a:rPr>
                <a:t>+1</a:t>
              </a:r>
            </a:p>
          </p:txBody>
        </p:sp>
        <p:sp>
          <p:nvSpPr>
            <p:cNvPr id="24594" name="Text Box 15">
              <a:extLst>
                <a:ext uri="{FF2B5EF4-FFF2-40B4-BE49-F238E27FC236}">
                  <a16:creationId xmlns:a16="http://schemas.microsoft.com/office/drawing/2014/main" id="{21AA086D-537D-4701-B9E9-5DB5440ECC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80" y="2524"/>
              <a:ext cx="432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3600">
                  <a:latin typeface="楷体_GB2312" pitchFamily="49" charset="-122"/>
                  <a:ea typeface="楷体_GB2312" pitchFamily="49" charset="-122"/>
                </a:rPr>
                <a:t>j</a:t>
              </a:r>
            </a:p>
          </p:txBody>
        </p:sp>
        <p:sp>
          <p:nvSpPr>
            <p:cNvPr id="24595" name="Text Box 16">
              <a:extLst>
                <a:ext uri="{FF2B5EF4-FFF2-40B4-BE49-F238E27FC236}">
                  <a16:creationId xmlns:a16="http://schemas.microsoft.com/office/drawing/2014/main" id="{A979EF51-860D-4DC2-BB53-D4ACD337AF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6" y="3100"/>
              <a:ext cx="33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3600" i="1">
                  <a:ea typeface="楷体_GB2312" pitchFamily="49" charset="-122"/>
                </a:rPr>
                <a:t>a</a:t>
              </a:r>
            </a:p>
          </p:txBody>
        </p:sp>
        <p:sp>
          <p:nvSpPr>
            <p:cNvPr id="24596" name="Freeform 17">
              <a:extLst>
                <a:ext uri="{FF2B5EF4-FFF2-40B4-BE49-F238E27FC236}">
                  <a16:creationId xmlns:a16="http://schemas.microsoft.com/office/drawing/2014/main" id="{7E4023CB-3CDA-48BF-B941-4BC005538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4" y="3532"/>
              <a:ext cx="112" cy="240"/>
            </a:xfrm>
            <a:custGeom>
              <a:avLst/>
              <a:gdLst>
                <a:gd name="T0" fmla="*/ 0 w 112"/>
                <a:gd name="T1" fmla="*/ 0 h 240"/>
                <a:gd name="T2" fmla="*/ 96 w 112"/>
                <a:gd name="T3" fmla="*/ 96 h 240"/>
                <a:gd name="T4" fmla="*/ 96 w 112"/>
                <a:gd name="T5" fmla="*/ 240 h 240"/>
                <a:gd name="T6" fmla="*/ 0 60000 65536"/>
                <a:gd name="T7" fmla="*/ 0 60000 65536"/>
                <a:gd name="T8" fmla="*/ 0 60000 65536"/>
                <a:gd name="T9" fmla="*/ 0 w 112"/>
                <a:gd name="T10" fmla="*/ 0 h 240"/>
                <a:gd name="T11" fmla="*/ 112 w 112"/>
                <a:gd name="T12" fmla="*/ 240 h 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240">
                  <a:moveTo>
                    <a:pt x="0" y="0"/>
                  </a:moveTo>
                  <a:cubicBezTo>
                    <a:pt x="40" y="28"/>
                    <a:pt x="80" y="56"/>
                    <a:pt x="96" y="96"/>
                  </a:cubicBezTo>
                  <a:cubicBezTo>
                    <a:pt x="112" y="136"/>
                    <a:pt x="104" y="188"/>
                    <a:pt x="96" y="240"/>
                  </a:cubicBezTo>
                </a:path>
              </a:pathLst>
            </a:custGeom>
            <a:noFill/>
            <a:ln w="381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597" name="Text Box 18">
              <a:extLst>
                <a:ext uri="{FF2B5EF4-FFF2-40B4-BE49-F238E27FC236}">
                  <a16:creationId xmlns:a16="http://schemas.microsoft.com/office/drawing/2014/main" id="{6084A81E-5DCB-4CA4-9204-F44EABE261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2" y="3292"/>
              <a:ext cx="28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3600" i="1">
                  <a:latin typeface="楷体_GB2312" pitchFamily="49" charset="-122"/>
                  <a:ea typeface="楷体_GB2312" pitchFamily="49" charset="-122"/>
                  <a:sym typeface="Symbol" panose="05050102010706020507" pitchFamily="18" charset="2"/>
                </a:rPr>
                <a:t></a:t>
              </a:r>
              <a:endParaRPr lang="en-US" altLang="zh-CN" sz="3600" i="1"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endParaRPr>
            </a:p>
          </p:txBody>
        </p:sp>
        <p:sp>
          <p:nvSpPr>
            <p:cNvPr id="24598" name="Text Box 19">
              <a:extLst>
                <a:ext uri="{FF2B5EF4-FFF2-40B4-BE49-F238E27FC236}">
                  <a16:creationId xmlns:a16="http://schemas.microsoft.com/office/drawing/2014/main" id="{01D84A38-AE24-46E0-87F9-A24A01D102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8" y="3676"/>
              <a:ext cx="432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3600" i="1">
                  <a:ea typeface="楷体_GB2312" pitchFamily="49" charset="-122"/>
                </a:rPr>
                <a:t>a</a:t>
              </a:r>
              <a:r>
                <a:rPr lang="en-US" altLang="zh-CN" sz="3600" baseline="-25000">
                  <a:latin typeface="楷体_GB2312" pitchFamily="49" charset="-122"/>
                  <a:ea typeface="楷体_GB2312" pitchFamily="49" charset="-122"/>
                </a:rPr>
                <a:t>1</a:t>
              </a:r>
            </a:p>
          </p:txBody>
        </p:sp>
        <p:sp>
          <p:nvSpPr>
            <p:cNvPr id="24599" name="Text Box 20">
              <a:extLst>
                <a:ext uri="{FF2B5EF4-FFF2-40B4-BE49-F238E27FC236}">
                  <a16:creationId xmlns:a16="http://schemas.microsoft.com/office/drawing/2014/main" id="{F47F6C2B-B9AE-472C-B945-17FC083ED0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96" y="2716"/>
              <a:ext cx="432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3600" i="1">
                  <a:ea typeface="楷体_GB2312" pitchFamily="49" charset="-122"/>
                </a:rPr>
                <a:t>a</a:t>
              </a:r>
              <a:r>
                <a:rPr lang="en-US" altLang="zh-CN" sz="3600" baseline="-25000">
                  <a:latin typeface="楷体_GB2312" pitchFamily="49" charset="-122"/>
                  <a:ea typeface="楷体_GB2312" pitchFamily="49" charset="-122"/>
                </a:rPr>
                <a:t>2</a:t>
              </a:r>
            </a:p>
          </p:txBody>
        </p:sp>
        <p:sp>
          <p:nvSpPr>
            <p:cNvPr id="24600" name="Text Box 21">
              <a:extLst>
                <a:ext uri="{FF2B5EF4-FFF2-40B4-BE49-F238E27FC236}">
                  <a16:creationId xmlns:a16="http://schemas.microsoft.com/office/drawing/2014/main" id="{498FA993-6699-4795-AD1E-994EEEC936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4" y="3724"/>
              <a:ext cx="28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3600">
                  <a:latin typeface="楷体_GB2312" pitchFamily="49" charset="-122"/>
                  <a:ea typeface="楷体_GB2312" pitchFamily="49" charset="-122"/>
                </a:rPr>
                <a:t>0</a:t>
              </a:r>
            </a:p>
          </p:txBody>
        </p:sp>
      </p:grpSp>
      <p:sp>
        <p:nvSpPr>
          <p:cNvPr id="27657" name="Text Box 22">
            <a:extLst>
              <a:ext uri="{FF2B5EF4-FFF2-40B4-BE49-F238E27FC236}">
                <a16:creationId xmlns:a16="http://schemas.microsoft.com/office/drawing/2014/main" id="{60417168-1C93-4DD3-AD7B-8577C0916A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8200" y="3778250"/>
            <a:ext cx="18288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复数的复平面表示</a:t>
            </a:r>
          </a:p>
        </p:txBody>
      </p:sp>
      <p:sp>
        <p:nvSpPr>
          <p:cNvPr id="27671" name="Text Box 23">
            <a:extLst>
              <a:ext uri="{FF2B5EF4-FFF2-40B4-BE49-F238E27FC236}">
                <a16:creationId xmlns:a16="http://schemas.microsoft.com/office/drawing/2014/main" id="{11B22859-8719-4C18-95C6-C13A38AFD6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0988" y="4929352"/>
            <a:ext cx="4953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600" i="1">
                <a:ea typeface="楷体_GB2312" pitchFamily="49" charset="-122"/>
              </a:rPr>
              <a:t>a</a:t>
            </a:r>
            <a:r>
              <a:rPr lang="en-US" altLang="zh-CN" sz="3600" baseline="-2500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=</a:t>
            </a:r>
            <a:r>
              <a:rPr lang="en-US" altLang="zh-CN" sz="3600" i="1">
                <a:ea typeface="楷体_GB2312" pitchFamily="49" charset="-122"/>
              </a:rPr>
              <a:t>a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cos</a:t>
            </a:r>
            <a:r>
              <a:rPr lang="en-US" altLang="zh-CN" sz="3600" i="1"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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  </a:t>
            </a:r>
            <a:r>
              <a:rPr lang="en-US" altLang="zh-CN" sz="3600" i="1">
                <a:ea typeface="楷体_GB2312" pitchFamily="49" charset="-122"/>
              </a:rPr>
              <a:t>a</a:t>
            </a:r>
            <a:r>
              <a:rPr lang="en-US" altLang="zh-CN" sz="3600" baseline="-2500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=</a:t>
            </a:r>
            <a:r>
              <a:rPr lang="en-US" altLang="zh-CN" sz="3600" i="1">
                <a:ea typeface="楷体_GB2312" pitchFamily="49" charset="-122"/>
              </a:rPr>
              <a:t>a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sin</a:t>
            </a:r>
            <a:r>
              <a:rPr lang="en-US" altLang="zh-CN" sz="3600" i="1"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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graphicFrame>
        <p:nvGraphicFramePr>
          <p:cNvPr id="27672" name="Object 24">
            <a:extLst>
              <a:ext uri="{FF2B5EF4-FFF2-40B4-BE49-F238E27FC236}">
                <a16:creationId xmlns:a16="http://schemas.microsoft.com/office/drawing/2014/main" id="{237187D0-68BA-4A73-8194-858D42FD30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1700632"/>
              </p:ext>
            </p:extLst>
          </p:nvPr>
        </p:nvGraphicFramePr>
        <p:xfrm>
          <a:off x="1854200" y="5607050"/>
          <a:ext cx="4822825" cy="1189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2" name="Equation" r:id="rId3" imgW="2145960" imgH="431640" progId="Equation.DSMT4">
                  <p:embed/>
                </p:oleObj>
              </mc:Choice>
              <mc:Fallback>
                <p:oleObj name="Equation" r:id="rId3" imgW="2145960" imgH="431640" progId="Equation.DSMT4">
                  <p:embed/>
                  <p:pic>
                    <p:nvPicPr>
                      <p:cNvPr id="27672" name="Object 24">
                        <a:extLst>
                          <a:ext uri="{FF2B5EF4-FFF2-40B4-BE49-F238E27FC236}">
                            <a16:creationId xmlns:a16="http://schemas.microsoft.com/office/drawing/2014/main" id="{237187D0-68BA-4A73-8194-858D42FD305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4200" y="5607050"/>
                        <a:ext cx="4822825" cy="1189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81409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autoUpdateAnimBg="0"/>
      <p:bldP spid="27652" grpId="0" autoUpdateAnimBg="0"/>
      <p:bldP spid="27653" grpId="0" autoUpdateAnimBg="0"/>
      <p:bldP spid="27654" grpId="0" autoUpdateAnimBg="0"/>
      <p:bldP spid="27655" grpId="0" autoUpdateAnimBg="0"/>
      <p:bldP spid="27657" grpId="0"/>
      <p:bldP spid="2767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>
            <a:extLst>
              <a:ext uri="{FF2B5EF4-FFF2-40B4-BE49-F238E27FC236}">
                <a16:creationId xmlns:a16="http://schemas.microsoft.com/office/drawing/2014/main" id="{99455F15-35CF-47B1-97EA-53F58DE131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427" y="90488"/>
            <a:ext cx="10687969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例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4 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已知电流</a:t>
            </a:r>
            <a:r>
              <a:rPr lang="en-US" altLang="zh-CN" sz="3600" b="1" i="1">
                <a:ea typeface="楷体_GB2312" pitchFamily="49" charset="-122"/>
              </a:rPr>
              <a:t>i</a:t>
            </a:r>
            <a:r>
              <a:rPr lang="en-US" altLang="zh-CN" sz="3600" b="1" baseline="-3000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en-US" altLang="zh-CN" sz="3600" b="1" i="1">
                <a:ea typeface="楷体_GB2312" pitchFamily="49" charset="-122"/>
              </a:rPr>
              <a:t>t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)=5cos(314t+60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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)A , </a:t>
            </a:r>
            <a:r>
              <a:rPr lang="en-US" altLang="zh-CN" sz="3600" b="1" i="1">
                <a:ea typeface="楷体_GB2312" pitchFamily="49" charset="-122"/>
              </a:rPr>
              <a:t>i</a:t>
            </a:r>
            <a:r>
              <a:rPr lang="en-US" altLang="zh-CN" sz="3600" b="1" baseline="-3000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en-US" altLang="zh-CN" sz="3600" b="1" i="1">
                <a:ea typeface="楷体_GB2312" pitchFamily="49" charset="-122"/>
              </a:rPr>
              <a:t>t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)=-10sin(314t+60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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)A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。写出它们的振幅相量，并求它们的振幅和有效值，画出相量图。</a:t>
            </a:r>
          </a:p>
        </p:txBody>
      </p:sp>
      <p:graphicFrame>
        <p:nvGraphicFramePr>
          <p:cNvPr id="32771" name="Object 3">
            <a:extLst>
              <a:ext uri="{FF2B5EF4-FFF2-40B4-BE49-F238E27FC236}">
                <a16:creationId xmlns:a16="http://schemas.microsoft.com/office/drawing/2014/main" id="{29D9F60C-C26F-476E-83B7-1FC0EB767E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389148"/>
              </p:ext>
            </p:extLst>
          </p:nvPr>
        </p:nvGraphicFramePr>
        <p:xfrm>
          <a:off x="4491038" y="2894013"/>
          <a:ext cx="2905125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6" name="Equation" r:id="rId3" imgW="888840" imgH="241200" progId="Equation.DSMT4">
                  <p:embed/>
                </p:oleObj>
              </mc:Choice>
              <mc:Fallback>
                <p:oleObj name="Equation" r:id="rId3" imgW="888840" imgH="241200" progId="Equation.DSMT4">
                  <p:embed/>
                  <p:pic>
                    <p:nvPicPr>
                      <p:cNvPr id="32771" name="Object 3">
                        <a:extLst>
                          <a:ext uri="{FF2B5EF4-FFF2-40B4-BE49-F238E27FC236}">
                            <a16:creationId xmlns:a16="http://schemas.microsoft.com/office/drawing/2014/main" id="{29D9F60C-C26F-476E-83B7-1FC0EB767E5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1038" y="2894013"/>
                        <a:ext cx="2905125" cy="91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2" name="Text Box 4">
            <a:extLst>
              <a:ext uri="{FF2B5EF4-FFF2-40B4-BE49-F238E27FC236}">
                <a16:creationId xmlns:a16="http://schemas.microsoft.com/office/drawing/2014/main" id="{2199E00A-7282-437E-8F25-F8FD8350A1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3048000"/>
            <a:ext cx="1447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解：</a:t>
            </a:r>
          </a:p>
        </p:txBody>
      </p:sp>
      <p:graphicFrame>
        <p:nvGraphicFramePr>
          <p:cNvPr id="32773" name="Object 5">
            <a:extLst>
              <a:ext uri="{FF2B5EF4-FFF2-40B4-BE49-F238E27FC236}">
                <a16:creationId xmlns:a16="http://schemas.microsoft.com/office/drawing/2014/main" id="{D04ACCFA-BB5F-4286-9FDC-D2F81C2D06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9186350"/>
              </p:ext>
            </p:extLst>
          </p:nvPr>
        </p:nvGraphicFramePr>
        <p:xfrm>
          <a:off x="1517650" y="4076700"/>
          <a:ext cx="9942513" cy="173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7" name="Equation" r:id="rId5" imgW="3111480" imgH="482400" progId="Equation.DSMT4">
                  <p:embed/>
                </p:oleObj>
              </mc:Choice>
              <mc:Fallback>
                <p:oleObj name="Equation" r:id="rId5" imgW="3111480" imgH="482400" progId="Equation.DSMT4">
                  <p:embed/>
                  <p:pic>
                    <p:nvPicPr>
                      <p:cNvPr id="32773" name="Object 5">
                        <a:extLst>
                          <a:ext uri="{FF2B5EF4-FFF2-40B4-BE49-F238E27FC236}">
                            <a16:creationId xmlns:a16="http://schemas.microsoft.com/office/drawing/2014/main" id="{D04ACCFA-BB5F-4286-9FDC-D2F81C2D066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7650" y="4076700"/>
                        <a:ext cx="9942513" cy="173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2026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utoUpdateAnimBg="0"/>
      <p:bldP spid="3277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Text Box 1027">
            <a:extLst>
              <a:ext uri="{FF2B5EF4-FFF2-40B4-BE49-F238E27FC236}">
                <a16:creationId xmlns:a16="http://schemas.microsoft.com/office/drawing/2014/main" id="{88CA0DC3-D1A7-42F5-A339-A1D8AE96F6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228600"/>
            <a:ext cx="8763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１。试求下列正弦量的振幅相量和有效值相量 </a:t>
            </a:r>
          </a:p>
        </p:txBody>
      </p:sp>
      <p:graphicFrame>
        <p:nvGraphicFramePr>
          <p:cNvPr id="121860" name="Object 1028">
            <a:extLst>
              <a:ext uri="{FF2B5EF4-FFF2-40B4-BE49-F238E27FC236}">
                <a16:creationId xmlns:a16="http://schemas.microsoft.com/office/drawing/2014/main" id="{60EE1C3C-292D-46F3-99BE-B7E571700B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8041819"/>
              </p:ext>
            </p:extLst>
          </p:nvPr>
        </p:nvGraphicFramePr>
        <p:xfrm>
          <a:off x="2174875" y="1462088"/>
          <a:ext cx="7710488" cy="177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4" name="Equation" r:id="rId3" imgW="2057400" imgH="457200" progId="Equation.DSMT4">
                  <p:embed/>
                </p:oleObj>
              </mc:Choice>
              <mc:Fallback>
                <p:oleObj name="Equation" r:id="rId3" imgW="2057400" imgH="457200" progId="Equation.DSMT4">
                  <p:embed/>
                  <p:pic>
                    <p:nvPicPr>
                      <p:cNvPr id="121860" name="Object 1028">
                        <a:extLst>
                          <a:ext uri="{FF2B5EF4-FFF2-40B4-BE49-F238E27FC236}">
                            <a16:creationId xmlns:a16="http://schemas.microsoft.com/office/drawing/2014/main" id="{60EE1C3C-292D-46F3-99BE-B7E571700B6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4875" y="1462088"/>
                        <a:ext cx="7710488" cy="1776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1861" name="Text Box 1029">
            <a:extLst>
              <a:ext uri="{FF2B5EF4-FFF2-40B4-BE49-F238E27FC236}">
                <a16:creationId xmlns:a16="http://schemas.microsoft.com/office/drawing/2014/main" id="{112CBF37-FEC7-41A3-B8F1-37D7F26676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3276600"/>
            <a:ext cx="8763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zh-CN" altLang="en-US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２。试写出下列相量所代表的正弦量。已知</a:t>
            </a:r>
          </a:p>
        </p:txBody>
      </p:sp>
      <p:graphicFrame>
        <p:nvGraphicFramePr>
          <p:cNvPr id="121863" name="Object 1031">
            <a:extLst>
              <a:ext uri="{FF2B5EF4-FFF2-40B4-BE49-F238E27FC236}">
                <a16:creationId xmlns:a16="http://schemas.microsoft.com/office/drawing/2014/main" id="{9D6E178F-B041-4EB5-9BD9-C772EBDFF7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9365221"/>
              </p:ext>
            </p:extLst>
          </p:nvPr>
        </p:nvGraphicFramePr>
        <p:xfrm>
          <a:off x="2473325" y="3719513"/>
          <a:ext cx="3956051" cy="779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" name="Equation" r:id="rId5" imgW="927000" imgH="177480" progId="Equation.DSMT4">
                  <p:embed/>
                </p:oleObj>
              </mc:Choice>
              <mc:Fallback>
                <p:oleObj name="Equation" r:id="rId5" imgW="927000" imgH="177480" progId="Equation.DSMT4">
                  <p:embed/>
                  <p:pic>
                    <p:nvPicPr>
                      <p:cNvPr id="121863" name="Object 1031">
                        <a:extLst>
                          <a:ext uri="{FF2B5EF4-FFF2-40B4-BE49-F238E27FC236}">
                            <a16:creationId xmlns:a16="http://schemas.microsoft.com/office/drawing/2014/main" id="{9D6E178F-B041-4EB5-9BD9-C772EBDFF7C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3325" y="3719513"/>
                        <a:ext cx="3956051" cy="7798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1864" name="Object 1032">
            <a:extLst>
              <a:ext uri="{FF2B5EF4-FFF2-40B4-BE49-F238E27FC236}">
                <a16:creationId xmlns:a16="http://schemas.microsoft.com/office/drawing/2014/main" id="{59D583FD-94DA-415B-BFD9-C1AB5197EB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4758576"/>
              </p:ext>
            </p:extLst>
          </p:nvPr>
        </p:nvGraphicFramePr>
        <p:xfrm>
          <a:off x="2293939" y="4381501"/>
          <a:ext cx="3468687" cy="2379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6" name="Equation" r:id="rId7" imgW="1054080" imgH="749160" progId="Equation.DSMT4">
                  <p:embed/>
                </p:oleObj>
              </mc:Choice>
              <mc:Fallback>
                <p:oleObj name="Equation" r:id="rId7" imgW="1054080" imgH="749160" progId="Equation.DSMT4">
                  <p:embed/>
                  <p:pic>
                    <p:nvPicPr>
                      <p:cNvPr id="121864" name="Object 1032">
                        <a:extLst>
                          <a:ext uri="{FF2B5EF4-FFF2-40B4-BE49-F238E27FC236}">
                            <a16:creationId xmlns:a16="http://schemas.microsoft.com/office/drawing/2014/main" id="{59D583FD-94DA-415B-BFD9-C1AB5197EB7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3939" y="4381501"/>
                        <a:ext cx="3468687" cy="2379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731EC0AC-B135-4E7E-96CA-01834EEAA6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9503482"/>
              </p:ext>
            </p:extLst>
          </p:nvPr>
        </p:nvGraphicFramePr>
        <p:xfrm>
          <a:off x="5956301" y="4237038"/>
          <a:ext cx="3851275" cy="241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7" name="Equation" r:id="rId9" imgW="1155600" imgH="749160" progId="Equation.DSMT4">
                  <p:embed/>
                </p:oleObj>
              </mc:Choice>
              <mc:Fallback>
                <p:oleObj name="Equation" r:id="rId9" imgW="1155600" imgH="749160" progId="Equation.DSMT4">
                  <p:embed/>
                  <p:pic>
                    <p:nvPicPr>
                      <p:cNvPr id="2" name="对象 1">
                        <a:extLst>
                          <a:ext uri="{FF2B5EF4-FFF2-40B4-BE49-F238E27FC236}">
                            <a16:creationId xmlns:a16="http://schemas.microsoft.com/office/drawing/2014/main" id="{731EC0AC-B135-4E7E-96CA-01834EEAA68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6301" y="4237038"/>
                        <a:ext cx="3851275" cy="241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98393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9" grpId="0" autoUpdateAnimBg="0"/>
      <p:bldP spid="12186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4" name="Text Box 4">
            <a:extLst>
              <a:ext uri="{FF2B5EF4-FFF2-40B4-BE49-F238E27FC236}">
                <a16:creationId xmlns:a16="http://schemas.microsoft.com/office/drawing/2014/main" id="{269D1B67-5CF4-4498-8C1E-1F3C8FBC37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0812" y="485775"/>
            <a:ext cx="40211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60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(2)</a:t>
            </a:r>
            <a:r>
              <a:rPr lang="zh-CN" altLang="en-US" sz="360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复数运算</a:t>
            </a:r>
          </a:p>
        </p:txBody>
      </p:sp>
      <p:sp>
        <p:nvSpPr>
          <p:cNvPr id="128005" name="Text Box 5">
            <a:extLst>
              <a:ext uri="{FF2B5EF4-FFF2-40B4-BE49-F238E27FC236}">
                <a16:creationId xmlns:a16="http://schemas.microsoft.com/office/drawing/2014/main" id="{2D1B4BEA-AFC4-43C9-90D5-5B402561AB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0694" y="1201738"/>
            <a:ext cx="77739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600" i="1">
                <a:ea typeface="楷体_GB2312" pitchFamily="49" charset="-122"/>
              </a:rPr>
              <a:t>A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=</a:t>
            </a:r>
            <a:r>
              <a:rPr lang="en-US" altLang="zh-CN" sz="3600" i="1">
                <a:ea typeface="楷体_GB2312" pitchFamily="49" charset="-122"/>
              </a:rPr>
              <a:t>a</a:t>
            </a:r>
            <a:r>
              <a:rPr lang="en-US" altLang="zh-CN" sz="3600" baseline="-2500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+j</a:t>
            </a:r>
            <a:r>
              <a:rPr lang="en-US" altLang="zh-CN" sz="3600" i="1">
                <a:ea typeface="楷体_GB2312" pitchFamily="49" charset="-122"/>
              </a:rPr>
              <a:t>a</a:t>
            </a:r>
            <a:r>
              <a:rPr lang="en-US" altLang="zh-CN" sz="3600" baseline="-2500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= </a:t>
            </a:r>
            <a:r>
              <a:rPr lang="en-US" altLang="zh-CN" sz="3600" i="1">
                <a:ea typeface="楷体_GB2312" pitchFamily="49" charset="-122"/>
              </a:rPr>
              <a:t>a</a:t>
            </a:r>
            <a:r>
              <a:rPr lang="en-US" altLang="zh-CN" sz="3600" i="1"/>
              <a:t>∠</a:t>
            </a:r>
            <a:r>
              <a:rPr lang="en-US" altLang="zh-CN" sz="3600" i="1"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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3600">
                <a:ea typeface="楷体_GB2312" pitchFamily="49" charset="-122"/>
              </a:rPr>
              <a:t>， </a:t>
            </a:r>
            <a:r>
              <a:rPr lang="en-US" altLang="zh-CN" sz="3600" i="1">
                <a:ea typeface="楷体_GB2312" pitchFamily="49" charset="-122"/>
              </a:rPr>
              <a:t>B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=</a:t>
            </a:r>
            <a:r>
              <a:rPr lang="en-US" altLang="zh-CN" sz="3600" i="1">
                <a:ea typeface="楷体_GB2312" pitchFamily="49" charset="-122"/>
              </a:rPr>
              <a:t>b</a:t>
            </a:r>
            <a:r>
              <a:rPr lang="en-US" altLang="zh-CN" sz="3600" baseline="-2500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+j</a:t>
            </a:r>
            <a:r>
              <a:rPr lang="en-US" altLang="zh-CN" sz="3600" i="1">
                <a:ea typeface="楷体_GB2312" pitchFamily="49" charset="-122"/>
              </a:rPr>
              <a:t>b</a:t>
            </a:r>
            <a:r>
              <a:rPr lang="en-US" altLang="zh-CN" sz="3600" baseline="-2500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=</a:t>
            </a:r>
            <a:r>
              <a:rPr lang="en-US" altLang="zh-CN" sz="3600" i="1">
                <a:ea typeface="楷体_GB2312" pitchFamily="49" charset="-122"/>
              </a:rPr>
              <a:t>b</a:t>
            </a:r>
            <a:r>
              <a:rPr lang="el-GR" altLang="zh-CN" sz="3600" i="1"/>
              <a:t>∠</a:t>
            </a:r>
            <a:r>
              <a:rPr lang="en-US" altLang="zh-CN" sz="3600" i="1">
                <a:latin typeface="楷体_GB2312" pitchFamily="49" charset="-122"/>
                <a:ea typeface="楷体_GB2312" pitchFamily="49" charset="-122"/>
              </a:rPr>
              <a:t>Φ</a:t>
            </a:r>
            <a:endParaRPr lang="en-US" altLang="zh-CN" sz="3600" i="1" baseline="-250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28006" name="Text Box 6">
            <a:extLst>
              <a:ext uri="{FF2B5EF4-FFF2-40B4-BE49-F238E27FC236}">
                <a16:creationId xmlns:a16="http://schemas.microsoft.com/office/drawing/2014/main" id="{B1322402-92E4-4FBE-92AE-783C297943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9288" y="2949576"/>
            <a:ext cx="7416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3600">
                <a:solidFill>
                  <a:schemeClr val="accent2"/>
                </a:solidFill>
                <a:ea typeface="楷体_GB2312" pitchFamily="49" charset="-122"/>
              </a:rPr>
              <a:t>乘法运算     </a:t>
            </a:r>
            <a:r>
              <a:rPr lang="en-US" altLang="zh-CN" sz="3600" i="1">
                <a:ea typeface="楷体_GB2312" pitchFamily="49" charset="-122"/>
              </a:rPr>
              <a:t>A</a:t>
            </a:r>
            <a:r>
              <a:rPr lang="en-US" altLang="zh-CN" sz="3600">
                <a:ea typeface="楷体_GB2312" pitchFamily="49" charset="-122"/>
                <a:cs typeface="Times New Roman" panose="02020603050405020304" pitchFamily="18" charset="0"/>
              </a:rPr>
              <a:t>×</a:t>
            </a:r>
            <a:r>
              <a:rPr lang="en-US" altLang="zh-CN" sz="3600" i="1">
                <a:ea typeface="楷体_GB2312" pitchFamily="49" charset="-122"/>
                <a:cs typeface="Times New Roman" panose="02020603050405020304" pitchFamily="18" charset="0"/>
              </a:rPr>
              <a:t>B</a:t>
            </a:r>
            <a:r>
              <a:rPr lang="en-US" altLang="zh-CN" sz="3600">
                <a:ea typeface="楷体_GB2312" pitchFamily="49" charset="-122"/>
                <a:cs typeface="Times New Roman" panose="02020603050405020304" pitchFamily="18" charset="0"/>
              </a:rPr>
              <a:t>= </a:t>
            </a:r>
            <a:r>
              <a:rPr lang="en-US" altLang="zh-CN" sz="3600" i="1">
                <a:ea typeface="楷体_GB2312" pitchFamily="49" charset="-122"/>
              </a:rPr>
              <a:t>ab</a:t>
            </a:r>
            <a:r>
              <a:rPr lang="en-US" altLang="zh-CN" sz="3600"/>
              <a:t>∠</a:t>
            </a:r>
            <a:r>
              <a:rPr lang="en-US" altLang="zh-CN" sz="3600" baseline="-25000"/>
              <a:t> 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en-US" altLang="zh-CN" sz="3600" i="1"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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+</a:t>
            </a:r>
            <a:r>
              <a:rPr lang="en-US" altLang="zh-CN" sz="3600" i="1"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Φ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  <a:sym typeface="Symbol" panose="05050102010706020507" pitchFamily="18" charset="2"/>
              </a:rPr>
              <a:t>)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sp>
        <p:nvSpPr>
          <p:cNvPr id="128007" name="Text Box 7">
            <a:extLst>
              <a:ext uri="{FF2B5EF4-FFF2-40B4-BE49-F238E27FC236}">
                <a16:creationId xmlns:a16="http://schemas.microsoft.com/office/drawing/2014/main" id="{89102517-0EFF-40C4-8F8A-69A4D2A11A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3088" y="2136775"/>
            <a:ext cx="7848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3600">
                <a:solidFill>
                  <a:schemeClr val="accent2"/>
                </a:solidFill>
                <a:ea typeface="楷体_GB2312" pitchFamily="49" charset="-122"/>
              </a:rPr>
              <a:t>加减运算    </a:t>
            </a:r>
            <a:r>
              <a:rPr lang="en-US" altLang="zh-CN" sz="3600" i="1">
                <a:ea typeface="楷体_GB2312" pitchFamily="49" charset="-122"/>
              </a:rPr>
              <a:t>A</a:t>
            </a:r>
            <a:r>
              <a:rPr lang="en-US" altLang="zh-CN" sz="2800"/>
              <a:t>±</a:t>
            </a:r>
            <a:r>
              <a:rPr lang="en-US" altLang="zh-CN" sz="3600" i="1">
                <a:ea typeface="楷体_GB2312" pitchFamily="49" charset="-122"/>
              </a:rPr>
              <a:t>B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 =</a:t>
            </a:r>
            <a:r>
              <a:rPr lang="en-US" altLang="zh-CN" sz="3600" i="1">
                <a:ea typeface="楷体_GB2312" pitchFamily="49" charset="-122"/>
              </a:rPr>
              <a:t>a</a:t>
            </a:r>
            <a:r>
              <a:rPr lang="en-US" altLang="zh-CN" sz="3600" baseline="-2500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en-US" altLang="zh-CN" sz="3600"/>
              <a:t>±</a:t>
            </a:r>
            <a:r>
              <a:rPr lang="en-US" altLang="zh-CN" sz="3600" i="1">
                <a:ea typeface="楷体_GB2312" pitchFamily="49" charset="-122"/>
              </a:rPr>
              <a:t>b</a:t>
            </a:r>
            <a:r>
              <a:rPr lang="en-US" altLang="zh-CN" sz="3600" baseline="-25000">
                <a:latin typeface="楷体_GB2312" pitchFamily="49" charset="-122"/>
                <a:ea typeface="楷体_GB2312" pitchFamily="49" charset="-122"/>
              </a:rPr>
              <a:t>1 </a:t>
            </a:r>
            <a:r>
              <a:rPr lang="en-US" altLang="zh-CN" sz="3600">
                <a:ea typeface="楷体_GB2312" pitchFamily="49" charset="-122"/>
              </a:rPr>
              <a:t>+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j(</a:t>
            </a:r>
            <a:r>
              <a:rPr lang="en-US" altLang="zh-CN" sz="3600" i="1">
                <a:ea typeface="楷体_GB2312" pitchFamily="49" charset="-122"/>
              </a:rPr>
              <a:t>a</a:t>
            </a:r>
            <a:r>
              <a:rPr lang="en-US" altLang="zh-CN" sz="3600" baseline="-2500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en-US" altLang="zh-CN" sz="3600"/>
              <a:t>±</a:t>
            </a:r>
            <a:r>
              <a:rPr lang="en-US" altLang="zh-CN" sz="3600" i="1">
                <a:ea typeface="楷体_GB2312" pitchFamily="49" charset="-122"/>
              </a:rPr>
              <a:t>b</a:t>
            </a:r>
            <a:r>
              <a:rPr lang="en-US" altLang="zh-CN" sz="3600" baseline="-25000">
                <a:latin typeface="楷体_GB2312" pitchFamily="49" charset="-122"/>
                <a:ea typeface="楷体_GB2312" pitchFamily="49" charset="-122"/>
              </a:rPr>
              <a:t>2 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)</a:t>
            </a:r>
          </a:p>
        </p:txBody>
      </p:sp>
      <p:graphicFrame>
        <p:nvGraphicFramePr>
          <p:cNvPr id="28678" name="Object 8">
            <a:extLst>
              <a:ext uri="{FF2B5EF4-FFF2-40B4-BE49-F238E27FC236}">
                <a16:creationId xmlns:a16="http://schemas.microsoft.com/office/drawing/2014/main" id="{BD0C6223-F9E1-48F1-BBE9-48E6C4376F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1133119"/>
              </p:ext>
            </p:extLst>
          </p:nvPr>
        </p:nvGraphicFramePr>
        <p:xfrm>
          <a:off x="1919288" y="3567113"/>
          <a:ext cx="5259388" cy="1400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6" name="Equation" r:id="rId3" imgW="1498320" imgH="355320" progId="Equation.DSMT4">
                  <p:embed/>
                </p:oleObj>
              </mc:Choice>
              <mc:Fallback>
                <p:oleObj name="Equation" r:id="rId3" imgW="1498320" imgH="355320" progId="Equation.DSMT4">
                  <p:embed/>
                  <p:pic>
                    <p:nvPicPr>
                      <p:cNvPr id="28678" name="Object 8">
                        <a:extLst>
                          <a:ext uri="{FF2B5EF4-FFF2-40B4-BE49-F238E27FC236}">
                            <a16:creationId xmlns:a16="http://schemas.microsoft.com/office/drawing/2014/main" id="{BD0C6223-F9E1-48F1-BBE9-48E6C4376F8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9288" y="3567113"/>
                        <a:ext cx="5259388" cy="1400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8009" name="Text Box 9">
            <a:extLst>
              <a:ext uri="{FF2B5EF4-FFF2-40B4-BE49-F238E27FC236}">
                <a16:creationId xmlns:a16="http://schemas.microsoft.com/office/drawing/2014/main" id="{3F212FC9-049C-4F1F-AD29-67BBFEB7D9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1" y="5068888"/>
            <a:ext cx="47529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3600">
                <a:solidFill>
                  <a:schemeClr val="accent2"/>
                </a:solidFill>
                <a:ea typeface="楷体_GB2312" pitchFamily="49" charset="-122"/>
              </a:rPr>
              <a:t>相等运算       </a:t>
            </a:r>
            <a:r>
              <a:rPr lang="zh-CN" altLang="en-US" sz="3600">
                <a:ea typeface="楷体_GB2312" pitchFamily="49" charset="-122"/>
              </a:rPr>
              <a:t>若</a:t>
            </a:r>
            <a:r>
              <a:rPr lang="en-US" altLang="zh-CN" sz="3600" i="1">
                <a:ea typeface="楷体_GB2312" pitchFamily="49" charset="-122"/>
              </a:rPr>
              <a:t>A=B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sp>
        <p:nvSpPr>
          <p:cNvPr id="128010" name="Text Box 10">
            <a:extLst>
              <a:ext uri="{FF2B5EF4-FFF2-40B4-BE49-F238E27FC236}">
                <a16:creationId xmlns:a16="http://schemas.microsoft.com/office/drawing/2014/main" id="{B302802F-D48E-4C36-989A-F4067E80AD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3088" y="5966691"/>
            <a:ext cx="89296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zh-CN" altLang="en-US" sz="3600">
                <a:ea typeface="楷体_GB2312" pitchFamily="49" charset="-122"/>
              </a:rPr>
              <a:t>则</a:t>
            </a:r>
            <a:r>
              <a:rPr lang="en-US" altLang="zh-CN" sz="3600" i="1"/>
              <a:t>a</a:t>
            </a:r>
            <a:r>
              <a:rPr lang="en-US" altLang="zh-CN" sz="3600"/>
              <a:t>1=</a:t>
            </a:r>
            <a:r>
              <a:rPr lang="en-US" altLang="zh-CN" sz="3600" i="1"/>
              <a:t>b</a:t>
            </a:r>
            <a:r>
              <a:rPr lang="en-US" altLang="zh-CN" sz="3600"/>
              <a:t>1 </a:t>
            </a:r>
            <a:r>
              <a:rPr lang="zh-CN" altLang="en-US" sz="3600"/>
              <a:t>，</a:t>
            </a:r>
            <a:r>
              <a:rPr lang="en-US" altLang="zh-CN" sz="3600" i="1"/>
              <a:t>a</a:t>
            </a:r>
            <a:r>
              <a:rPr lang="en-US" altLang="zh-CN" sz="3600"/>
              <a:t>2=</a:t>
            </a:r>
            <a:r>
              <a:rPr lang="en-US" altLang="zh-CN" sz="3600" i="1"/>
              <a:t>b</a:t>
            </a:r>
            <a:r>
              <a:rPr lang="en-US" altLang="zh-CN" sz="3600"/>
              <a:t>2 </a:t>
            </a:r>
            <a:r>
              <a:rPr lang="en-US" altLang="zh-CN" sz="360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3600">
                <a:latin typeface="楷体_GB2312" pitchFamily="49" charset="-122"/>
                <a:ea typeface="楷体_GB2312" pitchFamily="49" charset="-122"/>
              </a:rPr>
              <a:t>或</a:t>
            </a:r>
            <a:r>
              <a:rPr lang="en-US" altLang="zh-CN" sz="3600"/>
              <a:t>,</a:t>
            </a:r>
            <a:r>
              <a:rPr lang="en-US" altLang="zh-CN" sz="3600" i="1"/>
              <a:t>a=b  ,∠</a:t>
            </a:r>
            <a:r>
              <a:rPr lang="en-US" altLang="zh-CN" sz="3600" i="1">
                <a:sym typeface="Symbol" panose="05050102010706020507" pitchFamily="18" charset="2"/>
              </a:rPr>
              <a:t>= </a:t>
            </a:r>
            <a:r>
              <a:rPr lang="el-GR" altLang="zh-CN" sz="3600" i="1"/>
              <a:t>∠ </a:t>
            </a:r>
            <a:r>
              <a:rPr lang="en-US" altLang="zh-CN" sz="3600" i="1">
                <a:latin typeface="楷体_GB2312" pitchFamily="49" charset="-122"/>
                <a:ea typeface="楷体_GB2312" pitchFamily="49" charset="-122"/>
              </a:rPr>
              <a:t>Φ</a:t>
            </a:r>
            <a:endParaRPr lang="en-US" altLang="zh-CN" sz="36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AutoShape 37">
            <a:extLst>
              <a:ext uri="{FF2B5EF4-FFF2-40B4-BE49-F238E27FC236}">
                <a16:creationId xmlns:a16="http://schemas.microsoft.com/office/drawing/2014/main" id="{00A0286D-A335-4737-91B3-66BB2E94C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82100" y="3265488"/>
            <a:ext cx="1512888" cy="1079500"/>
          </a:xfrm>
          <a:prstGeom prst="wedgeRoundRectCallout">
            <a:avLst>
              <a:gd name="adj1" fmla="val -151782"/>
              <a:gd name="adj2" fmla="val -35060"/>
              <a:gd name="adj3" fmla="val 16667"/>
            </a:avLst>
          </a:prstGeom>
          <a:gradFill rotWithShape="1">
            <a:gsLst>
              <a:gs pos="0">
                <a:srgbClr val="007676"/>
              </a:gs>
              <a:gs pos="50000">
                <a:srgbClr val="00FFFF"/>
              </a:gs>
              <a:gs pos="100000">
                <a:srgbClr val="007676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模相乘</a:t>
            </a:r>
          </a:p>
          <a:p>
            <a:pPr algn="ctr" eaLnBrk="1" hangingPunct="1"/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角相加</a:t>
            </a:r>
          </a:p>
        </p:txBody>
      </p:sp>
      <p:sp>
        <p:nvSpPr>
          <p:cNvPr id="12" name="AutoShape 38">
            <a:extLst>
              <a:ext uri="{FF2B5EF4-FFF2-40B4-BE49-F238E27FC236}">
                <a16:creationId xmlns:a16="http://schemas.microsoft.com/office/drawing/2014/main" id="{8C49550F-39AE-4809-A462-4E95ADDA77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36088" y="4427538"/>
            <a:ext cx="1512887" cy="1079500"/>
          </a:xfrm>
          <a:prstGeom prst="wedgeRoundRectCallout">
            <a:avLst>
              <a:gd name="adj1" fmla="val -185809"/>
              <a:gd name="adj2" fmla="val -48210"/>
              <a:gd name="adj3" fmla="val 16667"/>
            </a:avLst>
          </a:prstGeom>
          <a:gradFill rotWithShape="1">
            <a:gsLst>
              <a:gs pos="0">
                <a:srgbClr val="2F7676"/>
              </a:gs>
              <a:gs pos="50000">
                <a:srgbClr val="66FFFF"/>
              </a:gs>
              <a:gs pos="100000">
                <a:srgbClr val="2F7676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模相除</a:t>
            </a:r>
          </a:p>
          <a:p>
            <a:pPr algn="ctr" eaLnBrk="1" hangingPunct="1"/>
            <a:r>
              <a:rPr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角相减</a:t>
            </a:r>
          </a:p>
        </p:txBody>
      </p:sp>
    </p:spTree>
    <p:extLst>
      <p:ext uri="{BB962C8B-B14F-4D97-AF65-F5344CB8AC3E}">
        <p14:creationId xmlns:p14="http://schemas.microsoft.com/office/powerpoint/2010/main" val="3309872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8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80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8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8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8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4" grpId="0" autoUpdateAnimBg="0"/>
      <p:bldP spid="128005" grpId="0" autoUpdateAnimBg="0"/>
      <p:bldP spid="128006" grpId="0" autoUpdateAnimBg="0"/>
      <p:bldP spid="128007" grpId="0" autoUpdateAnimBg="0"/>
      <p:bldP spid="128009" grpId="0" autoUpdateAnimBg="0"/>
      <p:bldP spid="128010" grpId="0" autoUpdateAnimBg="0"/>
      <p:bldP spid="10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5">
            <a:extLst>
              <a:ext uri="{FF2B5EF4-FFF2-40B4-BE49-F238E27FC236}">
                <a16:creationId xmlns:a16="http://schemas.microsoft.com/office/drawing/2014/main" id="{A401DEDC-5449-4DD5-A41C-9634FBF562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9239" y="1193801"/>
            <a:ext cx="541847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kern="0">
                <a:solidFill>
                  <a:schemeClr val="accent2"/>
                </a:solidFill>
                <a:ea typeface="楷体_GB2312" pitchFamily="49" charset="-122"/>
              </a:rPr>
              <a:t>则</a:t>
            </a:r>
            <a:r>
              <a:rPr lang="zh-CN" altLang="en-US" sz="2400" kern="0">
                <a:solidFill>
                  <a:schemeClr val="accent2"/>
                </a:solidFill>
              </a:rPr>
              <a:t> </a:t>
            </a:r>
            <a:r>
              <a:rPr lang="zh-CN" altLang="en-US" sz="2400" kern="0">
                <a:solidFill>
                  <a:srgbClr val="FFFF00"/>
                </a:solidFill>
              </a:rPr>
              <a:t>    </a:t>
            </a:r>
            <a:r>
              <a:rPr lang="en-US" altLang="zh-CN" sz="3200" i="1" kern="0"/>
              <a:t>F</a:t>
            </a:r>
            <a:r>
              <a:rPr lang="en-US" altLang="zh-CN" sz="3200" kern="0" baseline="-25000"/>
              <a:t>1</a:t>
            </a:r>
            <a:r>
              <a:rPr lang="en-US" altLang="zh-CN" sz="3200" kern="0"/>
              <a:t>±</a:t>
            </a:r>
            <a:r>
              <a:rPr lang="en-US" altLang="zh-CN" sz="3200" i="1" kern="0"/>
              <a:t>F</a:t>
            </a:r>
            <a:r>
              <a:rPr lang="en-US" altLang="zh-CN" sz="3200" kern="0" baseline="-25000"/>
              <a:t>2</a:t>
            </a:r>
            <a:r>
              <a:rPr lang="en-US" altLang="zh-CN" sz="3200" kern="0"/>
              <a:t>=(</a:t>
            </a:r>
            <a:r>
              <a:rPr lang="en-US" altLang="zh-CN" sz="3200" i="1" kern="0"/>
              <a:t>a</a:t>
            </a:r>
            <a:r>
              <a:rPr lang="en-US" altLang="zh-CN" sz="3200" kern="0" baseline="-25000"/>
              <a:t>1</a:t>
            </a:r>
            <a:r>
              <a:rPr lang="en-US" altLang="zh-CN" sz="3200" kern="0"/>
              <a:t>±</a:t>
            </a:r>
            <a:r>
              <a:rPr lang="en-US" altLang="zh-CN" sz="3200" i="1" kern="0"/>
              <a:t>a</a:t>
            </a:r>
            <a:r>
              <a:rPr lang="en-US" altLang="zh-CN" sz="3200" kern="0" baseline="-25000"/>
              <a:t>2</a:t>
            </a:r>
            <a:r>
              <a:rPr lang="en-US" altLang="zh-CN" sz="3200" kern="0"/>
              <a:t>)+j(</a:t>
            </a:r>
            <a:r>
              <a:rPr lang="en-US" altLang="zh-CN" sz="3200" i="1" kern="0"/>
              <a:t>b</a:t>
            </a:r>
            <a:r>
              <a:rPr lang="en-US" altLang="zh-CN" sz="3200" kern="0" baseline="-25000"/>
              <a:t>1</a:t>
            </a:r>
            <a:r>
              <a:rPr lang="en-US" altLang="zh-CN" sz="3200" kern="0"/>
              <a:t>±</a:t>
            </a:r>
            <a:r>
              <a:rPr lang="en-US" altLang="zh-CN" sz="3200" i="1" kern="0"/>
              <a:t>b</a:t>
            </a:r>
            <a:r>
              <a:rPr lang="en-US" altLang="zh-CN" sz="3200" kern="0" baseline="-25000"/>
              <a:t>2</a:t>
            </a:r>
            <a:r>
              <a:rPr lang="en-US" altLang="zh-CN" sz="3200" kern="0"/>
              <a:t>)</a:t>
            </a:r>
          </a:p>
        </p:txBody>
      </p:sp>
      <p:sp>
        <p:nvSpPr>
          <p:cNvPr id="3" name="Text Box 17">
            <a:extLst>
              <a:ext uri="{FF2B5EF4-FFF2-40B4-BE49-F238E27FC236}">
                <a16:creationId xmlns:a16="http://schemas.microsoft.com/office/drawing/2014/main" id="{DE40ABA6-BA37-417A-B1C9-D871C7580A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9238" y="473076"/>
            <a:ext cx="480772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kern="0">
                <a:solidFill>
                  <a:schemeClr val="accent2"/>
                </a:solidFill>
                <a:ea typeface="楷体_GB2312" pitchFamily="49" charset="-122"/>
              </a:rPr>
              <a:t>若</a:t>
            </a:r>
            <a:r>
              <a:rPr lang="zh-CN" altLang="en-US" sz="2400" kern="0">
                <a:solidFill>
                  <a:srgbClr val="FFFF00"/>
                </a:solidFill>
              </a:rPr>
              <a:t>      </a:t>
            </a:r>
            <a:r>
              <a:rPr lang="en-US" altLang="zh-CN" sz="3200" i="1" kern="0"/>
              <a:t>F</a:t>
            </a:r>
            <a:r>
              <a:rPr lang="en-US" altLang="zh-CN" sz="3200" kern="0" baseline="-25000"/>
              <a:t>1</a:t>
            </a:r>
            <a:r>
              <a:rPr lang="en-US" altLang="zh-CN" sz="3200" kern="0"/>
              <a:t>=</a:t>
            </a:r>
            <a:r>
              <a:rPr lang="en-US" altLang="zh-CN" sz="3200" i="1" kern="0"/>
              <a:t>a</a:t>
            </a:r>
            <a:r>
              <a:rPr lang="en-US" altLang="zh-CN" sz="3200" kern="0" baseline="-25000"/>
              <a:t>1</a:t>
            </a:r>
            <a:r>
              <a:rPr lang="en-US" altLang="zh-CN" sz="3200" kern="0"/>
              <a:t>+j</a:t>
            </a:r>
            <a:r>
              <a:rPr lang="en-US" altLang="zh-CN" sz="3200" i="1" kern="0"/>
              <a:t>b</a:t>
            </a:r>
            <a:r>
              <a:rPr lang="en-US" altLang="zh-CN" sz="3200" kern="0" baseline="-25000"/>
              <a:t>1</a:t>
            </a:r>
            <a:r>
              <a:rPr lang="zh-CN" altLang="en-US" sz="3200" kern="0"/>
              <a:t>， </a:t>
            </a:r>
            <a:r>
              <a:rPr lang="en-US" altLang="zh-CN" sz="3200" i="1" kern="0"/>
              <a:t>F</a:t>
            </a:r>
            <a:r>
              <a:rPr lang="en-US" altLang="zh-CN" sz="3200" kern="0" baseline="-25000"/>
              <a:t>2</a:t>
            </a:r>
            <a:r>
              <a:rPr lang="en-US" altLang="zh-CN" sz="3200" kern="0"/>
              <a:t>=</a:t>
            </a:r>
            <a:r>
              <a:rPr lang="en-US" altLang="zh-CN" sz="3200" i="1" kern="0"/>
              <a:t>a</a:t>
            </a:r>
            <a:r>
              <a:rPr lang="en-US" altLang="zh-CN" sz="3200" kern="0" baseline="-25000"/>
              <a:t>2</a:t>
            </a:r>
            <a:r>
              <a:rPr lang="en-US" altLang="zh-CN" sz="3200" kern="0"/>
              <a:t>+j</a:t>
            </a:r>
            <a:r>
              <a:rPr lang="en-US" altLang="zh-CN" sz="3200" i="1" kern="0"/>
              <a:t>b</a:t>
            </a:r>
            <a:r>
              <a:rPr lang="en-US" altLang="zh-CN" sz="3200" kern="0" baseline="-25000"/>
              <a:t>2</a:t>
            </a:r>
          </a:p>
        </p:txBody>
      </p:sp>
      <p:sp>
        <p:nvSpPr>
          <p:cNvPr id="4" name="AutoShape 66">
            <a:extLst>
              <a:ext uri="{FF2B5EF4-FFF2-40B4-BE49-F238E27FC236}">
                <a16:creationId xmlns:a16="http://schemas.microsoft.com/office/drawing/2014/main" id="{0C1CE64B-B0B5-4C31-8E75-0693E0BCA1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3219" y="5408931"/>
            <a:ext cx="1584325" cy="576263"/>
          </a:xfrm>
          <a:prstGeom prst="wedgeRoundRectCallout">
            <a:avLst>
              <a:gd name="adj1" fmla="val 79958"/>
              <a:gd name="adj2" fmla="val -137329"/>
              <a:gd name="adj3" fmla="val 16667"/>
            </a:avLst>
          </a:prstGeom>
          <a:gradFill rotWithShape="1">
            <a:gsLst>
              <a:gs pos="0">
                <a:srgbClr val="66FFFF"/>
              </a:gs>
              <a:gs pos="100000">
                <a:srgbClr val="2F7676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0"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图解法</a:t>
            </a:r>
          </a:p>
        </p:txBody>
      </p:sp>
      <p:sp>
        <p:nvSpPr>
          <p:cNvPr id="16" name="Line 23">
            <a:extLst>
              <a:ext uri="{FF2B5EF4-FFF2-40B4-BE49-F238E27FC236}">
                <a16:creationId xmlns:a16="http://schemas.microsoft.com/office/drawing/2014/main" id="{F790AF5B-B951-49DD-8D2D-C3C77186A1A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19993" y="2745107"/>
            <a:ext cx="2232026" cy="525463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sz="2800" kern="0">
              <a:solidFill>
                <a:srgbClr val="FFFF00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17" name="Line 24">
            <a:extLst>
              <a:ext uri="{FF2B5EF4-FFF2-40B4-BE49-F238E27FC236}">
                <a16:creationId xmlns:a16="http://schemas.microsoft.com/office/drawing/2014/main" id="{2A10FBDD-5974-4B80-82ED-59B781070C5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04318" y="2745107"/>
            <a:ext cx="647700" cy="140493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sz="2800" kern="0">
              <a:solidFill>
                <a:srgbClr val="FFFF00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18" name="Line 25">
            <a:extLst>
              <a:ext uri="{FF2B5EF4-FFF2-40B4-BE49-F238E27FC236}">
                <a16:creationId xmlns:a16="http://schemas.microsoft.com/office/drawing/2014/main" id="{7CC6EC2A-7A6B-4CB5-BC63-3FADE986F7E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59568" y="2816544"/>
            <a:ext cx="3021013" cy="18732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sz="2800" kern="0">
              <a:solidFill>
                <a:srgbClr val="FFFF00"/>
              </a:solidFill>
              <a:latin typeface="Arial" charset="0"/>
              <a:ea typeface="楷体_GB2312" pitchFamily="49" charset="-122"/>
            </a:endParaRPr>
          </a:p>
        </p:txBody>
      </p:sp>
      <p:sp>
        <p:nvSpPr>
          <p:cNvPr id="19" name="Text Box 26">
            <a:extLst>
              <a:ext uri="{FF2B5EF4-FFF2-40B4-BE49-F238E27FC236}">
                <a16:creationId xmlns:a16="http://schemas.microsoft.com/office/drawing/2014/main" id="{CE495869-06A1-467F-8848-16A0C622BB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4318" y="3969069"/>
            <a:ext cx="5445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b="1" i="1" kern="0"/>
              <a:t>F</a:t>
            </a:r>
            <a:r>
              <a:rPr lang="en-US" altLang="zh-CN" sz="2800" b="1" kern="0" baseline="-25000"/>
              <a:t>1</a:t>
            </a:r>
            <a:endParaRPr lang="en-US" altLang="zh-CN" sz="2800" b="1" kern="0"/>
          </a:p>
        </p:txBody>
      </p:sp>
      <p:sp>
        <p:nvSpPr>
          <p:cNvPr id="20" name="Text Box 27">
            <a:extLst>
              <a:ext uri="{FF2B5EF4-FFF2-40B4-BE49-F238E27FC236}">
                <a16:creationId xmlns:a16="http://schemas.microsoft.com/office/drawing/2014/main" id="{60568C20-A81A-4616-A3FF-456A6566BF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8193" y="2745107"/>
            <a:ext cx="8032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 i="1" kern="0"/>
              <a:t>F</a:t>
            </a:r>
            <a:r>
              <a:rPr lang="en-US" altLang="zh-CN" sz="2800" b="1" kern="0" baseline="-25000"/>
              <a:t>2</a:t>
            </a:r>
            <a:endParaRPr lang="en-US" altLang="zh-CN" sz="2800" b="1" kern="0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1315FEF9-361B-40FE-814F-A6DD847180E7}"/>
              </a:ext>
            </a:extLst>
          </p:cNvPr>
          <p:cNvGrpSpPr/>
          <p:nvPr/>
        </p:nvGrpSpPr>
        <p:grpSpPr>
          <a:xfrm>
            <a:off x="3796030" y="2456182"/>
            <a:ext cx="3600451" cy="2684462"/>
            <a:chOff x="3796030" y="2456182"/>
            <a:chExt cx="3600451" cy="2684462"/>
          </a:xfrm>
        </p:grpSpPr>
        <p:sp>
          <p:nvSpPr>
            <p:cNvPr id="12" name="Line 19">
              <a:extLst>
                <a:ext uri="{FF2B5EF4-FFF2-40B4-BE49-F238E27FC236}">
                  <a16:creationId xmlns:a16="http://schemas.microsoft.com/office/drawing/2014/main" id="{7F49FC37-841A-49E8-9C94-D5B492B756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6030" y="4689794"/>
              <a:ext cx="3600451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2800" kern="0">
                <a:solidFill>
                  <a:srgbClr val="FFFF00"/>
                </a:solidFill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13" name="Line 20">
              <a:extLst>
                <a:ext uri="{FF2B5EF4-FFF2-40B4-BE49-F238E27FC236}">
                  <a16:creationId xmlns:a16="http://schemas.microsoft.com/office/drawing/2014/main" id="{832A8A17-542E-4210-B628-D5A67999D1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156393" y="2600644"/>
              <a:ext cx="3175" cy="239395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2800" kern="0">
                <a:solidFill>
                  <a:srgbClr val="FFFF00"/>
                </a:solidFill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14" name="Line 21">
              <a:extLst>
                <a:ext uri="{FF2B5EF4-FFF2-40B4-BE49-F238E27FC236}">
                  <a16:creationId xmlns:a16="http://schemas.microsoft.com/office/drawing/2014/main" id="{AFDC369C-E701-4333-AF29-57A7990607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59568" y="3248344"/>
              <a:ext cx="860425" cy="1441450"/>
            </a:xfrm>
            <a:prstGeom prst="line">
              <a:avLst/>
            </a:prstGeom>
            <a:noFill/>
            <a:ln w="28575">
              <a:solidFill>
                <a:srgbClr val="66FF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2800" kern="0">
                <a:solidFill>
                  <a:srgbClr val="FFFF00"/>
                </a:solidFill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15" name="Line 22">
              <a:extLst>
                <a:ext uri="{FF2B5EF4-FFF2-40B4-BE49-F238E27FC236}">
                  <a16:creationId xmlns:a16="http://schemas.microsoft.com/office/drawing/2014/main" id="{523E91C5-9064-451E-9197-1D099C74738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159568" y="4184969"/>
              <a:ext cx="2444751" cy="504825"/>
            </a:xfrm>
            <a:prstGeom prst="line">
              <a:avLst/>
            </a:prstGeom>
            <a:noFill/>
            <a:ln w="28575">
              <a:solidFill>
                <a:srgbClr val="66FF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 sz="2800" kern="0">
                <a:solidFill>
                  <a:srgbClr val="FFFF00"/>
                </a:solidFill>
                <a:latin typeface="Arial" charset="0"/>
                <a:ea typeface="楷体_GB2312" pitchFamily="49" charset="-122"/>
              </a:endParaRPr>
            </a:p>
          </p:txBody>
        </p:sp>
        <p:sp>
          <p:nvSpPr>
            <p:cNvPr id="21" name="Text Box 28">
              <a:extLst>
                <a:ext uri="{FF2B5EF4-FFF2-40B4-BE49-F238E27FC236}">
                  <a16:creationId xmlns:a16="http://schemas.microsoft.com/office/drawing/2014/main" id="{F1063AC6-10BF-4CDC-A80E-DE329F7A61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20218" y="4616769"/>
              <a:ext cx="566738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2800" kern="0"/>
                <a:t>+1</a:t>
              </a:r>
            </a:p>
          </p:txBody>
        </p:sp>
        <p:sp>
          <p:nvSpPr>
            <p:cNvPr id="22" name="Text Box 29">
              <a:extLst>
                <a:ext uri="{FF2B5EF4-FFF2-40B4-BE49-F238E27FC236}">
                  <a16:creationId xmlns:a16="http://schemas.microsoft.com/office/drawing/2014/main" id="{576B1886-667F-4F90-8E3D-43644B3557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27830" y="2456182"/>
              <a:ext cx="3048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2800" b="1" kern="0"/>
                <a:t>j</a:t>
              </a:r>
            </a:p>
          </p:txBody>
        </p:sp>
      </p:grpSp>
      <p:sp>
        <p:nvSpPr>
          <p:cNvPr id="23" name="Text Box 30">
            <a:extLst>
              <a:ext uri="{FF2B5EF4-FFF2-40B4-BE49-F238E27FC236}">
                <a16:creationId xmlns:a16="http://schemas.microsoft.com/office/drawing/2014/main" id="{CB786D74-D634-4667-9955-DE1EB55B13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2855" y="4694557"/>
            <a:ext cx="3619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800" kern="0">
                <a:solidFill>
                  <a:srgbClr val="FFFFFF"/>
                </a:solidFill>
              </a:rPr>
              <a:t>o</a:t>
            </a:r>
          </a:p>
        </p:txBody>
      </p:sp>
      <p:sp>
        <p:nvSpPr>
          <p:cNvPr id="24" name="Text Box 81">
            <a:extLst>
              <a:ext uri="{FF2B5EF4-FFF2-40B4-BE49-F238E27FC236}">
                <a16:creationId xmlns:a16="http://schemas.microsoft.com/office/drawing/2014/main" id="{6F431454-7C1B-4122-9F31-C6A810619D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5393" y="2168844"/>
            <a:ext cx="12398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 i="1" kern="0" dirty="0">
                <a:solidFill>
                  <a:srgbClr val="FF0000"/>
                </a:solidFill>
              </a:rPr>
              <a:t>F</a:t>
            </a:r>
            <a:r>
              <a:rPr lang="en-US" altLang="zh-CN" sz="3200" b="1" kern="0" baseline="-25000" dirty="0">
                <a:solidFill>
                  <a:srgbClr val="FF0000"/>
                </a:solidFill>
              </a:rPr>
              <a:t>1</a:t>
            </a:r>
            <a:r>
              <a:rPr lang="en-US" altLang="zh-CN" sz="3200" b="1" kern="0" dirty="0">
                <a:solidFill>
                  <a:srgbClr val="FF0000"/>
                </a:solidFill>
              </a:rPr>
              <a:t>+</a:t>
            </a:r>
            <a:r>
              <a:rPr lang="en-US" altLang="zh-CN" sz="3200" b="1" i="1" kern="0" dirty="0">
                <a:solidFill>
                  <a:srgbClr val="FF0000"/>
                </a:solidFill>
              </a:rPr>
              <a:t>F</a:t>
            </a:r>
            <a:r>
              <a:rPr lang="en-US" altLang="zh-CN" sz="3200" b="1" kern="0" baseline="-25000" dirty="0">
                <a:solidFill>
                  <a:srgbClr val="FF0000"/>
                </a:solidFill>
              </a:rPr>
              <a:t>2</a:t>
            </a:r>
            <a:endParaRPr lang="en-US" altLang="zh-CN" sz="3200" b="1" kern="0" dirty="0">
              <a:solidFill>
                <a:srgbClr val="FF0000"/>
              </a:solidFill>
            </a:endParaRPr>
          </a:p>
        </p:txBody>
      </p: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8A690148-4984-4E5B-AC13-370FA0221E99}"/>
              </a:ext>
            </a:extLst>
          </p:cNvPr>
          <p:cNvCxnSpPr>
            <a:cxnSpLocks/>
            <a:stCxn id="20" idx="2"/>
          </p:cNvCxnSpPr>
          <p:nvPr/>
        </p:nvCxnSpPr>
        <p:spPr bwMode="auto">
          <a:xfrm>
            <a:off x="4989831" y="3264220"/>
            <a:ext cx="1567345" cy="8858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5" name="Text Box 81">
            <a:extLst>
              <a:ext uri="{FF2B5EF4-FFF2-40B4-BE49-F238E27FC236}">
                <a16:creationId xmlns:a16="http://schemas.microsoft.com/office/drawing/2014/main" id="{FEF83951-EF46-49A1-A08A-5AB2426EF9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7923" y="3787789"/>
            <a:ext cx="121219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 i="1" kern="0" dirty="0">
                <a:solidFill>
                  <a:srgbClr val="92D050"/>
                </a:solidFill>
              </a:rPr>
              <a:t>F</a:t>
            </a:r>
            <a:r>
              <a:rPr lang="en-US" altLang="zh-CN" sz="3200" b="1" kern="0" baseline="-25000" dirty="0">
                <a:solidFill>
                  <a:srgbClr val="92D050"/>
                </a:solidFill>
              </a:rPr>
              <a:t>1</a:t>
            </a:r>
            <a:r>
              <a:rPr lang="en-US" altLang="zh-CN" sz="3200" b="1" kern="0" dirty="0">
                <a:solidFill>
                  <a:srgbClr val="92D050"/>
                </a:solidFill>
                <a:latin typeface="宋体" pitchFamily="2" charset="-122"/>
              </a:rPr>
              <a:t>-</a:t>
            </a:r>
            <a:r>
              <a:rPr lang="en-US" altLang="zh-CN" sz="3200" b="1" i="1" kern="0" dirty="0">
                <a:solidFill>
                  <a:srgbClr val="92D050"/>
                </a:solidFill>
              </a:rPr>
              <a:t>F</a:t>
            </a:r>
            <a:r>
              <a:rPr lang="en-US" altLang="zh-CN" sz="3200" b="1" kern="0" baseline="-25000" dirty="0">
                <a:solidFill>
                  <a:srgbClr val="92D050"/>
                </a:solidFill>
              </a:rPr>
              <a:t>2</a:t>
            </a:r>
            <a:endParaRPr lang="en-US" altLang="zh-CN" sz="3200" b="1" kern="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577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nimBg="1"/>
      <p:bldP spid="16" grpId="0" animBg="1"/>
      <p:bldP spid="17" grpId="0" animBg="1"/>
      <p:bldP spid="18" grpId="0" animBg="1"/>
      <p:bldP spid="24" grpId="0"/>
      <p:bldP spid="4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8" name="Rectangle 4">
            <a:extLst>
              <a:ext uri="{FF2B5EF4-FFF2-40B4-BE49-F238E27FC236}">
                <a16:creationId xmlns:a16="http://schemas.microsoft.com/office/drawing/2014/main" id="{E1876D55-938C-4737-A7E4-A9E7134B5F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4638" y="333375"/>
            <a:ext cx="8799512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667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/>
              <a:t>[</a:t>
            </a:r>
            <a:r>
              <a:rPr kumimoji="0" lang="zh-CN" altLang="en-US"/>
              <a:t>例</a:t>
            </a:r>
            <a:r>
              <a:rPr kumimoji="0" lang="en-US" altLang="zh-CN"/>
              <a:t>3-2]  </a:t>
            </a:r>
            <a:r>
              <a:rPr kumimoji="0" lang="zh-CN" altLang="en-US"/>
              <a:t>已知</a:t>
            </a:r>
            <a:r>
              <a:rPr kumimoji="0" lang="en-US" altLang="zh-CN"/>
              <a:t>A=4+j3,B=10∠-60°</a:t>
            </a:r>
            <a:r>
              <a:rPr kumimoji="0" lang="zh-CN" altLang="en-US"/>
              <a:t>。试求：       </a:t>
            </a:r>
            <a:r>
              <a:rPr kumimoji="0" lang="en-US" altLang="zh-CN"/>
              <a:t>A+B</a:t>
            </a:r>
            <a:r>
              <a:rPr kumimoji="0" lang="zh-CN" altLang="en-US"/>
              <a:t>，</a:t>
            </a:r>
            <a:r>
              <a:rPr kumimoji="0" lang="en-US" altLang="zh-CN"/>
              <a:t>A-B</a:t>
            </a:r>
            <a:r>
              <a:rPr kumimoji="0" lang="zh-CN" altLang="en-US"/>
              <a:t>，</a:t>
            </a:r>
            <a:r>
              <a:rPr kumimoji="0" lang="en-US" altLang="zh-CN"/>
              <a:t>A</a:t>
            </a:r>
            <a:r>
              <a:rPr kumimoji="0" lang="en-US" altLang="zh-CN">
                <a:latin typeface="Arial" panose="020B0604020202020204" pitchFamily="34" charset="0"/>
              </a:rPr>
              <a:t>·</a:t>
            </a:r>
            <a:r>
              <a:rPr kumimoji="0" lang="en-US" altLang="zh-CN"/>
              <a:t>B</a:t>
            </a:r>
            <a:r>
              <a:rPr kumimoji="0" lang="zh-CN" altLang="en-US"/>
              <a:t>，</a:t>
            </a:r>
            <a:r>
              <a:rPr kumimoji="0" lang="en-US" altLang="zh-CN"/>
              <a:t>A/B</a:t>
            </a:r>
            <a:r>
              <a:rPr kumimoji="0" lang="zh-CN" altLang="en-US"/>
              <a:t>。</a:t>
            </a:r>
          </a:p>
        </p:txBody>
      </p:sp>
      <p:sp>
        <p:nvSpPr>
          <p:cNvPr id="129029" name="Rectangle 5">
            <a:extLst>
              <a:ext uri="{FF2B5EF4-FFF2-40B4-BE49-F238E27FC236}">
                <a16:creationId xmlns:a16="http://schemas.microsoft.com/office/drawing/2014/main" id="{9CD10F54-6322-45D3-B0C2-CDDAD7BF01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388" y="1471613"/>
            <a:ext cx="88201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zh-CN" altLang="en-US"/>
              <a:t>解：</a:t>
            </a:r>
            <a:r>
              <a:rPr kumimoji="0" lang="en-US" altLang="zh-CN"/>
              <a:t>A=4+j3 =5∠36.9°, B=10∠-60°=5-j8.66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C3AEF4D1-5927-4C38-B7CC-7FAEBAABEB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4514" y="2092326"/>
            <a:ext cx="73437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3600"/>
              <a:t>A+B=4+j3+5-j8.66=9-j5.66;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6A769935-F111-40AC-B09B-43015BB562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0551" y="2765426"/>
            <a:ext cx="66976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3600"/>
              <a:t>A-B=4+j3-(5-j8.66)=-1+j11.66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1C801456-8443-4E43-840A-A67F3AE649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3888" y="3322638"/>
            <a:ext cx="79883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3600"/>
              <a:t>A</a:t>
            </a:r>
            <a:r>
              <a:rPr kumimoji="0" lang="en-US" altLang="zh-CN" sz="3600">
                <a:latin typeface="Arial" panose="020B0604020202020204" pitchFamily="34" charset="0"/>
              </a:rPr>
              <a:t>·</a:t>
            </a:r>
            <a:r>
              <a:rPr kumimoji="0" lang="en-US" altLang="zh-CN" sz="3600"/>
              <a:t>B=5∠36.9°-10∠-60°=50∠-23.1°</a:t>
            </a:r>
          </a:p>
        </p:txBody>
      </p:sp>
      <p:graphicFrame>
        <p:nvGraphicFramePr>
          <p:cNvPr id="7" name="Object 3">
            <a:extLst>
              <a:ext uri="{FF2B5EF4-FFF2-40B4-BE49-F238E27FC236}">
                <a16:creationId xmlns:a16="http://schemas.microsoft.com/office/drawing/2014/main" id="{B85804A0-BC35-444B-8C92-4E28ECB013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7630869"/>
              </p:ext>
            </p:extLst>
          </p:nvPr>
        </p:nvGraphicFramePr>
        <p:xfrm>
          <a:off x="2079625" y="3910013"/>
          <a:ext cx="4635500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6" name="Equation" r:id="rId3" imgW="1726920" imgH="393480" progId="Equation.DSMT4">
                  <p:embed/>
                </p:oleObj>
              </mc:Choice>
              <mc:Fallback>
                <p:oleObj name="Equation" r:id="rId3" imgW="1726920" imgH="393480" progId="Equation.DSMT4">
                  <p:embed/>
                  <p:pic>
                    <p:nvPicPr>
                      <p:cNvPr id="7" name="Object 3">
                        <a:extLst>
                          <a:ext uri="{FF2B5EF4-FFF2-40B4-BE49-F238E27FC236}">
                            <a16:creationId xmlns:a16="http://schemas.microsoft.com/office/drawing/2014/main" id="{B85804A0-BC35-444B-8C92-4E28ECB0137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9625" y="3910013"/>
                        <a:ext cx="4635500" cy="1076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5">
            <a:extLst>
              <a:ext uri="{FF2B5EF4-FFF2-40B4-BE49-F238E27FC236}">
                <a16:creationId xmlns:a16="http://schemas.microsoft.com/office/drawing/2014/main" id="{DCAB9999-6CE7-4E78-8C16-51C9E87F9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5300663"/>
            <a:ext cx="806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zh-CN" altLang="en-US">
                <a:solidFill>
                  <a:schemeClr val="accent2"/>
                </a:solidFill>
              </a:rPr>
              <a:t>或</a:t>
            </a:r>
            <a:endParaRPr kumimoji="0" lang="en-US" altLang="zh-CN">
              <a:solidFill>
                <a:schemeClr val="accent2"/>
              </a:solidFill>
            </a:endParaRPr>
          </a:p>
        </p:txBody>
      </p:sp>
      <p:graphicFrame>
        <p:nvGraphicFramePr>
          <p:cNvPr id="9" name="Object 3">
            <a:extLst>
              <a:ext uri="{FF2B5EF4-FFF2-40B4-BE49-F238E27FC236}">
                <a16:creationId xmlns:a16="http://schemas.microsoft.com/office/drawing/2014/main" id="{789BCB73-F763-430E-A148-7909916FA6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4143658"/>
              </p:ext>
            </p:extLst>
          </p:nvPr>
        </p:nvGraphicFramePr>
        <p:xfrm>
          <a:off x="2087563" y="4959350"/>
          <a:ext cx="8472487" cy="126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7" name="Equation" r:id="rId5" imgW="3429000" imgH="469800" progId="Equation.DSMT4">
                  <p:embed/>
                </p:oleObj>
              </mc:Choice>
              <mc:Fallback>
                <p:oleObj name="Equation" r:id="rId5" imgW="3429000" imgH="469800" progId="Equation.DSMT4">
                  <p:embed/>
                  <p:pic>
                    <p:nvPicPr>
                      <p:cNvPr id="9" name="Object 3">
                        <a:extLst>
                          <a:ext uri="{FF2B5EF4-FFF2-40B4-BE49-F238E27FC236}">
                            <a16:creationId xmlns:a16="http://schemas.microsoft.com/office/drawing/2014/main" id="{789BCB73-F763-430E-A148-7909916FA6D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7563" y="4959350"/>
                        <a:ext cx="8472487" cy="1266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5547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9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9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8" grpId="0"/>
      <p:bldP spid="129029" grpId="0"/>
      <p:bldP spid="2" grpId="0"/>
      <p:bldP spid="3" grpId="0"/>
      <p:bldP spid="4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>
            <a:extLst>
              <a:ext uri="{FF2B5EF4-FFF2-40B4-BE49-F238E27FC236}">
                <a16:creationId xmlns:a16="http://schemas.microsoft.com/office/drawing/2014/main" id="{EC6650CC-939B-4ADE-9E2F-8C11ED09BD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850" y="1054101"/>
            <a:ext cx="17208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正弦量</a:t>
            </a:r>
          </a:p>
        </p:txBody>
      </p:sp>
      <p:sp>
        <p:nvSpPr>
          <p:cNvPr id="28677" name="Text Box 5">
            <a:extLst>
              <a:ext uri="{FF2B5EF4-FFF2-40B4-BE49-F238E27FC236}">
                <a16:creationId xmlns:a16="http://schemas.microsoft.com/office/drawing/2014/main" id="{5BD4190A-96FF-4133-B997-F526EE2CAB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953" y="69583"/>
            <a:ext cx="701177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 dirty="0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36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8.2.2</a:t>
            </a:r>
            <a:r>
              <a:rPr lang="zh-CN" altLang="en-US" sz="36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正弦量</a:t>
            </a:r>
            <a:r>
              <a:rPr lang="zh-CN" altLang="en-US" sz="36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的相量（复数）表示</a:t>
            </a:r>
            <a:endParaRPr lang="zh-CN" altLang="en-US" sz="3600" b="1" dirty="0">
              <a:solidFill>
                <a:schemeClr val="accent2"/>
              </a:solidFill>
            </a:endParaRPr>
          </a:p>
        </p:txBody>
      </p:sp>
      <p:graphicFrame>
        <p:nvGraphicFramePr>
          <p:cNvPr id="28678" name="Object 6">
            <a:extLst>
              <a:ext uri="{FF2B5EF4-FFF2-40B4-BE49-F238E27FC236}">
                <a16:creationId xmlns:a16="http://schemas.microsoft.com/office/drawing/2014/main" id="{78D85F5B-1501-441B-B49B-BCA947BAA8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209531"/>
              </p:ext>
            </p:extLst>
          </p:nvPr>
        </p:nvGraphicFramePr>
        <p:xfrm>
          <a:off x="3833813" y="1092200"/>
          <a:ext cx="4751387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" name="Equation" r:id="rId4" imgW="1333440" imgH="228600" progId="Equation.DSMT4">
                  <p:embed/>
                </p:oleObj>
              </mc:Choice>
              <mc:Fallback>
                <p:oleObj name="Equation" r:id="rId4" imgW="1333440" imgH="228600" progId="Equation.DSMT4">
                  <p:embed/>
                  <p:pic>
                    <p:nvPicPr>
                      <p:cNvPr id="28678" name="Object 6">
                        <a:extLst>
                          <a:ext uri="{FF2B5EF4-FFF2-40B4-BE49-F238E27FC236}">
                            <a16:creationId xmlns:a16="http://schemas.microsoft.com/office/drawing/2014/main" id="{78D85F5B-1501-441B-B49B-BCA947BAA8B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3813" y="1092200"/>
                        <a:ext cx="4751387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椭圆 1">
            <a:extLst>
              <a:ext uri="{FF2B5EF4-FFF2-40B4-BE49-F238E27FC236}">
                <a16:creationId xmlns:a16="http://schemas.microsoft.com/office/drawing/2014/main" id="{9FDA89C4-9E84-4ADD-BF9D-E983124438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7013" y="1077914"/>
            <a:ext cx="450850" cy="777875"/>
          </a:xfrm>
          <a:prstGeom prst="ellipse">
            <a:avLst/>
          </a:prstGeom>
          <a:noFill/>
          <a:ln w="38100" algn="ctr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id="{569D4B07-815C-4B6D-B1C7-39617D6717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5788" y="1192214"/>
            <a:ext cx="379412" cy="625475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id="{FDC40F84-9F3C-4AD0-8D58-2CDA024A29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5263" y="1054100"/>
            <a:ext cx="715962" cy="914400"/>
          </a:xfrm>
          <a:prstGeom prst="ellipse">
            <a:avLst/>
          </a:prstGeom>
          <a:noFill/>
          <a:ln w="38100" algn="ctr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sp>
        <p:nvSpPr>
          <p:cNvPr id="3" name="云形标注 2">
            <a:extLst>
              <a:ext uri="{FF2B5EF4-FFF2-40B4-BE49-F238E27FC236}">
                <a16:creationId xmlns:a16="http://schemas.microsoft.com/office/drawing/2014/main" id="{9BCAC1CD-9EC6-4D63-9D96-E69E69C16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68213" y="72230"/>
            <a:ext cx="1695450" cy="792163"/>
          </a:xfrm>
          <a:prstGeom prst="cloudCallout">
            <a:avLst>
              <a:gd name="adj1" fmla="val -110162"/>
              <a:gd name="adj2" fmla="val 76282"/>
            </a:avLst>
          </a:prstGeom>
          <a:solidFill>
            <a:srgbClr val="FF0000"/>
          </a:solid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3600" b="1">
                <a:solidFill>
                  <a:srgbClr val="FFFFFF"/>
                </a:solidFill>
              </a:rPr>
              <a:t>已知</a:t>
            </a:r>
          </a:p>
        </p:txBody>
      </p:sp>
      <p:graphicFrame>
        <p:nvGraphicFramePr>
          <p:cNvPr id="34" name="Object 6">
            <a:extLst>
              <a:ext uri="{FF2B5EF4-FFF2-40B4-BE49-F238E27FC236}">
                <a16:creationId xmlns:a16="http://schemas.microsoft.com/office/drawing/2014/main" id="{BD568037-08CF-4979-8EB7-F2544E80D31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4270231"/>
              </p:ext>
            </p:extLst>
          </p:nvPr>
        </p:nvGraphicFramePr>
        <p:xfrm>
          <a:off x="2460626" y="4005065"/>
          <a:ext cx="5783262" cy="1493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" name="Equation" r:id="rId6" imgW="1930320" imgH="482400" progId="Equation.DSMT4">
                  <p:embed/>
                </p:oleObj>
              </mc:Choice>
              <mc:Fallback>
                <p:oleObj name="Equation" r:id="rId6" imgW="1930320" imgH="482400" progId="Equation.DSMT4">
                  <p:embed/>
                  <p:pic>
                    <p:nvPicPr>
                      <p:cNvPr id="34" name="Object 6">
                        <a:extLst>
                          <a:ext uri="{FF2B5EF4-FFF2-40B4-BE49-F238E27FC236}">
                            <a16:creationId xmlns:a16="http://schemas.microsoft.com/office/drawing/2014/main" id="{BD568037-08CF-4979-8EB7-F2544E80D31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0626" y="4005065"/>
                        <a:ext cx="5783262" cy="1493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对象 34">
            <a:extLst>
              <a:ext uri="{FF2B5EF4-FFF2-40B4-BE49-F238E27FC236}">
                <a16:creationId xmlns:a16="http://schemas.microsoft.com/office/drawing/2014/main" id="{65E4317B-765D-435C-AB76-AB499F11D9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7327716"/>
              </p:ext>
            </p:extLst>
          </p:nvPr>
        </p:nvGraphicFramePr>
        <p:xfrm>
          <a:off x="1457325" y="2319338"/>
          <a:ext cx="9277350" cy="912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" name="Equation" r:id="rId8" imgW="2831760" imgH="241200" progId="Equation.DSMT4">
                  <p:embed/>
                </p:oleObj>
              </mc:Choice>
              <mc:Fallback>
                <p:oleObj name="Equation" r:id="rId8" imgW="2831760" imgH="241200" progId="Equation.DSMT4">
                  <p:embed/>
                  <p:pic>
                    <p:nvPicPr>
                      <p:cNvPr id="35" name="对象 34">
                        <a:extLst>
                          <a:ext uri="{FF2B5EF4-FFF2-40B4-BE49-F238E27FC236}">
                            <a16:creationId xmlns:a16="http://schemas.microsoft.com/office/drawing/2014/main" id="{65E4317B-765D-435C-AB76-AB499F11D9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7325" y="2319338"/>
                        <a:ext cx="9277350" cy="912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58591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  <p:bldP spid="28677" grpId="0" autoUpdateAnimBg="0"/>
      <p:bldP spid="2" grpId="0" animBg="1"/>
      <p:bldP spid="24" grpId="0" animBg="1"/>
      <p:bldP spid="25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3">
            <a:extLst>
              <a:ext uri="{FF2B5EF4-FFF2-40B4-BE49-F238E27FC236}">
                <a16:creationId xmlns:a16="http://schemas.microsoft.com/office/drawing/2014/main" id="{00FB22D8-3972-4CCB-8422-96C2239696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7677431"/>
              </p:ext>
            </p:extLst>
          </p:nvPr>
        </p:nvGraphicFramePr>
        <p:xfrm>
          <a:off x="4116388" y="1989138"/>
          <a:ext cx="3673475" cy="836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" name="Equation" r:id="rId3" imgW="1257120" imgH="241200" progId="Equation.DSMT4">
                  <p:embed/>
                </p:oleObj>
              </mc:Choice>
              <mc:Fallback>
                <p:oleObj name="Equation" r:id="rId3" imgW="1257120" imgH="241200" progId="Equation.DSMT4">
                  <p:embed/>
                  <p:pic>
                    <p:nvPicPr>
                      <p:cNvPr id="2" name="Object 3">
                        <a:extLst>
                          <a:ext uri="{FF2B5EF4-FFF2-40B4-BE49-F238E27FC236}">
                            <a16:creationId xmlns:a16="http://schemas.microsoft.com/office/drawing/2014/main" id="{00FB22D8-3972-4CCB-8422-96C2239696B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6388" y="1989138"/>
                        <a:ext cx="3673475" cy="836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Box 4">
            <a:extLst>
              <a:ext uri="{FF2B5EF4-FFF2-40B4-BE49-F238E27FC236}">
                <a16:creationId xmlns:a16="http://schemas.microsoft.com/office/drawing/2014/main" id="{61B069CA-0AE0-40D3-B425-18B5838724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2979" y="3089548"/>
            <a:ext cx="5105400" cy="641350"/>
          </a:xfrm>
          <a:prstGeom prst="rect">
            <a:avLst/>
          </a:prstGeom>
          <a:noFill/>
          <a:ln w="38100">
            <a:solidFill>
              <a:srgbClr val="FF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zh-CN" sz="3600" b="1" i="1">
                <a:solidFill>
                  <a:schemeClr val="accent2"/>
                </a:solidFill>
                <a:ea typeface="楷体_GB2312" pitchFamily="49" charset="-122"/>
              </a:rPr>
              <a:t>称为：</a:t>
            </a:r>
            <a:r>
              <a:rPr lang="en-US" altLang="zh-CN" sz="3600" b="1" i="1">
                <a:solidFill>
                  <a:schemeClr val="accent2"/>
                </a:solidFill>
                <a:ea typeface="楷体_GB2312" pitchFamily="49" charset="-122"/>
              </a:rPr>
              <a:t>f </a:t>
            </a:r>
            <a:r>
              <a:rPr lang="en-US" altLang="zh-CN" sz="3600" b="1">
                <a:solidFill>
                  <a:schemeClr val="accent2"/>
                </a:solidFill>
                <a:ea typeface="楷体_GB2312" pitchFamily="49" charset="-122"/>
              </a:rPr>
              <a:t>(t)</a:t>
            </a:r>
            <a:r>
              <a:rPr lang="zh-CN" altLang="en-US" sz="3600" b="1">
                <a:solidFill>
                  <a:schemeClr val="accent2"/>
                </a:solidFill>
                <a:ea typeface="楷体_GB2312" pitchFamily="49" charset="-122"/>
              </a:rPr>
              <a:t>的</a:t>
            </a:r>
            <a:r>
              <a:rPr lang="zh-CN" altLang="en-US" sz="3600" b="1">
                <a:solidFill>
                  <a:srgbClr val="FF0000"/>
                </a:solidFill>
                <a:ea typeface="楷体_GB2312" pitchFamily="49" charset="-122"/>
              </a:rPr>
              <a:t>振幅相量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4" name="Text Box 14">
            <a:extLst>
              <a:ext uri="{FF2B5EF4-FFF2-40B4-BE49-F238E27FC236}">
                <a16:creationId xmlns:a16="http://schemas.microsoft.com/office/drawing/2014/main" id="{0C4931FD-11D3-4482-B5C3-6BAE9CE286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0866" y="3032398"/>
            <a:ext cx="685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 dirty="0"/>
              <a:t>j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46F6DDAB-A23D-478C-ACBB-2974B5BA3D1C}"/>
              </a:ext>
            </a:extLst>
          </p:cNvPr>
          <p:cNvGrpSpPr>
            <a:grpSpLocks/>
          </p:cNvGrpSpPr>
          <p:nvPr/>
        </p:nvGrpSpPr>
        <p:grpSpPr bwMode="auto">
          <a:xfrm>
            <a:off x="6134466" y="3345137"/>
            <a:ext cx="4114800" cy="2871787"/>
            <a:chOff x="4648200" y="3513138"/>
            <a:chExt cx="4114800" cy="2871787"/>
          </a:xfrm>
        </p:grpSpPr>
        <p:sp>
          <p:nvSpPr>
            <p:cNvPr id="6" name="Text Box 20">
              <a:extLst>
                <a:ext uri="{FF2B5EF4-FFF2-40B4-BE49-F238E27FC236}">
                  <a16:creationId xmlns:a16="http://schemas.microsoft.com/office/drawing/2014/main" id="{46AB259A-CA7F-44EA-B5CF-D52F45D873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48200" y="3903663"/>
              <a:ext cx="213360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zh-CN" sz="3600" b="1" i="1" dirty="0" err="1">
                  <a:ea typeface="楷体_GB2312" pitchFamily="49" charset="-122"/>
                </a:rPr>
                <a:t>F</a:t>
              </a:r>
              <a:r>
                <a:rPr lang="en-US" altLang="zh-CN" sz="3600" b="1" baseline="-30000" dirty="0" err="1">
                  <a:ea typeface="楷体_GB2312" pitchFamily="49" charset="-122"/>
                </a:rPr>
                <a:t>m</a:t>
              </a:r>
              <a:r>
                <a:rPr lang="en-US" altLang="zh-CN" sz="3600" b="1" baseline="-25000" dirty="0"/>
                <a:t> </a:t>
              </a:r>
              <a:r>
                <a:rPr lang="en-US" altLang="zh-CN" sz="3600" b="1" dirty="0"/>
                <a:t>sin</a:t>
              </a:r>
              <a:r>
                <a:rPr lang="en-US" altLang="zh-CN" sz="3600" b="1" i="1" dirty="0">
                  <a:latin typeface="楷体_GB2312" pitchFamily="49" charset="-122"/>
                  <a:ea typeface="楷体_GB2312" pitchFamily="49" charset="-122"/>
                  <a:sym typeface="Symbol" panose="05050102010706020507" pitchFamily="18" charset="2"/>
                </a:rPr>
                <a:t></a:t>
              </a:r>
              <a:r>
                <a:rPr lang="en-US" altLang="zh-CN" sz="3600" b="1" dirty="0"/>
                <a:t> </a:t>
              </a:r>
            </a:p>
          </p:txBody>
        </p:sp>
        <p:grpSp>
          <p:nvGrpSpPr>
            <p:cNvPr id="7" name="Group 24">
              <a:extLst>
                <a:ext uri="{FF2B5EF4-FFF2-40B4-BE49-F238E27FC236}">
                  <a16:creationId xmlns:a16="http://schemas.microsoft.com/office/drawing/2014/main" id="{E09CB814-EBD4-415F-A6AD-0B1744E48D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1200" y="3513138"/>
              <a:ext cx="2971800" cy="2871787"/>
              <a:chOff x="3648" y="2213"/>
              <a:chExt cx="1872" cy="1809"/>
            </a:xfrm>
          </p:grpSpPr>
          <p:sp>
            <p:nvSpPr>
              <p:cNvPr id="8" name="Line 8">
                <a:extLst>
                  <a:ext uri="{FF2B5EF4-FFF2-40B4-BE49-F238E27FC236}">
                    <a16:creationId xmlns:a16="http://schemas.microsoft.com/office/drawing/2014/main" id="{84F27033-2E22-489B-99B2-67314D1A79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48" y="3638"/>
                <a:ext cx="1680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1" lang="zh-CN" altLang="en-US" sz="3600" b="1">
                  <a:solidFill>
                    <a:srgbClr val="FFFFF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9" name="Line 9">
                <a:extLst>
                  <a:ext uri="{FF2B5EF4-FFF2-40B4-BE49-F238E27FC236}">
                    <a16:creationId xmlns:a16="http://schemas.microsoft.com/office/drawing/2014/main" id="{7A36AEEC-9205-4116-9CEF-EB23C0D963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984" y="2213"/>
                <a:ext cx="1" cy="177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1" lang="zh-CN" altLang="en-US" sz="3600" b="1">
                  <a:solidFill>
                    <a:srgbClr val="FFFFF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" name="Line 10">
                <a:extLst>
                  <a:ext uri="{FF2B5EF4-FFF2-40B4-BE49-F238E27FC236}">
                    <a16:creationId xmlns:a16="http://schemas.microsoft.com/office/drawing/2014/main" id="{75EA3382-A23F-45F0-A871-41579290DC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85" y="2645"/>
                <a:ext cx="904" cy="994"/>
              </a:xfrm>
              <a:prstGeom prst="line">
                <a:avLst/>
              </a:prstGeom>
              <a:noFill/>
              <a:ln w="57150">
                <a:solidFill>
                  <a:schemeClr val="accent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1" lang="zh-CN" altLang="en-US" sz="3600" b="1">
                  <a:solidFill>
                    <a:srgbClr val="FFFFF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" name="Line 11">
                <a:extLst>
                  <a:ext uri="{FF2B5EF4-FFF2-40B4-BE49-F238E27FC236}">
                    <a16:creationId xmlns:a16="http://schemas.microsoft.com/office/drawing/2014/main" id="{EF30AA01-6032-4A8F-929D-06F11713F5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96" y="2655"/>
                <a:ext cx="0" cy="9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1" lang="zh-CN" altLang="en-US" sz="3600" b="1">
                  <a:solidFill>
                    <a:srgbClr val="FFFFF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" name="Line 12">
                <a:extLst>
                  <a:ext uri="{FF2B5EF4-FFF2-40B4-BE49-F238E27FC236}">
                    <a16:creationId xmlns:a16="http://schemas.microsoft.com/office/drawing/2014/main" id="{CA1BDEF2-8B5E-45D4-A3C3-10306A1A59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985" y="2606"/>
                <a:ext cx="86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1" lang="zh-CN" altLang="en-US" sz="3600" b="1">
                  <a:solidFill>
                    <a:srgbClr val="FFFFF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" name="Text Box 13">
                <a:extLst>
                  <a:ext uri="{FF2B5EF4-FFF2-40B4-BE49-F238E27FC236}">
                    <a16:creationId xmlns:a16="http://schemas.microsoft.com/office/drawing/2014/main" id="{9E1B07CC-4EF1-4203-867D-E72C9EB7A20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92" y="3245"/>
                <a:ext cx="432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None/>
                </a:pPr>
                <a:r>
                  <a:rPr lang="en-US" altLang="zh-CN" sz="3600" b="1"/>
                  <a:t>+1</a:t>
                </a:r>
              </a:p>
            </p:txBody>
          </p:sp>
          <p:sp>
            <p:nvSpPr>
              <p:cNvPr id="14" name="Text Box 15">
                <a:extLst>
                  <a:ext uri="{FF2B5EF4-FFF2-40B4-BE49-F238E27FC236}">
                    <a16:creationId xmlns:a16="http://schemas.microsoft.com/office/drawing/2014/main" id="{05C72D8F-DDF5-4445-A262-479D3F306CF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32" y="2754"/>
                <a:ext cx="719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None/>
                </a:pPr>
                <a:r>
                  <a:rPr lang="en-US" altLang="zh-CN" sz="3600" b="1"/>
                  <a:t>F</a:t>
                </a:r>
                <a:r>
                  <a:rPr lang="en-US" altLang="zh-CN" sz="3600" b="1" baseline="-25000"/>
                  <a:t>m</a:t>
                </a:r>
                <a:endParaRPr lang="en-US" altLang="zh-CN" sz="3600" b="1"/>
              </a:p>
            </p:txBody>
          </p:sp>
          <p:sp>
            <p:nvSpPr>
              <p:cNvPr id="15" name="Freeform 16">
                <a:extLst>
                  <a:ext uri="{FF2B5EF4-FFF2-40B4-BE49-F238E27FC236}">
                    <a16:creationId xmlns:a16="http://schemas.microsoft.com/office/drawing/2014/main" id="{B08D0953-7A87-47EA-81C8-EFEB889F67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7" y="3393"/>
                <a:ext cx="112" cy="246"/>
              </a:xfrm>
              <a:custGeom>
                <a:avLst/>
                <a:gdLst>
                  <a:gd name="T0" fmla="*/ 0 w 112"/>
                  <a:gd name="T1" fmla="*/ 0 h 240"/>
                  <a:gd name="T2" fmla="*/ 96 w 112"/>
                  <a:gd name="T3" fmla="*/ 121 h 240"/>
                  <a:gd name="T4" fmla="*/ 96 w 112"/>
                  <a:gd name="T5" fmla="*/ 299 h 240"/>
                  <a:gd name="T6" fmla="*/ 0 60000 65536"/>
                  <a:gd name="T7" fmla="*/ 0 60000 65536"/>
                  <a:gd name="T8" fmla="*/ 0 60000 65536"/>
                  <a:gd name="T9" fmla="*/ 0 w 112"/>
                  <a:gd name="T10" fmla="*/ 0 h 240"/>
                  <a:gd name="T11" fmla="*/ 112 w 112"/>
                  <a:gd name="T12" fmla="*/ 240 h 24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2" h="240">
                    <a:moveTo>
                      <a:pt x="0" y="0"/>
                    </a:moveTo>
                    <a:cubicBezTo>
                      <a:pt x="40" y="28"/>
                      <a:pt x="80" y="56"/>
                      <a:pt x="96" y="96"/>
                    </a:cubicBezTo>
                    <a:cubicBezTo>
                      <a:pt x="112" y="136"/>
                      <a:pt x="104" y="188"/>
                      <a:pt x="96" y="240"/>
                    </a:cubicBezTo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1" lang="zh-CN" altLang="en-US" sz="3600" b="1">
                  <a:solidFill>
                    <a:srgbClr val="FFFFF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6" name="Text Box 17">
                <a:extLst>
                  <a:ext uri="{FF2B5EF4-FFF2-40B4-BE49-F238E27FC236}">
                    <a16:creationId xmlns:a16="http://schemas.microsoft.com/office/drawing/2014/main" id="{C5266242-067B-4282-9C20-C470300308B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25" y="3147"/>
                <a:ext cx="288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None/>
                </a:pPr>
                <a:r>
                  <a:rPr lang="en-US" altLang="en-US" sz="3600" b="1" i="1">
                    <a:sym typeface="Symbol" panose="05050102010706020507" pitchFamily="18" charset="2"/>
                  </a:rPr>
                  <a:t></a:t>
                </a:r>
                <a:endParaRPr lang="en-US" altLang="zh-CN" sz="3600" b="1" i="1">
                  <a:sym typeface="Symbol" panose="05050102010706020507" pitchFamily="18" charset="2"/>
                </a:endParaRPr>
              </a:p>
            </p:txBody>
          </p:sp>
          <p:sp>
            <p:nvSpPr>
              <p:cNvPr id="17" name="Text Box 18">
                <a:extLst>
                  <a:ext uri="{FF2B5EF4-FFF2-40B4-BE49-F238E27FC236}">
                    <a16:creationId xmlns:a16="http://schemas.microsoft.com/office/drawing/2014/main" id="{DB478AFE-893B-481C-81B7-5006CA18858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97" y="3588"/>
                <a:ext cx="288" cy="4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None/>
                </a:pPr>
                <a:r>
                  <a:rPr lang="en-US" altLang="zh-CN" sz="3600" b="1"/>
                  <a:t>0</a:t>
                </a:r>
              </a:p>
            </p:txBody>
          </p:sp>
          <p:sp>
            <p:nvSpPr>
              <p:cNvPr id="18" name="Text Box 19">
                <a:extLst>
                  <a:ext uri="{FF2B5EF4-FFF2-40B4-BE49-F238E27FC236}">
                    <a16:creationId xmlns:a16="http://schemas.microsoft.com/office/drawing/2014/main" id="{FCD75312-54B8-40BF-AE42-0C939293281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21" y="2213"/>
                <a:ext cx="1152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None/>
                </a:pPr>
                <a:r>
                  <a:rPr lang="zh-CN" altLang="en-US" b="1">
                    <a:solidFill>
                      <a:srgbClr val="FF00FF"/>
                    </a:solidFill>
                    <a:ea typeface="楷体_GB2312" pitchFamily="49" charset="-122"/>
                  </a:rPr>
                  <a:t>相量图</a:t>
                </a:r>
                <a:endParaRPr lang="zh-CN" altLang="en-US" b="1">
                  <a:solidFill>
                    <a:srgbClr val="FFFFFF"/>
                  </a:solidFill>
                  <a:ea typeface="楷体_GB2312" pitchFamily="49" charset="-122"/>
                </a:endParaRPr>
              </a:p>
            </p:txBody>
          </p:sp>
          <p:sp>
            <p:nvSpPr>
              <p:cNvPr id="19" name="Text Box 21">
                <a:extLst>
                  <a:ext uri="{FF2B5EF4-FFF2-40B4-BE49-F238E27FC236}">
                    <a16:creationId xmlns:a16="http://schemas.microsoft.com/office/drawing/2014/main" id="{2F81A662-1372-45C3-AE63-25B59A3E301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20" y="3618"/>
                <a:ext cx="1200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  <a:buNone/>
                </a:pPr>
                <a:r>
                  <a:rPr lang="en-US" altLang="zh-CN" sz="3600" b="1" i="1">
                    <a:ea typeface="楷体_GB2312" pitchFamily="49" charset="-122"/>
                  </a:rPr>
                  <a:t>F</a:t>
                </a:r>
                <a:r>
                  <a:rPr lang="en-US" altLang="zh-CN" sz="3600" b="1" baseline="-30000">
                    <a:ea typeface="楷体_GB2312" pitchFamily="49" charset="-122"/>
                  </a:rPr>
                  <a:t>m</a:t>
                </a:r>
                <a:r>
                  <a:rPr lang="en-US" altLang="zh-CN" sz="3600" b="1" baseline="-25000"/>
                  <a:t> </a:t>
                </a:r>
                <a:r>
                  <a:rPr lang="en-US" altLang="zh-CN" sz="3600" b="1"/>
                  <a:t>cos </a:t>
                </a:r>
                <a:r>
                  <a:rPr lang="en-US" altLang="zh-CN" sz="3600" b="1" i="1">
                    <a:latin typeface="楷体_GB2312" pitchFamily="49" charset="-122"/>
                    <a:ea typeface="楷体_GB2312" pitchFamily="49" charset="-122"/>
                    <a:sym typeface="Symbol" panose="05050102010706020507" pitchFamily="18" charset="2"/>
                  </a:rPr>
                  <a:t></a:t>
                </a:r>
              </a:p>
            </p:txBody>
          </p:sp>
        </p:grpSp>
      </p:grpSp>
      <p:sp>
        <p:nvSpPr>
          <p:cNvPr id="20" name="Rectangle 22">
            <a:extLst>
              <a:ext uri="{FF2B5EF4-FFF2-40B4-BE49-F238E27FC236}">
                <a16:creationId xmlns:a16="http://schemas.microsoft.com/office/drawing/2014/main" id="{CDC26BF1-8F10-4EF1-ACE9-6FDCF94152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2779" y="2060848"/>
            <a:ext cx="4038600" cy="762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3600" b="1">
              <a:solidFill>
                <a:srgbClr val="FFFFFF"/>
              </a:solidFill>
            </a:endParaRPr>
          </a:p>
        </p:txBody>
      </p:sp>
      <p:graphicFrame>
        <p:nvGraphicFramePr>
          <p:cNvPr id="21" name="Object 2">
            <a:extLst>
              <a:ext uri="{FF2B5EF4-FFF2-40B4-BE49-F238E27FC236}">
                <a16:creationId xmlns:a16="http://schemas.microsoft.com/office/drawing/2014/main" id="{5350D590-F0B7-4F5C-A2FB-6EAC149D8FF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5870697"/>
              </p:ext>
            </p:extLst>
          </p:nvPr>
        </p:nvGraphicFramePr>
        <p:xfrm>
          <a:off x="2227263" y="3900488"/>
          <a:ext cx="3184525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" name="Equation" r:id="rId5" imgW="1079280" imgH="228600" progId="Equation.DSMT4">
                  <p:embed/>
                </p:oleObj>
              </mc:Choice>
              <mc:Fallback>
                <p:oleObj name="Equation" r:id="rId5" imgW="1079280" imgH="228600" progId="Equation.DSMT4">
                  <p:embed/>
                  <p:pic>
                    <p:nvPicPr>
                      <p:cNvPr id="21" name="Object 2">
                        <a:extLst>
                          <a:ext uri="{FF2B5EF4-FFF2-40B4-BE49-F238E27FC236}">
                            <a16:creationId xmlns:a16="http://schemas.microsoft.com/office/drawing/2014/main" id="{5350D590-F0B7-4F5C-A2FB-6EAC149D8FF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7263" y="3900488"/>
                        <a:ext cx="3184525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4">
            <a:extLst>
              <a:ext uri="{FF2B5EF4-FFF2-40B4-BE49-F238E27FC236}">
                <a16:creationId xmlns:a16="http://schemas.microsoft.com/office/drawing/2014/main" id="{25D66A79-214B-48F2-9AEE-EE6AFD08D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2476" y="4772299"/>
            <a:ext cx="4567288" cy="646331"/>
          </a:xfrm>
          <a:prstGeom prst="rect">
            <a:avLst/>
          </a:prstGeom>
          <a:noFill/>
          <a:ln w="38100">
            <a:solidFill>
              <a:srgbClr val="FF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3600" b="1" i="1">
                <a:solidFill>
                  <a:schemeClr val="accent2"/>
                </a:solidFill>
                <a:ea typeface="楷体_GB2312" pitchFamily="49" charset="-122"/>
              </a:rPr>
              <a:t>f </a:t>
            </a:r>
            <a:r>
              <a:rPr lang="en-US" altLang="zh-CN" sz="3600" b="1">
                <a:solidFill>
                  <a:schemeClr val="accent2"/>
                </a:solidFill>
                <a:ea typeface="楷体_GB2312" pitchFamily="49" charset="-122"/>
              </a:rPr>
              <a:t>(t)</a:t>
            </a:r>
            <a:r>
              <a:rPr lang="zh-CN" altLang="en-US" sz="3600" b="1">
                <a:solidFill>
                  <a:schemeClr val="accent2"/>
                </a:solidFill>
                <a:ea typeface="楷体_GB2312" pitchFamily="49" charset="-122"/>
              </a:rPr>
              <a:t>的</a:t>
            </a: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有效值相量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graphicFrame>
        <p:nvGraphicFramePr>
          <p:cNvPr id="23" name="Object 2">
            <a:extLst>
              <a:ext uri="{FF2B5EF4-FFF2-40B4-BE49-F238E27FC236}">
                <a16:creationId xmlns:a16="http://schemas.microsoft.com/office/drawing/2014/main" id="{0A21505C-9D16-415B-A4DF-527038B344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0709379"/>
              </p:ext>
            </p:extLst>
          </p:nvPr>
        </p:nvGraphicFramePr>
        <p:xfrm>
          <a:off x="2859088" y="5743575"/>
          <a:ext cx="1974850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" name="Equation" r:id="rId7" imgW="660240" imgH="253800" progId="Equation.DSMT4">
                  <p:embed/>
                </p:oleObj>
              </mc:Choice>
              <mc:Fallback>
                <p:oleObj name="Equation" r:id="rId7" imgW="660240" imgH="253800" progId="Equation.DSMT4">
                  <p:embed/>
                  <p:pic>
                    <p:nvPicPr>
                      <p:cNvPr id="23" name="Object 2">
                        <a:extLst>
                          <a:ext uri="{FF2B5EF4-FFF2-40B4-BE49-F238E27FC236}">
                            <a16:creationId xmlns:a16="http://schemas.microsoft.com/office/drawing/2014/main" id="{0A21505C-9D16-415B-A4DF-527038B3446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9088" y="5743575"/>
                        <a:ext cx="1974850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 Box 75">
            <a:extLst>
              <a:ext uri="{FF2B5EF4-FFF2-40B4-BE49-F238E27FC236}">
                <a16:creationId xmlns:a16="http://schemas.microsoft.com/office/drawing/2014/main" id="{693AE954-730D-41E2-A611-FC475756FD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4855" y="2183086"/>
            <a:ext cx="28082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accent2"/>
                </a:solidFill>
                <a:ea typeface="楷体_GB2312" pitchFamily="49" charset="-122"/>
              </a:rPr>
              <a:t>造一个复函数</a:t>
            </a:r>
          </a:p>
        </p:txBody>
      </p:sp>
      <p:sp>
        <p:nvSpPr>
          <p:cNvPr id="25" name="AutoShape 90">
            <a:extLst>
              <a:ext uri="{FF2B5EF4-FFF2-40B4-BE49-F238E27FC236}">
                <a16:creationId xmlns:a16="http://schemas.microsoft.com/office/drawing/2014/main" id="{7003D8CF-A739-4656-B892-05243B3745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68066" y="2267224"/>
            <a:ext cx="2376488" cy="576263"/>
          </a:xfrm>
          <a:prstGeom prst="wedgeRoundRectCallout">
            <a:avLst>
              <a:gd name="adj1" fmla="val -62824"/>
              <a:gd name="adj2" fmla="val -34574"/>
              <a:gd name="adj3" fmla="val 16667"/>
            </a:avLst>
          </a:prstGeom>
          <a:gradFill rotWithShape="1">
            <a:gsLst>
              <a:gs pos="0">
                <a:srgbClr val="007676"/>
              </a:gs>
              <a:gs pos="100000">
                <a:srgbClr val="00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80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无物理意义</a:t>
            </a:r>
          </a:p>
        </p:txBody>
      </p:sp>
      <p:graphicFrame>
        <p:nvGraphicFramePr>
          <p:cNvPr id="26" name="Object 6">
            <a:extLst>
              <a:ext uri="{FF2B5EF4-FFF2-40B4-BE49-F238E27FC236}">
                <a16:creationId xmlns:a16="http://schemas.microsoft.com/office/drawing/2014/main" id="{09C4F307-5F4C-450F-ACA7-181BDF60CA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7952336"/>
              </p:ext>
            </p:extLst>
          </p:nvPr>
        </p:nvGraphicFramePr>
        <p:xfrm>
          <a:off x="349250" y="80963"/>
          <a:ext cx="5784850" cy="1493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" name="Equation" r:id="rId9" imgW="1930320" imgH="482400" progId="Equation.DSMT4">
                  <p:embed/>
                </p:oleObj>
              </mc:Choice>
              <mc:Fallback>
                <p:oleObj name="Equation" r:id="rId9" imgW="1930320" imgH="482400" progId="Equation.DSMT4">
                  <p:embed/>
                  <p:pic>
                    <p:nvPicPr>
                      <p:cNvPr id="26" name="Object 6">
                        <a:extLst>
                          <a:ext uri="{FF2B5EF4-FFF2-40B4-BE49-F238E27FC236}">
                            <a16:creationId xmlns:a16="http://schemas.microsoft.com/office/drawing/2014/main" id="{09C4F307-5F4C-450F-ACA7-181BDF60CA1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" y="80963"/>
                        <a:ext cx="5784850" cy="1493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6">
            <a:extLst>
              <a:ext uri="{FF2B5EF4-FFF2-40B4-BE49-F238E27FC236}">
                <a16:creationId xmlns:a16="http://schemas.microsoft.com/office/drawing/2014/main" id="{F5F59CA0-74A6-4B98-8D4F-FF697FA7E4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8044073"/>
              </p:ext>
            </p:extLst>
          </p:nvPr>
        </p:nvGraphicFramePr>
        <p:xfrm>
          <a:off x="6151375" y="846411"/>
          <a:ext cx="2433637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4" name="Equation" r:id="rId11" imgW="812520" imgH="241200" progId="Equation.DSMT4">
                  <p:embed/>
                </p:oleObj>
              </mc:Choice>
              <mc:Fallback>
                <p:oleObj name="Equation" r:id="rId11" imgW="812520" imgH="241200" progId="Equation.DSMT4">
                  <p:embed/>
                  <p:pic>
                    <p:nvPicPr>
                      <p:cNvPr id="28" name="Object 6">
                        <a:extLst>
                          <a:ext uri="{FF2B5EF4-FFF2-40B4-BE49-F238E27FC236}">
                            <a16:creationId xmlns:a16="http://schemas.microsoft.com/office/drawing/2014/main" id="{F5F59CA0-74A6-4B98-8D4F-FF697FA7E4B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1375" y="846411"/>
                        <a:ext cx="2433637" cy="74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6">
            <a:extLst>
              <a:ext uri="{FF2B5EF4-FFF2-40B4-BE49-F238E27FC236}">
                <a16:creationId xmlns:a16="http://schemas.microsoft.com/office/drawing/2014/main" id="{31D8D29D-E6E4-45E9-8081-14708B3C6E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4704386"/>
              </p:ext>
            </p:extLst>
          </p:nvPr>
        </p:nvGraphicFramePr>
        <p:xfrm>
          <a:off x="8537147" y="827500"/>
          <a:ext cx="2814637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5" name="Equation" r:id="rId13" imgW="939600" imgH="241200" progId="Equation.DSMT4">
                  <p:embed/>
                </p:oleObj>
              </mc:Choice>
              <mc:Fallback>
                <p:oleObj name="Equation" r:id="rId13" imgW="939600" imgH="241200" progId="Equation.DSMT4">
                  <p:embed/>
                  <p:pic>
                    <p:nvPicPr>
                      <p:cNvPr id="28" name="Object 6">
                        <a:extLst>
                          <a:ext uri="{FF2B5EF4-FFF2-40B4-BE49-F238E27FC236}">
                            <a16:creationId xmlns:a16="http://schemas.microsoft.com/office/drawing/2014/main" id="{F5F59CA0-74A6-4B98-8D4F-FF697FA7E4B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37147" y="827500"/>
                        <a:ext cx="2814637" cy="74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6">
            <a:extLst>
              <a:ext uri="{FF2B5EF4-FFF2-40B4-BE49-F238E27FC236}">
                <a16:creationId xmlns:a16="http://schemas.microsoft.com/office/drawing/2014/main" id="{9D1A49B4-8647-4E5B-842F-0EBDBAD5793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6312764"/>
              </p:ext>
            </p:extLst>
          </p:nvPr>
        </p:nvGraphicFramePr>
        <p:xfrm>
          <a:off x="4334241" y="-37032"/>
          <a:ext cx="4162425" cy="814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6" name="Equation" r:id="rId15" imgW="1168200" imgH="241200" progId="Equation.DSMT4">
                  <p:embed/>
                </p:oleObj>
              </mc:Choice>
              <mc:Fallback>
                <p:oleObj name="Equation" r:id="rId15" imgW="1168200" imgH="241200" progId="Equation.DSMT4">
                  <p:embed/>
                  <p:pic>
                    <p:nvPicPr>
                      <p:cNvPr id="28678" name="Object 6">
                        <a:extLst>
                          <a:ext uri="{FF2B5EF4-FFF2-40B4-BE49-F238E27FC236}">
                            <a16:creationId xmlns:a16="http://schemas.microsoft.com/office/drawing/2014/main" id="{78D85F5B-1501-441B-B49B-BCA947BAA8B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4241" y="-37032"/>
                        <a:ext cx="4162425" cy="814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4692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4" grpId="0"/>
      <p:bldP spid="20" grpId="0" animBg="1"/>
      <p:bldP spid="22" grpId="0" animBg="1"/>
      <p:bldP spid="24" grpId="0" autoUpdateAnimBg="0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ext Box 4">
            <a:extLst>
              <a:ext uri="{FF2B5EF4-FFF2-40B4-BE49-F238E27FC236}">
                <a16:creationId xmlns:a16="http://schemas.microsoft.com/office/drawing/2014/main" id="{692836BA-A56D-4DE0-98E4-C10CF20A92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151" y="23463"/>
            <a:ext cx="5867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3600" b="1">
                <a:solidFill>
                  <a:schemeClr val="accent2"/>
                </a:solidFill>
                <a:ea typeface="楷体_GB2312" pitchFamily="49" charset="-122"/>
              </a:rPr>
              <a:t>正弦量</a:t>
            </a:r>
            <a:r>
              <a:rPr lang="zh-CN" altLang="en-US" sz="3600" b="1">
                <a:ea typeface="楷体_GB2312" pitchFamily="49" charset="-122"/>
              </a:rPr>
              <a:t>与</a:t>
            </a: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相量</a:t>
            </a:r>
            <a:r>
              <a:rPr lang="zh-CN" altLang="en-US" sz="3600" b="1">
                <a:ea typeface="楷体_GB2312" pitchFamily="49" charset="-122"/>
              </a:rPr>
              <a:t>的关系</a:t>
            </a:r>
            <a:endParaRPr lang="zh-CN" altLang="en-US" sz="3600" b="1"/>
          </a:p>
        </p:txBody>
      </p:sp>
      <p:graphicFrame>
        <p:nvGraphicFramePr>
          <p:cNvPr id="29703" name="Object 7">
            <a:extLst>
              <a:ext uri="{FF2B5EF4-FFF2-40B4-BE49-F238E27FC236}">
                <a16:creationId xmlns:a16="http://schemas.microsoft.com/office/drawing/2014/main" id="{72B9D22C-BF66-4A4C-A9CD-5FE2252EE4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1287725"/>
              </p:ext>
            </p:extLst>
          </p:nvPr>
        </p:nvGraphicFramePr>
        <p:xfrm>
          <a:off x="2058988" y="1309688"/>
          <a:ext cx="7493000" cy="150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5" name="Equation" r:id="rId3" imgW="2450880" imgH="507960" progId="Equation.DSMT4">
                  <p:embed/>
                </p:oleObj>
              </mc:Choice>
              <mc:Fallback>
                <p:oleObj name="Equation" r:id="rId3" imgW="2450880" imgH="507960" progId="Equation.DSMT4">
                  <p:embed/>
                  <p:pic>
                    <p:nvPicPr>
                      <p:cNvPr id="29703" name="Object 7">
                        <a:extLst>
                          <a:ext uri="{FF2B5EF4-FFF2-40B4-BE49-F238E27FC236}">
                            <a16:creationId xmlns:a16="http://schemas.microsoft.com/office/drawing/2014/main" id="{72B9D22C-BF66-4A4C-A9CD-5FE2252EE4A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8988" y="1309688"/>
                        <a:ext cx="7493000" cy="1501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9">
            <a:extLst>
              <a:ext uri="{FF2B5EF4-FFF2-40B4-BE49-F238E27FC236}">
                <a16:creationId xmlns:a16="http://schemas.microsoft.com/office/drawing/2014/main" id="{A3D81905-F949-4190-9B2F-2CE9B4734F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8608159"/>
              </p:ext>
            </p:extLst>
          </p:nvPr>
        </p:nvGraphicFramePr>
        <p:xfrm>
          <a:off x="2204352" y="3090863"/>
          <a:ext cx="3457575" cy="191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6" name="Equation" r:id="rId5" imgW="1587240" imgH="698400" progId="Equation.DSMT4">
                  <p:embed/>
                </p:oleObj>
              </mc:Choice>
              <mc:Fallback>
                <p:oleObj name="Equation" r:id="rId5" imgW="1587240" imgH="698400" progId="Equation.DSMT4">
                  <p:embed/>
                  <p:pic>
                    <p:nvPicPr>
                      <p:cNvPr id="7" name="Object 9">
                        <a:extLst>
                          <a:ext uri="{FF2B5EF4-FFF2-40B4-BE49-F238E27FC236}">
                            <a16:creationId xmlns:a16="http://schemas.microsoft.com/office/drawing/2014/main" id="{A3D81905-F949-4190-9B2F-2CE9B4734F1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4352" y="3090863"/>
                        <a:ext cx="3457575" cy="191135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00FFFF"/>
                          </a:gs>
                          <a:gs pos="50000">
                            <a:srgbClr val="FFFFFF"/>
                          </a:gs>
                          <a:gs pos="100000">
                            <a:srgbClr val="00FFFF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9">
            <a:extLst>
              <a:ext uri="{FF2B5EF4-FFF2-40B4-BE49-F238E27FC236}">
                <a16:creationId xmlns:a16="http://schemas.microsoft.com/office/drawing/2014/main" id="{D9BBA016-ECBF-46CE-8517-3B6618C5AF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1639816"/>
              </p:ext>
            </p:extLst>
          </p:nvPr>
        </p:nvGraphicFramePr>
        <p:xfrm>
          <a:off x="6878168" y="2957514"/>
          <a:ext cx="3744912" cy="200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7" name="Equation" r:id="rId7" imgW="1587240" imgH="850680" progId="Equation.DSMT4">
                  <p:embed/>
                </p:oleObj>
              </mc:Choice>
              <mc:Fallback>
                <p:oleObj name="Equation" r:id="rId7" imgW="1587240" imgH="850680" progId="Equation.DSMT4">
                  <p:embed/>
                  <p:pic>
                    <p:nvPicPr>
                      <p:cNvPr id="8" name="Object 9">
                        <a:extLst>
                          <a:ext uri="{FF2B5EF4-FFF2-40B4-BE49-F238E27FC236}">
                            <a16:creationId xmlns:a16="http://schemas.microsoft.com/office/drawing/2014/main" id="{D9BBA016-ECBF-46CE-8517-3B6618C5AFD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8168" y="2957514"/>
                        <a:ext cx="3744912" cy="2006600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00FFFF"/>
                          </a:gs>
                          <a:gs pos="50000">
                            <a:srgbClr val="FFFFFF"/>
                          </a:gs>
                          <a:gs pos="100000">
                            <a:srgbClr val="00FFFF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B46E658A-BF66-4875-8FDD-FEFCCBD90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351" y="3811589"/>
            <a:ext cx="1079500" cy="11525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" name="Text Box 9">
            <a:extLst>
              <a:ext uri="{FF2B5EF4-FFF2-40B4-BE49-F238E27FC236}">
                <a16:creationId xmlns:a16="http://schemas.microsoft.com/office/drawing/2014/main" id="{7748CC6B-34ED-4E1F-B102-CBE8928A6F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8250" y="5323051"/>
            <a:ext cx="111120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3600" b="1">
                <a:latin typeface="Times New Roman" panose="02020603050405020304" pitchFamily="18" charset="0"/>
                <a:ea typeface="宋体" panose="02010600030101010101" pitchFamily="2" charset="-122"/>
              </a:rPr>
              <a:t>实数</a:t>
            </a:r>
          </a:p>
        </p:txBody>
      </p:sp>
      <p:sp>
        <p:nvSpPr>
          <p:cNvPr id="11" name="Text Box 10">
            <a:extLst>
              <a:ext uri="{FF2B5EF4-FFF2-40B4-BE49-F238E27FC236}">
                <a16:creationId xmlns:a16="http://schemas.microsoft.com/office/drawing/2014/main" id="{06B02FC0-BE08-432E-9632-EBA2C9B783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40786" y="5307603"/>
            <a:ext cx="111120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3600" b="1">
                <a:latin typeface="Times New Roman" panose="02020603050405020304" pitchFamily="18" charset="0"/>
                <a:ea typeface="宋体" panose="02010600030101010101" pitchFamily="2" charset="-122"/>
              </a:rPr>
              <a:t>复数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76CD63-5909-47D6-B481-D3517FEFF8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573" y="3595689"/>
            <a:ext cx="1223962" cy="12969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B273D91A-7675-49C5-BA06-4CECCA4F65B9}"/>
              </a:ext>
            </a:extLst>
          </p:cNvPr>
          <p:cNvSpPr txBox="1"/>
          <p:nvPr/>
        </p:nvSpPr>
        <p:spPr>
          <a:xfrm>
            <a:off x="4705862" y="735366"/>
            <a:ext cx="3820333" cy="461665"/>
          </a:xfrm>
          <a:prstGeom prst="rec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</a:rPr>
              <a:t>对应关系，不是相等关系！</a:t>
            </a:r>
          </a:p>
        </p:txBody>
      </p:sp>
    </p:spTree>
    <p:extLst>
      <p:ext uri="{BB962C8B-B14F-4D97-AF65-F5344CB8AC3E}">
        <p14:creationId xmlns:p14="http://schemas.microsoft.com/office/powerpoint/2010/main" val="4089540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utoUpdateAnimBg="0"/>
      <p:bldP spid="10" grpId="0"/>
      <p:bldP spid="11" grpId="0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463" name="Group 31">
            <a:extLst>
              <a:ext uri="{FF2B5EF4-FFF2-40B4-BE49-F238E27FC236}">
                <a16:creationId xmlns:a16="http://schemas.microsoft.com/office/drawing/2014/main" id="{F65C0C2B-4163-4237-A067-613839360540}"/>
              </a:ext>
            </a:extLst>
          </p:cNvPr>
          <p:cNvGrpSpPr>
            <a:grpSpLocks/>
          </p:cNvGrpSpPr>
          <p:nvPr/>
        </p:nvGrpSpPr>
        <p:grpSpPr bwMode="auto">
          <a:xfrm>
            <a:off x="1524000" y="5445125"/>
            <a:ext cx="2438400" cy="501650"/>
            <a:chOff x="0" y="3430"/>
            <a:chExt cx="1536" cy="316"/>
          </a:xfrm>
        </p:grpSpPr>
        <p:graphicFrame>
          <p:nvGraphicFramePr>
            <p:cNvPr id="146439" name="Object 3">
              <a:extLst>
                <a:ext uri="{FF2B5EF4-FFF2-40B4-BE49-F238E27FC236}">
                  <a16:creationId xmlns:a16="http://schemas.microsoft.com/office/drawing/2014/main" id="{1FAC6BD3-5EA5-4FF0-829D-A031F2FF045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020" y="3430"/>
            <a:ext cx="516" cy="3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73" name="Equation" r:id="rId3" imgW="393480" imgH="241200" progId="Equation.DSMT4">
                    <p:embed/>
                  </p:oleObj>
                </mc:Choice>
                <mc:Fallback>
                  <p:oleObj name="Equation" r:id="rId3" imgW="393480" imgH="241200" progId="Equation.DSMT4">
                    <p:embed/>
                    <p:pic>
                      <p:nvPicPr>
                        <p:cNvPr id="146439" name="Object 3">
                          <a:extLst>
                            <a:ext uri="{FF2B5EF4-FFF2-40B4-BE49-F238E27FC236}">
                              <a16:creationId xmlns:a16="http://schemas.microsoft.com/office/drawing/2014/main" id="{1FAC6BD3-5EA5-4FF0-829D-A031F2FF045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20" y="3430"/>
                          <a:ext cx="516" cy="31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13500000" algn="ctr" rotWithShape="0">
                                  <a:schemeClr val="accent1">
                                    <a:gamma/>
                                    <a:shade val="60000"/>
                                    <a:invGamma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6443" name="矩形 9">
              <a:extLst>
                <a:ext uri="{FF2B5EF4-FFF2-40B4-BE49-F238E27FC236}">
                  <a16:creationId xmlns:a16="http://schemas.microsoft.com/office/drawing/2014/main" id="{F4D182FA-FA47-453D-9641-2F1508DD76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3430"/>
              <a:ext cx="11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>
                  <a:solidFill>
                    <a:srgbClr val="000000"/>
                  </a:solidFill>
                </a:rPr>
                <a:t>(1)</a:t>
              </a:r>
              <a:r>
                <a:rPr lang="zh-CN" altLang="en-US" sz="2400">
                  <a:solidFill>
                    <a:srgbClr val="000000"/>
                  </a:solidFill>
                </a:rPr>
                <a:t>振幅相量</a:t>
              </a:r>
            </a:p>
          </p:txBody>
        </p:sp>
      </p:grpSp>
      <p:grpSp>
        <p:nvGrpSpPr>
          <p:cNvPr id="146464" name="Group 32">
            <a:extLst>
              <a:ext uri="{FF2B5EF4-FFF2-40B4-BE49-F238E27FC236}">
                <a16:creationId xmlns:a16="http://schemas.microsoft.com/office/drawing/2014/main" id="{84DD9960-DEDB-403F-BD35-15A151DEE916}"/>
              </a:ext>
            </a:extLst>
          </p:cNvPr>
          <p:cNvGrpSpPr>
            <a:grpSpLocks/>
          </p:cNvGrpSpPr>
          <p:nvPr/>
        </p:nvGrpSpPr>
        <p:grpSpPr bwMode="auto">
          <a:xfrm>
            <a:off x="4151314" y="5445126"/>
            <a:ext cx="2757487" cy="479425"/>
            <a:chOff x="1655" y="3430"/>
            <a:chExt cx="1737" cy="302"/>
          </a:xfrm>
        </p:grpSpPr>
        <p:graphicFrame>
          <p:nvGraphicFramePr>
            <p:cNvPr id="146437" name="Object 16">
              <a:extLst>
                <a:ext uri="{FF2B5EF4-FFF2-40B4-BE49-F238E27FC236}">
                  <a16:creationId xmlns:a16="http://schemas.microsoft.com/office/drawing/2014/main" id="{141EF2D9-DAC4-46D7-AE27-7D98C70BEEB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653" y="3430"/>
            <a:ext cx="739" cy="3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74" name="Equation" r:id="rId5" imgW="596880" imgH="241200" progId="Equation.DSMT4">
                    <p:embed/>
                  </p:oleObj>
                </mc:Choice>
                <mc:Fallback>
                  <p:oleObj name="Equation" r:id="rId5" imgW="596880" imgH="241200" progId="Equation.DSMT4">
                    <p:embed/>
                    <p:pic>
                      <p:nvPicPr>
                        <p:cNvPr id="146437" name="Object 16">
                          <a:extLst>
                            <a:ext uri="{FF2B5EF4-FFF2-40B4-BE49-F238E27FC236}">
                              <a16:creationId xmlns:a16="http://schemas.microsoft.com/office/drawing/2014/main" id="{141EF2D9-DAC4-46D7-AE27-7D98C70BEEB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53" y="3430"/>
                          <a:ext cx="739" cy="3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13500000" algn="ctr" rotWithShape="0">
                                  <a:schemeClr val="accent1">
                                    <a:gamma/>
                                    <a:shade val="60000"/>
                                    <a:invGamma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6444" name="矩形 10">
              <a:extLst>
                <a:ext uri="{FF2B5EF4-FFF2-40B4-BE49-F238E27FC236}">
                  <a16:creationId xmlns:a16="http://schemas.microsoft.com/office/drawing/2014/main" id="{987D9947-57C4-4025-9642-EA3DADDC3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3430"/>
              <a:ext cx="11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>
                  <a:solidFill>
                    <a:srgbClr val="000000"/>
                  </a:solidFill>
                </a:rPr>
                <a:t>(2)</a:t>
              </a:r>
              <a:r>
                <a:rPr lang="zh-CN" altLang="en-US" sz="2400">
                  <a:solidFill>
                    <a:srgbClr val="000000"/>
                  </a:solidFill>
                </a:rPr>
                <a:t>旋转相量</a:t>
              </a:r>
              <a:endParaRPr lang="en-US" altLang="zh-CN" sz="2400">
                <a:solidFill>
                  <a:srgbClr val="000000"/>
                </a:solidFill>
              </a:endParaRPr>
            </a:p>
          </p:txBody>
        </p:sp>
      </p:grpSp>
      <p:grpSp>
        <p:nvGrpSpPr>
          <p:cNvPr id="146465" name="Group 33">
            <a:extLst>
              <a:ext uri="{FF2B5EF4-FFF2-40B4-BE49-F238E27FC236}">
                <a16:creationId xmlns:a16="http://schemas.microsoft.com/office/drawing/2014/main" id="{36B4BCC7-A5E6-4DE3-B5DA-85E37A0A1493}"/>
              </a:ext>
            </a:extLst>
          </p:cNvPr>
          <p:cNvGrpSpPr>
            <a:grpSpLocks/>
          </p:cNvGrpSpPr>
          <p:nvPr/>
        </p:nvGrpSpPr>
        <p:grpSpPr bwMode="auto">
          <a:xfrm>
            <a:off x="7319963" y="5445125"/>
            <a:ext cx="2933700" cy="520700"/>
            <a:chOff x="3645" y="3417"/>
            <a:chExt cx="1848" cy="328"/>
          </a:xfrm>
        </p:grpSpPr>
        <p:sp>
          <p:nvSpPr>
            <p:cNvPr id="146445" name="矩形 11">
              <a:extLst>
                <a:ext uri="{FF2B5EF4-FFF2-40B4-BE49-F238E27FC236}">
                  <a16:creationId xmlns:a16="http://schemas.microsoft.com/office/drawing/2014/main" id="{E68A9B98-5357-48F1-95B8-B918CC04B5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5" y="3417"/>
              <a:ext cx="72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>
                  <a:solidFill>
                    <a:srgbClr val="000000"/>
                  </a:solidFill>
                </a:rPr>
                <a:t>(3)</a:t>
              </a:r>
              <a:r>
                <a:rPr lang="zh-CN" altLang="en-US" sz="2400">
                  <a:solidFill>
                    <a:srgbClr val="000000"/>
                  </a:solidFill>
                </a:rPr>
                <a:t>投影</a:t>
              </a:r>
            </a:p>
          </p:txBody>
        </p:sp>
        <p:graphicFrame>
          <p:nvGraphicFramePr>
            <p:cNvPr id="146446" name="Object 4">
              <a:extLst>
                <a:ext uri="{FF2B5EF4-FFF2-40B4-BE49-F238E27FC236}">
                  <a16:creationId xmlns:a16="http://schemas.microsoft.com/office/drawing/2014/main" id="{827F6D23-B5A0-4BC2-AC36-8BDF39D447D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332" y="3430"/>
            <a:ext cx="1161" cy="3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75" name="Equation" r:id="rId7" imgW="888840" imgH="241200" progId="Equation.DSMT4">
                    <p:embed/>
                  </p:oleObj>
                </mc:Choice>
                <mc:Fallback>
                  <p:oleObj name="Equation" r:id="rId7" imgW="888840" imgH="241200" progId="Equation.DSMT4">
                    <p:embed/>
                    <p:pic>
                      <p:nvPicPr>
                        <p:cNvPr id="146446" name="Object 4">
                          <a:extLst>
                            <a:ext uri="{FF2B5EF4-FFF2-40B4-BE49-F238E27FC236}">
                              <a16:creationId xmlns:a16="http://schemas.microsoft.com/office/drawing/2014/main" id="{827F6D23-B5A0-4BC2-AC36-8BDF39D447D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32" y="3430"/>
                          <a:ext cx="1161" cy="31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7961" dir="13500000" algn="ctr" rotWithShape="0">
                                  <a:schemeClr val="accent1">
                                    <a:gamma/>
                                    <a:shade val="60000"/>
                                    <a:invGamma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46454" name="Object 22">
            <a:extLst>
              <a:ext uri="{FF2B5EF4-FFF2-40B4-BE49-F238E27FC236}">
                <a16:creationId xmlns:a16="http://schemas.microsoft.com/office/drawing/2014/main" id="{977BB95B-F2D0-46DD-A7A4-6D75FCC0E728}"/>
              </a:ext>
            </a:extLst>
          </p:cNvPr>
          <p:cNvGraphicFramePr>
            <a:graphicFrameLocks noGrp="1" noChangeAspect="1"/>
          </p:cNvGraphicFramePr>
          <p:nvPr>
            <p:ph sz="half" idx="1"/>
          </p:nvPr>
        </p:nvGraphicFramePr>
        <p:xfrm>
          <a:off x="7248525" y="1628775"/>
          <a:ext cx="3240088" cy="52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6" name="Equation" r:id="rId9" imgW="1396800" imgH="228600" progId="Equation.DSMT4">
                  <p:embed/>
                </p:oleObj>
              </mc:Choice>
              <mc:Fallback>
                <p:oleObj name="Equation" r:id="rId9" imgW="1396800" imgH="228600" progId="Equation.DSMT4">
                  <p:embed/>
                  <p:pic>
                    <p:nvPicPr>
                      <p:cNvPr id="146454" name="Object 22">
                        <a:extLst>
                          <a:ext uri="{FF2B5EF4-FFF2-40B4-BE49-F238E27FC236}">
                            <a16:creationId xmlns:a16="http://schemas.microsoft.com/office/drawing/2014/main" id="{977BB95B-F2D0-46DD-A7A4-6D75FCC0E72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8525" y="1628775"/>
                        <a:ext cx="3240088" cy="528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 cap="flat" cmpd="sng">
                            <a:solidFill>
                              <a:schemeClr val="bg1"/>
                            </a:solidFill>
                            <a:prstDash val="solid"/>
                            <a:miter lim="800000"/>
                            <a:headEnd type="none" w="med" len="med"/>
                            <a:tailEnd type="none" w="med" len="med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6462" name="Rectangle 30">
            <a:extLst>
              <a:ext uri="{FF2B5EF4-FFF2-40B4-BE49-F238E27FC236}">
                <a16:creationId xmlns:a16="http://schemas.microsoft.com/office/drawing/2014/main" id="{74E5FB5D-F8DD-465A-AC1E-74F423086E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404813"/>
            <a:ext cx="84423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3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旋转的相量（复数）和正弦量的对应关系</a:t>
            </a:r>
          </a:p>
        </p:txBody>
      </p:sp>
      <p:grpSp>
        <p:nvGrpSpPr>
          <p:cNvPr id="146494" name="Group 62">
            <a:extLst>
              <a:ext uri="{FF2B5EF4-FFF2-40B4-BE49-F238E27FC236}">
                <a16:creationId xmlns:a16="http://schemas.microsoft.com/office/drawing/2014/main" id="{AA8F8FAB-A10F-4815-A5E2-DD0FAEACF0E2}"/>
              </a:ext>
            </a:extLst>
          </p:cNvPr>
          <p:cNvGrpSpPr>
            <a:grpSpLocks/>
          </p:cNvGrpSpPr>
          <p:nvPr/>
        </p:nvGrpSpPr>
        <p:grpSpPr bwMode="auto">
          <a:xfrm>
            <a:off x="2135189" y="1916113"/>
            <a:ext cx="2674937" cy="3325812"/>
            <a:chOff x="385" y="1207"/>
            <a:chExt cx="1685" cy="2095"/>
          </a:xfrm>
        </p:grpSpPr>
        <p:pic>
          <p:nvPicPr>
            <p:cNvPr id="146438" name="Picture 8" descr="C:\Users\Administrator\Desktop\公开课\untitled.bmp">
              <a:extLst>
                <a:ext uri="{FF2B5EF4-FFF2-40B4-BE49-F238E27FC236}">
                  <a16:creationId xmlns:a16="http://schemas.microsoft.com/office/drawing/2014/main" id="{BF94A6C9-618C-419C-AF0E-CDD02FDDE0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" y="1298"/>
              <a:ext cx="990" cy="2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6440" name="矩形 5">
              <a:extLst>
                <a:ext uri="{FF2B5EF4-FFF2-40B4-BE49-F238E27FC236}">
                  <a16:creationId xmlns:a16="http://schemas.microsoft.com/office/drawing/2014/main" id="{8C14A1D4-D9B7-4640-8721-43E4988A6D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" y="1207"/>
              <a:ext cx="1350" cy="108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0">
                <a:solidFill>
                  <a:srgbClr val="000000"/>
                </a:solidFill>
              </a:endParaRPr>
            </a:p>
          </p:txBody>
        </p:sp>
        <p:sp>
          <p:nvSpPr>
            <p:cNvPr id="146448" name="矩形 14">
              <a:extLst>
                <a:ext uri="{FF2B5EF4-FFF2-40B4-BE49-F238E27FC236}">
                  <a16:creationId xmlns:a16="http://schemas.microsoft.com/office/drawing/2014/main" id="{E84152FF-DD88-4E57-A817-72C00B3061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2" y="1888"/>
              <a:ext cx="759" cy="534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0">
                <a:solidFill>
                  <a:srgbClr val="000000"/>
                </a:solidFill>
              </a:endParaRPr>
            </a:p>
          </p:txBody>
        </p:sp>
        <p:grpSp>
          <p:nvGrpSpPr>
            <p:cNvPr id="146481" name="Group 49">
              <a:extLst>
                <a:ext uri="{FF2B5EF4-FFF2-40B4-BE49-F238E27FC236}">
                  <a16:creationId xmlns:a16="http://schemas.microsoft.com/office/drawing/2014/main" id="{275698AC-E3CA-4DCE-9731-22EB1324F0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9" y="2160"/>
              <a:ext cx="159" cy="213"/>
              <a:chOff x="839" y="2160"/>
              <a:chExt cx="159" cy="213"/>
            </a:xfrm>
          </p:grpSpPr>
          <p:sp>
            <p:nvSpPr>
              <p:cNvPr id="146470" name="Text Box 38">
                <a:extLst>
                  <a:ext uri="{FF2B5EF4-FFF2-40B4-BE49-F238E27FC236}">
                    <a16:creationId xmlns:a16="http://schemas.microsoft.com/office/drawing/2014/main" id="{87264FE8-DC58-48A8-A487-7960E156E4B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39" y="2160"/>
                <a:ext cx="159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zh-CN" sz="16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j</a:t>
                </a:r>
              </a:p>
            </p:txBody>
          </p:sp>
          <p:sp>
            <p:nvSpPr>
              <p:cNvPr id="146471" name="Line 39">
                <a:extLst>
                  <a:ext uri="{FF2B5EF4-FFF2-40B4-BE49-F238E27FC236}">
                    <a16:creationId xmlns:a16="http://schemas.microsoft.com/office/drawing/2014/main" id="{91E876F5-E394-447A-B045-02DE03DCB6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61" y="2191"/>
                <a:ext cx="0" cy="18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1" lang="zh-CN" altLang="en-US" sz="3600" b="1">
                  <a:solidFill>
                    <a:srgbClr val="FFFFF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46475" name="Group 43">
              <a:extLst>
                <a:ext uri="{FF2B5EF4-FFF2-40B4-BE49-F238E27FC236}">
                  <a16:creationId xmlns:a16="http://schemas.microsoft.com/office/drawing/2014/main" id="{7A3B39FB-A86D-4EAE-8FD9-CED05162C5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2" y="2659"/>
              <a:ext cx="868" cy="212"/>
              <a:chOff x="2699" y="2659"/>
              <a:chExt cx="868" cy="212"/>
            </a:xfrm>
          </p:grpSpPr>
          <p:sp>
            <p:nvSpPr>
              <p:cNvPr id="146476" name="Text Box 44">
                <a:extLst>
                  <a:ext uri="{FF2B5EF4-FFF2-40B4-BE49-F238E27FC236}">
                    <a16:creationId xmlns:a16="http://schemas.microsoft.com/office/drawing/2014/main" id="{32942B8A-F3A9-454F-8A41-34489C14FDD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68" y="2659"/>
                <a:ext cx="499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zh-CN" sz="16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endParaRPr kumimoji="1" lang="zh-CN" altLang="en-US" sz="1600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6477" name="Line 45">
                <a:extLst>
                  <a:ext uri="{FF2B5EF4-FFF2-40B4-BE49-F238E27FC236}">
                    <a16:creationId xmlns:a16="http://schemas.microsoft.com/office/drawing/2014/main" id="{66179C08-A473-497A-9ED9-87758EDD6B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699" y="2795"/>
                <a:ext cx="40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1" lang="zh-CN" altLang="en-US" sz="3600" b="1">
                  <a:solidFill>
                    <a:srgbClr val="FFFFF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46495" name="Group 63">
            <a:extLst>
              <a:ext uri="{FF2B5EF4-FFF2-40B4-BE49-F238E27FC236}">
                <a16:creationId xmlns:a16="http://schemas.microsoft.com/office/drawing/2014/main" id="{9650CB5E-061A-44BE-B270-7E60C7BB9056}"/>
              </a:ext>
            </a:extLst>
          </p:cNvPr>
          <p:cNvGrpSpPr>
            <a:grpSpLocks/>
          </p:cNvGrpSpPr>
          <p:nvPr/>
        </p:nvGrpSpPr>
        <p:grpSpPr bwMode="auto">
          <a:xfrm>
            <a:off x="4440239" y="1916114"/>
            <a:ext cx="2789237" cy="3335337"/>
            <a:chOff x="1837" y="1207"/>
            <a:chExt cx="1757" cy="2101"/>
          </a:xfrm>
        </p:grpSpPr>
        <p:pic>
          <p:nvPicPr>
            <p:cNvPr id="146436" name="Picture 4" descr="File:Unfasor.gif">
              <a:hlinkClick r:id="rId12"/>
              <a:extLst>
                <a:ext uri="{FF2B5EF4-FFF2-40B4-BE49-F238E27FC236}">
                  <a16:creationId xmlns:a16="http://schemas.microsoft.com/office/drawing/2014/main" id="{4FB314E1-02E5-4B74-B589-59F51CDD15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" y="1207"/>
              <a:ext cx="1057" cy="2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6441" name="矩形 6">
              <a:extLst>
                <a:ext uri="{FF2B5EF4-FFF2-40B4-BE49-F238E27FC236}">
                  <a16:creationId xmlns:a16="http://schemas.microsoft.com/office/drawing/2014/main" id="{E3F85FDD-71A6-47C0-8362-7970657BEA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7" y="1207"/>
              <a:ext cx="1350" cy="108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0">
                <a:solidFill>
                  <a:srgbClr val="000000"/>
                </a:solidFill>
              </a:endParaRPr>
            </a:p>
          </p:txBody>
        </p:sp>
        <p:sp>
          <p:nvSpPr>
            <p:cNvPr id="146449" name="矩形 15">
              <a:extLst>
                <a:ext uri="{FF2B5EF4-FFF2-40B4-BE49-F238E27FC236}">
                  <a16:creationId xmlns:a16="http://schemas.microsoft.com/office/drawing/2014/main" id="{212163B5-740C-455B-8200-0CC4B4D42F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797"/>
              <a:ext cx="759" cy="534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0">
                <a:solidFill>
                  <a:srgbClr val="000000"/>
                </a:solidFill>
              </a:endParaRPr>
            </a:p>
          </p:txBody>
        </p:sp>
        <p:grpSp>
          <p:nvGrpSpPr>
            <p:cNvPr id="146474" name="Group 42">
              <a:extLst>
                <a:ext uri="{FF2B5EF4-FFF2-40B4-BE49-F238E27FC236}">
                  <a16:creationId xmlns:a16="http://schemas.microsoft.com/office/drawing/2014/main" id="{6B12B4FE-5DC7-4CB7-92B8-2EAA23F0FA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9" y="2645"/>
              <a:ext cx="868" cy="212"/>
              <a:chOff x="2699" y="2659"/>
              <a:chExt cx="868" cy="212"/>
            </a:xfrm>
          </p:grpSpPr>
          <p:sp>
            <p:nvSpPr>
              <p:cNvPr id="146472" name="Text Box 40">
                <a:extLst>
                  <a:ext uri="{FF2B5EF4-FFF2-40B4-BE49-F238E27FC236}">
                    <a16:creationId xmlns:a16="http://schemas.microsoft.com/office/drawing/2014/main" id="{FC24C563-F888-4207-8B26-7FC0F3BE82E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68" y="2659"/>
                <a:ext cx="499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zh-CN" sz="16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endParaRPr kumimoji="1" lang="zh-CN" altLang="en-US" sz="1600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6473" name="Line 41">
                <a:extLst>
                  <a:ext uri="{FF2B5EF4-FFF2-40B4-BE49-F238E27FC236}">
                    <a16:creationId xmlns:a16="http://schemas.microsoft.com/office/drawing/2014/main" id="{B0ECBE9D-4C07-4699-86AA-80FCFF9CBE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699" y="2795"/>
                <a:ext cx="40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1" lang="zh-CN" altLang="en-US" sz="3600" b="1">
                  <a:solidFill>
                    <a:srgbClr val="FFFFF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46482" name="Group 50">
              <a:extLst>
                <a:ext uri="{FF2B5EF4-FFF2-40B4-BE49-F238E27FC236}">
                  <a16:creationId xmlns:a16="http://schemas.microsoft.com/office/drawing/2014/main" id="{56AB8645-7656-4904-BFAA-2C1474F63B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81" y="2160"/>
              <a:ext cx="159" cy="213"/>
              <a:chOff x="839" y="2160"/>
              <a:chExt cx="159" cy="213"/>
            </a:xfrm>
          </p:grpSpPr>
          <p:sp>
            <p:nvSpPr>
              <p:cNvPr id="146483" name="Text Box 51">
                <a:extLst>
                  <a:ext uri="{FF2B5EF4-FFF2-40B4-BE49-F238E27FC236}">
                    <a16:creationId xmlns:a16="http://schemas.microsoft.com/office/drawing/2014/main" id="{CE66D8E6-2DE8-4272-8E51-3CA94B9E93F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39" y="2160"/>
                <a:ext cx="159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zh-CN" sz="16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j</a:t>
                </a:r>
              </a:p>
            </p:txBody>
          </p:sp>
          <p:sp>
            <p:nvSpPr>
              <p:cNvPr id="146484" name="Line 52">
                <a:extLst>
                  <a:ext uri="{FF2B5EF4-FFF2-40B4-BE49-F238E27FC236}">
                    <a16:creationId xmlns:a16="http://schemas.microsoft.com/office/drawing/2014/main" id="{029E2C20-C9D1-4113-B4E1-1EF9056F81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61" y="2191"/>
                <a:ext cx="0" cy="18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1" lang="zh-CN" altLang="en-US" sz="3600" b="1">
                  <a:solidFill>
                    <a:srgbClr val="FFFFF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46496" name="Group 64">
            <a:extLst>
              <a:ext uri="{FF2B5EF4-FFF2-40B4-BE49-F238E27FC236}">
                <a16:creationId xmlns:a16="http://schemas.microsoft.com/office/drawing/2014/main" id="{9C786F83-5997-4947-8CDE-BCAFB36BC9F8}"/>
              </a:ext>
            </a:extLst>
          </p:cNvPr>
          <p:cNvGrpSpPr>
            <a:grpSpLocks/>
          </p:cNvGrpSpPr>
          <p:nvPr/>
        </p:nvGrpSpPr>
        <p:grpSpPr bwMode="auto">
          <a:xfrm>
            <a:off x="7464425" y="2133600"/>
            <a:ext cx="2808288" cy="3335338"/>
            <a:chOff x="3742" y="1344"/>
            <a:chExt cx="1769" cy="2101"/>
          </a:xfrm>
        </p:grpSpPr>
        <p:pic>
          <p:nvPicPr>
            <p:cNvPr id="146442" name="Picture 4" descr="File:Unfasor.gif">
              <a:hlinkClick r:id="rId12"/>
              <a:extLst>
                <a:ext uri="{FF2B5EF4-FFF2-40B4-BE49-F238E27FC236}">
                  <a16:creationId xmlns:a16="http://schemas.microsoft.com/office/drawing/2014/main" id="{84274A97-CADF-4666-80BD-461255D8AF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2" y="1344"/>
              <a:ext cx="1057" cy="2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6466" name="Line 34">
              <a:extLst>
                <a:ext uri="{FF2B5EF4-FFF2-40B4-BE49-F238E27FC236}">
                  <a16:creationId xmlns:a16="http://schemas.microsoft.com/office/drawing/2014/main" id="{2C6ED4EB-50EA-4099-9157-4CC3938733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65" y="1344"/>
              <a:ext cx="0" cy="18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6467" name="Text Box 35">
              <a:extLst>
                <a:ext uri="{FF2B5EF4-FFF2-40B4-BE49-F238E27FC236}">
                  <a16:creationId xmlns:a16="http://schemas.microsoft.com/office/drawing/2014/main" id="{D400CCE2-9CCB-401D-BFDB-8E6DB13778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05" y="1344"/>
              <a:ext cx="15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zh-CN" sz="1600" b="1" i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t</a:t>
              </a:r>
            </a:p>
          </p:txBody>
        </p:sp>
        <p:sp>
          <p:nvSpPr>
            <p:cNvPr id="146468" name="Text Box 36">
              <a:extLst>
                <a:ext uri="{FF2B5EF4-FFF2-40B4-BE49-F238E27FC236}">
                  <a16:creationId xmlns:a16="http://schemas.microsoft.com/office/drawing/2014/main" id="{A4C34B6C-6DE8-4FA3-A6F8-DF4DAFD2B2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12" y="2205"/>
              <a:ext cx="49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zh-CN" sz="1600" b="1" i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f</a:t>
              </a:r>
              <a:r>
                <a:rPr kumimoji="1" lang="en-US" altLang="zh-CN" sz="1600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(</a:t>
              </a:r>
              <a:r>
                <a:rPr kumimoji="1" lang="en-US" altLang="zh-CN" sz="1600" b="1" i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t</a:t>
              </a:r>
              <a:r>
                <a:rPr kumimoji="1" lang="en-US" altLang="zh-CN" sz="1600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)</a:t>
              </a:r>
              <a:endParaRPr kumimoji="1" lang="zh-CN" altLang="en-US" sz="1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46469" name="Line 37">
              <a:extLst>
                <a:ext uri="{FF2B5EF4-FFF2-40B4-BE49-F238E27FC236}">
                  <a16:creationId xmlns:a16="http://schemas.microsoft.com/office/drawing/2014/main" id="{E96CB369-55E3-4717-8D17-1F9EAF586D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49" y="2341"/>
              <a:ext cx="4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pSp>
          <p:nvGrpSpPr>
            <p:cNvPr id="146478" name="Group 46">
              <a:extLst>
                <a:ext uri="{FF2B5EF4-FFF2-40B4-BE49-F238E27FC236}">
                  <a16:creationId xmlns:a16="http://schemas.microsoft.com/office/drawing/2014/main" id="{A30D0C87-5150-41F1-A6A1-B0D0C2E573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54" y="2781"/>
              <a:ext cx="868" cy="212"/>
              <a:chOff x="2699" y="2659"/>
              <a:chExt cx="868" cy="212"/>
            </a:xfrm>
          </p:grpSpPr>
          <p:sp>
            <p:nvSpPr>
              <p:cNvPr id="146479" name="Text Box 47">
                <a:extLst>
                  <a:ext uri="{FF2B5EF4-FFF2-40B4-BE49-F238E27FC236}">
                    <a16:creationId xmlns:a16="http://schemas.microsoft.com/office/drawing/2014/main" id="{E2BF35EB-40BE-4C64-805B-23C41A47789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68" y="2659"/>
                <a:ext cx="499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zh-CN" sz="16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</a:t>
                </a:r>
                <a:endParaRPr kumimoji="1" lang="zh-CN" altLang="en-US" sz="1600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6480" name="Line 48">
                <a:extLst>
                  <a:ext uri="{FF2B5EF4-FFF2-40B4-BE49-F238E27FC236}">
                    <a16:creationId xmlns:a16="http://schemas.microsoft.com/office/drawing/2014/main" id="{74548818-F989-461B-8143-027A864A75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699" y="2795"/>
                <a:ext cx="40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1" lang="zh-CN" altLang="en-US" sz="3600" b="1">
                  <a:solidFill>
                    <a:srgbClr val="FFFFF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46485" name="Group 53">
              <a:extLst>
                <a:ext uri="{FF2B5EF4-FFF2-40B4-BE49-F238E27FC236}">
                  <a16:creationId xmlns:a16="http://schemas.microsoft.com/office/drawing/2014/main" id="{E9C23BD9-2042-4183-A53B-B174BD0120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3" y="2334"/>
              <a:ext cx="159" cy="213"/>
              <a:chOff x="839" y="2160"/>
              <a:chExt cx="159" cy="213"/>
            </a:xfrm>
          </p:grpSpPr>
          <p:sp>
            <p:nvSpPr>
              <p:cNvPr id="146486" name="Text Box 54">
                <a:extLst>
                  <a:ext uri="{FF2B5EF4-FFF2-40B4-BE49-F238E27FC236}">
                    <a16:creationId xmlns:a16="http://schemas.microsoft.com/office/drawing/2014/main" id="{77674133-79D9-4646-973A-4CA72B2D2AB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39" y="2160"/>
                <a:ext cx="159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zh-CN" sz="16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j</a:t>
                </a:r>
              </a:p>
            </p:txBody>
          </p:sp>
          <p:sp>
            <p:nvSpPr>
              <p:cNvPr id="146487" name="Line 55">
                <a:extLst>
                  <a:ext uri="{FF2B5EF4-FFF2-40B4-BE49-F238E27FC236}">
                    <a16:creationId xmlns:a16="http://schemas.microsoft.com/office/drawing/2014/main" id="{6FF660F6-147D-4689-9C8B-23471DD2DC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61" y="2191"/>
                <a:ext cx="0" cy="18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1" lang="zh-CN" altLang="en-US" sz="3600" b="1">
                  <a:solidFill>
                    <a:srgbClr val="FFFFFF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</p:grpSp>
      <p:graphicFrame>
        <p:nvGraphicFramePr>
          <p:cNvPr id="6" name="Object 8">
            <a:extLst>
              <a:ext uri="{FF2B5EF4-FFF2-40B4-BE49-F238E27FC236}">
                <a16:creationId xmlns:a16="http://schemas.microsoft.com/office/drawing/2014/main" id="{EFA6C70B-CDFF-46CD-84EB-2D1235E3EA61}"/>
              </a:ext>
            </a:extLst>
          </p:cNvPr>
          <p:cNvGraphicFramePr>
            <a:graphicFrameLocks noGrp="1" noChangeAspect="1"/>
          </p:cNvGraphicFramePr>
          <p:nvPr>
            <p:ph sz="half" idx="2"/>
          </p:nvPr>
        </p:nvGraphicFramePr>
        <p:xfrm>
          <a:off x="2135189" y="1484314"/>
          <a:ext cx="3311525" cy="1144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7" name="Equation" r:id="rId14" imgW="1396800" imgH="482400" progId="Equation.DSMT4">
                  <p:embed/>
                </p:oleObj>
              </mc:Choice>
              <mc:Fallback>
                <p:oleObj name="Equation" r:id="rId14" imgW="1396800" imgH="482400" progId="Equation.DSMT4">
                  <p:embed/>
                  <p:pic>
                    <p:nvPicPr>
                      <p:cNvPr id="6" name="Object 8">
                        <a:extLst>
                          <a:ext uri="{FF2B5EF4-FFF2-40B4-BE49-F238E27FC236}">
                            <a16:creationId xmlns:a16="http://schemas.microsoft.com/office/drawing/2014/main" id="{EFA6C70B-CDFF-46CD-84EB-2D1235E3EA6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5189" y="1484314"/>
                        <a:ext cx="3311525" cy="1144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6510" name="Group 78">
            <a:extLst>
              <a:ext uri="{FF2B5EF4-FFF2-40B4-BE49-F238E27FC236}">
                <a16:creationId xmlns:a16="http://schemas.microsoft.com/office/drawing/2014/main" id="{2AB72969-2845-4928-B06D-39CB9A0C59D9}"/>
              </a:ext>
            </a:extLst>
          </p:cNvPr>
          <p:cNvGrpSpPr>
            <a:grpSpLocks/>
          </p:cNvGrpSpPr>
          <p:nvPr/>
        </p:nvGrpSpPr>
        <p:grpSpPr bwMode="auto">
          <a:xfrm>
            <a:off x="2640014" y="5911850"/>
            <a:ext cx="7712075" cy="946150"/>
            <a:chOff x="703" y="3724"/>
            <a:chExt cx="4858" cy="596"/>
          </a:xfrm>
        </p:grpSpPr>
        <p:sp>
          <p:nvSpPr>
            <p:cNvPr id="34" name="Text Box 44">
              <a:extLst>
                <a:ext uri="{FF2B5EF4-FFF2-40B4-BE49-F238E27FC236}">
                  <a16:creationId xmlns:a16="http://schemas.microsoft.com/office/drawing/2014/main" id="{2F1DAF37-A8E8-4DD0-AEC4-824BE4C27E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3" y="3724"/>
              <a:ext cx="387" cy="596"/>
            </a:xfrm>
            <a:prstGeom prst="rect">
              <a:avLst/>
            </a:prstGeom>
            <a:solidFill>
              <a:srgbClr val="3333FF"/>
            </a:solidFill>
            <a:ln>
              <a:noFill/>
            </a:ln>
            <a:effectLst/>
          </p:spPr>
          <p:txBody>
            <a:bodyPr anchor="ctr">
              <a:spAutoFit/>
            </a:bodyPr>
            <a:lstStyle>
              <a:lvl1pPr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1pPr>
              <a:lvl2pPr marL="742950" indent="-28575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2pPr>
              <a:lvl3pPr marL="11430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3pPr>
              <a:lvl4pPr marL="16002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4pPr>
              <a:lvl5pPr marL="2057400" indent="-228600"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Times New Roman" pitchFamily="18" charset="0"/>
                  <a:ea typeface="仿宋_GB2312" pitchFamily="49" charset="-122"/>
                </a:defRPr>
              </a:lvl9pPr>
            </a:lstStyle>
            <a:p>
              <a:pPr algn="just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zh-CN" altLang="en-US" dirty="0">
                  <a:solidFill>
                    <a:srgbClr val="FFFFFF"/>
                  </a:solidFill>
                  <a:latin typeface="宋体"/>
                  <a:ea typeface="宋体"/>
                </a:rPr>
                <a:t>结论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5B8ED27-3EA2-4CFD-8BF6-537B4CE7B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3884"/>
              <a:ext cx="4450" cy="291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sz="2400" i="1">
                  <a:solidFill>
                    <a:srgbClr val="000000"/>
                  </a:solidFill>
                  <a:ea typeface="楷体_GB2312" pitchFamily="49" charset="-122"/>
                </a:rPr>
                <a:t>f</a:t>
              </a:r>
              <a:r>
                <a:rPr lang="en-US" altLang="zh-CN" sz="2400">
                  <a:solidFill>
                    <a:srgbClr val="000000"/>
                  </a:solidFill>
                  <a:ea typeface="楷体_GB2312" pitchFamily="49" charset="-122"/>
                </a:rPr>
                <a:t>(</a:t>
              </a:r>
              <a:r>
                <a:rPr lang="en-US" altLang="zh-CN" sz="2400" i="1">
                  <a:solidFill>
                    <a:srgbClr val="000000"/>
                  </a:solidFill>
                  <a:ea typeface="楷体_GB2312" pitchFamily="49" charset="-122"/>
                </a:rPr>
                <a:t>t</a:t>
              </a:r>
              <a:r>
                <a:rPr lang="en-US" altLang="zh-CN" sz="2400">
                  <a:solidFill>
                    <a:srgbClr val="000000"/>
                  </a:solidFill>
                  <a:ea typeface="楷体_GB2312" pitchFamily="49" charset="-122"/>
                </a:rPr>
                <a:t>)</a:t>
              </a:r>
              <a:r>
                <a:rPr lang="zh-CN" altLang="zh-CN" sz="2400">
                  <a:solidFill>
                    <a:srgbClr val="000000"/>
                  </a:solidFill>
                  <a:ea typeface="楷体_GB2312" pitchFamily="49" charset="-122"/>
                </a:rPr>
                <a:t>是</a:t>
              </a:r>
              <a:r>
                <a:rPr lang="zh-CN" altLang="en-US" sz="2400">
                  <a:solidFill>
                    <a:srgbClr val="000000"/>
                  </a:solidFill>
                  <a:ea typeface="楷体_GB2312" pitchFamily="49" charset="-122"/>
                </a:rPr>
                <a:t>以</a:t>
              </a:r>
              <a:r>
                <a:rPr lang="en-US" altLang="zh-CN" sz="2400" i="1">
                  <a:solidFill>
                    <a:srgbClr val="000000"/>
                  </a:solidFill>
                  <a:cs typeface="Times New Roman" panose="02020603050405020304" pitchFamily="18" charset="0"/>
                </a:rPr>
                <a:t>ω</a:t>
              </a:r>
              <a:r>
                <a:rPr lang="zh-CN" altLang="en-US" sz="2400">
                  <a:solidFill>
                    <a:srgbClr val="000000"/>
                  </a:solidFill>
                  <a:ea typeface="楷体_GB2312" pitchFamily="49" charset="-122"/>
                </a:rPr>
                <a:t>沿反时针旋转相量 </a:t>
              </a:r>
              <a:r>
                <a:rPr lang="en-US" altLang="zh-CN" sz="2400" i="1">
                  <a:solidFill>
                    <a:srgbClr val="FF3300"/>
                  </a:solidFill>
                  <a:ea typeface="楷体_GB2312" pitchFamily="49" charset="-122"/>
                </a:rPr>
                <a:t>F</a:t>
              </a:r>
              <a:r>
                <a:rPr lang="en-US" altLang="zh-CN" sz="2400" baseline="-30000">
                  <a:solidFill>
                    <a:srgbClr val="FF3300"/>
                  </a:solidFill>
                  <a:ea typeface="楷体_GB2312" pitchFamily="49" charset="-122"/>
                </a:rPr>
                <a:t>m </a:t>
              </a:r>
              <a:r>
                <a:rPr lang="en-US" altLang="zh-CN" sz="2400">
                  <a:solidFill>
                    <a:srgbClr val="FF3300"/>
                  </a:solidFill>
                  <a:ea typeface="楷体_GB2312" pitchFamily="49" charset="-122"/>
                </a:rPr>
                <a:t>e</a:t>
              </a:r>
              <a:r>
                <a:rPr lang="en-US" altLang="zh-CN" sz="2400" baseline="30000">
                  <a:solidFill>
                    <a:srgbClr val="FF3300"/>
                  </a:solidFill>
                  <a:ea typeface="楷体_GB2312" pitchFamily="49" charset="-122"/>
                </a:rPr>
                <a:t>j</a:t>
              </a:r>
              <a:r>
                <a:rPr lang="en-US" altLang="zh-CN" sz="2400" i="1" baseline="30000">
                  <a:solidFill>
                    <a:srgbClr val="FF3300"/>
                  </a:solidFill>
                  <a:sym typeface="Symbol" panose="05050102010706020507" pitchFamily="18" charset="2"/>
                </a:rPr>
                <a:t></a:t>
              </a:r>
              <a:r>
                <a:rPr lang="en-US" altLang="zh-CN" sz="2400" b="0">
                  <a:solidFill>
                    <a:srgbClr val="FF3300"/>
                  </a:solidFill>
                  <a:sym typeface="Symbol" panose="05050102010706020507" pitchFamily="18" charset="2"/>
                </a:rPr>
                <a:t> </a:t>
              </a:r>
              <a:r>
                <a:rPr lang="en-US" altLang="zh-CN" sz="2400">
                  <a:solidFill>
                    <a:srgbClr val="FF3300"/>
                  </a:solidFill>
                  <a:ea typeface="楷体_GB2312" pitchFamily="49" charset="-122"/>
                </a:rPr>
                <a:t>e</a:t>
              </a:r>
              <a:r>
                <a:rPr lang="en-US" altLang="zh-CN" sz="2400" baseline="30000">
                  <a:solidFill>
                    <a:srgbClr val="FF3300"/>
                  </a:solidFill>
                  <a:ea typeface="楷体_GB2312" pitchFamily="49" charset="-122"/>
                </a:rPr>
                <a:t>j</a:t>
              </a:r>
              <a:r>
                <a:rPr lang="el-GR" altLang="zh-CN" sz="2400" i="1" baseline="30000">
                  <a:solidFill>
                    <a:srgbClr val="FF3300"/>
                  </a:solidFill>
                  <a:cs typeface="Times New Roman" panose="02020603050405020304" pitchFamily="18" charset="0"/>
                  <a:sym typeface="Symbol" panose="05050102010706020507" pitchFamily="18" charset="2"/>
                </a:rPr>
                <a:t>ω</a:t>
              </a:r>
              <a:r>
                <a:rPr lang="en-US" altLang="zh-CN" sz="2400" i="1" baseline="30000">
                  <a:solidFill>
                    <a:srgbClr val="FF3300"/>
                  </a:solidFill>
                  <a:cs typeface="Times New Roman" panose="02020603050405020304" pitchFamily="18" charset="0"/>
                  <a:sym typeface="Symbol" panose="05050102010706020507" pitchFamily="18" charset="2"/>
                </a:rPr>
                <a:t>t</a:t>
              </a:r>
              <a:r>
                <a:rPr lang="zh-CN" altLang="en-US" sz="2400">
                  <a:solidFill>
                    <a:srgbClr val="000000"/>
                  </a:solidFill>
                  <a:ea typeface="楷体_GB2312" pitchFamily="49" charset="-122"/>
                </a:rPr>
                <a:t>在实轴投影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38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9">
            <a:extLst>
              <a:ext uri="{FF2B5EF4-FFF2-40B4-BE49-F238E27FC236}">
                <a16:creationId xmlns:a16="http://schemas.microsoft.com/office/drawing/2014/main" id="{3D1CED5E-A715-43E1-A9DA-16FC9B0308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50648"/>
              </p:ext>
            </p:extLst>
          </p:nvPr>
        </p:nvGraphicFramePr>
        <p:xfrm>
          <a:off x="1804357" y="1520818"/>
          <a:ext cx="3413125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8" name="Equation" r:id="rId3" imgW="1231560" imgH="228600" progId="Equation.DSMT4">
                  <p:embed/>
                </p:oleObj>
              </mc:Choice>
              <mc:Fallback>
                <p:oleObj name="Equation" r:id="rId3" imgW="1231560" imgH="228600" progId="Equation.DSMT4">
                  <p:embed/>
                  <p:pic>
                    <p:nvPicPr>
                      <p:cNvPr id="8" name="Object 9">
                        <a:extLst>
                          <a:ext uri="{FF2B5EF4-FFF2-40B4-BE49-F238E27FC236}">
                            <a16:creationId xmlns:a16="http://schemas.microsoft.com/office/drawing/2014/main" id="{3D1CED5E-A715-43E1-A9DA-16FC9B0308C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4357" y="1520818"/>
                        <a:ext cx="3413125" cy="752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矩形 27">
            <a:extLst>
              <a:ext uri="{FF2B5EF4-FFF2-40B4-BE49-F238E27FC236}">
                <a16:creationId xmlns:a16="http://schemas.microsoft.com/office/drawing/2014/main" id="{B10309AC-7324-4F10-94B0-FCC0B930A9B2}"/>
              </a:ext>
            </a:extLst>
          </p:cNvPr>
          <p:cNvSpPr/>
          <p:nvPr/>
        </p:nvSpPr>
        <p:spPr>
          <a:xfrm>
            <a:off x="1188123" y="918167"/>
            <a:ext cx="7912100" cy="519113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tx1"/>
                </a:solidFill>
                <a:latin typeface="宋体" panose="02010600030101010101" pitchFamily="2" charset="-122"/>
              </a:rPr>
              <a:t>正弦量和相量转换步骤：</a:t>
            </a:r>
          </a:p>
        </p:txBody>
      </p:sp>
      <p:grpSp>
        <p:nvGrpSpPr>
          <p:cNvPr id="157724" name="Group 28">
            <a:extLst>
              <a:ext uri="{FF2B5EF4-FFF2-40B4-BE49-F238E27FC236}">
                <a16:creationId xmlns:a16="http://schemas.microsoft.com/office/drawing/2014/main" id="{91BFF1FC-FC56-4F0F-87D6-41D6AFB428C6}"/>
              </a:ext>
            </a:extLst>
          </p:cNvPr>
          <p:cNvGrpSpPr>
            <a:grpSpLocks/>
          </p:cNvGrpSpPr>
          <p:nvPr/>
        </p:nvGrpSpPr>
        <p:grpSpPr bwMode="auto">
          <a:xfrm>
            <a:off x="1854995" y="3269846"/>
            <a:ext cx="3357562" cy="603249"/>
            <a:chOff x="3243" y="815"/>
            <a:chExt cx="2115" cy="380"/>
          </a:xfrm>
        </p:grpSpPr>
        <p:sp>
          <p:nvSpPr>
            <p:cNvPr id="157720" name="Text Box 24">
              <a:extLst>
                <a:ext uri="{FF2B5EF4-FFF2-40B4-BE49-F238E27FC236}">
                  <a16:creationId xmlns:a16="http://schemas.microsoft.com/office/drawing/2014/main" id="{99A8F53F-345B-47A5-A664-BE97520BF8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43" y="845"/>
              <a:ext cx="124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振幅相量：</a:t>
              </a:r>
            </a:p>
          </p:txBody>
        </p:sp>
        <p:graphicFrame>
          <p:nvGraphicFramePr>
            <p:cNvPr id="157722" name="Object 26">
              <a:extLst>
                <a:ext uri="{FF2B5EF4-FFF2-40B4-BE49-F238E27FC236}">
                  <a16:creationId xmlns:a16="http://schemas.microsoft.com/office/drawing/2014/main" id="{041FBD32-AC60-441F-ACA5-7BB467DE3CC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81806537"/>
                </p:ext>
              </p:extLst>
            </p:nvPr>
          </p:nvGraphicFramePr>
          <p:xfrm>
            <a:off x="4258" y="815"/>
            <a:ext cx="1100" cy="3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89" name="Equation" r:id="rId5" imgW="698400" imgH="241200" progId="Equation.DSMT4">
                    <p:embed/>
                  </p:oleObj>
                </mc:Choice>
                <mc:Fallback>
                  <p:oleObj name="Equation" r:id="rId5" imgW="698400" imgH="241200" progId="Equation.DSMT4">
                    <p:embed/>
                    <p:pic>
                      <p:nvPicPr>
                        <p:cNvPr id="157722" name="Object 26">
                          <a:extLst>
                            <a:ext uri="{FF2B5EF4-FFF2-40B4-BE49-F238E27FC236}">
                              <a16:creationId xmlns:a16="http://schemas.microsoft.com/office/drawing/2014/main" id="{041FBD32-AC60-441F-ACA5-7BB467DE3CCB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58" y="815"/>
                          <a:ext cx="1100" cy="3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chemeClr val="bg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57725" name="Group 29">
            <a:extLst>
              <a:ext uri="{FF2B5EF4-FFF2-40B4-BE49-F238E27FC236}">
                <a16:creationId xmlns:a16="http://schemas.microsoft.com/office/drawing/2014/main" id="{92D5C782-C76B-4ABE-88A7-CF61EAD09F96}"/>
              </a:ext>
            </a:extLst>
          </p:cNvPr>
          <p:cNvGrpSpPr>
            <a:grpSpLocks/>
          </p:cNvGrpSpPr>
          <p:nvPr/>
        </p:nvGrpSpPr>
        <p:grpSpPr bwMode="auto">
          <a:xfrm>
            <a:off x="1505732" y="4629219"/>
            <a:ext cx="6086474" cy="1030288"/>
            <a:chOff x="2971" y="1092"/>
            <a:chExt cx="3834" cy="649"/>
          </a:xfrm>
        </p:grpSpPr>
        <p:graphicFrame>
          <p:nvGraphicFramePr>
            <p:cNvPr id="157721" name="Object 25">
              <a:extLst>
                <a:ext uri="{FF2B5EF4-FFF2-40B4-BE49-F238E27FC236}">
                  <a16:creationId xmlns:a16="http://schemas.microsoft.com/office/drawing/2014/main" id="{EC6A4AE5-2EAD-4257-88DF-55DDCBDB763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48844915"/>
                </p:ext>
              </p:extLst>
            </p:nvPr>
          </p:nvGraphicFramePr>
          <p:xfrm>
            <a:off x="4502" y="1092"/>
            <a:ext cx="2303" cy="6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90" name="Equation" r:id="rId7" imgW="1485720" imgH="419040" progId="Equation.DSMT4">
                    <p:embed/>
                  </p:oleObj>
                </mc:Choice>
                <mc:Fallback>
                  <p:oleObj name="Equation" r:id="rId7" imgW="1485720" imgH="419040" progId="Equation.DSMT4">
                    <p:embed/>
                    <p:pic>
                      <p:nvPicPr>
                        <p:cNvPr id="157721" name="Object 25">
                          <a:extLst>
                            <a:ext uri="{FF2B5EF4-FFF2-40B4-BE49-F238E27FC236}">
                              <a16:creationId xmlns:a16="http://schemas.microsoft.com/office/drawing/2014/main" id="{EC6A4AE5-2EAD-4257-88DF-55DDCBDB763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02" y="1092"/>
                          <a:ext cx="2303" cy="6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7723" name="Text Box 27">
              <a:extLst>
                <a:ext uri="{FF2B5EF4-FFF2-40B4-BE49-F238E27FC236}">
                  <a16:creationId xmlns:a16="http://schemas.microsoft.com/office/drawing/2014/main" id="{45303619-332D-4F00-BF74-2B2DB36944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71" y="1253"/>
              <a:ext cx="146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zh-CN" altLang="en-US" sz="2800" b="1">
                  <a:latin typeface="Times New Roman" panose="02020603050405020304" pitchFamily="18" charset="0"/>
                  <a:ea typeface="宋体" panose="02010600030101010101" pitchFamily="2" charset="-122"/>
                </a:rPr>
                <a:t>有效值相量：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7155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空演示文稿">
  <a:themeElements>
    <a:clrScheme name="空演示文稿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空演示文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空演示文稿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空演示文稿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空演示文稿">
  <a:themeElements>
    <a:clrScheme name="空演示文稿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空演示文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空演示文稿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空演示文稿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556</Words>
  <Application>Microsoft Office PowerPoint</Application>
  <PresentationFormat>宽屏</PresentationFormat>
  <Paragraphs>83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等线</vt:lpstr>
      <vt:lpstr>楷体_GB2312</vt:lpstr>
      <vt:lpstr>宋体</vt:lpstr>
      <vt:lpstr>Arial</vt:lpstr>
      <vt:lpstr>Times New Roman</vt:lpstr>
      <vt:lpstr>空演示文稿</vt:lpstr>
      <vt:lpstr>1_空演示文稿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Qu Ke</cp:lastModifiedBy>
  <cp:revision>20</cp:revision>
  <dcterms:created xsi:type="dcterms:W3CDTF">2018-04-23T04:42:21Z</dcterms:created>
  <dcterms:modified xsi:type="dcterms:W3CDTF">2020-04-15T23:51:08Z</dcterms:modified>
</cp:coreProperties>
</file>