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4" r:id="rId3"/>
  </p:sldMasterIdLst>
  <p:notesMasterIdLst>
    <p:notesMasterId r:id="rId31"/>
  </p:notesMasterIdLst>
  <p:handoutMasterIdLst>
    <p:handoutMasterId r:id="rId32"/>
  </p:handoutMasterIdLst>
  <p:sldIdLst>
    <p:sldId id="432" r:id="rId4"/>
    <p:sldId id="433" r:id="rId5"/>
    <p:sldId id="256" r:id="rId6"/>
    <p:sldId id="296" r:id="rId7"/>
    <p:sldId id="440" r:id="rId8"/>
    <p:sldId id="423" r:id="rId9"/>
    <p:sldId id="498" r:id="rId10"/>
    <p:sldId id="554" r:id="rId11"/>
    <p:sldId id="508" r:id="rId12"/>
    <p:sldId id="507" r:id="rId13"/>
    <p:sldId id="501" r:id="rId14"/>
    <p:sldId id="533" r:id="rId15"/>
    <p:sldId id="510" r:id="rId16"/>
    <p:sldId id="511" r:id="rId17"/>
    <p:sldId id="518" r:id="rId18"/>
    <p:sldId id="519" r:id="rId19"/>
    <p:sldId id="524" r:id="rId20"/>
    <p:sldId id="571" r:id="rId21"/>
    <p:sldId id="572" r:id="rId22"/>
    <p:sldId id="302" r:id="rId23"/>
    <p:sldId id="319" r:id="rId24"/>
    <p:sldId id="320" r:id="rId25"/>
    <p:sldId id="321" r:id="rId26"/>
    <p:sldId id="430" r:id="rId27"/>
    <p:sldId id="573" r:id="rId28"/>
    <p:sldId id="309" r:id="rId29"/>
    <p:sldId id="322" r:id="rId3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2">
          <p15:clr>
            <a:srgbClr val="A4A3A4"/>
          </p15:clr>
        </p15:guide>
        <p15:guide id="2" pos="28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1">
          <p15:clr>
            <a:srgbClr val="A4A3A4"/>
          </p15:clr>
        </p15:guide>
        <p15:guide id="2" pos="21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00"/>
    <a:srgbClr val="00FF00"/>
    <a:srgbClr val="FF3399"/>
    <a:srgbClr val="0066CC"/>
    <a:srgbClr val="FFCC00"/>
    <a:srgbClr val="FF9900"/>
    <a:srgbClr val="FF9933"/>
    <a:srgbClr val="FF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8" autoAdjust="0"/>
    <p:restoredTop sz="87453" autoAdjust="0"/>
  </p:normalViewPr>
  <p:slideViewPr>
    <p:cSldViewPr>
      <p:cViewPr varScale="1">
        <p:scale>
          <a:sx n="114" d="100"/>
          <a:sy n="114" d="100"/>
        </p:scale>
        <p:origin x="1168" y="60"/>
      </p:cViewPr>
      <p:guideLst>
        <p:guide orient="horz" pos="1632"/>
        <p:guide pos="2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901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A35DEE-46D3-4330-A51D-063318E36AD8}" type="doc">
      <dgm:prSet loTypeId="urn:microsoft.com/office/officeart/2005/8/layout/radial6" loCatId="cycle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53A665F4-D73E-4B6B-A9B7-0FFFE951F183}">
      <dgm:prSet phldrT="[文本]" phldr="1"/>
      <dgm:spPr/>
      <dgm:t>
        <a:bodyPr/>
        <a:lstStyle/>
        <a:p>
          <a:endParaRPr lang="zh-CN" altLang="en-US" dirty="0"/>
        </a:p>
      </dgm:t>
    </dgm:pt>
    <dgm:pt modelId="{B191D37C-3913-4B1B-9D75-58A3FCF50DFB}" type="parTrans" cxnId="{5AE5E92B-5DD4-43DF-9A96-48A06F39DDFB}">
      <dgm:prSet/>
      <dgm:spPr/>
      <dgm:t>
        <a:bodyPr/>
        <a:lstStyle/>
        <a:p>
          <a:endParaRPr lang="zh-CN" altLang="en-US"/>
        </a:p>
      </dgm:t>
    </dgm:pt>
    <dgm:pt modelId="{C1588A6F-C834-475E-826B-3CA931C81578}" type="sibTrans" cxnId="{5AE5E92B-5DD4-43DF-9A96-48A06F39DDFB}">
      <dgm:prSet/>
      <dgm:spPr/>
      <dgm:t>
        <a:bodyPr/>
        <a:lstStyle/>
        <a:p>
          <a:endParaRPr lang="zh-CN" altLang="en-US"/>
        </a:p>
      </dgm:t>
    </dgm:pt>
    <dgm:pt modelId="{FC0F6AE1-EF69-4B98-BF0B-EBA2510F0323}">
      <dgm:prSet phldrT="[文本]"/>
      <dgm:spPr/>
      <dgm:t>
        <a:bodyPr/>
        <a:lstStyle/>
        <a:p>
          <a:r>
            <a:rPr lang="zh-CN" altLang="en-US" dirty="0"/>
            <a:t>惯性 </a:t>
          </a:r>
        </a:p>
      </dgm:t>
    </dgm:pt>
    <dgm:pt modelId="{776AC0CF-9D5D-415B-9734-BB470989066D}" type="parTrans" cxnId="{83995C1D-9C41-4FAA-8785-A08BD7320B56}">
      <dgm:prSet/>
      <dgm:spPr/>
      <dgm:t>
        <a:bodyPr/>
        <a:lstStyle/>
        <a:p>
          <a:endParaRPr lang="zh-CN" altLang="en-US"/>
        </a:p>
      </dgm:t>
    </dgm:pt>
    <dgm:pt modelId="{4FB31A87-BE10-4376-A1F4-EAC2386DFA6F}" type="sibTrans" cxnId="{83995C1D-9C41-4FAA-8785-A08BD7320B56}">
      <dgm:prSet/>
      <dgm:spPr/>
      <dgm:t>
        <a:bodyPr/>
        <a:lstStyle/>
        <a:p>
          <a:endParaRPr lang="zh-CN" altLang="en-US"/>
        </a:p>
      </dgm:t>
    </dgm:pt>
    <dgm:pt modelId="{71EBDF4A-C998-4EE5-844A-83613A346376}">
      <dgm:prSet phldrT="[文本]"/>
      <dgm:spPr/>
      <dgm:t>
        <a:bodyPr/>
        <a:lstStyle/>
        <a:p>
          <a:r>
            <a:rPr lang="zh-CN" altLang="en-US" dirty="0"/>
            <a:t>记忆</a:t>
          </a:r>
        </a:p>
      </dgm:t>
    </dgm:pt>
    <dgm:pt modelId="{126E1837-5BA5-475D-A091-DEE35281E0BE}" type="parTrans" cxnId="{428005E8-E8B0-490A-BD30-371CA3165FCA}">
      <dgm:prSet/>
      <dgm:spPr/>
      <dgm:t>
        <a:bodyPr/>
        <a:lstStyle/>
        <a:p>
          <a:endParaRPr lang="zh-CN" altLang="en-US"/>
        </a:p>
      </dgm:t>
    </dgm:pt>
    <dgm:pt modelId="{8B946796-8817-41DA-81CD-CA2EDE5D0B4A}" type="sibTrans" cxnId="{428005E8-E8B0-490A-BD30-371CA3165FCA}">
      <dgm:prSet/>
      <dgm:spPr/>
      <dgm:t>
        <a:bodyPr/>
        <a:lstStyle/>
        <a:p>
          <a:endParaRPr lang="zh-CN" altLang="en-US"/>
        </a:p>
      </dgm:t>
    </dgm:pt>
    <dgm:pt modelId="{F20D2E2C-3D75-417A-A962-5B78B5CB5E1B}">
      <dgm:prSet phldrT="[文本]"/>
      <dgm:spPr/>
      <dgm:t>
        <a:bodyPr/>
        <a:lstStyle/>
        <a:p>
          <a:r>
            <a:rPr lang="zh-CN" altLang="en-US" dirty="0"/>
            <a:t>储能</a:t>
          </a:r>
        </a:p>
      </dgm:t>
    </dgm:pt>
    <dgm:pt modelId="{26F83917-6825-4D07-9F70-46BB1C46F7CF}" type="parTrans" cxnId="{5CDF4596-E721-4E4B-A455-9F3EB21C295E}">
      <dgm:prSet/>
      <dgm:spPr/>
      <dgm:t>
        <a:bodyPr/>
        <a:lstStyle/>
        <a:p>
          <a:endParaRPr lang="zh-CN" altLang="en-US"/>
        </a:p>
      </dgm:t>
    </dgm:pt>
    <dgm:pt modelId="{07A7DBA4-CF49-473A-A048-9C2010F5ACAC}" type="sibTrans" cxnId="{5CDF4596-E721-4E4B-A455-9F3EB21C295E}">
      <dgm:prSet/>
      <dgm:spPr/>
      <dgm:t>
        <a:bodyPr/>
        <a:lstStyle/>
        <a:p>
          <a:endParaRPr lang="zh-CN" altLang="en-US"/>
        </a:p>
      </dgm:t>
    </dgm:pt>
    <dgm:pt modelId="{83E3A0D9-7F0B-486F-9939-9FA1437E99BC}">
      <dgm:prSet phldrT="[文本]"/>
      <dgm:spPr/>
      <dgm:t>
        <a:bodyPr/>
        <a:lstStyle/>
        <a:p>
          <a:r>
            <a:rPr lang="zh-CN" altLang="en-US" dirty="0"/>
            <a:t>动态</a:t>
          </a:r>
        </a:p>
      </dgm:t>
    </dgm:pt>
    <dgm:pt modelId="{99A607EC-5C6C-4B10-A722-5EEFFCCBE6D3}" type="sibTrans" cxnId="{2DD09FB0-E48A-4C63-95E5-ABE3DAD2774E}">
      <dgm:prSet/>
      <dgm:spPr/>
      <dgm:t>
        <a:bodyPr/>
        <a:lstStyle/>
        <a:p>
          <a:endParaRPr lang="zh-CN" altLang="en-US"/>
        </a:p>
      </dgm:t>
    </dgm:pt>
    <dgm:pt modelId="{3D1588B1-1809-4D13-94A6-F8BC7C36F9AC}" type="parTrans" cxnId="{2DD09FB0-E48A-4C63-95E5-ABE3DAD2774E}">
      <dgm:prSet/>
      <dgm:spPr/>
      <dgm:t>
        <a:bodyPr/>
        <a:lstStyle/>
        <a:p>
          <a:endParaRPr lang="zh-CN" altLang="en-US"/>
        </a:p>
      </dgm:t>
    </dgm:pt>
    <dgm:pt modelId="{5ACE4E3F-31EF-44DE-A4A1-12FA9B024393}" type="pres">
      <dgm:prSet presAssocID="{46A35DEE-46D3-4330-A51D-063318E36AD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975FB09-41FA-4AE1-8DA3-8F2F68B56C0B}" type="pres">
      <dgm:prSet presAssocID="{53A665F4-D73E-4B6B-A9B7-0FFFE951F183}" presName="centerShape" presStyleLbl="node0" presStyleIdx="0" presStyleCnt="1" custScaleX="110824" custScaleY="78202"/>
      <dgm:spPr/>
    </dgm:pt>
    <dgm:pt modelId="{0AAB3C8E-C07B-4ACC-9DCD-B1BEB1602FED}" type="pres">
      <dgm:prSet presAssocID="{83E3A0D9-7F0B-486F-9939-9FA1437E99BC}" presName="node" presStyleLbl="node1" presStyleIdx="0" presStyleCnt="4">
        <dgm:presLayoutVars>
          <dgm:bulletEnabled val="1"/>
        </dgm:presLayoutVars>
      </dgm:prSet>
      <dgm:spPr/>
    </dgm:pt>
    <dgm:pt modelId="{B09935A8-907C-4A35-AEF4-979A0773F4E1}" type="pres">
      <dgm:prSet presAssocID="{83E3A0D9-7F0B-486F-9939-9FA1437E99BC}" presName="dummy" presStyleCnt="0"/>
      <dgm:spPr/>
    </dgm:pt>
    <dgm:pt modelId="{2E2C085D-359B-4166-A654-28A808668C41}" type="pres">
      <dgm:prSet presAssocID="{99A607EC-5C6C-4B10-A722-5EEFFCCBE6D3}" presName="sibTrans" presStyleLbl="sibTrans2D1" presStyleIdx="0" presStyleCnt="4"/>
      <dgm:spPr/>
    </dgm:pt>
    <dgm:pt modelId="{008C6F7A-EEA9-4036-AE41-41FA656AFDAE}" type="pres">
      <dgm:prSet presAssocID="{FC0F6AE1-EF69-4B98-BF0B-EBA2510F0323}" presName="node" presStyleLbl="node1" presStyleIdx="1" presStyleCnt="4">
        <dgm:presLayoutVars>
          <dgm:bulletEnabled val="1"/>
        </dgm:presLayoutVars>
      </dgm:prSet>
      <dgm:spPr/>
    </dgm:pt>
    <dgm:pt modelId="{71E71099-EBCC-4EB2-92BA-C62F34B39AD8}" type="pres">
      <dgm:prSet presAssocID="{FC0F6AE1-EF69-4B98-BF0B-EBA2510F0323}" presName="dummy" presStyleCnt="0"/>
      <dgm:spPr/>
    </dgm:pt>
    <dgm:pt modelId="{0D1291DD-E700-4893-B4DB-4E9039F95B4D}" type="pres">
      <dgm:prSet presAssocID="{4FB31A87-BE10-4376-A1F4-EAC2386DFA6F}" presName="sibTrans" presStyleLbl="sibTrans2D1" presStyleIdx="1" presStyleCnt="4"/>
      <dgm:spPr/>
    </dgm:pt>
    <dgm:pt modelId="{DA2C0BF1-1CD0-4562-863A-31261D311733}" type="pres">
      <dgm:prSet presAssocID="{71EBDF4A-C998-4EE5-844A-83613A346376}" presName="node" presStyleLbl="node1" presStyleIdx="2" presStyleCnt="4">
        <dgm:presLayoutVars>
          <dgm:bulletEnabled val="1"/>
        </dgm:presLayoutVars>
      </dgm:prSet>
      <dgm:spPr/>
    </dgm:pt>
    <dgm:pt modelId="{1C5256AA-731E-4827-A73F-B161120C5BD6}" type="pres">
      <dgm:prSet presAssocID="{71EBDF4A-C998-4EE5-844A-83613A346376}" presName="dummy" presStyleCnt="0"/>
      <dgm:spPr/>
    </dgm:pt>
    <dgm:pt modelId="{21DF9C1C-9389-46A5-AA12-AEFFB1FC5EB0}" type="pres">
      <dgm:prSet presAssocID="{8B946796-8817-41DA-81CD-CA2EDE5D0B4A}" presName="sibTrans" presStyleLbl="sibTrans2D1" presStyleIdx="2" presStyleCnt="4" custScaleX="106034"/>
      <dgm:spPr/>
    </dgm:pt>
    <dgm:pt modelId="{667E16AE-F031-4573-885D-1C41301E68C4}" type="pres">
      <dgm:prSet presAssocID="{F20D2E2C-3D75-417A-A962-5B78B5CB5E1B}" presName="node" presStyleLbl="node1" presStyleIdx="3" presStyleCnt="4">
        <dgm:presLayoutVars>
          <dgm:bulletEnabled val="1"/>
        </dgm:presLayoutVars>
      </dgm:prSet>
      <dgm:spPr/>
    </dgm:pt>
    <dgm:pt modelId="{67AD905E-B057-44C0-A881-A9551CA2170D}" type="pres">
      <dgm:prSet presAssocID="{F20D2E2C-3D75-417A-A962-5B78B5CB5E1B}" presName="dummy" presStyleCnt="0"/>
      <dgm:spPr/>
    </dgm:pt>
    <dgm:pt modelId="{A520236C-0B3A-4A37-BFE9-6C620452FD1C}" type="pres">
      <dgm:prSet presAssocID="{07A7DBA4-CF49-473A-A048-9C2010F5ACAC}" presName="sibTrans" presStyleLbl="sibTrans2D1" presStyleIdx="3" presStyleCnt="4" custScaleX="111336"/>
      <dgm:spPr/>
    </dgm:pt>
  </dgm:ptLst>
  <dgm:cxnLst>
    <dgm:cxn modelId="{9CADE215-4E1A-48BA-AB04-AF42EE6E9B4F}" type="presOf" srcId="{46A35DEE-46D3-4330-A51D-063318E36AD8}" destId="{5ACE4E3F-31EF-44DE-A4A1-12FA9B024393}" srcOrd="0" destOrd="0" presId="urn:microsoft.com/office/officeart/2005/8/layout/radial6"/>
    <dgm:cxn modelId="{83995C1D-9C41-4FAA-8785-A08BD7320B56}" srcId="{53A665F4-D73E-4B6B-A9B7-0FFFE951F183}" destId="{FC0F6AE1-EF69-4B98-BF0B-EBA2510F0323}" srcOrd="1" destOrd="0" parTransId="{776AC0CF-9D5D-415B-9734-BB470989066D}" sibTransId="{4FB31A87-BE10-4376-A1F4-EAC2386DFA6F}"/>
    <dgm:cxn modelId="{515C5F1F-5665-433D-B090-3FCCD1EAE531}" type="presOf" srcId="{07A7DBA4-CF49-473A-A048-9C2010F5ACAC}" destId="{A520236C-0B3A-4A37-BFE9-6C620452FD1C}" srcOrd="0" destOrd="0" presId="urn:microsoft.com/office/officeart/2005/8/layout/radial6"/>
    <dgm:cxn modelId="{5AE5E92B-5DD4-43DF-9A96-48A06F39DDFB}" srcId="{46A35DEE-46D3-4330-A51D-063318E36AD8}" destId="{53A665F4-D73E-4B6B-A9B7-0FFFE951F183}" srcOrd="0" destOrd="0" parTransId="{B191D37C-3913-4B1B-9D75-58A3FCF50DFB}" sibTransId="{C1588A6F-C834-475E-826B-3CA931C81578}"/>
    <dgm:cxn modelId="{40371036-88E8-4A9B-AF75-FE6B8C09E044}" type="presOf" srcId="{8B946796-8817-41DA-81CD-CA2EDE5D0B4A}" destId="{21DF9C1C-9389-46A5-AA12-AEFFB1FC5EB0}" srcOrd="0" destOrd="0" presId="urn:microsoft.com/office/officeart/2005/8/layout/radial6"/>
    <dgm:cxn modelId="{2E7E045D-7422-484B-808D-8E38D3A0C1A8}" type="presOf" srcId="{99A607EC-5C6C-4B10-A722-5EEFFCCBE6D3}" destId="{2E2C085D-359B-4166-A654-28A808668C41}" srcOrd="0" destOrd="0" presId="urn:microsoft.com/office/officeart/2005/8/layout/radial6"/>
    <dgm:cxn modelId="{83BC6475-1CBD-4DDB-9BC0-A768139285B3}" type="presOf" srcId="{53A665F4-D73E-4B6B-A9B7-0FFFE951F183}" destId="{8975FB09-41FA-4AE1-8DA3-8F2F68B56C0B}" srcOrd="0" destOrd="0" presId="urn:microsoft.com/office/officeart/2005/8/layout/radial6"/>
    <dgm:cxn modelId="{D81B7889-EBA3-4264-B010-772B652FACBF}" type="presOf" srcId="{83E3A0D9-7F0B-486F-9939-9FA1437E99BC}" destId="{0AAB3C8E-C07B-4ACC-9DCD-B1BEB1602FED}" srcOrd="0" destOrd="0" presId="urn:microsoft.com/office/officeart/2005/8/layout/radial6"/>
    <dgm:cxn modelId="{869CC590-036A-4664-8570-752B5A6A8110}" type="presOf" srcId="{71EBDF4A-C998-4EE5-844A-83613A346376}" destId="{DA2C0BF1-1CD0-4562-863A-31261D311733}" srcOrd="0" destOrd="0" presId="urn:microsoft.com/office/officeart/2005/8/layout/radial6"/>
    <dgm:cxn modelId="{5CDF4596-E721-4E4B-A455-9F3EB21C295E}" srcId="{53A665F4-D73E-4B6B-A9B7-0FFFE951F183}" destId="{F20D2E2C-3D75-417A-A962-5B78B5CB5E1B}" srcOrd="3" destOrd="0" parTransId="{26F83917-6825-4D07-9F70-46BB1C46F7CF}" sibTransId="{07A7DBA4-CF49-473A-A048-9C2010F5ACAC}"/>
    <dgm:cxn modelId="{2DD09FB0-E48A-4C63-95E5-ABE3DAD2774E}" srcId="{53A665F4-D73E-4B6B-A9B7-0FFFE951F183}" destId="{83E3A0D9-7F0B-486F-9939-9FA1437E99BC}" srcOrd="0" destOrd="0" parTransId="{3D1588B1-1809-4D13-94A6-F8BC7C36F9AC}" sibTransId="{99A607EC-5C6C-4B10-A722-5EEFFCCBE6D3}"/>
    <dgm:cxn modelId="{25DB3CBC-8A35-4430-950E-9D6DF825CCF7}" type="presOf" srcId="{4FB31A87-BE10-4376-A1F4-EAC2386DFA6F}" destId="{0D1291DD-E700-4893-B4DB-4E9039F95B4D}" srcOrd="0" destOrd="0" presId="urn:microsoft.com/office/officeart/2005/8/layout/radial6"/>
    <dgm:cxn modelId="{33E3E8CC-D54F-4976-99BA-0DB8DBAEC886}" type="presOf" srcId="{FC0F6AE1-EF69-4B98-BF0B-EBA2510F0323}" destId="{008C6F7A-EEA9-4036-AE41-41FA656AFDAE}" srcOrd="0" destOrd="0" presId="urn:microsoft.com/office/officeart/2005/8/layout/radial6"/>
    <dgm:cxn modelId="{182560DE-F3EC-44AF-9ED6-7606595D4B3C}" type="presOf" srcId="{F20D2E2C-3D75-417A-A962-5B78B5CB5E1B}" destId="{667E16AE-F031-4573-885D-1C41301E68C4}" srcOrd="0" destOrd="0" presId="urn:microsoft.com/office/officeart/2005/8/layout/radial6"/>
    <dgm:cxn modelId="{428005E8-E8B0-490A-BD30-371CA3165FCA}" srcId="{53A665F4-D73E-4B6B-A9B7-0FFFE951F183}" destId="{71EBDF4A-C998-4EE5-844A-83613A346376}" srcOrd="2" destOrd="0" parTransId="{126E1837-5BA5-475D-A091-DEE35281E0BE}" sibTransId="{8B946796-8817-41DA-81CD-CA2EDE5D0B4A}"/>
    <dgm:cxn modelId="{4C717ACE-2134-4DB0-BF2E-F8F8C4558DCC}" type="presParOf" srcId="{5ACE4E3F-31EF-44DE-A4A1-12FA9B024393}" destId="{8975FB09-41FA-4AE1-8DA3-8F2F68B56C0B}" srcOrd="0" destOrd="0" presId="urn:microsoft.com/office/officeart/2005/8/layout/radial6"/>
    <dgm:cxn modelId="{1DF41431-FA18-4DE1-B333-BF2BA5C997F8}" type="presParOf" srcId="{5ACE4E3F-31EF-44DE-A4A1-12FA9B024393}" destId="{0AAB3C8E-C07B-4ACC-9DCD-B1BEB1602FED}" srcOrd="1" destOrd="0" presId="urn:microsoft.com/office/officeart/2005/8/layout/radial6"/>
    <dgm:cxn modelId="{75B4A565-0DE4-413C-A801-1E3C907C4AD7}" type="presParOf" srcId="{5ACE4E3F-31EF-44DE-A4A1-12FA9B024393}" destId="{B09935A8-907C-4A35-AEF4-979A0773F4E1}" srcOrd="2" destOrd="0" presId="urn:microsoft.com/office/officeart/2005/8/layout/radial6"/>
    <dgm:cxn modelId="{D1F1D944-BD27-4131-8CF7-AE120C93CF9D}" type="presParOf" srcId="{5ACE4E3F-31EF-44DE-A4A1-12FA9B024393}" destId="{2E2C085D-359B-4166-A654-28A808668C41}" srcOrd="3" destOrd="0" presId="urn:microsoft.com/office/officeart/2005/8/layout/radial6"/>
    <dgm:cxn modelId="{848C8BAD-92E2-492A-8F46-2497DED8EA76}" type="presParOf" srcId="{5ACE4E3F-31EF-44DE-A4A1-12FA9B024393}" destId="{008C6F7A-EEA9-4036-AE41-41FA656AFDAE}" srcOrd="4" destOrd="0" presId="urn:microsoft.com/office/officeart/2005/8/layout/radial6"/>
    <dgm:cxn modelId="{9D61AD52-CAEF-4B28-A1FC-6C11853908FB}" type="presParOf" srcId="{5ACE4E3F-31EF-44DE-A4A1-12FA9B024393}" destId="{71E71099-EBCC-4EB2-92BA-C62F34B39AD8}" srcOrd="5" destOrd="0" presId="urn:microsoft.com/office/officeart/2005/8/layout/radial6"/>
    <dgm:cxn modelId="{94B697A0-119A-4073-B632-E37D04D4A25C}" type="presParOf" srcId="{5ACE4E3F-31EF-44DE-A4A1-12FA9B024393}" destId="{0D1291DD-E700-4893-B4DB-4E9039F95B4D}" srcOrd="6" destOrd="0" presId="urn:microsoft.com/office/officeart/2005/8/layout/radial6"/>
    <dgm:cxn modelId="{9ADED2AA-C278-4B5C-8463-9C64BF297C01}" type="presParOf" srcId="{5ACE4E3F-31EF-44DE-A4A1-12FA9B024393}" destId="{DA2C0BF1-1CD0-4562-863A-31261D311733}" srcOrd="7" destOrd="0" presId="urn:microsoft.com/office/officeart/2005/8/layout/radial6"/>
    <dgm:cxn modelId="{28D852EF-6552-4A7E-BA46-20DE610B9C65}" type="presParOf" srcId="{5ACE4E3F-31EF-44DE-A4A1-12FA9B024393}" destId="{1C5256AA-731E-4827-A73F-B161120C5BD6}" srcOrd="8" destOrd="0" presId="urn:microsoft.com/office/officeart/2005/8/layout/radial6"/>
    <dgm:cxn modelId="{7239DA11-8B68-423F-A8A4-A276E3580DD0}" type="presParOf" srcId="{5ACE4E3F-31EF-44DE-A4A1-12FA9B024393}" destId="{21DF9C1C-9389-46A5-AA12-AEFFB1FC5EB0}" srcOrd="9" destOrd="0" presId="urn:microsoft.com/office/officeart/2005/8/layout/radial6"/>
    <dgm:cxn modelId="{A57731CB-03A5-4B88-8520-8F8AB55F1191}" type="presParOf" srcId="{5ACE4E3F-31EF-44DE-A4A1-12FA9B024393}" destId="{667E16AE-F031-4573-885D-1C41301E68C4}" srcOrd="10" destOrd="0" presId="urn:microsoft.com/office/officeart/2005/8/layout/radial6"/>
    <dgm:cxn modelId="{E43BAE8A-01A4-4E91-8F3B-63E36CE841E5}" type="presParOf" srcId="{5ACE4E3F-31EF-44DE-A4A1-12FA9B024393}" destId="{67AD905E-B057-44C0-A881-A9551CA2170D}" srcOrd="11" destOrd="0" presId="urn:microsoft.com/office/officeart/2005/8/layout/radial6"/>
    <dgm:cxn modelId="{2CCAB849-E856-4D3D-9DE7-BE8C167AF26F}" type="presParOf" srcId="{5ACE4E3F-31EF-44DE-A4A1-12FA9B024393}" destId="{A520236C-0B3A-4A37-BFE9-6C620452FD1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A35DEE-46D3-4330-A51D-063318E36AD8}" type="doc">
      <dgm:prSet loTypeId="urn:microsoft.com/office/officeart/2005/8/layout/radial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53A665F4-D73E-4B6B-A9B7-0FFFE951F183}">
      <dgm:prSet phldrT="[文本]" phldr="1"/>
      <dgm:spPr/>
      <dgm:t>
        <a:bodyPr/>
        <a:lstStyle/>
        <a:p>
          <a:endParaRPr lang="zh-CN" altLang="en-US" dirty="0"/>
        </a:p>
      </dgm:t>
    </dgm:pt>
    <dgm:pt modelId="{B191D37C-3913-4B1B-9D75-58A3FCF50DFB}" type="parTrans" cxnId="{5AE5E92B-5DD4-43DF-9A96-48A06F39DDFB}">
      <dgm:prSet/>
      <dgm:spPr/>
      <dgm:t>
        <a:bodyPr/>
        <a:lstStyle/>
        <a:p>
          <a:endParaRPr lang="zh-CN" altLang="en-US"/>
        </a:p>
      </dgm:t>
    </dgm:pt>
    <dgm:pt modelId="{C1588A6F-C834-475E-826B-3CA931C81578}" type="sibTrans" cxnId="{5AE5E92B-5DD4-43DF-9A96-48A06F39DDFB}">
      <dgm:prSet/>
      <dgm:spPr/>
      <dgm:t>
        <a:bodyPr/>
        <a:lstStyle/>
        <a:p>
          <a:endParaRPr lang="zh-CN" altLang="en-US"/>
        </a:p>
      </dgm:t>
    </dgm:pt>
    <dgm:pt modelId="{FC0F6AE1-EF69-4B98-BF0B-EBA2510F0323}">
      <dgm:prSet phldrT="[文本]"/>
      <dgm:spPr/>
      <dgm:t>
        <a:bodyPr/>
        <a:lstStyle/>
        <a:p>
          <a:r>
            <a:rPr lang="zh-CN" altLang="en-US" dirty="0"/>
            <a:t>惯性 </a:t>
          </a:r>
        </a:p>
      </dgm:t>
    </dgm:pt>
    <dgm:pt modelId="{776AC0CF-9D5D-415B-9734-BB470989066D}" type="parTrans" cxnId="{83995C1D-9C41-4FAA-8785-A08BD7320B56}">
      <dgm:prSet/>
      <dgm:spPr/>
      <dgm:t>
        <a:bodyPr/>
        <a:lstStyle/>
        <a:p>
          <a:endParaRPr lang="zh-CN" altLang="en-US"/>
        </a:p>
      </dgm:t>
    </dgm:pt>
    <dgm:pt modelId="{4FB31A87-BE10-4376-A1F4-EAC2386DFA6F}" type="sibTrans" cxnId="{83995C1D-9C41-4FAA-8785-A08BD7320B56}">
      <dgm:prSet/>
      <dgm:spPr/>
      <dgm:t>
        <a:bodyPr/>
        <a:lstStyle/>
        <a:p>
          <a:endParaRPr lang="zh-CN" altLang="en-US"/>
        </a:p>
      </dgm:t>
    </dgm:pt>
    <dgm:pt modelId="{71EBDF4A-C998-4EE5-844A-83613A346376}">
      <dgm:prSet phldrT="[文本]"/>
      <dgm:spPr/>
      <dgm:t>
        <a:bodyPr/>
        <a:lstStyle/>
        <a:p>
          <a:r>
            <a:rPr lang="zh-CN" altLang="en-US" dirty="0"/>
            <a:t>记忆</a:t>
          </a:r>
        </a:p>
      </dgm:t>
    </dgm:pt>
    <dgm:pt modelId="{126E1837-5BA5-475D-A091-DEE35281E0BE}" type="parTrans" cxnId="{428005E8-E8B0-490A-BD30-371CA3165FCA}">
      <dgm:prSet/>
      <dgm:spPr/>
      <dgm:t>
        <a:bodyPr/>
        <a:lstStyle/>
        <a:p>
          <a:endParaRPr lang="zh-CN" altLang="en-US"/>
        </a:p>
      </dgm:t>
    </dgm:pt>
    <dgm:pt modelId="{8B946796-8817-41DA-81CD-CA2EDE5D0B4A}" type="sibTrans" cxnId="{428005E8-E8B0-490A-BD30-371CA3165FCA}">
      <dgm:prSet/>
      <dgm:spPr/>
      <dgm:t>
        <a:bodyPr/>
        <a:lstStyle/>
        <a:p>
          <a:endParaRPr lang="zh-CN" altLang="en-US"/>
        </a:p>
      </dgm:t>
    </dgm:pt>
    <dgm:pt modelId="{F20D2E2C-3D75-417A-A962-5B78B5CB5E1B}">
      <dgm:prSet phldrT="[文本]"/>
      <dgm:spPr/>
      <dgm:t>
        <a:bodyPr/>
        <a:lstStyle/>
        <a:p>
          <a:r>
            <a:rPr lang="zh-CN" altLang="en-US" dirty="0"/>
            <a:t>储能</a:t>
          </a:r>
        </a:p>
      </dgm:t>
    </dgm:pt>
    <dgm:pt modelId="{26F83917-6825-4D07-9F70-46BB1C46F7CF}" type="parTrans" cxnId="{5CDF4596-E721-4E4B-A455-9F3EB21C295E}">
      <dgm:prSet/>
      <dgm:spPr/>
      <dgm:t>
        <a:bodyPr/>
        <a:lstStyle/>
        <a:p>
          <a:endParaRPr lang="zh-CN" altLang="en-US"/>
        </a:p>
      </dgm:t>
    </dgm:pt>
    <dgm:pt modelId="{07A7DBA4-CF49-473A-A048-9C2010F5ACAC}" type="sibTrans" cxnId="{5CDF4596-E721-4E4B-A455-9F3EB21C295E}">
      <dgm:prSet/>
      <dgm:spPr/>
      <dgm:t>
        <a:bodyPr/>
        <a:lstStyle/>
        <a:p>
          <a:endParaRPr lang="zh-CN" altLang="en-US"/>
        </a:p>
      </dgm:t>
    </dgm:pt>
    <dgm:pt modelId="{83E3A0D9-7F0B-486F-9939-9FA1437E99BC}">
      <dgm:prSet phldrT="[文本]"/>
      <dgm:spPr/>
      <dgm:t>
        <a:bodyPr/>
        <a:lstStyle/>
        <a:p>
          <a:r>
            <a:rPr lang="zh-CN" altLang="en-US" dirty="0"/>
            <a:t>动态</a:t>
          </a:r>
        </a:p>
      </dgm:t>
    </dgm:pt>
    <dgm:pt modelId="{99A607EC-5C6C-4B10-A722-5EEFFCCBE6D3}" type="sibTrans" cxnId="{2DD09FB0-E48A-4C63-95E5-ABE3DAD2774E}">
      <dgm:prSet/>
      <dgm:spPr/>
      <dgm:t>
        <a:bodyPr/>
        <a:lstStyle/>
        <a:p>
          <a:endParaRPr lang="zh-CN" altLang="en-US"/>
        </a:p>
      </dgm:t>
    </dgm:pt>
    <dgm:pt modelId="{3D1588B1-1809-4D13-94A6-F8BC7C36F9AC}" type="parTrans" cxnId="{2DD09FB0-E48A-4C63-95E5-ABE3DAD2774E}">
      <dgm:prSet/>
      <dgm:spPr/>
      <dgm:t>
        <a:bodyPr/>
        <a:lstStyle/>
        <a:p>
          <a:endParaRPr lang="zh-CN" altLang="en-US"/>
        </a:p>
      </dgm:t>
    </dgm:pt>
    <dgm:pt modelId="{5ACE4E3F-31EF-44DE-A4A1-12FA9B024393}" type="pres">
      <dgm:prSet presAssocID="{46A35DEE-46D3-4330-A51D-063318E36AD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975FB09-41FA-4AE1-8DA3-8F2F68B56C0B}" type="pres">
      <dgm:prSet presAssocID="{53A665F4-D73E-4B6B-A9B7-0FFFE951F183}" presName="centerShape" presStyleLbl="node0" presStyleIdx="0" presStyleCnt="1"/>
      <dgm:spPr/>
    </dgm:pt>
    <dgm:pt modelId="{0AAB3C8E-C07B-4ACC-9DCD-B1BEB1602FED}" type="pres">
      <dgm:prSet presAssocID="{83E3A0D9-7F0B-486F-9939-9FA1437E99BC}" presName="node" presStyleLbl="node1" presStyleIdx="0" presStyleCnt="4">
        <dgm:presLayoutVars>
          <dgm:bulletEnabled val="1"/>
        </dgm:presLayoutVars>
      </dgm:prSet>
      <dgm:spPr/>
    </dgm:pt>
    <dgm:pt modelId="{B09935A8-907C-4A35-AEF4-979A0773F4E1}" type="pres">
      <dgm:prSet presAssocID="{83E3A0D9-7F0B-486F-9939-9FA1437E99BC}" presName="dummy" presStyleCnt="0"/>
      <dgm:spPr/>
    </dgm:pt>
    <dgm:pt modelId="{2E2C085D-359B-4166-A654-28A808668C41}" type="pres">
      <dgm:prSet presAssocID="{99A607EC-5C6C-4B10-A722-5EEFFCCBE6D3}" presName="sibTrans" presStyleLbl="sibTrans2D1" presStyleIdx="0" presStyleCnt="4"/>
      <dgm:spPr/>
    </dgm:pt>
    <dgm:pt modelId="{008C6F7A-EEA9-4036-AE41-41FA656AFDAE}" type="pres">
      <dgm:prSet presAssocID="{FC0F6AE1-EF69-4B98-BF0B-EBA2510F0323}" presName="node" presStyleLbl="node1" presStyleIdx="1" presStyleCnt="4">
        <dgm:presLayoutVars>
          <dgm:bulletEnabled val="1"/>
        </dgm:presLayoutVars>
      </dgm:prSet>
      <dgm:spPr/>
    </dgm:pt>
    <dgm:pt modelId="{71E71099-EBCC-4EB2-92BA-C62F34B39AD8}" type="pres">
      <dgm:prSet presAssocID="{FC0F6AE1-EF69-4B98-BF0B-EBA2510F0323}" presName="dummy" presStyleCnt="0"/>
      <dgm:spPr/>
    </dgm:pt>
    <dgm:pt modelId="{0D1291DD-E700-4893-B4DB-4E9039F95B4D}" type="pres">
      <dgm:prSet presAssocID="{4FB31A87-BE10-4376-A1F4-EAC2386DFA6F}" presName="sibTrans" presStyleLbl="sibTrans2D1" presStyleIdx="1" presStyleCnt="4"/>
      <dgm:spPr/>
    </dgm:pt>
    <dgm:pt modelId="{DA2C0BF1-1CD0-4562-863A-31261D311733}" type="pres">
      <dgm:prSet presAssocID="{71EBDF4A-C998-4EE5-844A-83613A346376}" presName="node" presStyleLbl="node1" presStyleIdx="2" presStyleCnt="4">
        <dgm:presLayoutVars>
          <dgm:bulletEnabled val="1"/>
        </dgm:presLayoutVars>
      </dgm:prSet>
      <dgm:spPr/>
    </dgm:pt>
    <dgm:pt modelId="{1C5256AA-731E-4827-A73F-B161120C5BD6}" type="pres">
      <dgm:prSet presAssocID="{71EBDF4A-C998-4EE5-844A-83613A346376}" presName="dummy" presStyleCnt="0"/>
      <dgm:spPr/>
    </dgm:pt>
    <dgm:pt modelId="{21DF9C1C-9389-46A5-AA12-AEFFB1FC5EB0}" type="pres">
      <dgm:prSet presAssocID="{8B946796-8817-41DA-81CD-CA2EDE5D0B4A}" presName="sibTrans" presStyleLbl="sibTrans2D1" presStyleIdx="2" presStyleCnt="4"/>
      <dgm:spPr/>
    </dgm:pt>
    <dgm:pt modelId="{667E16AE-F031-4573-885D-1C41301E68C4}" type="pres">
      <dgm:prSet presAssocID="{F20D2E2C-3D75-417A-A962-5B78B5CB5E1B}" presName="node" presStyleLbl="node1" presStyleIdx="3" presStyleCnt="4">
        <dgm:presLayoutVars>
          <dgm:bulletEnabled val="1"/>
        </dgm:presLayoutVars>
      </dgm:prSet>
      <dgm:spPr/>
    </dgm:pt>
    <dgm:pt modelId="{67AD905E-B057-44C0-A881-A9551CA2170D}" type="pres">
      <dgm:prSet presAssocID="{F20D2E2C-3D75-417A-A962-5B78B5CB5E1B}" presName="dummy" presStyleCnt="0"/>
      <dgm:spPr/>
    </dgm:pt>
    <dgm:pt modelId="{A520236C-0B3A-4A37-BFE9-6C620452FD1C}" type="pres">
      <dgm:prSet presAssocID="{07A7DBA4-CF49-473A-A048-9C2010F5ACAC}" presName="sibTrans" presStyleLbl="sibTrans2D1" presStyleIdx="3" presStyleCnt="4"/>
      <dgm:spPr/>
    </dgm:pt>
  </dgm:ptLst>
  <dgm:cxnLst>
    <dgm:cxn modelId="{09B7AE04-6B0C-4D33-92B0-8B45C54C8E12}" type="presOf" srcId="{46A35DEE-46D3-4330-A51D-063318E36AD8}" destId="{5ACE4E3F-31EF-44DE-A4A1-12FA9B024393}" srcOrd="0" destOrd="0" presId="urn:microsoft.com/office/officeart/2005/8/layout/radial6"/>
    <dgm:cxn modelId="{B692A30F-4BB4-4AC8-80DC-B6561161AA34}" type="presOf" srcId="{4FB31A87-BE10-4376-A1F4-EAC2386DFA6F}" destId="{0D1291DD-E700-4893-B4DB-4E9039F95B4D}" srcOrd="0" destOrd="0" presId="urn:microsoft.com/office/officeart/2005/8/layout/radial6"/>
    <dgm:cxn modelId="{5DB32618-4A10-4AA6-A626-B9AA08EDD5BF}" type="presOf" srcId="{83E3A0D9-7F0B-486F-9939-9FA1437E99BC}" destId="{0AAB3C8E-C07B-4ACC-9DCD-B1BEB1602FED}" srcOrd="0" destOrd="0" presId="urn:microsoft.com/office/officeart/2005/8/layout/radial6"/>
    <dgm:cxn modelId="{684E061A-9757-459E-AD88-6E5514A832FC}" type="presOf" srcId="{F20D2E2C-3D75-417A-A962-5B78B5CB5E1B}" destId="{667E16AE-F031-4573-885D-1C41301E68C4}" srcOrd="0" destOrd="0" presId="urn:microsoft.com/office/officeart/2005/8/layout/radial6"/>
    <dgm:cxn modelId="{83995C1D-9C41-4FAA-8785-A08BD7320B56}" srcId="{53A665F4-D73E-4B6B-A9B7-0FFFE951F183}" destId="{FC0F6AE1-EF69-4B98-BF0B-EBA2510F0323}" srcOrd="1" destOrd="0" parTransId="{776AC0CF-9D5D-415B-9734-BB470989066D}" sibTransId="{4FB31A87-BE10-4376-A1F4-EAC2386DFA6F}"/>
    <dgm:cxn modelId="{5AE5E92B-5DD4-43DF-9A96-48A06F39DDFB}" srcId="{46A35DEE-46D3-4330-A51D-063318E36AD8}" destId="{53A665F4-D73E-4B6B-A9B7-0FFFE951F183}" srcOrd="0" destOrd="0" parTransId="{B191D37C-3913-4B1B-9D75-58A3FCF50DFB}" sibTransId="{C1588A6F-C834-475E-826B-3CA931C81578}"/>
    <dgm:cxn modelId="{6F3CBA55-9CBA-4694-B3D6-6BFAA9C58A16}" type="presOf" srcId="{53A665F4-D73E-4B6B-A9B7-0FFFE951F183}" destId="{8975FB09-41FA-4AE1-8DA3-8F2F68B56C0B}" srcOrd="0" destOrd="0" presId="urn:microsoft.com/office/officeart/2005/8/layout/radial6"/>
    <dgm:cxn modelId="{28AE1B84-B0AC-4A38-AECC-EEB25CA291A2}" type="presOf" srcId="{99A607EC-5C6C-4B10-A722-5EEFFCCBE6D3}" destId="{2E2C085D-359B-4166-A654-28A808668C41}" srcOrd="0" destOrd="0" presId="urn:microsoft.com/office/officeart/2005/8/layout/radial6"/>
    <dgm:cxn modelId="{A74C8991-E857-4137-A38A-7B6EF30179E4}" type="presOf" srcId="{07A7DBA4-CF49-473A-A048-9C2010F5ACAC}" destId="{A520236C-0B3A-4A37-BFE9-6C620452FD1C}" srcOrd="0" destOrd="0" presId="urn:microsoft.com/office/officeart/2005/8/layout/radial6"/>
    <dgm:cxn modelId="{5CDF4596-E721-4E4B-A455-9F3EB21C295E}" srcId="{53A665F4-D73E-4B6B-A9B7-0FFFE951F183}" destId="{F20D2E2C-3D75-417A-A962-5B78B5CB5E1B}" srcOrd="3" destOrd="0" parTransId="{26F83917-6825-4D07-9F70-46BB1C46F7CF}" sibTransId="{07A7DBA4-CF49-473A-A048-9C2010F5ACAC}"/>
    <dgm:cxn modelId="{2DD09FB0-E48A-4C63-95E5-ABE3DAD2774E}" srcId="{53A665F4-D73E-4B6B-A9B7-0FFFE951F183}" destId="{83E3A0D9-7F0B-486F-9939-9FA1437E99BC}" srcOrd="0" destOrd="0" parTransId="{3D1588B1-1809-4D13-94A6-F8BC7C36F9AC}" sibTransId="{99A607EC-5C6C-4B10-A722-5EEFFCCBE6D3}"/>
    <dgm:cxn modelId="{0C32FFB8-89BC-4C37-93BA-9E136F3BB1F2}" type="presOf" srcId="{8B946796-8817-41DA-81CD-CA2EDE5D0B4A}" destId="{21DF9C1C-9389-46A5-AA12-AEFFB1FC5EB0}" srcOrd="0" destOrd="0" presId="urn:microsoft.com/office/officeart/2005/8/layout/radial6"/>
    <dgm:cxn modelId="{428005E8-E8B0-490A-BD30-371CA3165FCA}" srcId="{53A665F4-D73E-4B6B-A9B7-0FFFE951F183}" destId="{71EBDF4A-C998-4EE5-844A-83613A346376}" srcOrd="2" destOrd="0" parTransId="{126E1837-5BA5-475D-A091-DEE35281E0BE}" sibTransId="{8B946796-8817-41DA-81CD-CA2EDE5D0B4A}"/>
    <dgm:cxn modelId="{B4EEFCEB-73CA-4347-88F4-07118670E0CA}" type="presOf" srcId="{FC0F6AE1-EF69-4B98-BF0B-EBA2510F0323}" destId="{008C6F7A-EEA9-4036-AE41-41FA656AFDAE}" srcOrd="0" destOrd="0" presId="urn:microsoft.com/office/officeart/2005/8/layout/radial6"/>
    <dgm:cxn modelId="{D3A909FA-71A1-48D1-AFD7-529ADE4249BE}" type="presOf" srcId="{71EBDF4A-C998-4EE5-844A-83613A346376}" destId="{DA2C0BF1-1CD0-4562-863A-31261D311733}" srcOrd="0" destOrd="0" presId="urn:microsoft.com/office/officeart/2005/8/layout/radial6"/>
    <dgm:cxn modelId="{53935F91-9AB5-4B91-9483-606D7CCEFCE0}" type="presParOf" srcId="{5ACE4E3F-31EF-44DE-A4A1-12FA9B024393}" destId="{8975FB09-41FA-4AE1-8DA3-8F2F68B56C0B}" srcOrd="0" destOrd="0" presId="urn:microsoft.com/office/officeart/2005/8/layout/radial6"/>
    <dgm:cxn modelId="{AF3011D7-47F8-4CA2-AC87-F437C08CF47B}" type="presParOf" srcId="{5ACE4E3F-31EF-44DE-A4A1-12FA9B024393}" destId="{0AAB3C8E-C07B-4ACC-9DCD-B1BEB1602FED}" srcOrd="1" destOrd="0" presId="urn:microsoft.com/office/officeart/2005/8/layout/radial6"/>
    <dgm:cxn modelId="{B79CC029-38F5-4286-935B-C834A54DE058}" type="presParOf" srcId="{5ACE4E3F-31EF-44DE-A4A1-12FA9B024393}" destId="{B09935A8-907C-4A35-AEF4-979A0773F4E1}" srcOrd="2" destOrd="0" presId="urn:microsoft.com/office/officeart/2005/8/layout/radial6"/>
    <dgm:cxn modelId="{5ACBFBBD-A3DC-4EC8-9AC4-692822959A5B}" type="presParOf" srcId="{5ACE4E3F-31EF-44DE-A4A1-12FA9B024393}" destId="{2E2C085D-359B-4166-A654-28A808668C41}" srcOrd="3" destOrd="0" presId="urn:microsoft.com/office/officeart/2005/8/layout/radial6"/>
    <dgm:cxn modelId="{0D4B65D9-39D3-4B17-A9D1-0FF9931DF226}" type="presParOf" srcId="{5ACE4E3F-31EF-44DE-A4A1-12FA9B024393}" destId="{008C6F7A-EEA9-4036-AE41-41FA656AFDAE}" srcOrd="4" destOrd="0" presId="urn:microsoft.com/office/officeart/2005/8/layout/radial6"/>
    <dgm:cxn modelId="{EC2AF2E6-41BB-4782-8C26-AAAEA5609227}" type="presParOf" srcId="{5ACE4E3F-31EF-44DE-A4A1-12FA9B024393}" destId="{71E71099-EBCC-4EB2-92BA-C62F34B39AD8}" srcOrd="5" destOrd="0" presId="urn:microsoft.com/office/officeart/2005/8/layout/radial6"/>
    <dgm:cxn modelId="{F3BF0AA5-EABE-4534-8AA8-3DBEC9D543FB}" type="presParOf" srcId="{5ACE4E3F-31EF-44DE-A4A1-12FA9B024393}" destId="{0D1291DD-E700-4893-B4DB-4E9039F95B4D}" srcOrd="6" destOrd="0" presId="urn:microsoft.com/office/officeart/2005/8/layout/radial6"/>
    <dgm:cxn modelId="{FE611039-2636-40DF-BFC1-73FFE1EB9130}" type="presParOf" srcId="{5ACE4E3F-31EF-44DE-A4A1-12FA9B024393}" destId="{DA2C0BF1-1CD0-4562-863A-31261D311733}" srcOrd="7" destOrd="0" presId="urn:microsoft.com/office/officeart/2005/8/layout/radial6"/>
    <dgm:cxn modelId="{D0384BD1-8E36-4517-98E0-8AF7E9A288D8}" type="presParOf" srcId="{5ACE4E3F-31EF-44DE-A4A1-12FA9B024393}" destId="{1C5256AA-731E-4827-A73F-B161120C5BD6}" srcOrd="8" destOrd="0" presId="urn:microsoft.com/office/officeart/2005/8/layout/radial6"/>
    <dgm:cxn modelId="{CCD2AA42-9679-4EB4-9BBC-9585D7199FDA}" type="presParOf" srcId="{5ACE4E3F-31EF-44DE-A4A1-12FA9B024393}" destId="{21DF9C1C-9389-46A5-AA12-AEFFB1FC5EB0}" srcOrd="9" destOrd="0" presId="urn:microsoft.com/office/officeart/2005/8/layout/radial6"/>
    <dgm:cxn modelId="{E8DAD880-1743-4C37-8AE7-F797C79604C5}" type="presParOf" srcId="{5ACE4E3F-31EF-44DE-A4A1-12FA9B024393}" destId="{667E16AE-F031-4573-885D-1C41301E68C4}" srcOrd="10" destOrd="0" presId="urn:microsoft.com/office/officeart/2005/8/layout/radial6"/>
    <dgm:cxn modelId="{BE06716A-541F-493F-809A-13A01132BCE5}" type="presParOf" srcId="{5ACE4E3F-31EF-44DE-A4A1-12FA9B024393}" destId="{67AD905E-B057-44C0-A881-A9551CA2170D}" srcOrd="11" destOrd="0" presId="urn:microsoft.com/office/officeart/2005/8/layout/radial6"/>
    <dgm:cxn modelId="{7C6E3B1B-9869-46B7-8CD1-9E10039CC34B}" type="presParOf" srcId="{5ACE4E3F-31EF-44DE-A4A1-12FA9B024393}" destId="{A520236C-0B3A-4A37-BFE9-6C620452FD1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0236C-0B3A-4A37-BFE9-6C620452FD1C}">
      <dsp:nvSpPr>
        <dsp:cNvPr id="0" name=""/>
        <dsp:cNvSpPr/>
      </dsp:nvSpPr>
      <dsp:spPr>
        <a:xfrm>
          <a:off x="2427041" y="412287"/>
          <a:ext cx="3066796" cy="2754541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DF9C1C-9389-46A5-AA12-AEFFB1FC5EB0}">
      <dsp:nvSpPr>
        <dsp:cNvPr id="0" name=""/>
        <dsp:cNvSpPr/>
      </dsp:nvSpPr>
      <dsp:spPr>
        <a:xfrm>
          <a:off x="2500064" y="412287"/>
          <a:ext cx="2920750" cy="2754541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D1291DD-E700-4893-B4DB-4E9039F95B4D}">
      <dsp:nvSpPr>
        <dsp:cNvPr id="0" name=""/>
        <dsp:cNvSpPr/>
      </dsp:nvSpPr>
      <dsp:spPr>
        <a:xfrm>
          <a:off x="2583169" y="412287"/>
          <a:ext cx="2754541" cy="2754541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E2C085D-359B-4166-A654-28A808668C41}">
      <dsp:nvSpPr>
        <dsp:cNvPr id="0" name=""/>
        <dsp:cNvSpPr/>
      </dsp:nvSpPr>
      <dsp:spPr>
        <a:xfrm>
          <a:off x="2583169" y="412287"/>
          <a:ext cx="2754541" cy="2754541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975FB09-41FA-4AE1-8DA3-8F2F68B56C0B}">
      <dsp:nvSpPr>
        <dsp:cNvPr id="0" name=""/>
        <dsp:cNvSpPr/>
      </dsp:nvSpPr>
      <dsp:spPr>
        <a:xfrm>
          <a:off x="3257495" y="1293531"/>
          <a:ext cx="1405889" cy="99205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000" kern="1200" dirty="0"/>
        </a:p>
      </dsp:txBody>
      <dsp:txXfrm>
        <a:off x="3463383" y="1438814"/>
        <a:ext cx="994113" cy="701487"/>
      </dsp:txXfrm>
    </dsp:sp>
    <dsp:sp modelId="{0AAB3C8E-C07B-4ACC-9DCD-B1BEB1602FED}">
      <dsp:nvSpPr>
        <dsp:cNvPr id="0" name=""/>
        <dsp:cNvSpPr/>
      </dsp:nvSpPr>
      <dsp:spPr>
        <a:xfrm>
          <a:off x="3516437" y="253"/>
          <a:ext cx="888004" cy="8880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动态</a:t>
          </a:r>
        </a:p>
      </dsp:txBody>
      <dsp:txXfrm>
        <a:off x="3646482" y="130298"/>
        <a:ext cx="627914" cy="627914"/>
      </dsp:txXfrm>
    </dsp:sp>
    <dsp:sp modelId="{008C6F7A-EEA9-4036-AE41-41FA656AFDAE}">
      <dsp:nvSpPr>
        <dsp:cNvPr id="0" name=""/>
        <dsp:cNvSpPr/>
      </dsp:nvSpPr>
      <dsp:spPr>
        <a:xfrm>
          <a:off x="4861740" y="1345556"/>
          <a:ext cx="888004" cy="8880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惯性 </a:t>
          </a:r>
        </a:p>
      </dsp:txBody>
      <dsp:txXfrm>
        <a:off x="4991785" y="1475601"/>
        <a:ext cx="627914" cy="627914"/>
      </dsp:txXfrm>
    </dsp:sp>
    <dsp:sp modelId="{DA2C0BF1-1CD0-4562-863A-31261D311733}">
      <dsp:nvSpPr>
        <dsp:cNvPr id="0" name=""/>
        <dsp:cNvSpPr/>
      </dsp:nvSpPr>
      <dsp:spPr>
        <a:xfrm>
          <a:off x="3516437" y="2690858"/>
          <a:ext cx="888004" cy="8880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记忆</a:t>
          </a:r>
        </a:p>
      </dsp:txBody>
      <dsp:txXfrm>
        <a:off x="3646482" y="2820903"/>
        <a:ext cx="627914" cy="627914"/>
      </dsp:txXfrm>
    </dsp:sp>
    <dsp:sp modelId="{667E16AE-F031-4573-885D-1C41301E68C4}">
      <dsp:nvSpPr>
        <dsp:cNvPr id="0" name=""/>
        <dsp:cNvSpPr/>
      </dsp:nvSpPr>
      <dsp:spPr>
        <a:xfrm>
          <a:off x="2171134" y="1345556"/>
          <a:ext cx="888004" cy="8880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储能</a:t>
          </a:r>
        </a:p>
      </dsp:txBody>
      <dsp:txXfrm>
        <a:off x="2301179" y="1475601"/>
        <a:ext cx="627914" cy="627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0236C-0B3A-4A37-BFE9-6C620452FD1C}">
      <dsp:nvSpPr>
        <dsp:cNvPr id="0" name=""/>
        <dsp:cNvSpPr/>
      </dsp:nvSpPr>
      <dsp:spPr>
        <a:xfrm>
          <a:off x="1539485" y="391509"/>
          <a:ext cx="2609661" cy="2609661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DF9C1C-9389-46A5-AA12-AEFFB1FC5EB0}">
      <dsp:nvSpPr>
        <dsp:cNvPr id="0" name=""/>
        <dsp:cNvSpPr/>
      </dsp:nvSpPr>
      <dsp:spPr>
        <a:xfrm>
          <a:off x="1539485" y="391509"/>
          <a:ext cx="2609661" cy="2609661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291DD-E700-4893-B4DB-4E9039F95B4D}">
      <dsp:nvSpPr>
        <dsp:cNvPr id="0" name=""/>
        <dsp:cNvSpPr/>
      </dsp:nvSpPr>
      <dsp:spPr>
        <a:xfrm>
          <a:off x="1539485" y="391509"/>
          <a:ext cx="2609661" cy="2609661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2C085D-359B-4166-A654-28A808668C41}">
      <dsp:nvSpPr>
        <dsp:cNvPr id="0" name=""/>
        <dsp:cNvSpPr/>
      </dsp:nvSpPr>
      <dsp:spPr>
        <a:xfrm>
          <a:off x="1539485" y="391509"/>
          <a:ext cx="2609661" cy="2609661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75FB09-41FA-4AE1-8DA3-8F2F68B56C0B}">
      <dsp:nvSpPr>
        <dsp:cNvPr id="0" name=""/>
        <dsp:cNvSpPr/>
      </dsp:nvSpPr>
      <dsp:spPr>
        <a:xfrm>
          <a:off x="2243648" y="1095672"/>
          <a:ext cx="1201334" cy="12013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2600" kern="1200" dirty="0"/>
        </a:p>
      </dsp:txBody>
      <dsp:txXfrm>
        <a:off x="2419579" y="1271603"/>
        <a:ext cx="849472" cy="849472"/>
      </dsp:txXfrm>
    </dsp:sp>
    <dsp:sp modelId="{0AAB3C8E-C07B-4ACC-9DCD-B1BEB1602FED}">
      <dsp:nvSpPr>
        <dsp:cNvPr id="0" name=""/>
        <dsp:cNvSpPr/>
      </dsp:nvSpPr>
      <dsp:spPr>
        <a:xfrm>
          <a:off x="2423848" y="1315"/>
          <a:ext cx="840934" cy="8409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动态</a:t>
          </a:r>
        </a:p>
      </dsp:txBody>
      <dsp:txXfrm>
        <a:off x="2547000" y="124467"/>
        <a:ext cx="594630" cy="594630"/>
      </dsp:txXfrm>
    </dsp:sp>
    <dsp:sp modelId="{008C6F7A-EEA9-4036-AE41-41FA656AFDAE}">
      <dsp:nvSpPr>
        <dsp:cNvPr id="0" name=""/>
        <dsp:cNvSpPr/>
      </dsp:nvSpPr>
      <dsp:spPr>
        <a:xfrm>
          <a:off x="3698406" y="1275872"/>
          <a:ext cx="840934" cy="8409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惯性 </a:t>
          </a:r>
        </a:p>
      </dsp:txBody>
      <dsp:txXfrm>
        <a:off x="3821558" y="1399024"/>
        <a:ext cx="594630" cy="594630"/>
      </dsp:txXfrm>
    </dsp:sp>
    <dsp:sp modelId="{DA2C0BF1-1CD0-4562-863A-31261D311733}">
      <dsp:nvSpPr>
        <dsp:cNvPr id="0" name=""/>
        <dsp:cNvSpPr/>
      </dsp:nvSpPr>
      <dsp:spPr>
        <a:xfrm>
          <a:off x="2423848" y="2550430"/>
          <a:ext cx="840934" cy="8409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记忆</a:t>
          </a:r>
        </a:p>
      </dsp:txBody>
      <dsp:txXfrm>
        <a:off x="2547000" y="2673582"/>
        <a:ext cx="594630" cy="594630"/>
      </dsp:txXfrm>
    </dsp:sp>
    <dsp:sp modelId="{667E16AE-F031-4573-885D-1C41301E68C4}">
      <dsp:nvSpPr>
        <dsp:cNvPr id="0" name=""/>
        <dsp:cNvSpPr/>
      </dsp:nvSpPr>
      <dsp:spPr>
        <a:xfrm>
          <a:off x="1149291" y="1275872"/>
          <a:ext cx="840934" cy="8409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储能</a:t>
          </a:r>
        </a:p>
      </dsp:txBody>
      <dsp:txXfrm>
        <a:off x="1272443" y="1399024"/>
        <a:ext cx="594630" cy="594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009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t>2022/4/6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150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可变电容常用于无线接线装置，使其能够接收不同的电台。电容器还可用于阻断直流、传递交流，调整相位、存储能量，发动电机及抑制噪声。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4BD3F45-C355-40BA-9E85-A84DA3161ACE}" type="slidenum">
              <a:rPr lang="en-US" altLang="zh-CN"/>
              <a:t>15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E73A82C-782C-4411-A026-F6A38AE9865D}" type="slidenum">
              <a:rPr lang="en-US" altLang="zh-CN"/>
              <a:t>16</a:t>
            </a:fld>
            <a:endParaRPr lang="en-US" altLang="zh-CN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因为电感元件和电容元件是对偶元件，所以电感元件具有和电容元件相似的特性。</a:t>
            </a:r>
            <a:r>
              <a:rPr lang="en-US" altLang="zh-CN"/>
              <a:t>……</a:t>
            </a:r>
            <a:r>
              <a:rPr lang="zh-CN" altLang="en-US"/>
              <a:t>当</a:t>
            </a:r>
            <a:r>
              <a:rPr lang="zh-CN" altLang="en-US" dirty="0"/>
              <a:t>电感电压为有限值时，电流的</a:t>
            </a:r>
            <a:r>
              <a:rPr lang="zh-CN" altLang="en-US"/>
              <a:t>变化率。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5860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360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4BD3F45-C355-40BA-9E85-A84DA3161ACE}" type="slidenum">
              <a:rPr lang="en-US" altLang="zh-CN"/>
              <a:t>7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zh-CN" altLang="en-US" dirty="0"/>
              <a:t>把两块金属极板用介质隔开就可以构成一个简单的电容器。</a:t>
            </a:r>
            <a:r>
              <a:rPr lang="en-US" altLang="zh-CN" dirty="0"/>
              <a:t>C</a:t>
            </a:r>
            <a:r>
              <a:rPr lang="zh-CN" altLang="en-US" dirty="0"/>
              <a:t>是与</a:t>
            </a:r>
            <a:r>
              <a:rPr lang="en-US" altLang="zh-CN" dirty="0"/>
              <a:t>q</a:t>
            </a:r>
            <a:r>
              <a:rPr lang="zh-CN" altLang="en-US" dirty="0"/>
              <a:t>、</a:t>
            </a:r>
            <a:r>
              <a:rPr lang="en-US" altLang="zh-CN" dirty="0"/>
              <a:t>u</a:t>
            </a:r>
            <a:r>
              <a:rPr lang="zh-CN" altLang="en-US" dirty="0"/>
              <a:t>、</a:t>
            </a:r>
            <a:r>
              <a:rPr lang="en-US" altLang="zh-CN" dirty="0"/>
              <a:t>t</a:t>
            </a:r>
            <a:r>
              <a:rPr lang="zh-CN" altLang="en-US" dirty="0"/>
              <a:t>都无关的常量，表征电容元件积聚电荷的能力，称为电容量，简称电容。</a:t>
            </a:r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4BD3F45-C355-40BA-9E85-A84DA3161ACE}" type="slidenum">
              <a:rPr lang="en-US" altLang="zh-CN"/>
              <a:t>8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zh-CN" altLang="en-US" dirty="0"/>
              <a:t>把两块金属极板用介质隔开就可以构成一个简单的电容器。</a:t>
            </a:r>
            <a:r>
              <a:rPr lang="en-US" altLang="zh-CN" dirty="0"/>
              <a:t>C</a:t>
            </a:r>
            <a:r>
              <a:rPr lang="zh-CN" altLang="en-US" dirty="0"/>
              <a:t>是与</a:t>
            </a:r>
            <a:r>
              <a:rPr lang="en-US" altLang="zh-CN" dirty="0"/>
              <a:t>q</a:t>
            </a:r>
            <a:r>
              <a:rPr lang="zh-CN" altLang="en-US" dirty="0"/>
              <a:t>、</a:t>
            </a:r>
            <a:r>
              <a:rPr lang="en-US" altLang="zh-CN" dirty="0"/>
              <a:t>u</a:t>
            </a:r>
            <a:r>
              <a:rPr lang="zh-CN" altLang="en-US" dirty="0"/>
              <a:t>、</a:t>
            </a:r>
            <a:r>
              <a:rPr lang="en-US" altLang="zh-CN" dirty="0"/>
              <a:t>t</a:t>
            </a:r>
            <a:r>
              <a:rPr lang="zh-CN" altLang="en-US" dirty="0"/>
              <a:t>都无关的常量，表征电容元件积聚电荷的能力，称为电容量，简称电容。</a:t>
            </a:r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D97166D-7DD8-4624-897A-1D1785BDB853}" type="slidenum">
              <a:rPr lang="en-US" altLang="zh-CN"/>
              <a:t>9</a:t>
            </a:fld>
            <a:endParaRPr lang="en-US" altLang="zh-CN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zh-CN" altLang="en-US" dirty="0"/>
              <a:t>出镜！</a:t>
            </a:r>
            <a:endParaRPr lang="zh-CN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D97166D-7DD8-4624-897A-1D1785BDB853}" type="slidenum">
              <a:rPr lang="en-US" altLang="zh-CN"/>
              <a:t>10</a:t>
            </a:fld>
            <a:endParaRPr lang="en-US" altLang="zh-CN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zh-CN" altLang="en-US" dirty="0"/>
              <a:t>式中将积分号内的时间变量</a:t>
            </a:r>
            <a:r>
              <a:rPr lang="en-US" altLang="zh-CN" dirty="0"/>
              <a:t>t</a:t>
            </a:r>
            <a:r>
              <a:rPr lang="zh-CN" altLang="en-US" dirty="0"/>
              <a:t>改用了</a:t>
            </a:r>
            <a:r>
              <a:rPr lang="en-US" altLang="zh-CN" dirty="0"/>
              <a:t>I</a:t>
            </a:r>
            <a:r>
              <a:rPr lang="zh-CN" altLang="en-US" dirty="0"/>
              <a:t>，以区分积分上限。积分关系表明任一时刻电容电压并不取决于同一时刻的电流值，而是取决于从负无穷到</a:t>
            </a:r>
            <a:r>
              <a:rPr lang="en-US" altLang="zh-CN" dirty="0"/>
              <a:t>t</a:t>
            </a:r>
            <a:r>
              <a:rPr lang="zh-CN" altLang="en-US" dirty="0"/>
              <a:t>时刻所有时刻的电流值，即与</a:t>
            </a:r>
            <a:r>
              <a:rPr lang="en-US" altLang="zh-CN" dirty="0"/>
              <a:t>t</a:t>
            </a:r>
            <a:r>
              <a:rPr lang="zh-CN" altLang="en-US" dirty="0"/>
              <a:t>以前电容电流的全部历史有关。所以说电容元件是一种记忆元件。但是知道电容电流作用的全部历史没有意义，电路分析中往往关注某一时刻</a:t>
            </a:r>
            <a:r>
              <a:rPr lang="en-US" altLang="zh-CN" dirty="0"/>
              <a:t>T0</a:t>
            </a:r>
            <a:r>
              <a:rPr lang="zh-CN" altLang="en-US" dirty="0"/>
              <a:t>以后电路的情况</a:t>
            </a:r>
            <a:endParaRPr lang="zh-CN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BB407FF-0248-4001-991E-BCCC71EB81A0}" type="slidenum">
              <a:rPr lang="en-US" altLang="zh-CN"/>
              <a:t>11</a:t>
            </a:fld>
            <a:endParaRPr lang="en-US" altLang="zh-CN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zh-CN" altLang="en-US" dirty="0"/>
              <a:t>因为电容是理想电容，初始储能为零 ，所以</a:t>
            </a:r>
            <a:r>
              <a:rPr lang="en-US" altLang="zh-CN"/>
              <a:t>U</a:t>
            </a:r>
            <a:r>
              <a:rPr lang="zh-CN" altLang="en-US"/>
              <a:t>负</a:t>
            </a:r>
            <a:r>
              <a:rPr lang="zh-CN" altLang="en-US" dirty="0"/>
              <a:t>无穷等于零。</a:t>
            </a:r>
            <a:endParaRPr lang="zh-CN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总结，出镜！还和初始电压有关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4BD3F45-C355-40BA-9E85-A84DA3161ACE}" type="slidenum">
              <a:rPr lang="en-US" altLang="zh-CN"/>
              <a:t>14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/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EBEECEE-DEF4-44C0-99BB-32792C3065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FB04727-FE26-472A-BAF4-F07E542E62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12AAF2D-80DD-4896-B40E-4D924F1431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B4FDF2-62EB-4A3D-9A8A-3D92D89DEA1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5191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B43447-31BB-4EA4-9E8C-D62F983F8A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D8B0CF-A05A-46F3-B100-6D6966726F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A085DE0-32E4-40B8-8668-3A4979310B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8EEC4D-48C6-4408-B19D-FB7A8060009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7812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F1DD32-AA8A-4CB0-B3F9-BEFAD673BD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7550EDB-7302-4C95-B138-79210D47DD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E06126-76E2-408F-9F95-9B2D1ABF93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9FC7EA-D860-4085-85C2-4FE47D2D43F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477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0FC45B-8BD6-4CBD-94D5-953912E7D5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4DAF59-C493-4329-AE19-97B9465168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7FF4B9-1936-4C18-AA14-98410D9D5F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82D52E-DCCB-4F1A-A568-D36FD12BCED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9315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59A8971-FD85-4C07-8AB5-5AE3C821A5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4C50A14-0DAE-406B-B128-1B57BACC0E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5FC24EF-6DF4-47CA-BCDA-9919577A2F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D3B36-696A-490F-AB08-FBA79F2F14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4756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F672A76-6EC7-4859-8DB2-3FE526CB8F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5FBAA73-DE83-4E20-B6C2-FEA54784E0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6D8EBEE-1A58-4DE0-B27C-4CBA01708B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CAD486-0200-45DF-9D19-577D038D25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600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节点电位法</a:t>
            </a:r>
          </a:p>
        </p:txBody>
      </p:sp>
      <p:grpSp>
        <p:nvGrpSpPr>
          <p:cNvPr id="9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电容元件和电感元件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BAB28BB-59D6-42E6-A733-9C19C4D414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6566ED6-40C9-425A-AEB2-EB374D4FD7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B9FD487-5A90-43C9-80CF-41A037931F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57C4D-2CE8-4690-8FA0-C4BC7F06CF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171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5DCCC2-B81C-4D8F-94FD-1321711E56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6E3069-12BA-4E2D-986E-A9164EAEF5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5749C1-FED4-4E4A-93EC-D5D195448E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6301C-661E-462C-B37F-77A11A0F737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3907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2CC4E4-1252-4E57-8706-DB332B1B1B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CDC852-0847-4D18-97F7-139FD8D3A9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49FAA0-1CF3-4173-85AE-55E61A3D00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ADE3B8-60BD-49CA-8910-487749D774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3522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D0CD4DD-3E2F-4D75-821F-E0ED483BEA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E39B47-9DB6-4C3A-A431-C47AD79F28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40FAEB-9A36-4ED1-B2D5-BD87DCDC19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9023B5-C4D8-45DD-A86F-EE4C7CD311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53767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F2EABB1-3414-4009-9233-6FB95D443B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37DC9D-C93D-4487-BBCA-FFFA0546B0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301EBD-2FED-402D-8CFF-B2288E52D2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BADB0-8C5D-4BDA-8772-E3DFBCFB16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6276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72DE052-58E4-4CB9-A5C1-A10F292997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B88312-83CD-4E78-A047-45A64C8AF7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F01104-7522-4220-90A3-E8AAD6500B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5DB4E1-EAE8-4462-A938-2FB274F620B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55105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CF49BF-713B-4974-8B66-624A2183C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9C2B1C-E96D-4A47-8EB4-F6CBDAED8C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8D11D55-9BED-4E7A-87E2-6438963EA0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C833E8-2ECE-49C2-A59D-C64C9AA53C3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064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4C1385-08C3-4BEC-B7AB-3EB71030E2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E8DE97E-EF07-48B2-A1FF-3C78E4F18B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14D3B4-58EE-492F-B324-14E50163B3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C2C96C-15BF-45D8-B3AE-2C98DD5993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26239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F52E80-BB5D-4B1E-8452-F14138B726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2A696C-A761-4A5C-B4F9-CB34063E51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C963B0-DFA9-44F5-9986-AA9C89EE48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EB7FE6-6EB9-4317-AFA0-2720535D739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39648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C05F4D7-361E-4A43-8B85-F73FC45F4B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7F19966-E42E-4C59-BBD8-5DF0281F26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8D4367D-738C-4CDC-90B8-0D1CE97E66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92B6AC-8C98-4E78-BB7C-11D57CF6C3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367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7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F29C974-4C7B-49E5-AD0B-9D3600CD69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95178F3-5B92-4A38-8E05-ED6CAAAC87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5AFD8CB-C160-432C-B6CF-30F2D259A4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60CF6-57A6-45C9-A453-A1AC218511F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1222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49D2738-25C8-4E4E-9AB4-1159C9FD2C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531FF5C-EE92-41F4-ABC1-358C1D4A39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442F877-08AC-4A18-8475-49E4AC6D66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38E4FC-3476-4551-8ED9-61A8AE74AEB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73165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B51189-A7A3-423C-A93A-0E2BB2704A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5A549D-1259-4B69-B790-899E3D6539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66B4D8-D55B-431C-B198-24F6601C43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BB6F2A-3E08-4AE9-9642-B555286A472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49891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09F4FA-FFE6-4E45-A85C-CADCA39D17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7E1F00-5D98-4570-A9DA-FB1A7859C9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8FAF8E-5097-43B6-AE74-37ED31BDF8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A3C035-8323-4215-AF07-1227F2C915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50135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166344-B64E-4A10-83A4-4DEDF0C947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5A49264-78FD-4A6A-8EB8-F2DF2DF8A3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B0868B7-4BE0-4536-9E77-84537B8FE1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21533-E7B8-4FE6-A202-BEEAE03ADC9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62438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C0600B2-9A56-4A2A-8874-4A4FB8698E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3DE2228-42C6-42D1-9B58-4CF498DDD1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BA18DA-90AD-44E9-A8F7-65E00F371C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C4C7F-8A7F-4ECC-98C7-DC2ED2E6B7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783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10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6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 dirty="0">
              <a:solidFill>
                <a:srgbClr val="000000"/>
              </a:solidFill>
            </a:endParaRPr>
          </a:p>
        </p:txBody>
      </p:sp>
      <p:grpSp>
        <p:nvGrpSpPr>
          <p:cNvPr id="5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grpSp>
        <p:nvGrpSpPr>
          <p:cNvPr id="8" name="Group 3"/>
          <p:cNvGrpSpPr/>
          <p:nvPr userDrawn="1"/>
        </p:nvGrpSpPr>
        <p:grpSpPr bwMode="auto">
          <a:xfrm>
            <a:off x="35496" y="195487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>
                <a:solidFill>
                  <a:srgbClr val="000000"/>
                </a:solidFill>
              </a:r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7" y="4754562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2C490D1-B42F-4F90-A394-153416F97F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94FD1C0-4328-48C6-9CB5-4EDEEA8F94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DB33C01-72CA-445A-B0A2-6BA4652D26D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E42B3BA-68B1-4CEB-A62F-24302486BE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8CFA4E7-C942-40AD-958A-C91BBA4786A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E49C008E-0CD1-4897-8EDE-42EBABA538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248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7925ABE-A983-4A3A-B30F-2FDB83B425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EA0B19F-C48F-4D0B-8712-1E210E7C5D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B779704-0E5B-4674-958C-F541208655F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36D3234-F6A8-455D-86EC-675B41D0F31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0A9E683-3A1A-4D91-A30F-A17C566DC7E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50" baseline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44A25DAF-1281-4B9D-A66E-7DF34AA43B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495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2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7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9.wmf"/><Relationship Id="rId2" Type="http://schemas.openxmlformats.org/officeDocument/2006/relationships/notesSlide" Target="../notesSlides/notesSlide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6.wmf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16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4.bin"/><Relationship Id="rId3" Type="http://schemas.openxmlformats.org/officeDocument/2006/relationships/image" Target="../media/image37.png"/><Relationship Id="rId7" Type="http://schemas.openxmlformats.org/officeDocument/2006/relationships/image" Target="../media/image39.wmf"/><Relationship Id="rId12" Type="http://schemas.openxmlformats.org/officeDocument/2006/relationships/image" Target="../media/image42.wmf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6" Type="http://schemas.openxmlformats.org/officeDocument/2006/relationships/oleObject" Target="../embeddings/oleObject2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3.bin"/><Relationship Id="rId5" Type="http://schemas.openxmlformats.org/officeDocument/2006/relationships/image" Target="../media/image38.wmf"/><Relationship Id="rId15" Type="http://schemas.openxmlformats.org/officeDocument/2006/relationships/image" Target="../media/image44.png"/><Relationship Id="rId10" Type="http://schemas.openxmlformats.org/officeDocument/2006/relationships/image" Target="../media/image41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40.wmf"/><Relationship Id="rId14" Type="http://schemas.openxmlformats.org/officeDocument/2006/relationships/image" Target="../media/image4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oleObject" Target="../embeddings/oleObject26.bin"/><Relationship Id="rId7" Type="http://schemas.openxmlformats.org/officeDocument/2006/relationships/image" Target="../media/image42.wmf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7.bin"/><Relationship Id="rId11" Type="http://schemas.openxmlformats.org/officeDocument/2006/relationships/oleObject" Target="../embeddings/oleObject29.bin"/><Relationship Id="rId5" Type="http://schemas.openxmlformats.org/officeDocument/2006/relationships/image" Target="../media/image41.png"/><Relationship Id="rId10" Type="http://schemas.openxmlformats.org/officeDocument/2006/relationships/image" Target="../media/image44.png"/><Relationship Id="rId4" Type="http://schemas.openxmlformats.org/officeDocument/2006/relationships/image" Target="../media/image46.png"/><Relationship Id="rId9" Type="http://schemas.openxmlformats.org/officeDocument/2006/relationships/image" Target="../media/image4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30.bin"/><Relationship Id="rId7" Type="http://schemas.openxmlformats.org/officeDocument/2006/relationships/image" Target="../media/image4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41.png"/><Relationship Id="rId4" Type="http://schemas.openxmlformats.org/officeDocument/2006/relationships/image" Target="../media/image47.wmf"/><Relationship Id="rId9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50.wmf"/><Relationship Id="rId18" Type="http://schemas.openxmlformats.org/officeDocument/2006/relationships/oleObject" Target="../embeddings/oleObject38.bin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52.wmf"/><Relationship Id="rId2" Type="http://schemas.openxmlformats.org/officeDocument/2006/relationships/notesSlide" Target="../notesSlides/notesSlide12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49.wmf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51.wmf"/><Relationship Id="rId10" Type="http://schemas.openxmlformats.org/officeDocument/2006/relationships/oleObject" Target="../embeddings/oleObject34.bin"/><Relationship Id="rId19" Type="http://schemas.openxmlformats.org/officeDocument/2006/relationships/image" Target="../media/image53.wmf"/><Relationship Id="rId4" Type="http://schemas.openxmlformats.org/officeDocument/2006/relationships/diagramLayout" Target="../diagrams/layout2.xml"/><Relationship Id="rId9" Type="http://schemas.openxmlformats.org/officeDocument/2006/relationships/image" Target="../media/image48.wmf"/><Relationship Id="rId14" Type="http://schemas.openxmlformats.org/officeDocument/2006/relationships/oleObject" Target="../embeddings/oleObject3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5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2.wmf"/><Relationship Id="rId2" Type="http://schemas.openxmlformats.org/officeDocument/2006/relationships/oleObject" Target="../embeddings/oleObject44.bin"/><Relationship Id="rId1" Type="http://schemas.openxmlformats.org/officeDocument/2006/relationships/slideLayout" Target="../slideLayouts/slideLayout31.x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oleObject" Target="../embeddings/oleObject47.bin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72.wmf"/><Relationship Id="rId3" Type="http://schemas.openxmlformats.org/officeDocument/2006/relationships/image" Target="../media/image67.wmf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53.bin"/><Relationship Id="rId2" Type="http://schemas.openxmlformats.org/officeDocument/2006/relationships/oleObject" Target="../embeddings/oleObject48.bin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31.x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71.wmf"/><Relationship Id="rId5" Type="http://schemas.openxmlformats.org/officeDocument/2006/relationships/image" Target="../media/image68.wmf"/><Relationship Id="rId15" Type="http://schemas.openxmlformats.org/officeDocument/2006/relationships/image" Target="../media/image73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5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77.e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76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image" Target="../media/image78.emf"/><Relationship Id="rId7" Type="http://schemas.openxmlformats.org/officeDocument/2006/relationships/image" Target="../media/image80.emf"/><Relationship Id="rId2" Type="http://schemas.openxmlformats.org/officeDocument/2006/relationships/oleObject" Target="../embeddings/oleObject57.bin"/><Relationship Id="rId1" Type="http://schemas.openxmlformats.org/officeDocument/2006/relationships/slideLayout" Target="../slideLayouts/slideLayout31.x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79.e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8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67DC65E-E271-440F-BB6D-DADF2583A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044" y="1384698"/>
            <a:ext cx="6426994" cy="102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accent2"/>
                </a:solidFill>
              </a:rPr>
              <a:t>静态元件：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端电压与端电流之间为</a:t>
            </a:r>
            <a:r>
              <a:rPr lang="zh-CN" altLang="en-US" sz="2700" b="1" u="sng" baseline="0" dirty="0">
                <a:solidFill>
                  <a:srgbClr val="66FF33"/>
                </a:solidFill>
              </a:rPr>
              <a:t>代数</a:t>
            </a:r>
          </a:p>
          <a:p>
            <a:pPr algn="ctr" defTabSz="685800">
              <a:spcBef>
                <a:spcPct val="20000"/>
              </a:spcBef>
            </a:pPr>
            <a:r>
              <a:rPr lang="zh-CN" altLang="en-US" sz="2700" b="1" u="sng" baseline="0" dirty="0">
                <a:solidFill>
                  <a:srgbClr val="66FF33"/>
                </a:solidFill>
              </a:rPr>
              <a:t>关系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的电路元件。</a:t>
            </a:r>
            <a:endParaRPr lang="zh-CN" altLang="en-US" sz="2700" b="1" baseline="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2A1256A-3C8D-411C-A307-AA18D9590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1347" y="2409825"/>
            <a:ext cx="66151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rgbClr val="3333FF"/>
                </a:solidFill>
              </a:rPr>
              <a:t>静态电路：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仅由静态元件构成的电路；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E45353B-DC3E-4408-B620-D382693E4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21469"/>
            <a:ext cx="6858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/>
            <a:r>
              <a:rPr lang="zh-CN" altLang="en-US" sz="3300" b="1" baseline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第</a:t>
            </a:r>
            <a:r>
              <a:rPr lang="en-US" altLang="zh-CN" sz="3300" b="1" baseline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6</a:t>
            </a:r>
            <a:r>
              <a:rPr lang="zh-CN" altLang="en-US" sz="3300" b="1" baseline="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anose="02010600030101010101" pitchFamily="2" charset="-122"/>
              </a:rPr>
              <a:t>章　一阶电路分析</a:t>
            </a:r>
            <a:endParaRPr lang="zh-CN" altLang="en-US" sz="3300" baseline="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C6EEF6D-5843-4753-A5B2-8D4072061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181" y="3064669"/>
            <a:ext cx="6462713" cy="161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685800">
              <a:spcBef>
                <a:spcPct val="20000"/>
              </a:spcBef>
              <a:defRPr/>
            </a:pPr>
            <a:r>
              <a:rPr lang="zh-CN" altLang="en-US" sz="2700" b="1" kern="0" dirty="0">
                <a:solidFill>
                  <a:srgbClr val="3333FF"/>
                </a:solidFill>
                <a:latin typeface="Times New Roman"/>
                <a:ea typeface="楷体_GB2312" pitchFamily="49" charset="-122"/>
              </a:rPr>
              <a:t>静态电路</a:t>
            </a:r>
            <a:r>
              <a:rPr lang="en-US" altLang="zh-CN" sz="2700" b="1" kern="0" dirty="0">
                <a:latin typeface="Times New Roman"/>
                <a:ea typeface="楷体_GB2312" pitchFamily="49" charset="-122"/>
              </a:rPr>
              <a:t>——</a:t>
            </a:r>
            <a:r>
              <a:rPr lang="zh-CN" altLang="en-US" sz="2700" b="1" kern="0" dirty="0">
                <a:latin typeface="Times New Roman"/>
                <a:ea typeface="楷体_GB2312" pitchFamily="49" charset="-122"/>
              </a:rPr>
              <a:t>静态、即时：响应仅由激励 </a:t>
            </a:r>
            <a:endParaRPr lang="en-US" altLang="zh-CN" sz="2700" b="1" kern="0" dirty="0">
              <a:latin typeface="Times New Roman"/>
              <a:ea typeface="楷体_GB2312" pitchFamily="49" charset="-122"/>
            </a:endParaRPr>
          </a:p>
          <a:p>
            <a:pPr algn="ctr" defTabSz="685800">
              <a:spcBef>
                <a:spcPct val="20000"/>
              </a:spcBef>
              <a:defRPr/>
            </a:pPr>
            <a:r>
              <a:rPr lang="en-US" altLang="zh-CN" sz="2700" b="1" kern="0" dirty="0">
                <a:latin typeface="Times New Roman"/>
                <a:ea typeface="楷体_GB2312" pitchFamily="49" charset="-122"/>
              </a:rPr>
              <a:t>                         </a:t>
            </a:r>
            <a:r>
              <a:rPr lang="zh-CN" altLang="en-US" sz="2700" b="1" kern="0" dirty="0">
                <a:latin typeface="Times New Roman"/>
                <a:ea typeface="楷体_GB2312" pitchFamily="49" charset="-122"/>
              </a:rPr>
              <a:t>引起，</a:t>
            </a:r>
            <a:r>
              <a:rPr lang="zh-CN" altLang="en-US" sz="2700" b="1" kern="0" dirty="0">
                <a:ea typeface="楷体_GB2312" pitchFamily="49" charset="-122"/>
              </a:rPr>
              <a:t>激励－响应关系的数</a:t>
            </a:r>
            <a:endParaRPr lang="en-US" altLang="zh-CN" sz="2700" b="1" kern="0" dirty="0">
              <a:ea typeface="楷体_GB2312" pitchFamily="49" charset="-122"/>
            </a:endParaRPr>
          </a:p>
          <a:p>
            <a:pPr algn="ctr" defTabSz="685800">
              <a:spcBef>
                <a:spcPct val="20000"/>
              </a:spcBef>
              <a:defRPr/>
            </a:pPr>
            <a:r>
              <a:rPr lang="en-US" altLang="zh-CN" sz="2700" b="1" kern="0" dirty="0">
                <a:ea typeface="楷体_GB2312" pitchFamily="49" charset="-122"/>
              </a:rPr>
              <a:t>              </a:t>
            </a:r>
            <a:r>
              <a:rPr lang="zh-CN" altLang="en-US" sz="2700" b="1" kern="0" dirty="0">
                <a:ea typeface="楷体_GB2312" pitchFamily="49" charset="-122"/>
              </a:rPr>
              <a:t>学方程为代数方程 。</a:t>
            </a:r>
            <a:endParaRPr lang="zh-CN" altLang="en-US" sz="2700" b="1" kern="0" dirty="0">
              <a:latin typeface="Times New Roman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547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249977" y="339502"/>
            <a:ext cx="59602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三、线性电容</a:t>
            </a:r>
            <a:r>
              <a:rPr lang="en-US" altLang="zh-CN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VCR</a:t>
            </a: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关系的积分形式</a:t>
            </a:r>
          </a:p>
        </p:txBody>
      </p:sp>
      <p:sp>
        <p:nvSpPr>
          <p:cNvPr id="22563" name="Text Box 35"/>
          <p:cNvSpPr txBox="1">
            <a:spLocks noChangeArrowheads="1"/>
          </p:cNvSpPr>
          <p:nvPr/>
        </p:nvSpPr>
        <p:spPr bwMode="auto">
          <a:xfrm>
            <a:off x="4363944" y="2712393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kumimoji="1" lang="zh-CN" altLang="zh-CN" sz="2400" b="1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22564" name="Object 36"/>
          <p:cNvGraphicFramePr>
            <a:graphicFrameLocks noChangeAspect="1"/>
          </p:cNvGraphicFramePr>
          <p:nvPr/>
        </p:nvGraphicFramePr>
        <p:xfrm>
          <a:off x="3707904" y="922604"/>
          <a:ext cx="2808312" cy="702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2613600" imgH="9448800" progId="Equation.DSMT4">
                  <p:embed/>
                </p:oleObj>
              </mc:Choice>
              <mc:Fallback>
                <p:oleObj name="Equation" r:id="rId3" imgW="32613600" imgH="9448800" progId="Equation.DSMT4">
                  <p:embed/>
                  <p:pic>
                    <p:nvPicPr>
                      <p:cNvPr id="0" name="图片 3065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922604"/>
                        <a:ext cx="2808312" cy="7021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68" name="Object 40"/>
          <p:cNvGraphicFramePr>
            <a:graphicFrameLocks noChangeAspect="1"/>
          </p:cNvGraphicFramePr>
          <p:nvPr/>
        </p:nvGraphicFramePr>
        <p:xfrm>
          <a:off x="4257699" y="1779662"/>
          <a:ext cx="3489274" cy="664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891200" imgH="9448800" progId="Equation.DSMT4">
                  <p:embed/>
                </p:oleObj>
              </mc:Choice>
              <mc:Fallback>
                <p:oleObj name="Equation" r:id="rId5" imgW="43891200" imgH="9448800" progId="Equation.DSMT4">
                  <p:embed/>
                  <p:pic>
                    <p:nvPicPr>
                      <p:cNvPr id="0" name="图片 3065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99" y="1779662"/>
                        <a:ext cx="3489274" cy="664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714525" y="2636551"/>
          <a:ext cx="2879725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8404800" imgH="9448800" progId="Equation.DSMT4">
                  <p:embed/>
                </p:oleObj>
              </mc:Choice>
              <mc:Fallback>
                <p:oleObj name="Equation" r:id="rId7" imgW="38404800" imgH="94488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525" y="2636551"/>
                        <a:ext cx="2879725" cy="7096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4435048" y="2547278"/>
            <a:ext cx="3521328" cy="1331242"/>
            <a:chOff x="3636339" y="2547278"/>
            <a:chExt cx="3521328" cy="1331242"/>
          </a:xfrm>
        </p:grpSpPr>
        <p:sp>
          <p:nvSpPr>
            <p:cNvPr id="33" name="椭圆 32"/>
            <p:cNvSpPr/>
            <p:nvPr/>
          </p:nvSpPr>
          <p:spPr bwMode="auto">
            <a:xfrm>
              <a:off x="3636339" y="2547278"/>
              <a:ext cx="504056" cy="84883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4" name="圆角矩形标注 33"/>
            <p:cNvSpPr/>
            <p:nvPr/>
          </p:nvSpPr>
          <p:spPr bwMode="auto">
            <a:xfrm>
              <a:off x="5436096" y="3435846"/>
              <a:ext cx="1721571" cy="442674"/>
            </a:xfrm>
            <a:prstGeom prst="wedgeRoundRectCallout">
              <a:avLst>
                <a:gd name="adj1" fmla="val -135249"/>
                <a:gd name="adj2" fmla="val -60131"/>
                <a:gd name="adj3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000" b="1" dirty="0"/>
                <a:t>初始电压</a:t>
              </a:r>
              <a:endParaRPr kumimoji="1" lang="zh-CN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64935" y="3898169"/>
            <a:ext cx="6340911" cy="833821"/>
            <a:chOff x="3186617" y="1875688"/>
            <a:chExt cx="3692644" cy="1017831"/>
          </a:xfrm>
        </p:grpSpPr>
        <p:sp>
          <p:nvSpPr>
            <p:cNvPr id="36" name="Text Box 32"/>
            <p:cNvSpPr txBox="1">
              <a:spLocks noChangeArrowheads="1"/>
            </p:cNvSpPr>
            <p:nvPr/>
          </p:nvSpPr>
          <p:spPr bwMode="auto">
            <a:xfrm>
              <a:off x="3633923" y="2127890"/>
              <a:ext cx="3245338" cy="76562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2"/>
                  </a:solidFill>
                  <a:latin typeface="+mn-ea"/>
                  <a:ea typeface="+mn-ea"/>
                </a:rPr>
                <a:t>电容元件是一种记忆元件。</a:t>
              </a:r>
              <a:endParaRPr kumimoji="1" lang="zh-CN" altLang="en-US" sz="2400" dirty="0">
                <a:latin typeface="+mn-ea"/>
                <a:ea typeface="+mn-ea"/>
              </a:endParaRPr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3186617" y="1875688"/>
              <a:ext cx="862262" cy="563546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</a:t>
              </a:r>
            </a:p>
          </p:txBody>
        </p:sp>
      </p:grpSp>
      <p:sp>
        <p:nvSpPr>
          <p:cNvPr id="41" name="椭圆 40"/>
          <p:cNvSpPr>
            <a:spLocks noChangeArrowheads="1"/>
          </p:cNvSpPr>
          <p:nvPr/>
        </p:nvSpPr>
        <p:spPr bwMode="auto">
          <a:xfrm>
            <a:off x="4879726" y="4202359"/>
            <a:ext cx="1420466" cy="43204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  <p:sp>
        <p:nvSpPr>
          <p:cNvPr id="38" name="椭圆 37"/>
          <p:cNvSpPr/>
          <p:nvPr/>
        </p:nvSpPr>
        <p:spPr bwMode="auto">
          <a:xfrm>
            <a:off x="4435048" y="1759067"/>
            <a:ext cx="1649120" cy="81268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27041" y="949046"/>
            <a:ext cx="1043570" cy="1613190"/>
            <a:chOff x="365193" y="986411"/>
            <a:chExt cx="876591" cy="1455302"/>
          </a:xfrm>
        </p:grpSpPr>
        <p:sp>
          <p:nvSpPr>
            <p:cNvPr id="42" name="Text Box 17"/>
            <p:cNvSpPr txBox="1">
              <a:spLocks noChangeArrowheads="1"/>
            </p:cNvSpPr>
            <p:nvPr/>
          </p:nvSpPr>
          <p:spPr bwMode="auto">
            <a:xfrm>
              <a:off x="1096017" y="1713978"/>
              <a:ext cx="1457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>
                  <a:solidFill>
                    <a:schemeClr val="tx2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43" name="Text Box 18"/>
            <p:cNvSpPr txBox="1">
              <a:spLocks noChangeArrowheads="1"/>
            </p:cNvSpPr>
            <p:nvPr/>
          </p:nvSpPr>
          <p:spPr bwMode="auto">
            <a:xfrm>
              <a:off x="718247" y="986411"/>
              <a:ext cx="214364" cy="360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 err="1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  <a:endParaRPr kumimoji="1" lang="en-US" altLang="zh-CN" sz="20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4" name="Line 21"/>
            <p:cNvSpPr>
              <a:spLocks noChangeShapeType="1"/>
            </p:cNvSpPr>
            <p:nvPr/>
          </p:nvSpPr>
          <p:spPr bwMode="auto">
            <a:xfrm rot="5400000" flipH="1">
              <a:off x="695138" y="1551747"/>
              <a:ext cx="428377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45" name="Line 22"/>
            <p:cNvSpPr>
              <a:spLocks noChangeShapeType="1"/>
            </p:cNvSpPr>
            <p:nvPr/>
          </p:nvSpPr>
          <p:spPr bwMode="auto">
            <a:xfrm rot="5400000" flipV="1">
              <a:off x="658822" y="2146208"/>
              <a:ext cx="501011" cy="1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506475" y="1323877"/>
              <a:ext cx="277651" cy="1050240"/>
              <a:chOff x="506475" y="1323877"/>
              <a:chExt cx="277651" cy="1050240"/>
            </a:xfrm>
          </p:grpSpPr>
          <p:sp>
            <p:nvSpPr>
              <p:cNvPr id="57" name="Text Box 19"/>
              <p:cNvSpPr txBox="1">
                <a:spLocks noChangeArrowheads="1"/>
              </p:cNvSpPr>
              <p:nvPr/>
            </p:nvSpPr>
            <p:spPr bwMode="auto">
              <a:xfrm>
                <a:off x="507224" y="1673389"/>
                <a:ext cx="274958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</a:rPr>
                  <a:t>u</a:t>
                </a:r>
              </a:p>
            </p:txBody>
          </p:sp>
          <p:sp>
            <p:nvSpPr>
              <p:cNvPr id="58" name="Rectangle 20"/>
              <p:cNvSpPr>
                <a:spLocks noChangeArrowheads="1"/>
              </p:cNvSpPr>
              <p:nvPr/>
            </p:nvSpPr>
            <p:spPr bwMode="auto">
              <a:xfrm>
                <a:off x="506475" y="1323877"/>
                <a:ext cx="277651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  <a:sym typeface="CommonBullets" pitchFamily="34" charset="2"/>
                  </a:rPr>
                  <a:t>+</a:t>
                </a:r>
              </a:p>
            </p:txBody>
          </p:sp>
          <p:sp>
            <p:nvSpPr>
              <p:cNvPr id="59" name="Rectangle 25"/>
              <p:cNvSpPr>
                <a:spLocks noChangeArrowheads="1"/>
              </p:cNvSpPr>
              <p:nvPr/>
            </p:nvSpPr>
            <p:spPr bwMode="auto">
              <a:xfrm>
                <a:off x="509997" y="2013167"/>
                <a:ext cx="262839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  <a:sym typeface="CommonBullets" pitchFamily="34" charset="2"/>
                  </a:rPr>
                  <a:t>–</a:t>
                </a:r>
              </a:p>
            </p:txBody>
          </p:sp>
        </p:grpSp>
        <p:sp>
          <p:nvSpPr>
            <p:cNvPr id="47" name="Line 26"/>
            <p:cNvSpPr>
              <a:spLocks noChangeShapeType="1"/>
            </p:cNvSpPr>
            <p:nvPr/>
          </p:nvSpPr>
          <p:spPr bwMode="auto">
            <a:xfrm flipV="1">
              <a:off x="467544" y="2396271"/>
              <a:ext cx="429207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48" name="Line 27"/>
            <p:cNvSpPr>
              <a:spLocks noChangeShapeType="1"/>
            </p:cNvSpPr>
            <p:nvPr/>
          </p:nvSpPr>
          <p:spPr bwMode="auto">
            <a:xfrm>
              <a:off x="489648" y="1332693"/>
              <a:ext cx="419978" cy="44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49" name="Line 28"/>
            <p:cNvSpPr>
              <a:spLocks noChangeShapeType="1"/>
            </p:cNvSpPr>
            <p:nvPr/>
          </p:nvSpPr>
          <p:spPr bwMode="auto">
            <a:xfrm>
              <a:off x="550815" y="1329455"/>
              <a:ext cx="216000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grpSp>
          <p:nvGrpSpPr>
            <p:cNvPr id="51" name="Group 29"/>
            <p:cNvGrpSpPr/>
            <p:nvPr/>
          </p:nvGrpSpPr>
          <p:grpSpPr bwMode="auto">
            <a:xfrm rot="16200000">
              <a:off x="847697" y="1669783"/>
              <a:ext cx="129832" cy="322003"/>
              <a:chOff x="3194" y="3083"/>
              <a:chExt cx="215" cy="576"/>
            </a:xfrm>
          </p:grpSpPr>
          <p:sp>
            <p:nvSpPr>
              <p:cNvPr id="55" name="Line 30"/>
              <p:cNvSpPr>
                <a:spLocks noChangeShapeType="1"/>
              </p:cNvSpPr>
              <p:nvPr/>
            </p:nvSpPr>
            <p:spPr bwMode="auto">
              <a:xfrm>
                <a:off x="3194" y="3083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 sz="2000"/>
              </a:p>
            </p:txBody>
          </p:sp>
          <p:sp>
            <p:nvSpPr>
              <p:cNvPr id="56" name="Line 31"/>
              <p:cNvSpPr>
                <a:spLocks noChangeShapeType="1"/>
              </p:cNvSpPr>
              <p:nvPr/>
            </p:nvSpPr>
            <p:spPr bwMode="auto">
              <a:xfrm>
                <a:off x="3409" y="3083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 sz="2000"/>
              </a:p>
            </p:txBody>
          </p:sp>
        </p:grp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927624" y="1545086"/>
              <a:ext cx="155173" cy="360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endParaRPr kumimoji="1" lang="en-US" altLang="zh-CN" sz="2000" b="1" i="1" dirty="0">
                <a:solidFill>
                  <a:srgbClr val="2520F2"/>
                </a:solidFill>
                <a:latin typeface="Times New Roman" pitchFamily="18" charset="0"/>
                <a:sym typeface="CommonBullets" pitchFamily="34" charset="2"/>
              </a:endParaRPr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 bwMode="auto">
            <a:xfrm>
              <a:off x="377544" y="1291320"/>
              <a:ext cx="90000" cy="9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4" name="椭圆 53"/>
            <p:cNvSpPr>
              <a:spLocks noChangeAspect="1"/>
            </p:cNvSpPr>
            <p:nvPr/>
          </p:nvSpPr>
          <p:spPr bwMode="auto">
            <a:xfrm>
              <a:off x="365193" y="2351713"/>
              <a:ext cx="90000" cy="9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299845" y="858114"/>
          <a:ext cx="93027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1277600" imgH="9448800" progId="Equation.DSMT4">
                  <p:embed/>
                </p:oleObj>
              </mc:Choice>
              <mc:Fallback>
                <p:oleObj name="Equation" r:id="rId9" imgW="11277600" imgH="9448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9845" y="858114"/>
                        <a:ext cx="93027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下箭头 38"/>
          <p:cNvSpPr/>
          <p:nvPr/>
        </p:nvSpPr>
        <p:spPr bwMode="auto">
          <a:xfrm rot="16200000">
            <a:off x="3419872" y="1150387"/>
            <a:ext cx="144016" cy="288032"/>
          </a:xfrm>
          <a:prstGeom prst="downArrow">
            <a:avLst/>
          </a:prstGeom>
          <a:solidFill>
            <a:srgbClr val="3333FF"/>
          </a:solidFill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8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206848"/>
              </p:ext>
            </p:extLst>
          </p:nvPr>
        </p:nvGraphicFramePr>
        <p:xfrm>
          <a:off x="2761879" y="1505918"/>
          <a:ext cx="210820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1394400" imgH="10058400" progId="Equation.DSMT4">
                  <p:embed/>
                </p:oleObj>
              </mc:Choice>
              <mc:Fallback>
                <p:oleObj name="Equation" r:id="rId3" imgW="31394400" imgH="10058400" progId="Equation.DSMT4">
                  <p:embed/>
                  <p:pic>
                    <p:nvPicPr>
                      <p:cNvPr id="0" name="图片 300817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2761879" y="1505918"/>
                        <a:ext cx="2108200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36684" y="268035"/>
            <a:ext cx="36720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四、电容的储能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135115" y="987574"/>
            <a:ext cx="41894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从</a:t>
            </a:r>
            <a:r>
              <a:rPr kumimoji="1" lang="en-US" altLang="zh-CN" sz="24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kumimoji="1" lang="en-US" altLang="zh-CN" sz="2400" b="1" baseline="-25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到 </a:t>
            </a:r>
            <a:r>
              <a:rPr kumimoji="1" lang="en-US" altLang="zh-CN" sz="2400" b="1" i="1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电容储能的变化量：</a:t>
            </a:r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033463" y="760413"/>
          <a:ext cx="3254375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5110400" imgH="10058400" progId="Equation.DSMT4">
                  <p:embed/>
                </p:oleObj>
              </mc:Choice>
              <mc:Fallback>
                <p:oleObj name="Equation" r:id="rId5" imgW="45110400" imgH="10058400" progId="Equation.DSMT4">
                  <p:embed/>
                  <p:pic>
                    <p:nvPicPr>
                      <p:cNvPr id="0" name="图片 3008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760413"/>
                        <a:ext cx="3254375" cy="70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322434"/>
              </p:ext>
            </p:extLst>
          </p:nvPr>
        </p:nvGraphicFramePr>
        <p:xfrm>
          <a:off x="771550" y="1505719"/>
          <a:ext cx="200025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282680" imgH="330120" progId="Equation.DSMT4">
                  <p:embed/>
                </p:oleObj>
              </mc:Choice>
              <mc:Fallback>
                <p:oleObj name="Equation" r:id="rId7" imgW="1282680" imgH="330120" progId="Equation.DSMT4">
                  <p:embed/>
                  <p:pic>
                    <p:nvPicPr>
                      <p:cNvPr id="0" name="图片 3008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550" y="1505719"/>
                        <a:ext cx="2000250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106116" y="2252340"/>
          <a:ext cx="190182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9260800" imgH="9753600" progId="Equation.DSMT4">
                  <p:embed/>
                </p:oleObj>
              </mc:Choice>
              <mc:Fallback>
                <p:oleObj name="Equation" r:id="rId9" imgW="29260800" imgH="9753600" progId="Equation.DSMT4">
                  <p:embed/>
                  <p:pic>
                    <p:nvPicPr>
                      <p:cNvPr id="0" name="图片 300820"/>
                      <p:cNvPicPr/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>
                      <a:xfrm>
                        <a:off x="1106116" y="2252340"/>
                        <a:ext cx="1901825" cy="67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644266"/>
              </p:ext>
            </p:extLst>
          </p:nvPr>
        </p:nvGraphicFramePr>
        <p:xfrm>
          <a:off x="5059363" y="1520825"/>
          <a:ext cx="204628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485720" imgH="393480" progId="Equation.DSMT4">
                  <p:embed/>
                </p:oleObj>
              </mc:Choice>
              <mc:Fallback>
                <p:oleObj name="Equation" r:id="rId11" imgW="148572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9363" y="1520825"/>
                        <a:ext cx="2046287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685236"/>
              </p:ext>
            </p:extLst>
          </p:nvPr>
        </p:nvGraphicFramePr>
        <p:xfrm>
          <a:off x="5532760" y="1779662"/>
          <a:ext cx="3287712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600200" imgH="393480" progId="Equation.DSMT4">
                  <p:embed/>
                </p:oleObj>
              </mc:Choice>
              <mc:Fallback>
                <p:oleObj name="Equation" r:id="rId13" imgW="1600200" imgH="393480" progId="Equation.DSMT4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2760" y="1779662"/>
                        <a:ext cx="3287712" cy="7874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组合 17"/>
          <p:cNvGrpSpPr/>
          <p:nvPr/>
        </p:nvGrpSpPr>
        <p:grpSpPr>
          <a:xfrm>
            <a:off x="179512" y="2955363"/>
            <a:ext cx="8640960" cy="1643305"/>
            <a:chOff x="3009925" y="2051444"/>
            <a:chExt cx="4860315" cy="1014302"/>
          </a:xfrm>
        </p:grpSpPr>
        <p:sp>
          <p:nvSpPr>
            <p:cNvPr id="19" name="Text Box 32"/>
            <p:cNvSpPr txBox="1">
              <a:spLocks noChangeArrowheads="1"/>
            </p:cNvSpPr>
            <p:nvPr/>
          </p:nvSpPr>
          <p:spPr bwMode="auto">
            <a:xfrm>
              <a:off x="3320209" y="2157259"/>
              <a:ext cx="4550031" cy="9084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1200"/>
                </a:spcBef>
              </a:pPr>
              <a:r>
                <a:rPr lang="en-US" altLang="zh-CN" sz="2400" dirty="0">
                  <a:solidFill>
                    <a:schemeClr val="tx2"/>
                  </a:solidFill>
                  <a:latin typeface="+mn-lt"/>
                  <a:ea typeface="+mn-ea"/>
                </a:rPr>
                <a:t>1.  </a:t>
              </a:r>
              <a:r>
                <a:rPr lang="zh-CN" altLang="en-US" sz="2400" dirty="0">
                  <a:solidFill>
                    <a:schemeClr val="tx2"/>
                  </a:solidFill>
                  <a:latin typeface="+mn-lt"/>
                  <a:ea typeface="+mn-ea"/>
                </a:rPr>
                <a:t>电容元件是无源元件。</a:t>
              </a:r>
              <a:r>
                <a:rPr lang="en-US" altLang="zh-CN" sz="2400" dirty="0">
                  <a:solidFill>
                    <a:schemeClr val="tx2"/>
                  </a:solidFill>
                  <a:latin typeface="+mn-lt"/>
                  <a:ea typeface="+mn-ea"/>
                </a:rPr>
                <a:t>(</a:t>
              </a:r>
              <a:r>
                <a:rPr lang="zh-CN" altLang="en-US" sz="2400" dirty="0">
                  <a:solidFill>
                    <a:schemeClr val="tx2"/>
                  </a:solidFill>
                  <a:latin typeface="+mn-lt"/>
                  <a:ea typeface="+mn-ea"/>
                </a:rPr>
                <a:t>不是耗能元件，存储或释放能量</a:t>
              </a:r>
              <a:r>
                <a:rPr lang="en-US" altLang="zh-CN" sz="2400" dirty="0">
                  <a:solidFill>
                    <a:schemeClr val="tx2"/>
                  </a:solidFill>
                  <a:latin typeface="+mn-lt"/>
                  <a:ea typeface="+mn-ea"/>
                </a:rPr>
                <a:t>)</a:t>
              </a:r>
            </a:p>
            <a:p>
              <a:pPr marL="457200" indent="-457200" algn="just">
                <a:lnSpc>
                  <a:spcPct val="120000"/>
                </a:lnSpc>
                <a:spcBef>
                  <a:spcPct val="50000"/>
                </a:spcBef>
                <a:buAutoNum type="arabicPeriod"/>
              </a:pPr>
              <a:endParaRPr lang="en-US" altLang="zh-CN" sz="2400" dirty="0">
                <a:solidFill>
                  <a:schemeClr val="tx2"/>
                </a:solidFill>
                <a:latin typeface="+mn-lt"/>
                <a:ea typeface="+mn-ea"/>
                <a:sym typeface="Symbol" pitchFamily="18" charset="2"/>
              </a:endParaRPr>
            </a:p>
          </p:txBody>
        </p:sp>
        <p:sp>
          <p:nvSpPr>
            <p:cNvPr id="20" name="Text Box 44"/>
            <p:cNvSpPr txBox="1">
              <a:spLocks noChangeArrowheads="1"/>
            </p:cNvSpPr>
            <p:nvPr/>
          </p:nvSpPr>
          <p:spPr bwMode="auto">
            <a:xfrm>
              <a:off x="3009925" y="2051444"/>
              <a:ext cx="634536" cy="284955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kumimoji="1" lang="zh-CN" altLang="en-US" sz="2400" dirty="0">
                  <a:solidFill>
                    <a:schemeClr val="bg1"/>
                  </a:solidFill>
                  <a:latin typeface="+mn-lt"/>
                  <a:ea typeface="+mn-ea"/>
                </a:rPr>
                <a:t>结论</a:t>
              </a:r>
            </a:p>
          </p:txBody>
        </p:sp>
      </p:grpSp>
      <p:sp>
        <p:nvSpPr>
          <p:cNvPr id="21" name="椭圆 20"/>
          <p:cNvSpPr/>
          <p:nvPr/>
        </p:nvSpPr>
        <p:spPr bwMode="auto">
          <a:xfrm>
            <a:off x="1682179" y="2268729"/>
            <a:ext cx="1007669" cy="67254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1154" y="3723878"/>
            <a:ext cx="7945302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</a:pPr>
            <a:r>
              <a:rPr lang="en-US" altLang="zh-CN" b="1" dirty="0">
                <a:sym typeface="Symbol" pitchFamily="18" charset="2"/>
              </a:rPr>
              <a:t>2. </a:t>
            </a:r>
            <a:r>
              <a:rPr lang="zh-CN" altLang="en-US" b="1" dirty="0">
                <a:solidFill>
                  <a:schemeClr val="tx2"/>
                </a:solidFill>
              </a:rPr>
              <a:t>电容以</a:t>
            </a:r>
            <a:r>
              <a:rPr lang="zh-CN" altLang="en-US" b="1" dirty="0">
                <a:solidFill>
                  <a:srgbClr val="FF0000"/>
                </a:solidFill>
                <a:sym typeface="Symbol" pitchFamily="18" charset="2"/>
              </a:rPr>
              <a:t>电场形式存储能量的</a:t>
            </a:r>
            <a:r>
              <a:rPr lang="zh-CN" altLang="en-US" b="1" dirty="0">
                <a:sym typeface="Symbol" pitchFamily="18" charset="2"/>
              </a:rPr>
              <a:t>，任一时刻电容的储能仅取决于该时刻电容的</a:t>
            </a:r>
            <a:r>
              <a:rPr lang="zh-CN" altLang="en-US" b="1" dirty="0">
                <a:solidFill>
                  <a:srgbClr val="FF0000"/>
                </a:solidFill>
                <a:sym typeface="Symbol" pitchFamily="18" charset="2"/>
              </a:rPr>
              <a:t>电压值</a:t>
            </a:r>
            <a:r>
              <a:rPr lang="zh-CN" altLang="en-US" b="1" dirty="0">
                <a:sym typeface="Symbol" pitchFamily="18" charset="2"/>
              </a:rPr>
              <a:t>，而与此时刻电容的电流值无关。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4716016" y="555526"/>
            <a:ext cx="44310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333FF"/>
                </a:solidFill>
              </a:rPr>
              <a:t>充电</a:t>
            </a:r>
            <a:r>
              <a:rPr lang="zh-CN" altLang="en-US" b="1" i="1" dirty="0">
                <a:solidFill>
                  <a:srgbClr val="3333FF"/>
                </a:solidFill>
              </a:rPr>
              <a:t>，</a:t>
            </a:r>
            <a:r>
              <a:rPr lang="en-US" altLang="zh-CN" b="1" i="1" dirty="0">
                <a:solidFill>
                  <a:srgbClr val="3333FF"/>
                </a:solidFill>
              </a:rPr>
              <a:t>p</a:t>
            </a:r>
            <a:r>
              <a:rPr lang="zh-CN" altLang="en-US" b="1" baseline="-25000" dirty="0">
                <a:solidFill>
                  <a:srgbClr val="3333FF"/>
                </a:solidFill>
              </a:rPr>
              <a:t>吸</a:t>
            </a:r>
            <a:r>
              <a:rPr lang="en-US" altLang="zh-CN" b="1" dirty="0">
                <a:solidFill>
                  <a:srgbClr val="3333FF"/>
                </a:solidFill>
              </a:rPr>
              <a:t>&gt;0  </a:t>
            </a:r>
            <a:r>
              <a:rPr lang="zh-CN" altLang="en-US" b="1" dirty="0">
                <a:solidFill>
                  <a:srgbClr val="3333FF"/>
                </a:solidFill>
              </a:rPr>
              <a:t>吸收（存储）能量</a:t>
            </a:r>
            <a:endParaRPr lang="en-US" altLang="zh-CN" b="1" dirty="0">
              <a:solidFill>
                <a:srgbClr val="3333FF"/>
              </a:solidFill>
            </a:endParaRPr>
          </a:p>
          <a:p>
            <a:r>
              <a:rPr lang="zh-CN" altLang="en-US" b="1" dirty="0">
                <a:solidFill>
                  <a:srgbClr val="3333FF"/>
                </a:solidFill>
              </a:rPr>
              <a:t>放电</a:t>
            </a:r>
            <a:r>
              <a:rPr lang="zh-CN" altLang="en-US" b="1" i="1" dirty="0">
                <a:solidFill>
                  <a:srgbClr val="3333FF"/>
                </a:solidFill>
              </a:rPr>
              <a:t>，</a:t>
            </a:r>
            <a:r>
              <a:rPr lang="en-US" altLang="zh-CN" b="1" i="1" dirty="0">
                <a:solidFill>
                  <a:srgbClr val="3333FF"/>
                </a:solidFill>
              </a:rPr>
              <a:t>p</a:t>
            </a:r>
            <a:r>
              <a:rPr lang="zh-CN" altLang="en-US" b="1" baseline="-25000" dirty="0">
                <a:solidFill>
                  <a:srgbClr val="3333FF"/>
                </a:solidFill>
              </a:rPr>
              <a:t>吸</a:t>
            </a:r>
            <a:r>
              <a:rPr lang="en-US" altLang="zh-CN" b="1" dirty="0">
                <a:solidFill>
                  <a:srgbClr val="3333FF"/>
                </a:solidFill>
              </a:rPr>
              <a:t>&lt;0  </a:t>
            </a:r>
            <a:r>
              <a:rPr lang="zh-CN" altLang="en-US" b="1" dirty="0">
                <a:solidFill>
                  <a:srgbClr val="3333FF"/>
                </a:solidFill>
              </a:rPr>
              <a:t>释放能量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488870" y="763821"/>
            <a:ext cx="1043570" cy="1613190"/>
            <a:chOff x="365193" y="986411"/>
            <a:chExt cx="876591" cy="1455302"/>
          </a:xfrm>
        </p:grpSpPr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1096017" y="1713978"/>
              <a:ext cx="1457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>
                  <a:solidFill>
                    <a:schemeClr val="tx2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718247" y="986411"/>
              <a:ext cx="214364" cy="360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 err="1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  <a:endParaRPr kumimoji="1" lang="en-US" altLang="zh-CN" sz="20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rot="5400000" flipH="1">
              <a:off x="695138" y="1551747"/>
              <a:ext cx="428377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rot="5400000" flipV="1">
              <a:off x="658822" y="2146208"/>
              <a:ext cx="501011" cy="1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06475" y="1323877"/>
              <a:ext cx="277651" cy="1050240"/>
              <a:chOff x="506475" y="1323877"/>
              <a:chExt cx="277651" cy="1050240"/>
            </a:xfrm>
          </p:grpSpPr>
          <p:sp>
            <p:nvSpPr>
              <p:cNvPr id="36" name="Text Box 19"/>
              <p:cNvSpPr txBox="1">
                <a:spLocks noChangeArrowheads="1"/>
              </p:cNvSpPr>
              <p:nvPr/>
            </p:nvSpPr>
            <p:spPr bwMode="auto">
              <a:xfrm>
                <a:off x="507224" y="1673389"/>
                <a:ext cx="274958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</a:rPr>
                  <a:t>u</a:t>
                </a:r>
              </a:p>
            </p:txBody>
          </p:sp>
          <p:sp>
            <p:nvSpPr>
              <p:cNvPr id="37" name="Rectangle 20"/>
              <p:cNvSpPr>
                <a:spLocks noChangeArrowheads="1"/>
              </p:cNvSpPr>
              <p:nvPr/>
            </p:nvSpPr>
            <p:spPr bwMode="auto">
              <a:xfrm>
                <a:off x="506475" y="1323877"/>
                <a:ext cx="277651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  <a:sym typeface="CommonBullets" pitchFamily="34" charset="2"/>
                  </a:rPr>
                  <a:t>+</a:t>
                </a:r>
              </a:p>
            </p:txBody>
          </p:sp>
          <p:sp>
            <p:nvSpPr>
              <p:cNvPr id="38" name="Rectangle 25"/>
              <p:cNvSpPr>
                <a:spLocks noChangeArrowheads="1"/>
              </p:cNvSpPr>
              <p:nvPr/>
            </p:nvSpPr>
            <p:spPr bwMode="auto">
              <a:xfrm>
                <a:off x="509997" y="2013167"/>
                <a:ext cx="262839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  <a:sym typeface="CommonBullets" pitchFamily="34" charset="2"/>
                  </a:rPr>
                  <a:t>–</a:t>
                </a:r>
              </a:p>
            </p:txBody>
          </p:sp>
        </p:grp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V="1">
              <a:off x="467544" y="2396271"/>
              <a:ext cx="429207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89648" y="1332693"/>
              <a:ext cx="419978" cy="44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550815" y="1329455"/>
              <a:ext cx="216000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grpSp>
          <p:nvGrpSpPr>
            <p:cNvPr id="30" name="Group 29"/>
            <p:cNvGrpSpPr/>
            <p:nvPr/>
          </p:nvGrpSpPr>
          <p:grpSpPr bwMode="auto">
            <a:xfrm rot="16200000">
              <a:off x="847697" y="1669783"/>
              <a:ext cx="129832" cy="322003"/>
              <a:chOff x="3194" y="3083"/>
              <a:chExt cx="215" cy="576"/>
            </a:xfrm>
          </p:grpSpPr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3194" y="3083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 sz="2000"/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>
                <a:off x="3409" y="3083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 sz="2000"/>
              </a:p>
            </p:txBody>
          </p:sp>
        </p:grp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927624" y="1545086"/>
              <a:ext cx="155173" cy="360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endParaRPr kumimoji="1" lang="en-US" altLang="zh-CN" sz="2000" b="1" i="1" dirty="0">
                <a:solidFill>
                  <a:srgbClr val="2520F2"/>
                </a:solidFill>
                <a:latin typeface="Times New Roman" pitchFamily="18" charset="0"/>
                <a:sym typeface="CommonBullets" pitchFamily="34" charset="2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 bwMode="auto">
            <a:xfrm>
              <a:off x="377544" y="1291320"/>
              <a:ext cx="90000" cy="9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" name="椭圆 32"/>
            <p:cNvSpPr>
              <a:spLocks noChangeAspect="1"/>
            </p:cNvSpPr>
            <p:nvPr/>
          </p:nvSpPr>
          <p:spPr bwMode="auto">
            <a:xfrm>
              <a:off x="365193" y="2351713"/>
              <a:ext cx="90000" cy="9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85 -0.00524 L -0.24982 -0.00987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42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1" grpId="0" animBg="1"/>
      <p:bldP spid="3" grpId="0"/>
      <p:bldP spid="7" grpId="0" build="p"/>
      <p:bldP spid="7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55576" y="700500"/>
            <a:ext cx="7920880" cy="3579117"/>
            <a:chOff x="1524000" y="539750"/>
            <a:chExt cx="6648400" cy="4336256"/>
          </a:xfrm>
        </p:grpSpPr>
        <p:graphicFrame>
          <p:nvGraphicFramePr>
            <p:cNvPr id="2" name="图示 1"/>
            <p:cNvGraphicFramePr/>
            <p:nvPr/>
          </p:nvGraphicFramePr>
          <p:xfrm>
            <a:off x="1524000" y="539750"/>
            <a:ext cx="6648400" cy="43362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9895442"/>
                </p:ext>
              </p:extLst>
            </p:nvPr>
          </p:nvGraphicFramePr>
          <p:xfrm>
            <a:off x="4364680" y="2370647"/>
            <a:ext cx="940811" cy="6107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7373600" imgH="10058400" progId="Equation.DSMT4">
                    <p:embed/>
                  </p:oleObj>
                </mc:Choice>
                <mc:Fallback>
                  <p:oleObj name="Equation" r:id="rId8" imgW="17373600" imgH="10058400" progId="Equation.DSMT4">
                    <p:embed/>
                    <p:pic>
                      <p:nvPicPr>
                        <p:cNvPr id="0" name="图片 332052"/>
                        <p:cNvPicPr/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364680" y="2370647"/>
                          <a:ext cx="940811" cy="61079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矩形 25"/>
          <p:cNvSpPr/>
          <p:nvPr/>
        </p:nvSpPr>
        <p:spPr>
          <a:xfrm>
            <a:off x="251520" y="1275606"/>
            <a:ext cx="720080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电容元件的特性</a:t>
            </a: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973212" y="336458"/>
          <a:ext cx="160020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1336000" imgH="10058400" progId="Equation.DSMT4">
                  <p:embed/>
                </p:oleObj>
              </mc:Choice>
              <mc:Fallback>
                <p:oleObj name="Equation" r:id="rId10" imgW="21336000" imgH="10058400" progId="Equation.DSMT4">
                  <p:embed/>
                  <p:pic>
                    <p:nvPicPr>
                      <p:cNvPr id="0" name="图片 33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3212" y="336458"/>
                        <a:ext cx="1600200" cy="7540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549968"/>
              </p:ext>
            </p:extLst>
          </p:nvPr>
        </p:nvGraphicFramePr>
        <p:xfrm>
          <a:off x="805953" y="4269995"/>
          <a:ext cx="290195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8709600" imgH="9448800" progId="Equation.DSMT4">
                  <p:embed/>
                </p:oleObj>
              </mc:Choice>
              <mc:Fallback>
                <p:oleObj name="Equation" r:id="rId12" imgW="38709600" imgH="9448800" progId="Equation.DSMT4">
                  <p:embed/>
                  <p:pic>
                    <p:nvPicPr>
                      <p:cNvPr id="0" name="图片 33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53" y="4269995"/>
                        <a:ext cx="2901950" cy="7096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8020967"/>
              </p:ext>
            </p:extLst>
          </p:nvPr>
        </p:nvGraphicFramePr>
        <p:xfrm>
          <a:off x="1259632" y="969170"/>
          <a:ext cx="187325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4993600" imgH="9448800" progId="Equation.DSMT4">
                  <p:embed/>
                </p:oleObj>
              </mc:Choice>
              <mc:Fallback>
                <p:oleObj name="Equation" r:id="rId14" imgW="24993600" imgH="9448800" progId="Equation.DSMT4">
                  <p:embed/>
                  <p:pic>
                    <p:nvPicPr>
                      <p:cNvPr id="0" name="图片 33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969170"/>
                        <a:ext cx="1873250" cy="7096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48510"/>
              </p:ext>
            </p:extLst>
          </p:nvPr>
        </p:nvGraphicFramePr>
        <p:xfrm>
          <a:off x="6156325" y="3287713"/>
          <a:ext cx="23987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2004000" imgH="14630400" progId="Equation.DSMT4">
                  <p:embed/>
                </p:oleObj>
              </mc:Choice>
              <mc:Fallback>
                <p:oleObj name="Equation" r:id="rId16" imgW="32004000" imgH="14630400" progId="Equation.DSMT4">
                  <p:embed/>
                  <p:pic>
                    <p:nvPicPr>
                      <p:cNvPr id="0" name="图片 33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3287713"/>
                        <a:ext cx="2398713" cy="10985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右箭头 8"/>
          <p:cNvSpPr/>
          <p:nvPr/>
        </p:nvSpPr>
        <p:spPr bwMode="auto">
          <a:xfrm rot="20301829">
            <a:off x="5156858" y="755705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" name="右箭头 15"/>
          <p:cNvSpPr/>
          <p:nvPr/>
        </p:nvSpPr>
        <p:spPr bwMode="auto">
          <a:xfrm rot="2052611">
            <a:off x="6519336" y="2772998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" name="右箭头 17"/>
          <p:cNvSpPr/>
          <p:nvPr/>
        </p:nvSpPr>
        <p:spPr bwMode="auto">
          <a:xfrm rot="9427055">
            <a:off x="3771745" y="4207609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9" name="右箭头 18"/>
          <p:cNvSpPr/>
          <p:nvPr/>
        </p:nvSpPr>
        <p:spPr bwMode="auto">
          <a:xfrm rot="12897314">
            <a:off x="2479559" y="2008296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CA9ADA7-04AB-47E4-9166-12B0C264F790}"/>
              </a:ext>
            </a:extLst>
          </p:cNvPr>
          <p:cNvSpPr/>
          <p:nvPr/>
        </p:nvSpPr>
        <p:spPr>
          <a:xfrm>
            <a:off x="6011120" y="1163109"/>
            <a:ext cx="3089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b="1" dirty="0">
                <a:solidFill>
                  <a:schemeClr val="tx2"/>
                </a:solidFill>
                <a:sym typeface="Symbol" pitchFamily="18" charset="2"/>
              </a:rPr>
              <a:t>在直流电路</a:t>
            </a:r>
            <a:r>
              <a:rPr lang="zh-CN" altLang="en-US" b="1">
                <a:solidFill>
                  <a:schemeClr val="tx2"/>
                </a:solidFill>
                <a:sym typeface="Symbol" pitchFamily="18" charset="2"/>
              </a:rPr>
              <a:t>中电容相当于</a:t>
            </a:r>
            <a:r>
              <a:rPr lang="zh-CN" altLang="en-US" b="1">
                <a:solidFill>
                  <a:srgbClr val="FF0000"/>
                </a:solidFill>
                <a:sym typeface="Symbol" pitchFamily="18" charset="2"/>
              </a:rPr>
              <a:t>开路</a:t>
            </a:r>
            <a:r>
              <a:rPr lang="zh-CN" altLang="en-US" b="1" dirty="0">
                <a:solidFill>
                  <a:schemeClr val="tx2"/>
                </a:solidFill>
                <a:sym typeface="Symbol" pitchFamily="18" charset="2"/>
              </a:rPr>
              <a:t>。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F5B95DF-E6EC-4B6D-A53B-827F43DF9075}"/>
              </a:ext>
            </a:extLst>
          </p:cNvPr>
          <p:cNvSpPr txBox="1"/>
          <p:nvPr/>
        </p:nvSpPr>
        <p:spPr>
          <a:xfrm>
            <a:off x="5249985" y="4442239"/>
            <a:ext cx="3894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电容电压</a:t>
            </a:r>
            <a:r>
              <a:rPr lang="en-US" altLang="zh-CN" b="1" i="1">
                <a:solidFill>
                  <a:srgbClr val="FF0000"/>
                </a:solidFill>
              </a:rPr>
              <a:t>u</a:t>
            </a:r>
            <a:r>
              <a:rPr lang="en-US" altLang="zh-CN" b="1" baseline="-25000">
                <a:solidFill>
                  <a:srgbClr val="FF0000"/>
                </a:solidFill>
              </a:rPr>
              <a:t>c</a:t>
            </a:r>
            <a:r>
              <a:rPr lang="en-US" altLang="zh-CN" b="1">
                <a:solidFill>
                  <a:srgbClr val="FF0000"/>
                </a:solidFill>
              </a:rPr>
              <a:t>(t)</a:t>
            </a:r>
            <a:r>
              <a:rPr lang="zh-CN" altLang="en-US" b="1">
                <a:solidFill>
                  <a:srgbClr val="FF0000"/>
                </a:solidFill>
              </a:rPr>
              <a:t>不能</a:t>
            </a:r>
            <a:r>
              <a:rPr lang="zh-CN" altLang="en-US" b="1" dirty="0">
                <a:solidFill>
                  <a:srgbClr val="FF0000"/>
                </a:solidFill>
              </a:rPr>
              <a:t>发生跳变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9" grpId="0" animBg="1"/>
      <p:bldP spid="16" grpId="0" animBg="1"/>
      <p:bldP spid="18" grpId="0" animBg="1"/>
      <p:bldP spid="19" grpId="0" animBg="1"/>
      <p:bldP spid="14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95650" y="267494"/>
            <a:ext cx="2598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实际电感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28857" y="1067939"/>
            <a:ext cx="1682093" cy="1254628"/>
            <a:chOff x="684213" y="987573"/>
            <a:chExt cx="1682093" cy="1254628"/>
          </a:xfrm>
        </p:grpSpPr>
        <p:pic>
          <p:nvPicPr>
            <p:cNvPr id="32" name="imgb" descr="TY电感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4" r="6639"/>
            <a:stretch>
              <a:fillRect/>
            </a:stretch>
          </p:blipFill>
          <p:spPr bwMode="auto">
            <a:xfrm>
              <a:off x="684213" y="987573"/>
              <a:ext cx="1663641" cy="798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729319" y="1872869"/>
              <a:ext cx="1636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/>
                <a:t>多层片状电感 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94965" y="973179"/>
            <a:ext cx="1313957" cy="1695725"/>
            <a:chOff x="3275856" y="957325"/>
            <a:chExt cx="1313957" cy="1695725"/>
          </a:xfrm>
        </p:grpSpPr>
        <p:pic>
          <p:nvPicPr>
            <p:cNvPr id="35" name="Picture 18" descr="138713476_159601479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51" b="6449"/>
            <a:stretch>
              <a:fillRect/>
            </a:stretch>
          </p:blipFill>
          <p:spPr bwMode="auto">
            <a:xfrm>
              <a:off x="3275856" y="957325"/>
              <a:ext cx="1313957" cy="12396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矩形 35"/>
            <p:cNvSpPr/>
            <p:nvPr/>
          </p:nvSpPr>
          <p:spPr>
            <a:xfrm>
              <a:off x="3375630" y="2283718"/>
              <a:ext cx="1114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/>
                <a:t>磁环电感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312134" y="2979692"/>
            <a:ext cx="1649548" cy="1795746"/>
            <a:chOff x="6216273" y="2964647"/>
            <a:chExt cx="1649548" cy="1795746"/>
          </a:xfrm>
        </p:grpSpPr>
        <p:pic>
          <p:nvPicPr>
            <p:cNvPr id="34" name="imgb" descr="175692200712141648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5" t="9831" r="12648" b="9988"/>
            <a:stretch>
              <a:fillRect/>
            </a:stretch>
          </p:blipFill>
          <p:spPr bwMode="auto">
            <a:xfrm>
              <a:off x="6216273" y="2964647"/>
              <a:ext cx="1649548" cy="133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矩形 37"/>
            <p:cNvSpPr/>
            <p:nvPr/>
          </p:nvSpPr>
          <p:spPr>
            <a:xfrm>
              <a:off x="6516216" y="4391061"/>
              <a:ext cx="11721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/>
                <a:t>插件电感 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29319" y="2919124"/>
            <a:ext cx="1821016" cy="1691781"/>
            <a:chOff x="729319" y="2950173"/>
            <a:chExt cx="1821016" cy="1691781"/>
          </a:xfrm>
        </p:grpSpPr>
        <p:pic>
          <p:nvPicPr>
            <p:cNvPr id="316418" name="Picture 2" descr="c:\users\pc\appdata\roaming\360se6\User Data\temp\IMG110609214138093742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6" b="8163"/>
            <a:stretch>
              <a:fillRect/>
            </a:stretch>
          </p:blipFill>
          <p:spPr bwMode="auto">
            <a:xfrm>
              <a:off x="729319" y="2950173"/>
              <a:ext cx="1821016" cy="1322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Rectangle 20"/>
            <p:cNvSpPr>
              <a:spLocks noChangeArrowheads="1"/>
            </p:cNvSpPr>
            <p:nvPr/>
          </p:nvSpPr>
          <p:spPr bwMode="auto">
            <a:xfrm>
              <a:off x="1058127" y="4272622"/>
              <a:ext cx="116339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r>
                <a:rPr lang="zh-CN" altLang="en-US" sz="1800" b="1" dirty="0"/>
                <a:t>可调电感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51944" y="2954119"/>
            <a:ext cx="2600176" cy="1777871"/>
            <a:chOff x="3190612" y="2891045"/>
            <a:chExt cx="2600176" cy="1777871"/>
          </a:xfrm>
        </p:grpSpPr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3190612" y="4299584"/>
              <a:ext cx="260017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r>
                <a:rPr lang="zh-CN" altLang="en-US" sz="1800" b="1" dirty="0"/>
                <a:t>空心扁铜线扁平线圈 </a:t>
              </a:r>
            </a:p>
          </p:txBody>
        </p:sp>
        <p:pic>
          <p:nvPicPr>
            <p:cNvPr id="316420" name="Picture 4" descr="c:\users\pc\appdata\roaming\360se6\User Data\temp\t012d8f514e10d0cdf3.jp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27" b="12574"/>
            <a:stretch>
              <a:fillRect/>
            </a:stretch>
          </p:blipFill>
          <p:spPr bwMode="auto">
            <a:xfrm>
              <a:off x="3251944" y="2891045"/>
              <a:ext cx="2274051" cy="13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6612077" y="1067938"/>
            <a:ext cx="1372046" cy="1556680"/>
            <a:chOff x="4948134" y="1086860"/>
            <a:chExt cx="1372046" cy="1556680"/>
          </a:xfrm>
        </p:grpSpPr>
        <p:sp>
          <p:nvSpPr>
            <p:cNvPr id="37" name="矩形 36"/>
            <p:cNvSpPr/>
            <p:nvPr/>
          </p:nvSpPr>
          <p:spPr>
            <a:xfrm>
              <a:off x="5148064" y="2274208"/>
              <a:ext cx="11721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/>
                <a:t>色码电感 </a:t>
              </a:r>
            </a:p>
          </p:txBody>
        </p:sp>
        <p:pic>
          <p:nvPicPr>
            <p:cNvPr id="316422" name="Picture 6" descr="c:\users\pc\appdata\roaming\360se6\User Data\temp\t01661195bcb2c84b43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5" t="15581" r="9165" b="9231"/>
            <a:stretch/>
          </p:blipFill>
          <p:spPr bwMode="auto">
            <a:xfrm>
              <a:off x="4948134" y="1086860"/>
              <a:ext cx="1372046" cy="115251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4407686" y="976354"/>
            <a:ext cx="1716753" cy="1701277"/>
            <a:chOff x="6239622" y="2898099"/>
            <a:chExt cx="1716753" cy="1701277"/>
          </a:xfrm>
        </p:grpSpPr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6511940" y="4230044"/>
              <a:ext cx="117211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zh-CN" altLang="en-US" sz="1800" b="1" dirty="0"/>
                <a:t>贴片电感 </a:t>
              </a:r>
            </a:p>
          </p:txBody>
        </p:sp>
        <p:pic>
          <p:nvPicPr>
            <p:cNvPr id="316424" name="Picture 8" descr="c:\users\pc\appdata\roaming\360se6\User Data\temp\t016f7ed0d28398681e.jpg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367" b="9012"/>
            <a:stretch>
              <a:fillRect/>
            </a:stretch>
          </p:blipFill>
          <p:spPr bwMode="auto">
            <a:xfrm>
              <a:off x="6239622" y="2898099"/>
              <a:ext cx="1716753" cy="1321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5921" y="2775233"/>
            <a:ext cx="2866826" cy="2187451"/>
            <a:chOff x="85921" y="2775233"/>
            <a:chExt cx="2866826" cy="2187451"/>
          </a:xfrm>
        </p:grpSpPr>
        <p:grpSp>
          <p:nvGrpSpPr>
            <p:cNvPr id="4" name="组合 3"/>
            <p:cNvGrpSpPr/>
            <p:nvPr/>
          </p:nvGrpSpPr>
          <p:grpSpPr>
            <a:xfrm>
              <a:off x="85921" y="2787774"/>
              <a:ext cx="2866826" cy="2174910"/>
              <a:chOff x="85921" y="2787774"/>
              <a:chExt cx="2866826" cy="2174910"/>
            </a:xfrm>
          </p:grpSpPr>
          <p:pic>
            <p:nvPicPr>
              <p:cNvPr id="30925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456" y="2787774"/>
                <a:ext cx="2301694" cy="177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0" name="矩形 69"/>
              <p:cNvSpPr/>
              <p:nvPr/>
            </p:nvSpPr>
            <p:spPr>
              <a:xfrm>
                <a:off x="85921" y="4562574"/>
                <a:ext cx="286682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000" b="1" dirty="0">
                    <a:ea typeface="宋体" charset="-122"/>
                    <a:cs typeface="Times New Roman" pitchFamily="18" charset="0"/>
                  </a:rPr>
                  <a:t>韦安（</a:t>
                </a:r>
                <a:r>
                  <a:rPr lang="zh-CN" altLang="en-US" sz="2000" b="1" dirty="0">
                    <a:ea typeface="宋体" charset="-122"/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zh-CN" altLang="en-US" sz="2000" b="1" i="1" dirty="0">
                    <a:solidFill>
                      <a:srgbClr val="FF0000"/>
                    </a:solidFill>
                    <a:sym typeface="Symbol" pitchFamily="18" charset="2"/>
                  </a:rPr>
                  <a:t> </a:t>
                </a:r>
                <a:r>
                  <a:rPr lang="en-US" altLang="zh-CN" sz="2000" b="1" dirty="0">
                    <a:solidFill>
                      <a:srgbClr val="FF0000"/>
                    </a:solidFill>
                  </a:rPr>
                  <a:t>-</a:t>
                </a:r>
                <a:r>
                  <a:rPr lang="en-US" altLang="zh-CN" sz="2000" b="1" i="1" dirty="0">
                    <a:solidFill>
                      <a:srgbClr val="FF0000"/>
                    </a:solidFill>
                    <a:sym typeface="Symbol" pitchFamily="18" charset="2"/>
                  </a:rPr>
                  <a:t> </a:t>
                </a:r>
                <a:r>
                  <a:rPr lang="en-US" altLang="zh-CN" sz="2000" b="1" i="1" dirty="0" err="1">
                    <a:solidFill>
                      <a:srgbClr val="FF0000"/>
                    </a:solidFill>
                    <a:sym typeface="Symbol" pitchFamily="18" charset="2"/>
                  </a:rPr>
                  <a:t>i</a:t>
                </a:r>
                <a:r>
                  <a:rPr lang="en-US" altLang="zh-CN" sz="2000" b="1" i="1" dirty="0">
                    <a:solidFill>
                      <a:srgbClr val="FF0000"/>
                    </a:solidFill>
                    <a:sym typeface="Symbol" pitchFamily="18" charset="2"/>
                  </a:rPr>
                  <a:t> </a:t>
                </a:r>
                <a:r>
                  <a:rPr lang="zh-CN" altLang="en-US" sz="2000" b="1" dirty="0">
                    <a:ea typeface="宋体" charset="-122"/>
                    <a:cs typeface="Times New Roman" pitchFamily="18" charset="0"/>
                    <a:sym typeface="Symbol" pitchFamily="18" charset="2"/>
                  </a:rPr>
                  <a:t>）特性曲线</a:t>
                </a:r>
                <a:endParaRPr lang="zh-CN" altLang="en-US" sz="2000" b="1" dirty="0"/>
              </a:p>
            </p:txBody>
          </p:sp>
        </p:grp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674355"/>
                </p:ext>
              </p:extLst>
            </p:nvPr>
          </p:nvGraphicFramePr>
          <p:xfrm>
            <a:off x="1462772" y="2775233"/>
            <a:ext cx="185968" cy="2324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52280" imgH="164880" progId="Equation.DSMT4">
                    <p:embed/>
                  </p:oleObj>
                </mc:Choice>
                <mc:Fallback>
                  <p:oleObj name="Equation" r:id="rId4" imgW="152280" imgH="164880" progId="Equation.DSMT4">
                    <p:embed/>
                    <p:pic>
                      <p:nvPicPr>
                        <p:cNvPr id="0" name="对象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62772" y="2775233"/>
                          <a:ext cx="185968" cy="23241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68397" y="813941"/>
            <a:ext cx="1150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电感器</a:t>
            </a:r>
          </a:p>
        </p:txBody>
      </p:sp>
      <p:sp>
        <p:nvSpPr>
          <p:cNvPr id="18485" name="Text Box 53"/>
          <p:cNvSpPr txBox="1">
            <a:spLocks noChangeArrowheads="1"/>
          </p:cNvSpPr>
          <p:nvPr/>
        </p:nvSpPr>
        <p:spPr bwMode="auto">
          <a:xfrm>
            <a:off x="2832047" y="2070565"/>
            <a:ext cx="6463178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两个基本变量</a:t>
            </a:r>
            <a:r>
              <a:rPr kumimoji="1" lang="en-US" altLang="zh-CN" sz="2400" b="1" dirty="0">
                <a:latin typeface="Times New Roman" pitchFamily="18" charset="0"/>
              </a:rPr>
              <a:t>: 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kumimoji="1" lang="zh-CN" altLang="en-US" sz="2400" b="1" dirty="0"/>
              <a:t>电流</a:t>
            </a:r>
            <a:r>
              <a:rPr kumimoji="1" lang="en-US" altLang="zh-CN" sz="2400" b="1" dirty="0">
                <a:solidFill>
                  <a:srgbClr val="FF0000"/>
                </a:solidFill>
              </a:rPr>
              <a:t> </a:t>
            </a:r>
            <a:r>
              <a:rPr lang="en-US" altLang="zh-CN" b="1" i="1" dirty="0" err="1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altLang="zh-CN" b="1" i="1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altLang="zh-CN" b="1" i="1" dirty="0">
                <a:sym typeface="Symbol" pitchFamily="18" charset="2"/>
              </a:rPr>
              <a:t> ,</a:t>
            </a:r>
            <a:r>
              <a:rPr lang="en-US" altLang="zh-CN" b="1" i="1" dirty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zh-CN" altLang="en-US" b="1" dirty="0">
                <a:solidFill>
                  <a:schemeClr val="tx2"/>
                </a:solidFill>
              </a:rPr>
              <a:t>磁链</a:t>
            </a:r>
            <a:r>
              <a:rPr lang="zh-CN" altLang="en-US" b="1" i="1" dirty="0">
                <a:solidFill>
                  <a:srgbClr val="FF0000"/>
                </a:solidFill>
                <a:sym typeface="Symbol" pitchFamily="18" charset="2"/>
              </a:rPr>
              <a:t></a:t>
            </a:r>
            <a:endParaRPr lang="zh-CN" altLang="en-US" b="1" i="1" dirty="0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18486" name="Text Box 54"/>
          <p:cNvSpPr txBox="1">
            <a:spLocks noChangeArrowheads="1"/>
          </p:cNvSpPr>
          <p:nvPr/>
        </p:nvSpPr>
        <p:spPr bwMode="auto">
          <a:xfrm>
            <a:off x="251520" y="2067694"/>
            <a:ext cx="28762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一、</a:t>
            </a:r>
            <a:r>
              <a:rPr lang="zh-CN" altLang="zh-CN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元件特性</a:t>
            </a:r>
            <a:endParaRPr lang="zh-CN" altLang="en-US" sz="2800" b="1" kern="0" spc="15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</p:txBody>
      </p:sp>
      <p:sp>
        <p:nvSpPr>
          <p:cNvPr id="18507" name="Text Box 75"/>
          <p:cNvSpPr txBox="1">
            <a:spLocks noChangeArrowheads="1"/>
          </p:cNvSpPr>
          <p:nvPr/>
        </p:nvSpPr>
        <p:spPr bwMode="auto">
          <a:xfrm>
            <a:off x="5220072" y="2775233"/>
            <a:ext cx="273630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单位：</a:t>
            </a:r>
            <a:r>
              <a:rPr lang="zh-CN" altLang="en-US" b="1" dirty="0">
                <a:ea typeface="楷体_GB2312" pitchFamily="49" charset="-122"/>
              </a:rPr>
              <a:t>亨 </a:t>
            </a:r>
            <a:r>
              <a:rPr lang="en-US" altLang="zh-CN" b="1" dirty="0">
                <a:ea typeface="楷体_GB2312" pitchFamily="49" charset="-122"/>
              </a:rPr>
              <a:t>[</a:t>
            </a:r>
            <a:r>
              <a:rPr lang="zh-CN" altLang="en-US" b="1" dirty="0">
                <a:ea typeface="楷体_GB2312" pitchFamily="49" charset="-122"/>
              </a:rPr>
              <a:t>亨利</a:t>
            </a:r>
            <a:r>
              <a:rPr lang="en-US" altLang="zh-CN" b="1" dirty="0">
                <a:ea typeface="楷体_GB2312" pitchFamily="49" charset="-122"/>
              </a:rPr>
              <a:t>], </a:t>
            </a:r>
            <a:endParaRPr kumimoji="1" lang="en-US" altLang="zh-CN" sz="24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符号：</a:t>
            </a: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</a:rPr>
              <a:t>H</a:t>
            </a:r>
            <a:endParaRPr kumimoji="1" lang="en-US" altLang="zh-CN" sz="2400" b="1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508" name="Text Box 76"/>
          <p:cNvSpPr txBox="1">
            <a:spLocks noChangeArrowheads="1"/>
          </p:cNvSpPr>
          <p:nvPr/>
        </p:nvSpPr>
        <p:spPr bwMode="auto">
          <a:xfrm>
            <a:off x="5220072" y="3788335"/>
            <a:ext cx="32129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常用</a:t>
            </a:r>
            <a:r>
              <a:rPr lang="en-US" altLang="zh-CN" b="1" dirty="0" err="1">
                <a:ea typeface="楷体_GB2312" pitchFamily="49" charset="-122"/>
              </a:rPr>
              <a:t>mH</a:t>
            </a:r>
            <a:r>
              <a:rPr lang="en-US" altLang="zh-CN" b="1" dirty="0">
                <a:ea typeface="楷体_GB2312" pitchFamily="49" charset="-122"/>
              </a:rPr>
              <a:t> </a:t>
            </a:r>
            <a:r>
              <a:rPr lang="zh-CN" altLang="en-US" b="1" dirty="0">
                <a:ea typeface="楷体_GB2312" pitchFamily="49" charset="-122"/>
              </a:rPr>
              <a:t>：</a:t>
            </a:r>
            <a:r>
              <a:rPr lang="en-US" altLang="zh-CN" b="1" dirty="0">
                <a:ea typeface="楷体_GB2312" pitchFamily="49" charset="-122"/>
              </a:rPr>
              <a:t>10</a:t>
            </a:r>
            <a:r>
              <a:rPr lang="en-US" altLang="zh-CN" b="1" baseline="30000" dirty="0">
                <a:ea typeface="楷体_GB2312" pitchFamily="49" charset="-122"/>
              </a:rPr>
              <a:t>-3</a:t>
            </a:r>
            <a:r>
              <a:rPr lang="en-US" altLang="zh-CN" b="1" dirty="0">
                <a:ea typeface="楷体_GB2312" pitchFamily="49" charset="-122"/>
              </a:rPr>
              <a:t>H  </a:t>
            </a:r>
            <a:r>
              <a:rPr lang="zh-CN" altLang="en-US" b="1" dirty="0">
                <a:ea typeface="楷体_GB2312" pitchFamily="49" charset="-122"/>
              </a:rPr>
              <a:t>；</a:t>
            </a:r>
            <a:endParaRPr lang="en-US" altLang="zh-CN" b="1" dirty="0">
              <a:ea typeface="楷体_GB2312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b="1" dirty="0" err="1">
                <a:ea typeface="楷体_GB2312" pitchFamily="49" charset="-122"/>
              </a:rPr>
              <a:t>μH</a:t>
            </a:r>
            <a:r>
              <a:rPr lang="zh-CN" altLang="en-US" b="1" dirty="0">
                <a:ea typeface="楷体_GB2312" pitchFamily="49" charset="-122"/>
              </a:rPr>
              <a:t>：</a:t>
            </a:r>
            <a:r>
              <a:rPr lang="en-US" altLang="zh-CN" b="1" dirty="0">
                <a:ea typeface="楷体_GB2312" pitchFamily="49" charset="-122"/>
              </a:rPr>
              <a:t>10</a:t>
            </a:r>
            <a:r>
              <a:rPr lang="en-US" altLang="zh-CN" b="1" baseline="30000" dirty="0">
                <a:ea typeface="楷体_GB2312" pitchFamily="49" charset="-122"/>
              </a:rPr>
              <a:t>-6</a:t>
            </a:r>
            <a:r>
              <a:rPr lang="en-US" altLang="zh-CN" b="1" dirty="0">
                <a:ea typeface="楷体_GB2312" pitchFamily="49" charset="-122"/>
              </a:rPr>
              <a:t>H</a:t>
            </a: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等表示。</a:t>
            </a:r>
          </a:p>
        </p:txBody>
      </p:sp>
      <p:sp>
        <p:nvSpPr>
          <p:cNvPr id="53" name="矩形 52"/>
          <p:cNvSpPr/>
          <p:nvPr/>
        </p:nvSpPr>
        <p:spPr>
          <a:xfrm>
            <a:off x="2905272" y="267494"/>
            <a:ext cx="2598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电感元件</a:t>
            </a:r>
          </a:p>
        </p:txBody>
      </p:sp>
      <p:sp>
        <p:nvSpPr>
          <p:cNvPr id="11" name="圆角矩形标注 10"/>
          <p:cNvSpPr/>
          <p:nvPr/>
        </p:nvSpPr>
        <p:spPr bwMode="auto">
          <a:xfrm>
            <a:off x="3151076" y="3146276"/>
            <a:ext cx="1721571" cy="442674"/>
          </a:xfrm>
          <a:prstGeom prst="wedgeRoundRectCallout">
            <a:avLst>
              <a:gd name="adj1" fmla="val 33746"/>
              <a:gd name="adj2" fmla="val -44590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000" b="1" dirty="0"/>
              <a:t>线性非时变</a:t>
            </a:r>
            <a:endParaRPr kumimoji="1" lang="zh-CN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 rot="120000" flipV="1">
            <a:off x="683568" y="3147814"/>
            <a:ext cx="1665814" cy="1121982"/>
          </a:xfrm>
          <a:prstGeom prst="line">
            <a:avLst/>
          </a:prstGeom>
          <a:ln w="50800">
            <a:solidFill>
              <a:srgbClr val="FF0000"/>
            </a:solidFill>
            <a:headEnd type="none" w="med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3127760" y="3870445"/>
          <a:ext cx="14827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507200" imgH="6096000" progId="Equation.DSMT4">
                  <p:embed/>
                </p:oleObj>
              </mc:Choice>
              <mc:Fallback>
                <p:oleObj name="Equation" r:id="rId6" imgW="19507200" imgH="6096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7760" y="3870445"/>
                        <a:ext cx="1482725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椭圆 63"/>
          <p:cNvSpPr/>
          <p:nvPr/>
        </p:nvSpPr>
        <p:spPr bwMode="auto">
          <a:xfrm>
            <a:off x="3950473" y="3875446"/>
            <a:ext cx="189480" cy="42307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graphicFrame>
        <p:nvGraphicFramePr>
          <p:cNvPr id="6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982447"/>
              </p:ext>
            </p:extLst>
          </p:nvPr>
        </p:nvGraphicFramePr>
        <p:xfrm>
          <a:off x="3162300" y="2632075"/>
          <a:ext cx="923925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192000" imgH="4876800" progId="Equation.DSMT4">
                  <p:embed/>
                </p:oleObj>
              </mc:Choice>
              <mc:Fallback>
                <p:oleObj name="Equation" r:id="rId8" imgW="12192000" imgH="4876800" progId="Equation.DSMT4">
                  <p:embed/>
                  <p:pic>
                    <p:nvPicPr>
                      <p:cNvPr id="0" name="图片 3097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00" y="2632075"/>
                        <a:ext cx="923925" cy="369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" name="组合 37"/>
          <p:cNvGrpSpPr/>
          <p:nvPr/>
        </p:nvGrpSpPr>
        <p:grpSpPr>
          <a:xfrm>
            <a:off x="5394325" y="1201738"/>
            <a:ext cx="1954213" cy="803275"/>
            <a:chOff x="5394418" y="1273967"/>
            <a:chExt cx="1953593" cy="802904"/>
          </a:xfrm>
        </p:grpSpPr>
        <p:grpSp>
          <p:nvGrpSpPr>
            <p:cNvPr id="39" name="组合 22"/>
            <p:cNvGrpSpPr/>
            <p:nvPr/>
          </p:nvGrpSpPr>
          <p:grpSpPr>
            <a:xfrm>
              <a:off x="5394418" y="1387731"/>
              <a:ext cx="1953593" cy="689140"/>
              <a:chOff x="5475804" y="1425337"/>
              <a:chExt cx="1953593" cy="689140"/>
            </a:xfrm>
          </p:grpSpPr>
          <p:pic>
            <p:nvPicPr>
              <p:cNvPr id="41" name="Picture 7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>
              <a:xfrm>
                <a:off x="5475804" y="1425337"/>
                <a:ext cx="1953593" cy="63177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graphicFrame>
            <p:nvGraphicFramePr>
              <p:cNvPr id="42" name="对象 41"/>
              <p:cNvGraphicFramePr>
                <a:graphicFrameLocks noChangeAspect="1"/>
              </p:cNvGraphicFramePr>
              <p:nvPr/>
            </p:nvGraphicFramePr>
            <p:xfrm>
              <a:off x="6237562" y="1797174"/>
              <a:ext cx="436291" cy="3173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11" imgW="6705600" imgH="4876800" progId="Equation.DSMT4">
                      <p:embed/>
                    </p:oleObj>
                  </mc:Choice>
                  <mc:Fallback>
                    <p:oleObj r:id="rId11" imgW="6705600" imgH="4876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>
                          <a:xfrm>
                            <a:off x="6237562" y="1797174"/>
                            <a:ext cx="436291" cy="31730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0" name="对象 39"/>
            <p:cNvGraphicFramePr>
              <a:graphicFrameLocks noChangeAspect="1"/>
            </p:cNvGraphicFramePr>
            <p:nvPr/>
          </p:nvGraphicFramePr>
          <p:xfrm>
            <a:off x="6702826" y="1273967"/>
            <a:ext cx="533469" cy="395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13" imgW="8229600" imgH="6096000" progId="Equation.DSMT4">
                    <p:embed/>
                  </p:oleObj>
                </mc:Choice>
                <mc:Fallback>
                  <p:oleObj r:id="rId13" imgW="8229600" imgH="6096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6702826" y="1273967"/>
                          <a:ext cx="533469" cy="395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" name="Text Box 16"/>
          <p:cNvSpPr txBox="1"/>
          <p:nvPr/>
        </p:nvSpPr>
        <p:spPr>
          <a:xfrm>
            <a:off x="3924300" y="800298"/>
            <a:ext cx="1943100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电路模型</a:t>
            </a:r>
            <a:endParaRPr lang="zh-CN" altLang="en-US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4" name="Text Box 16"/>
          <p:cNvSpPr txBox="1"/>
          <p:nvPr/>
        </p:nvSpPr>
        <p:spPr>
          <a:xfrm>
            <a:off x="5094288" y="700088"/>
            <a:ext cx="2430462" cy="4889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zh-CN" altLang="en-US" sz="26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5" name="椭圆 65"/>
          <p:cNvSpPr/>
          <p:nvPr/>
        </p:nvSpPr>
        <p:spPr>
          <a:xfrm>
            <a:off x="6659563" y="1228675"/>
            <a:ext cx="720725" cy="334963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txBody>
          <a:bodyPr/>
          <a:lstStyle/>
          <a:p>
            <a:pPr lvl="0"/>
            <a:endParaRPr lang="en-US" altLang="zh-CN" sz="2000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6" name="椭圆 66"/>
          <p:cNvSpPr/>
          <p:nvPr/>
        </p:nvSpPr>
        <p:spPr>
          <a:xfrm>
            <a:off x="5435600" y="1203598"/>
            <a:ext cx="719138" cy="336550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txBody>
          <a:bodyPr/>
          <a:lstStyle/>
          <a:p>
            <a:pPr lvl="0"/>
            <a:endParaRPr lang="en-US" altLang="zh-CN" sz="2000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34175" y="1131888"/>
            <a:ext cx="790575" cy="792162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/>
          <a:lstStyle/>
          <a:p>
            <a:pPr lvl="0"/>
            <a:endParaRPr lang="zh-CN" altLang="en-US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48263" y="1131888"/>
            <a:ext cx="790575" cy="865187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/>
          <a:lstStyle/>
          <a:p>
            <a:pPr lvl="0"/>
            <a:endParaRPr lang="zh-CN" altLang="en-US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48740" y="591558"/>
            <a:ext cx="1479020" cy="1499225"/>
            <a:chOff x="1648740" y="591558"/>
            <a:chExt cx="1479020" cy="1499225"/>
          </a:xfrm>
        </p:grpSpPr>
        <p:grpSp>
          <p:nvGrpSpPr>
            <p:cNvPr id="2" name="组合 1"/>
            <p:cNvGrpSpPr/>
            <p:nvPr/>
          </p:nvGrpSpPr>
          <p:grpSpPr>
            <a:xfrm>
              <a:off x="1648740" y="721194"/>
              <a:ext cx="1479020" cy="1369589"/>
              <a:chOff x="1719510" y="759479"/>
              <a:chExt cx="1479020" cy="1369589"/>
            </a:xfrm>
          </p:grpSpPr>
          <p:pic>
            <p:nvPicPr>
              <p:cNvPr id="309254" name="Picture 6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9510" y="759479"/>
                <a:ext cx="1479020" cy="1293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26" name="对象 25"/>
              <p:cNvGraphicFramePr>
                <a:graphicFrameLocks noChangeAspect="1"/>
              </p:cNvGraphicFramePr>
              <p:nvPr/>
            </p:nvGraphicFramePr>
            <p:xfrm>
              <a:off x="2240874" y="1811765"/>
              <a:ext cx="436291" cy="3173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6705600" imgH="4876800" progId="Equation.DSMT4">
                      <p:embed/>
                    </p:oleObj>
                  </mc:Choice>
                  <mc:Fallback>
                    <p:oleObj name="Equation" r:id="rId16" imgW="6705600" imgH="4876800" progId="Equation.DSMT4">
                      <p:embed/>
                      <p:pic>
                        <p:nvPicPr>
                          <p:cNvPr id="0" name="图片 309701"/>
                          <p:cNvPicPr/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>
                          <a:xfrm>
                            <a:off x="2240874" y="1811765"/>
                            <a:ext cx="436291" cy="31730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309793" name="Picture 545"/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591558"/>
              <a:ext cx="226404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8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5" grpId="0"/>
      <p:bldP spid="18486" grpId="0" autoUpdateAnimBg="0"/>
      <p:bldP spid="18507" grpId="0"/>
      <p:bldP spid="18508" grpId="0"/>
      <p:bldP spid="11" grpId="0" animBg="1"/>
      <p:bldP spid="64" grpId="0" animBg="1"/>
      <p:bldP spid="43" grpId="0"/>
      <p:bldP spid="44" grpId="0"/>
      <p:bldP spid="44" grpId="1"/>
      <p:bldP spid="45" grpId="0" animBg="1"/>
      <p:bldP spid="46" grpId="0" animBg="1"/>
      <p:bldP spid="47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68397" y="759479"/>
            <a:ext cx="1150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电感器</a:t>
            </a:r>
          </a:p>
        </p:txBody>
      </p:sp>
      <p:sp>
        <p:nvSpPr>
          <p:cNvPr id="18486" name="Text Box 54"/>
          <p:cNvSpPr txBox="1">
            <a:spLocks noChangeArrowheads="1"/>
          </p:cNvSpPr>
          <p:nvPr/>
        </p:nvSpPr>
        <p:spPr bwMode="auto">
          <a:xfrm>
            <a:off x="251520" y="2067694"/>
            <a:ext cx="28762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一、</a:t>
            </a:r>
            <a:r>
              <a:rPr lang="zh-CN" altLang="zh-CN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元件特性</a:t>
            </a:r>
            <a:endParaRPr lang="zh-CN" altLang="en-US" sz="2800" b="1" kern="0" spc="15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4126" y="2715766"/>
            <a:ext cx="8321675" cy="2088232"/>
            <a:chOff x="474126" y="2643758"/>
            <a:chExt cx="8321675" cy="2088232"/>
          </a:xfrm>
        </p:grpSpPr>
        <p:grpSp>
          <p:nvGrpSpPr>
            <p:cNvPr id="20" name="组合 19"/>
            <p:cNvGrpSpPr/>
            <p:nvPr/>
          </p:nvGrpSpPr>
          <p:grpSpPr>
            <a:xfrm>
              <a:off x="474126" y="2643758"/>
              <a:ext cx="8321675" cy="2088232"/>
              <a:chOff x="474127" y="2715766"/>
              <a:chExt cx="8321675" cy="2088232"/>
            </a:xfrm>
          </p:grpSpPr>
          <p:sp>
            <p:nvSpPr>
              <p:cNvPr id="21" name="AutoShape 67"/>
              <p:cNvSpPr>
                <a:spLocks noChangeArrowheads="1"/>
              </p:cNvSpPr>
              <p:nvPr/>
            </p:nvSpPr>
            <p:spPr bwMode="auto">
              <a:xfrm>
                <a:off x="474127" y="2715766"/>
                <a:ext cx="8321675" cy="2088232"/>
              </a:xfrm>
              <a:prstGeom prst="roundRect">
                <a:avLst>
                  <a:gd name="adj" fmla="val 16667"/>
                </a:avLst>
              </a:prstGeom>
              <a:noFill/>
              <a:ln w="76200">
                <a:solidFill>
                  <a:srgbClr val="3333C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 dirty="0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425763" y="2931790"/>
                <a:ext cx="6156195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57200" algn="just"/>
                <a:r>
                  <a:rPr lang="zh-CN" altLang="en-US" b="1" u="sng" dirty="0">
                    <a:solidFill>
                      <a:srgbClr val="0000FF"/>
                    </a:solidFill>
                    <a:latin typeface="华文楷体" pitchFamily="2" charset="-122"/>
                    <a:ea typeface="华文楷体" pitchFamily="2" charset="-122"/>
                  </a:rPr>
                  <a:t>亨利</a:t>
                </a:r>
                <a:r>
                  <a:rPr lang="zh-CN" altLang="en-US" b="1" dirty="0">
                    <a:solidFill>
                      <a:srgbClr val="CC3300"/>
                    </a:solidFill>
                    <a:latin typeface="华文楷体" pitchFamily="2" charset="-122"/>
                    <a:ea typeface="华文楷体" pitchFamily="2" charset="-122"/>
                  </a:rPr>
                  <a:t>是一位美国物理学家，他发明了电感、制造了电动机，比</a:t>
                </a:r>
                <a:r>
                  <a:rPr lang="zh-CN" altLang="en-US" b="1" u="sng" dirty="0">
                    <a:solidFill>
                      <a:srgbClr val="0000FF"/>
                    </a:solidFill>
                    <a:latin typeface="华文楷体" pitchFamily="2" charset="-122"/>
                    <a:ea typeface="华文楷体" pitchFamily="2" charset="-122"/>
                  </a:rPr>
                  <a:t>法拉第</a:t>
                </a:r>
                <a:r>
                  <a:rPr lang="zh-CN" altLang="en-US" b="1" dirty="0">
                    <a:solidFill>
                      <a:srgbClr val="CC3300"/>
                    </a:solidFill>
                    <a:latin typeface="华文楷体" pitchFamily="2" charset="-122"/>
                    <a:ea typeface="华文楷体" pitchFamily="2" charset="-122"/>
                  </a:rPr>
                  <a:t>更早发现电磁感应现象，对电磁学贡献颇大。电感的单位即是以他的名字命名的。</a:t>
                </a:r>
                <a:endParaRPr lang="zh-CN" altLang="en-US" b="1" dirty="0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endParaRPr>
              </a:p>
            </p:txBody>
          </p:sp>
        </p:grpSp>
        <p:graphicFrame>
          <p:nvGraphicFramePr>
            <p:cNvPr id="2" name="对象 1"/>
            <p:cNvGraphicFramePr>
              <a:graphicFrameLocks noChangeAspect="1"/>
            </p:cNvGraphicFramePr>
            <p:nvPr/>
          </p:nvGraphicFramePr>
          <p:xfrm>
            <a:off x="852488" y="2787650"/>
            <a:ext cx="1443037" cy="180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3" imgW="1329055" imgH="1725295" progId="Photoshop.Image.5">
                    <p:embed/>
                  </p:oleObj>
                </mc:Choice>
                <mc:Fallback>
                  <p:oleObj name="Image" r:id="rId3" imgW="1329055" imgH="1725295" progId="Photoshop.Image.5">
                    <p:embed/>
                    <p:pic>
                      <p:nvPicPr>
                        <p:cNvPr id="0" name="对象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2488" y="2787650"/>
                          <a:ext cx="1443037" cy="1800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矩形 28"/>
          <p:cNvSpPr/>
          <p:nvPr/>
        </p:nvSpPr>
        <p:spPr>
          <a:xfrm>
            <a:off x="2905272" y="297153"/>
            <a:ext cx="2598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电感元件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5394325" y="1264419"/>
            <a:ext cx="1954213" cy="803275"/>
            <a:chOff x="5394418" y="1273967"/>
            <a:chExt cx="1953593" cy="802904"/>
          </a:xfrm>
        </p:grpSpPr>
        <p:grpSp>
          <p:nvGrpSpPr>
            <p:cNvPr id="31" name="组合 22"/>
            <p:cNvGrpSpPr/>
            <p:nvPr/>
          </p:nvGrpSpPr>
          <p:grpSpPr>
            <a:xfrm>
              <a:off x="5394418" y="1387731"/>
              <a:ext cx="1953593" cy="689140"/>
              <a:chOff x="5475804" y="1425337"/>
              <a:chExt cx="1953593" cy="689140"/>
            </a:xfrm>
          </p:grpSpPr>
          <p:pic>
            <p:nvPicPr>
              <p:cNvPr id="33" name="Picture 7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5475804" y="1425337"/>
                <a:ext cx="1953593" cy="631774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graphicFrame>
            <p:nvGraphicFramePr>
              <p:cNvPr id="34" name="对象 33"/>
              <p:cNvGraphicFramePr>
                <a:graphicFrameLocks noChangeAspect="1"/>
              </p:cNvGraphicFramePr>
              <p:nvPr/>
            </p:nvGraphicFramePr>
            <p:xfrm>
              <a:off x="6237562" y="1797174"/>
              <a:ext cx="436291" cy="3173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6" imgW="6705600" imgH="4876800" progId="Equation.DSMT4">
                      <p:embed/>
                    </p:oleObj>
                  </mc:Choice>
                  <mc:Fallback>
                    <p:oleObj r:id="rId6" imgW="6705600" imgH="4876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>
                          <a:xfrm>
                            <a:off x="6237562" y="1797174"/>
                            <a:ext cx="436291" cy="31730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2" name="对象 31"/>
            <p:cNvGraphicFramePr>
              <a:graphicFrameLocks noChangeAspect="1"/>
            </p:cNvGraphicFramePr>
            <p:nvPr/>
          </p:nvGraphicFramePr>
          <p:xfrm>
            <a:off x="6702826" y="1273967"/>
            <a:ext cx="533469" cy="395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8" imgW="8229600" imgH="6096000" progId="Equation.DSMT4">
                    <p:embed/>
                  </p:oleObj>
                </mc:Choice>
                <mc:Fallback>
                  <p:oleObj r:id="rId8" imgW="8229600" imgH="6096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6702826" y="1273967"/>
                          <a:ext cx="533469" cy="395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5" name="Text Box 16"/>
          <p:cNvSpPr txBox="1"/>
          <p:nvPr/>
        </p:nvSpPr>
        <p:spPr>
          <a:xfrm>
            <a:off x="3924300" y="789756"/>
            <a:ext cx="1943100" cy="4889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r>
              <a:rPr lang="zh-CN" altLang="en-US" sz="2600" b="1" dirty="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电路模型</a:t>
            </a:r>
            <a:endParaRPr lang="zh-CN" altLang="en-US" sz="26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" name="椭圆 65"/>
          <p:cNvSpPr/>
          <p:nvPr/>
        </p:nvSpPr>
        <p:spPr>
          <a:xfrm>
            <a:off x="6659563" y="1275606"/>
            <a:ext cx="720725" cy="334963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txBody>
          <a:bodyPr/>
          <a:lstStyle/>
          <a:p>
            <a:pPr lvl="0"/>
            <a:endParaRPr lang="en-US" altLang="zh-CN" sz="2000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" name="椭圆 66"/>
          <p:cNvSpPr/>
          <p:nvPr/>
        </p:nvSpPr>
        <p:spPr>
          <a:xfrm>
            <a:off x="5435600" y="1275606"/>
            <a:ext cx="719138" cy="336550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txBody>
          <a:bodyPr/>
          <a:lstStyle/>
          <a:p>
            <a:pPr lvl="0"/>
            <a:endParaRPr lang="en-US" altLang="zh-CN" sz="2000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648740" y="591558"/>
            <a:ext cx="1479020" cy="1499225"/>
            <a:chOff x="1648740" y="591558"/>
            <a:chExt cx="1479020" cy="1499225"/>
          </a:xfrm>
        </p:grpSpPr>
        <p:grpSp>
          <p:nvGrpSpPr>
            <p:cNvPr id="25" name="组合 24"/>
            <p:cNvGrpSpPr/>
            <p:nvPr/>
          </p:nvGrpSpPr>
          <p:grpSpPr>
            <a:xfrm>
              <a:off x="1648740" y="721194"/>
              <a:ext cx="1479020" cy="1369589"/>
              <a:chOff x="1719510" y="759479"/>
              <a:chExt cx="1479020" cy="1369589"/>
            </a:xfrm>
          </p:grpSpPr>
          <p:pic>
            <p:nvPicPr>
              <p:cNvPr id="27" name="Picture 6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9510" y="759479"/>
                <a:ext cx="1479020" cy="1293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28" name="对象 27"/>
              <p:cNvGraphicFramePr>
                <a:graphicFrameLocks noChangeAspect="1"/>
              </p:cNvGraphicFramePr>
              <p:nvPr/>
            </p:nvGraphicFramePr>
            <p:xfrm>
              <a:off x="2240874" y="1811765"/>
              <a:ext cx="436291" cy="3173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1" imgW="6705600" imgH="4876800" progId="Equation.DSMT4">
                      <p:embed/>
                    </p:oleObj>
                  </mc:Choice>
                  <mc:Fallback>
                    <p:oleObj name="Equation" r:id="rId11" imgW="6705600" imgH="4876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>
                          <a:xfrm>
                            <a:off x="2240874" y="1811765"/>
                            <a:ext cx="436291" cy="31730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26" name="Picture 545"/>
            <p:cNvPicPr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591558"/>
              <a:ext cx="226404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51780"/>
              </p:ext>
            </p:extLst>
          </p:nvPr>
        </p:nvGraphicFramePr>
        <p:xfrm>
          <a:off x="2915816" y="2859782"/>
          <a:ext cx="316835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74640" imgH="393480" progId="Equation.DSMT4">
                  <p:embed/>
                </p:oleObj>
              </mc:Choice>
              <mc:Fallback>
                <p:oleObj name="Equation" r:id="rId3" imgW="15746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15816" y="2859782"/>
                        <a:ext cx="3168352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15"/>
          <p:cNvSpPr txBox="1">
            <a:spLocks noChangeArrowheads="1"/>
          </p:cNvSpPr>
          <p:nvPr/>
        </p:nvSpPr>
        <p:spPr bwMode="auto">
          <a:xfrm>
            <a:off x="249977" y="592271"/>
            <a:ext cx="5580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二、线性电感的</a:t>
            </a:r>
            <a:r>
              <a:rPr lang="en-US" altLang="zh-CN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VCR</a:t>
            </a: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关系及特性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269929" y="1419622"/>
            <a:ext cx="2425265" cy="1074053"/>
            <a:chOff x="5394418" y="1273967"/>
            <a:chExt cx="1953593" cy="802904"/>
          </a:xfrm>
        </p:grpSpPr>
        <p:grpSp>
          <p:nvGrpSpPr>
            <p:cNvPr id="8" name="组合 7"/>
            <p:cNvGrpSpPr/>
            <p:nvPr/>
          </p:nvGrpSpPr>
          <p:grpSpPr>
            <a:xfrm>
              <a:off x="5394418" y="1387731"/>
              <a:ext cx="1953593" cy="689140"/>
              <a:chOff x="5475804" y="1425337"/>
              <a:chExt cx="1953593" cy="689140"/>
            </a:xfrm>
          </p:grpSpPr>
          <p:pic>
            <p:nvPicPr>
              <p:cNvPr id="10" name="Picture 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75804" y="1425337"/>
                <a:ext cx="1953593" cy="63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1" name="对象 10"/>
              <p:cNvGraphicFramePr>
                <a:graphicFrameLocks noChangeAspect="1"/>
              </p:cNvGraphicFramePr>
              <p:nvPr/>
            </p:nvGraphicFramePr>
            <p:xfrm>
              <a:off x="6237562" y="1797174"/>
              <a:ext cx="436291" cy="3173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6705600" imgH="4876800" progId="Equation.DSMT4">
                      <p:embed/>
                    </p:oleObj>
                  </mc:Choice>
                  <mc:Fallback>
                    <p:oleObj name="Equation" r:id="rId6" imgW="6705600" imgH="4876800" progId="Equation.DSMT4">
                      <p:embed/>
                      <p:pic>
                        <p:nvPicPr>
                          <p:cNvPr id="0" name="图片 318857"/>
                          <p:cNvPicPr/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>
                          <a:xfrm>
                            <a:off x="6237562" y="1797174"/>
                            <a:ext cx="436291" cy="31730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9" name="对象 8"/>
            <p:cNvGraphicFramePr>
              <a:graphicFrameLocks noChangeAspect="1"/>
            </p:cNvGraphicFramePr>
            <p:nvPr/>
          </p:nvGraphicFramePr>
          <p:xfrm>
            <a:off x="6702826" y="1273967"/>
            <a:ext cx="533469" cy="395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8229600" imgH="6096000" progId="Equation.DSMT4">
                    <p:embed/>
                  </p:oleObj>
                </mc:Choice>
                <mc:Fallback>
                  <p:oleObj name="Equation" r:id="rId8" imgW="8229600" imgH="6096000" progId="Equation.DSMT4">
                    <p:embed/>
                    <p:pic>
                      <p:nvPicPr>
                        <p:cNvPr id="0" name="图片 318858"/>
                        <p:cNvPicPr/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6702826" y="1273967"/>
                          <a:ext cx="533469" cy="39516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0" name="Line 28"/>
          <p:cNvSpPr>
            <a:spLocks noChangeShapeType="1"/>
          </p:cNvSpPr>
          <p:nvPr/>
        </p:nvSpPr>
        <p:spPr bwMode="auto">
          <a:xfrm>
            <a:off x="3598581" y="1989344"/>
            <a:ext cx="265062" cy="0"/>
          </a:xfrm>
          <a:prstGeom prst="line">
            <a:avLst/>
          </a:prstGeom>
          <a:noFill/>
          <a:ln w="38100" cap="sq">
            <a:solidFill>
              <a:srgbClr val="FF0000"/>
            </a:solidFill>
            <a:rou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000"/>
          </a:p>
        </p:txBody>
      </p:sp>
      <p:grpSp>
        <p:nvGrpSpPr>
          <p:cNvPr id="4" name="组合 3"/>
          <p:cNvGrpSpPr/>
          <p:nvPr/>
        </p:nvGrpSpPr>
        <p:grpSpPr>
          <a:xfrm>
            <a:off x="3131840" y="2139702"/>
            <a:ext cx="2563354" cy="438631"/>
            <a:chOff x="3131839" y="2139696"/>
            <a:chExt cx="2183211" cy="438636"/>
          </a:xfrm>
        </p:grpSpPr>
        <p:sp>
          <p:nvSpPr>
            <p:cNvPr id="2" name="矩形 1"/>
            <p:cNvSpPr/>
            <p:nvPr/>
          </p:nvSpPr>
          <p:spPr bwMode="auto">
            <a:xfrm>
              <a:off x="3131839" y="2139696"/>
              <a:ext cx="383010" cy="4320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1" lang="en-US" altLang="zh-CN" sz="2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宋体" pitchFamily="2" charset="-122"/>
                </a:rPr>
                <a:t>+</a:t>
              </a:r>
              <a:endParaRPr kumimoji="1" lang="zh-CN" alt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5033047" y="2146285"/>
              <a:ext cx="282003" cy="4320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sym typeface="Symbol Tiger Expert"/>
                </a:rPr>
                <a:t></a:t>
              </a:r>
              <a:endParaRPr kumimoji="1" lang="zh-CN" altLang="en-US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8" name="矩形 17"/>
          <p:cNvSpPr/>
          <p:nvPr/>
        </p:nvSpPr>
        <p:spPr bwMode="auto">
          <a:xfrm>
            <a:off x="4265292" y="2836889"/>
            <a:ext cx="1038987" cy="7835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5220072" y="2842331"/>
            <a:ext cx="1038987" cy="7835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5695194" y="2853958"/>
            <a:ext cx="505430" cy="84883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99911" y="804253"/>
            <a:ext cx="5688632" cy="3392680"/>
            <a:chOff x="1524000" y="539750"/>
            <a:chExt cx="6648400" cy="4336256"/>
          </a:xfrm>
        </p:grpSpPr>
        <p:graphicFrame>
          <p:nvGraphicFramePr>
            <p:cNvPr id="2" name="图示 1"/>
            <p:cNvGraphicFramePr/>
            <p:nvPr/>
          </p:nvGraphicFramePr>
          <p:xfrm>
            <a:off x="1524000" y="539750"/>
            <a:ext cx="6648400" cy="433625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3" name="对象 2"/>
            <p:cNvGraphicFramePr>
              <a:graphicFrameLocks noChangeAspect="1"/>
            </p:cNvGraphicFramePr>
            <p:nvPr/>
          </p:nvGraphicFramePr>
          <p:xfrm>
            <a:off x="4332271" y="2398810"/>
            <a:ext cx="1089259" cy="7192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7068800" imgH="10058400" progId="Equation.DSMT4">
                    <p:embed/>
                  </p:oleObj>
                </mc:Choice>
                <mc:Fallback>
                  <p:oleObj name="Equation" r:id="rId8" imgW="17068800" imgH="10058400" progId="Equation.DSMT4">
                    <p:embed/>
                    <p:pic>
                      <p:nvPicPr>
                        <p:cNvPr id="0" name="图片 325234"/>
                        <p:cNvPicPr/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>
                        <a:xfrm>
                          <a:off x="4332271" y="2398810"/>
                          <a:ext cx="1089259" cy="71926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矩形 25"/>
          <p:cNvSpPr/>
          <p:nvPr/>
        </p:nvSpPr>
        <p:spPr>
          <a:xfrm>
            <a:off x="251520" y="1347614"/>
            <a:ext cx="720080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电感元件的特性</a:t>
            </a: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757719"/>
              </p:ext>
            </p:extLst>
          </p:nvPr>
        </p:nvGraphicFramePr>
        <p:xfrm>
          <a:off x="5652120" y="518751"/>
          <a:ext cx="1715042" cy="70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98400" imgH="393480" progId="Equation.DSMT4">
                  <p:embed/>
                </p:oleObj>
              </mc:Choice>
              <mc:Fallback>
                <p:oleObj name="Equation" r:id="rId10" imgW="698400" imgH="393480" progId="Equation.DSMT4">
                  <p:embed/>
                  <p:pic>
                    <p:nvPicPr>
                      <p:cNvPr id="0" name="图片 3252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518751"/>
                        <a:ext cx="1715042" cy="709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251520" y="4383394"/>
          <a:ext cx="459105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1264800" imgH="9448800" progId="Equation.DSMT4">
                  <p:embed/>
                </p:oleObj>
              </mc:Choice>
              <mc:Fallback>
                <p:oleObj name="Equation" r:id="rId12" imgW="61264800" imgH="9448800" progId="Equation.DSMT4">
                  <p:embed/>
                  <p:pic>
                    <p:nvPicPr>
                      <p:cNvPr id="0" name="图片 3252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383394"/>
                        <a:ext cx="4591050" cy="711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1127125" y="852488"/>
          <a:ext cx="175895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3469600" imgH="9448800" progId="Equation.DSMT4">
                  <p:embed/>
                </p:oleObj>
              </mc:Choice>
              <mc:Fallback>
                <p:oleObj name="Equation" r:id="rId14" imgW="23469600" imgH="944880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125" y="852488"/>
                        <a:ext cx="1758950" cy="7096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3093230"/>
              </p:ext>
            </p:extLst>
          </p:nvPr>
        </p:nvGraphicFramePr>
        <p:xfrm>
          <a:off x="6659563" y="3148013"/>
          <a:ext cx="235267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1394400" imgH="14630400" progId="Equation.DSMT4">
                  <p:embed/>
                </p:oleObj>
              </mc:Choice>
              <mc:Fallback>
                <p:oleObj name="Equation" r:id="rId16" imgW="31394400" imgH="146304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148013"/>
                        <a:ext cx="2352675" cy="10985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331640" y="3582596"/>
            <a:ext cx="1824473" cy="1398231"/>
            <a:chOff x="1245199" y="4583397"/>
            <a:chExt cx="1824473" cy="1398231"/>
          </a:xfrm>
        </p:grpSpPr>
        <p:sp>
          <p:nvSpPr>
            <p:cNvPr id="18" name="圆角矩形标注 17"/>
            <p:cNvSpPr/>
            <p:nvPr/>
          </p:nvSpPr>
          <p:spPr bwMode="auto">
            <a:xfrm>
              <a:off x="1245199" y="4583397"/>
              <a:ext cx="1721571" cy="442674"/>
            </a:xfrm>
            <a:prstGeom prst="wedgeRoundRectCallout">
              <a:avLst>
                <a:gd name="adj1" fmla="val 43918"/>
                <a:gd name="adj2" fmla="val 129570"/>
                <a:gd name="adj3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2000" b="1" dirty="0"/>
                <a:t>初始电流</a:t>
              </a:r>
              <a:endParaRPr kumimoji="1" lang="zh-CN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2565616" y="5372751"/>
              <a:ext cx="504056" cy="60887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5822598" y="1277389"/>
            <a:ext cx="30891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b="1" dirty="0">
                <a:solidFill>
                  <a:schemeClr val="tx2"/>
                </a:solidFill>
                <a:sym typeface="Symbol" pitchFamily="18" charset="2"/>
              </a:rPr>
              <a:t>在直流电路中电感相当于</a:t>
            </a:r>
            <a:r>
              <a:rPr lang="zh-CN" altLang="en-US" b="1" dirty="0">
                <a:solidFill>
                  <a:srgbClr val="FF0000"/>
                </a:solidFill>
                <a:sym typeface="Symbol" pitchFamily="18" charset="2"/>
              </a:rPr>
              <a:t>短路</a:t>
            </a:r>
            <a:r>
              <a:rPr lang="zh-CN" altLang="en-US" b="1" dirty="0">
                <a:solidFill>
                  <a:schemeClr val="tx2"/>
                </a:solidFill>
                <a:sym typeface="Symbol" pitchFamily="18" charset="2"/>
              </a:rPr>
              <a:t>。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 bwMode="auto">
          <a:xfrm>
            <a:off x="2411760" y="4172332"/>
            <a:ext cx="2592288" cy="10081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179512" y="4394482"/>
          <a:ext cx="22145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9565600" imgH="9448800" progId="Equation.DSMT4">
                  <p:embed/>
                </p:oleObj>
              </mc:Choice>
              <mc:Fallback>
                <p:oleObj name="Equation" r:id="rId18" imgW="29565600" imgH="944880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394482"/>
                        <a:ext cx="2214562" cy="711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右箭头 23"/>
          <p:cNvSpPr/>
          <p:nvPr/>
        </p:nvSpPr>
        <p:spPr bwMode="auto">
          <a:xfrm rot="20301829">
            <a:off x="4796818" y="801343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5" name="右箭头 24"/>
          <p:cNvSpPr/>
          <p:nvPr/>
        </p:nvSpPr>
        <p:spPr bwMode="auto">
          <a:xfrm rot="2052611">
            <a:off x="6081048" y="2880973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" name="右箭头 26"/>
          <p:cNvSpPr/>
          <p:nvPr/>
        </p:nvSpPr>
        <p:spPr bwMode="auto">
          <a:xfrm rot="9345533">
            <a:off x="3571230" y="4053549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" name="右箭头 27"/>
          <p:cNvSpPr/>
          <p:nvPr/>
        </p:nvSpPr>
        <p:spPr bwMode="auto">
          <a:xfrm rot="14024642">
            <a:off x="2451592" y="1866694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E28B3D5-46FE-4F61-B2DE-267E31D12831}"/>
              </a:ext>
            </a:extLst>
          </p:cNvPr>
          <p:cNvSpPr txBox="1"/>
          <p:nvPr/>
        </p:nvSpPr>
        <p:spPr>
          <a:xfrm>
            <a:off x="5428971" y="4339247"/>
            <a:ext cx="3876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电感电流</a:t>
            </a:r>
            <a:r>
              <a:rPr lang="en-US" altLang="zh-CN" b="1" i="1">
                <a:solidFill>
                  <a:srgbClr val="FF0000"/>
                </a:solidFill>
              </a:rPr>
              <a:t>i</a:t>
            </a:r>
            <a:r>
              <a:rPr lang="en-US" altLang="zh-CN" b="1" baseline="-25000">
                <a:solidFill>
                  <a:srgbClr val="FF0000"/>
                </a:solidFill>
              </a:rPr>
              <a:t>L</a:t>
            </a:r>
            <a:r>
              <a:rPr lang="en-US" altLang="zh-CN" b="1">
                <a:solidFill>
                  <a:srgbClr val="FF0000"/>
                </a:solidFill>
              </a:rPr>
              <a:t>(t)</a:t>
            </a:r>
            <a:r>
              <a:rPr lang="zh-CN" altLang="en-US" b="1">
                <a:solidFill>
                  <a:srgbClr val="FF0000"/>
                </a:solidFill>
              </a:rPr>
              <a:t>不能</a:t>
            </a:r>
            <a:r>
              <a:rPr lang="zh-CN" altLang="en-US" b="1" dirty="0">
                <a:solidFill>
                  <a:srgbClr val="FF0000"/>
                </a:solidFill>
              </a:rPr>
              <a:t>发生跳变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0" grpId="0"/>
      <p:bldP spid="22" grpId="0" animBg="1"/>
      <p:bldP spid="24" grpId="0" animBg="1"/>
      <p:bldP spid="25" grpId="0" animBg="1"/>
      <p:bldP spid="27" grpId="0" animBg="1"/>
      <p:bldP spid="28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74" name="AutoShape 58"/>
          <p:cNvSpPr>
            <a:spLocks noChangeArrowheads="1"/>
          </p:cNvSpPr>
          <p:nvPr/>
        </p:nvSpPr>
        <p:spPr bwMode="auto">
          <a:xfrm rot="1928160">
            <a:off x="4505013" y="2231049"/>
            <a:ext cx="1256513" cy="513960"/>
          </a:xfrm>
          <a:prstGeom prst="rightArrow">
            <a:avLst>
              <a:gd name="adj1" fmla="val 50000"/>
              <a:gd name="adj2" fmla="val 88804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altLang="zh-CN" sz="1600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KVL</a:t>
            </a:r>
            <a:r>
              <a:rPr lang="zh-CN" altLang="en-US" sz="1600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、</a:t>
            </a:r>
            <a:r>
              <a:rPr lang="en-US" altLang="zh-CN" sz="1600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VCR</a:t>
            </a:r>
            <a:endParaRPr lang="zh-CN" altLang="en-US" sz="1600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  <p:sp>
        <p:nvSpPr>
          <p:cNvPr id="777332" name="AutoShape 116"/>
          <p:cNvSpPr>
            <a:spLocks noChangeArrowheads="1"/>
          </p:cNvSpPr>
          <p:nvPr/>
        </p:nvSpPr>
        <p:spPr bwMode="auto">
          <a:xfrm rot="19696973">
            <a:off x="4704843" y="3325693"/>
            <a:ext cx="1256400" cy="514800"/>
          </a:xfrm>
          <a:prstGeom prst="rightArrow">
            <a:avLst>
              <a:gd name="adj1" fmla="val 50000"/>
              <a:gd name="adj2" fmla="val 89868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altLang="zh-CN" sz="1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KCL</a:t>
            </a:r>
            <a:r>
              <a:rPr lang="zh-CN" altLang="en-US" sz="1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、</a:t>
            </a:r>
            <a:r>
              <a:rPr lang="en-US" altLang="zh-CN" sz="1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VCR</a:t>
            </a:r>
            <a:endParaRPr lang="zh-CN" altLang="en-US" sz="1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2334480" y="195486"/>
            <a:ext cx="447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电容与电感的串并联</a:t>
            </a:r>
          </a:p>
        </p:txBody>
      </p:sp>
      <p:sp>
        <p:nvSpPr>
          <p:cNvPr id="94" name="Text Box 54"/>
          <p:cNvSpPr txBox="1">
            <a:spLocks noChangeArrowheads="1"/>
          </p:cNvSpPr>
          <p:nvPr/>
        </p:nvSpPr>
        <p:spPr bwMode="auto">
          <a:xfrm>
            <a:off x="229852" y="680378"/>
            <a:ext cx="44488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一、电容的串并联</a:t>
            </a:r>
          </a:p>
        </p:txBody>
      </p:sp>
      <p:grpSp>
        <p:nvGrpSpPr>
          <p:cNvPr id="97" name="Group 24"/>
          <p:cNvGrpSpPr>
            <a:grpSpLocks/>
          </p:cNvGrpSpPr>
          <p:nvPr/>
        </p:nvGrpSpPr>
        <p:grpSpPr bwMode="auto">
          <a:xfrm>
            <a:off x="864928" y="1491630"/>
            <a:ext cx="3525837" cy="1629966"/>
            <a:chOff x="1200" y="864"/>
            <a:chExt cx="2221" cy="1369"/>
          </a:xfrm>
        </p:grpSpPr>
        <p:sp>
          <p:nvSpPr>
            <p:cNvPr id="98" name="Line 25"/>
            <p:cNvSpPr>
              <a:spLocks noChangeShapeType="1"/>
            </p:cNvSpPr>
            <p:nvPr/>
          </p:nvSpPr>
          <p:spPr bwMode="auto">
            <a:xfrm flipH="1" flipV="1">
              <a:off x="1425" y="1928"/>
              <a:ext cx="188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9" name="Line 26"/>
            <p:cNvSpPr>
              <a:spLocks noChangeShapeType="1"/>
            </p:cNvSpPr>
            <p:nvPr/>
          </p:nvSpPr>
          <p:spPr bwMode="auto">
            <a:xfrm rot="5400000" flipH="1" flipV="1">
              <a:off x="1804" y="1213"/>
              <a:ext cx="1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0" name="Line 27"/>
            <p:cNvSpPr>
              <a:spLocks noChangeShapeType="1"/>
            </p:cNvSpPr>
            <p:nvPr/>
          </p:nvSpPr>
          <p:spPr bwMode="auto">
            <a:xfrm rot="16200000" flipV="1">
              <a:off x="1857" y="1213"/>
              <a:ext cx="1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1" name="Text Box 28"/>
            <p:cNvSpPr txBox="1">
              <a:spLocks noChangeArrowheads="1"/>
            </p:cNvSpPr>
            <p:nvPr/>
          </p:nvSpPr>
          <p:spPr bwMode="auto">
            <a:xfrm>
              <a:off x="1735" y="872"/>
              <a:ext cx="362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 dirty="0"/>
            </a:p>
          </p:txBody>
        </p:sp>
        <p:sp>
          <p:nvSpPr>
            <p:cNvPr id="102" name="Text Box 29"/>
            <p:cNvSpPr txBox="1">
              <a:spLocks noChangeArrowheads="1"/>
            </p:cNvSpPr>
            <p:nvPr/>
          </p:nvSpPr>
          <p:spPr bwMode="auto">
            <a:xfrm>
              <a:off x="1217" y="1418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latin typeface="Times New Roman" pitchFamily="18" charset="0"/>
                </a:rPr>
                <a:t>u</a:t>
              </a:r>
              <a:endParaRPr lang="en-US" altLang="zh-CN" sz="2000" b="1"/>
            </a:p>
          </p:txBody>
        </p:sp>
        <p:sp>
          <p:nvSpPr>
            <p:cNvPr id="103" name="Text Box 30"/>
            <p:cNvSpPr txBox="1">
              <a:spLocks noChangeArrowheads="1"/>
            </p:cNvSpPr>
            <p:nvPr/>
          </p:nvSpPr>
          <p:spPr bwMode="auto">
            <a:xfrm>
              <a:off x="1334" y="889"/>
              <a:ext cx="410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 altLang="zh-CN" sz="2000" b="1"/>
            </a:p>
          </p:txBody>
        </p:sp>
        <p:sp>
          <p:nvSpPr>
            <p:cNvPr id="104" name="Line 31"/>
            <p:cNvSpPr>
              <a:spLocks noChangeShapeType="1"/>
            </p:cNvSpPr>
            <p:nvPr/>
          </p:nvSpPr>
          <p:spPr bwMode="auto">
            <a:xfrm flipV="1">
              <a:off x="1430" y="1203"/>
              <a:ext cx="46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Text Box 32"/>
            <p:cNvSpPr txBox="1">
              <a:spLocks noChangeArrowheads="1"/>
            </p:cNvSpPr>
            <p:nvPr/>
          </p:nvSpPr>
          <p:spPr bwMode="auto">
            <a:xfrm>
              <a:off x="1204" y="1178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106" name="Text Box 33"/>
            <p:cNvSpPr txBox="1">
              <a:spLocks noChangeArrowheads="1"/>
            </p:cNvSpPr>
            <p:nvPr/>
          </p:nvSpPr>
          <p:spPr bwMode="auto">
            <a:xfrm>
              <a:off x="1870" y="1144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dirty="0">
                  <a:latin typeface="Times New Roman" pitchFamily="18" charset="0"/>
                </a:rPr>
                <a:t>_</a:t>
              </a:r>
              <a:endParaRPr lang="en-US" altLang="zh-CN" sz="2000" b="1" dirty="0"/>
            </a:p>
          </p:txBody>
        </p:sp>
        <p:sp>
          <p:nvSpPr>
            <p:cNvPr id="107" name="Line 34"/>
            <p:cNvSpPr>
              <a:spLocks noChangeShapeType="1"/>
            </p:cNvSpPr>
            <p:nvPr/>
          </p:nvSpPr>
          <p:spPr bwMode="auto">
            <a:xfrm>
              <a:off x="1451" y="1137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Text Box 35"/>
            <p:cNvSpPr txBox="1">
              <a:spLocks noChangeArrowheads="1"/>
            </p:cNvSpPr>
            <p:nvPr/>
          </p:nvSpPr>
          <p:spPr bwMode="auto">
            <a:xfrm>
              <a:off x="1719" y="1208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/>
            </a:p>
          </p:txBody>
        </p:sp>
        <p:sp>
          <p:nvSpPr>
            <p:cNvPr id="109" name="Text Box 36"/>
            <p:cNvSpPr txBox="1">
              <a:spLocks noChangeArrowheads="1"/>
            </p:cNvSpPr>
            <p:nvPr/>
          </p:nvSpPr>
          <p:spPr bwMode="auto">
            <a:xfrm>
              <a:off x="1659" y="1965"/>
              <a:ext cx="1416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just"/>
              <a:r>
                <a:rPr lang="en-US" altLang="zh-CN" sz="2000" b="1" i="1" dirty="0"/>
                <a:t>n</a:t>
              </a:r>
              <a:r>
                <a:rPr lang="zh-CN" altLang="en-US" sz="2000" b="1" dirty="0"/>
                <a:t>个电容串联</a:t>
              </a:r>
            </a:p>
          </p:txBody>
        </p:sp>
        <p:sp>
          <p:nvSpPr>
            <p:cNvPr id="110" name="Text Box 37"/>
            <p:cNvSpPr txBox="1">
              <a:spLocks noChangeArrowheads="1"/>
            </p:cNvSpPr>
            <p:nvPr/>
          </p:nvSpPr>
          <p:spPr bwMode="auto">
            <a:xfrm>
              <a:off x="2213" y="877"/>
              <a:ext cx="36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sp>
          <p:nvSpPr>
            <p:cNvPr id="111" name="Text Box 38"/>
            <p:cNvSpPr txBox="1">
              <a:spLocks noChangeArrowheads="1"/>
            </p:cNvSpPr>
            <p:nvPr/>
          </p:nvSpPr>
          <p:spPr bwMode="auto">
            <a:xfrm>
              <a:off x="2191" y="1205"/>
              <a:ext cx="410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sp>
          <p:nvSpPr>
            <p:cNvPr id="112" name="Text Box 39"/>
            <p:cNvSpPr txBox="1">
              <a:spLocks noChangeArrowheads="1"/>
            </p:cNvSpPr>
            <p:nvPr/>
          </p:nvSpPr>
          <p:spPr bwMode="auto">
            <a:xfrm>
              <a:off x="2879" y="864"/>
              <a:ext cx="36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i="1" baseline="-250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/>
            </a:p>
          </p:txBody>
        </p:sp>
        <p:sp>
          <p:nvSpPr>
            <p:cNvPr id="113" name="Line 40"/>
            <p:cNvSpPr>
              <a:spLocks noChangeShapeType="1"/>
            </p:cNvSpPr>
            <p:nvPr/>
          </p:nvSpPr>
          <p:spPr bwMode="auto">
            <a:xfrm>
              <a:off x="3322" y="1202"/>
              <a:ext cx="0" cy="7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Text Box 41"/>
            <p:cNvSpPr txBox="1">
              <a:spLocks noChangeArrowheads="1"/>
            </p:cNvSpPr>
            <p:nvPr/>
          </p:nvSpPr>
          <p:spPr bwMode="auto">
            <a:xfrm>
              <a:off x="2869" y="1217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r>
                <a:rPr lang="en-US" altLang="zh-CN" sz="2000" b="1" i="1" baseline="-250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/>
            </a:p>
          </p:txBody>
        </p:sp>
        <p:sp>
          <p:nvSpPr>
            <p:cNvPr id="115" name="Line 42"/>
            <p:cNvSpPr>
              <a:spLocks noChangeShapeType="1"/>
            </p:cNvSpPr>
            <p:nvPr/>
          </p:nvSpPr>
          <p:spPr bwMode="auto">
            <a:xfrm>
              <a:off x="3075" y="1206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Line 43"/>
            <p:cNvSpPr>
              <a:spLocks noChangeShapeType="1"/>
            </p:cNvSpPr>
            <p:nvPr/>
          </p:nvSpPr>
          <p:spPr bwMode="auto">
            <a:xfrm>
              <a:off x="2643" y="1206"/>
              <a:ext cx="2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Oval 44"/>
            <p:cNvSpPr>
              <a:spLocks noChangeArrowheads="1"/>
            </p:cNvSpPr>
            <p:nvPr/>
          </p:nvSpPr>
          <p:spPr bwMode="auto">
            <a:xfrm>
              <a:off x="1378" y="1179"/>
              <a:ext cx="44" cy="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Oval 45"/>
            <p:cNvSpPr>
              <a:spLocks noChangeArrowheads="1"/>
            </p:cNvSpPr>
            <p:nvPr/>
          </p:nvSpPr>
          <p:spPr bwMode="auto">
            <a:xfrm>
              <a:off x="1374" y="1906"/>
              <a:ext cx="44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Line 46"/>
            <p:cNvSpPr>
              <a:spLocks noChangeShapeType="1"/>
            </p:cNvSpPr>
            <p:nvPr/>
          </p:nvSpPr>
          <p:spPr bwMode="auto">
            <a:xfrm rot="5400000" flipH="1" flipV="1">
              <a:off x="2276" y="1202"/>
              <a:ext cx="1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0" name="Line 47"/>
            <p:cNvSpPr>
              <a:spLocks noChangeShapeType="1"/>
            </p:cNvSpPr>
            <p:nvPr/>
          </p:nvSpPr>
          <p:spPr bwMode="auto">
            <a:xfrm rot="16200000" flipV="1">
              <a:off x="2328" y="1203"/>
              <a:ext cx="1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1" name="Line 48"/>
            <p:cNvSpPr>
              <a:spLocks noChangeShapeType="1"/>
            </p:cNvSpPr>
            <p:nvPr/>
          </p:nvSpPr>
          <p:spPr bwMode="auto">
            <a:xfrm rot="5400000" flipH="1" flipV="1">
              <a:off x="2939" y="1202"/>
              <a:ext cx="1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2" name="Line 49"/>
            <p:cNvSpPr>
              <a:spLocks noChangeShapeType="1"/>
            </p:cNvSpPr>
            <p:nvPr/>
          </p:nvSpPr>
          <p:spPr bwMode="auto">
            <a:xfrm rot="16200000" flipV="1">
              <a:off x="2991" y="1203"/>
              <a:ext cx="1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" name="Line 50"/>
            <p:cNvSpPr>
              <a:spLocks noChangeShapeType="1"/>
            </p:cNvSpPr>
            <p:nvPr/>
          </p:nvSpPr>
          <p:spPr bwMode="auto">
            <a:xfrm>
              <a:off x="2432" y="1206"/>
              <a:ext cx="1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Line 51"/>
            <p:cNvSpPr>
              <a:spLocks noChangeShapeType="1"/>
            </p:cNvSpPr>
            <p:nvPr/>
          </p:nvSpPr>
          <p:spPr bwMode="auto">
            <a:xfrm>
              <a:off x="1942" y="1206"/>
              <a:ext cx="41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Line 52"/>
            <p:cNvSpPr>
              <a:spLocks noChangeShapeType="1"/>
            </p:cNvSpPr>
            <p:nvPr/>
          </p:nvSpPr>
          <p:spPr bwMode="auto">
            <a:xfrm flipH="1">
              <a:off x="2874" y="1206"/>
              <a:ext cx="1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Text Box 53"/>
            <p:cNvSpPr txBox="1">
              <a:spLocks noChangeArrowheads="1"/>
            </p:cNvSpPr>
            <p:nvPr/>
          </p:nvSpPr>
          <p:spPr bwMode="auto">
            <a:xfrm>
              <a:off x="1528" y="1212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dirty="0">
                  <a:latin typeface="Times New Roman" pitchFamily="18" charset="0"/>
                </a:rPr>
                <a:t>+</a:t>
              </a:r>
              <a:endParaRPr lang="en-US" altLang="zh-CN" sz="2000" b="1" dirty="0"/>
            </a:p>
          </p:txBody>
        </p:sp>
        <p:sp>
          <p:nvSpPr>
            <p:cNvPr id="127" name="Text Box 54"/>
            <p:cNvSpPr txBox="1">
              <a:spLocks noChangeArrowheads="1"/>
            </p:cNvSpPr>
            <p:nvPr/>
          </p:nvSpPr>
          <p:spPr bwMode="auto">
            <a:xfrm>
              <a:off x="2024" y="1216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dirty="0">
                  <a:latin typeface="Times New Roman" pitchFamily="18" charset="0"/>
                </a:rPr>
                <a:t>+</a:t>
              </a:r>
              <a:endParaRPr lang="en-US" altLang="zh-CN" sz="2000" b="1" dirty="0"/>
            </a:p>
          </p:txBody>
        </p:sp>
        <p:sp>
          <p:nvSpPr>
            <p:cNvPr id="128" name="Text Box 55"/>
            <p:cNvSpPr txBox="1">
              <a:spLocks noChangeArrowheads="1"/>
            </p:cNvSpPr>
            <p:nvPr/>
          </p:nvSpPr>
          <p:spPr bwMode="auto">
            <a:xfrm>
              <a:off x="2728" y="1215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129" name="Text Box 56"/>
            <p:cNvSpPr txBox="1">
              <a:spLocks noChangeArrowheads="1"/>
            </p:cNvSpPr>
            <p:nvPr/>
          </p:nvSpPr>
          <p:spPr bwMode="auto">
            <a:xfrm>
              <a:off x="2342" y="1123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30" name="Text Box 57"/>
            <p:cNvSpPr txBox="1">
              <a:spLocks noChangeArrowheads="1"/>
            </p:cNvSpPr>
            <p:nvPr/>
          </p:nvSpPr>
          <p:spPr bwMode="auto">
            <a:xfrm>
              <a:off x="3025" y="1144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31" name="Text Box 58"/>
            <p:cNvSpPr txBox="1">
              <a:spLocks noChangeArrowheads="1"/>
            </p:cNvSpPr>
            <p:nvPr/>
          </p:nvSpPr>
          <p:spPr bwMode="auto">
            <a:xfrm>
              <a:off x="1200" y="1596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</p:grp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703357" y="1175785"/>
            <a:ext cx="304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33CC"/>
                </a:solidFill>
              </a:rPr>
              <a:t>1</a:t>
            </a:r>
            <a:r>
              <a:rPr lang="en-US" altLang="zh-CN" b="1" dirty="0">
                <a:solidFill>
                  <a:srgbClr val="0033CC"/>
                </a:solidFill>
              </a:rPr>
              <a:t>. </a:t>
            </a:r>
            <a:r>
              <a:rPr lang="zh-CN" altLang="en-US" sz="2400" b="1" dirty="0">
                <a:solidFill>
                  <a:srgbClr val="0033CC"/>
                </a:solidFill>
              </a:rPr>
              <a:t>电容的串联</a:t>
            </a:r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700882" y="3118197"/>
            <a:ext cx="304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33CC"/>
                </a:solidFill>
              </a:rPr>
              <a:t>2. </a:t>
            </a:r>
            <a:r>
              <a:rPr lang="zh-CN" altLang="en-US" sz="2400" b="1" dirty="0">
                <a:solidFill>
                  <a:srgbClr val="0033CC"/>
                </a:solidFill>
              </a:rPr>
              <a:t>电容的</a:t>
            </a:r>
            <a:r>
              <a:rPr lang="zh-CN" altLang="en-US" b="1" dirty="0">
                <a:solidFill>
                  <a:srgbClr val="0033CC"/>
                </a:solidFill>
              </a:rPr>
              <a:t>并</a:t>
            </a:r>
            <a:r>
              <a:rPr lang="zh-CN" altLang="en-US" sz="2400" b="1" dirty="0">
                <a:solidFill>
                  <a:srgbClr val="0033CC"/>
                </a:solidFill>
              </a:rPr>
              <a:t>联</a:t>
            </a:r>
          </a:p>
        </p:txBody>
      </p:sp>
      <p:grpSp>
        <p:nvGrpSpPr>
          <p:cNvPr id="135" name="Group 82"/>
          <p:cNvGrpSpPr>
            <a:grpSpLocks/>
          </p:cNvGrpSpPr>
          <p:nvPr/>
        </p:nvGrpSpPr>
        <p:grpSpPr bwMode="auto">
          <a:xfrm>
            <a:off x="829461" y="3418532"/>
            <a:ext cx="4013200" cy="1632347"/>
            <a:chOff x="657" y="391"/>
            <a:chExt cx="2528" cy="1371"/>
          </a:xfrm>
        </p:grpSpPr>
        <p:sp>
          <p:nvSpPr>
            <p:cNvPr id="173" name="Text Box 73"/>
            <p:cNvSpPr txBox="1">
              <a:spLocks noChangeArrowheads="1"/>
            </p:cNvSpPr>
            <p:nvPr/>
          </p:nvSpPr>
          <p:spPr bwMode="auto">
            <a:xfrm>
              <a:off x="1003" y="889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 dirty="0"/>
            </a:p>
          </p:txBody>
        </p:sp>
        <p:sp>
          <p:nvSpPr>
            <p:cNvPr id="168" name="Text Box 68"/>
            <p:cNvSpPr txBox="1">
              <a:spLocks noChangeArrowheads="1"/>
            </p:cNvSpPr>
            <p:nvPr/>
          </p:nvSpPr>
          <p:spPr bwMode="auto">
            <a:xfrm>
              <a:off x="1012" y="1058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67" name="Text Box 67"/>
            <p:cNvSpPr txBox="1">
              <a:spLocks noChangeArrowheads="1"/>
            </p:cNvSpPr>
            <p:nvPr/>
          </p:nvSpPr>
          <p:spPr bwMode="auto">
            <a:xfrm>
              <a:off x="1014" y="758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</a:rPr>
                <a:t>+</a:t>
              </a:r>
              <a:endParaRPr lang="en-US" altLang="zh-CN" sz="2000" b="1" dirty="0"/>
            </a:p>
          </p:txBody>
        </p:sp>
        <p:sp>
          <p:nvSpPr>
            <p:cNvPr id="140" name="Text Box 35"/>
            <p:cNvSpPr txBox="1">
              <a:spLocks noChangeArrowheads="1"/>
            </p:cNvSpPr>
            <p:nvPr/>
          </p:nvSpPr>
          <p:spPr bwMode="auto">
            <a:xfrm>
              <a:off x="1376" y="917"/>
              <a:ext cx="36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 dirty="0"/>
            </a:p>
          </p:txBody>
        </p:sp>
        <p:sp>
          <p:nvSpPr>
            <p:cNvPr id="136" name="Text Box 60"/>
            <p:cNvSpPr txBox="1">
              <a:spLocks noChangeArrowheads="1"/>
            </p:cNvSpPr>
            <p:nvPr/>
          </p:nvSpPr>
          <p:spPr bwMode="auto">
            <a:xfrm>
              <a:off x="2776" y="693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zh-CN" sz="2000" b="1" i="1" baseline="-250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/>
            </a:p>
          </p:txBody>
        </p:sp>
        <p:sp>
          <p:nvSpPr>
            <p:cNvPr id="137" name="Text Box 29"/>
            <p:cNvSpPr txBox="1">
              <a:spLocks noChangeArrowheads="1"/>
            </p:cNvSpPr>
            <p:nvPr/>
          </p:nvSpPr>
          <p:spPr bwMode="auto">
            <a:xfrm>
              <a:off x="789" y="391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 altLang="zh-CN" sz="2000" b="1"/>
            </a:p>
          </p:txBody>
        </p:sp>
        <p:sp>
          <p:nvSpPr>
            <p:cNvPr id="138" name="Line 31"/>
            <p:cNvSpPr>
              <a:spLocks noChangeShapeType="1"/>
            </p:cNvSpPr>
            <p:nvPr/>
          </p:nvSpPr>
          <p:spPr bwMode="auto">
            <a:xfrm flipH="1" flipV="1">
              <a:off x="879" y="1430"/>
              <a:ext cx="135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39" name="Group 32"/>
            <p:cNvGrpSpPr>
              <a:grpSpLocks/>
            </p:cNvGrpSpPr>
            <p:nvPr/>
          </p:nvGrpSpPr>
          <p:grpSpPr bwMode="auto">
            <a:xfrm rot="5400000">
              <a:off x="1342" y="958"/>
              <a:ext cx="52" cy="185"/>
              <a:chOff x="4012" y="3701"/>
              <a:chExt cx="81" cy="289"/>
            </a:xfrm>
          </p:grpSpPr>
          <p:sp>
            <p:nvSpPr>
              <p:cNvPr id="181" name="Line 33"/>
              <p:cNvSpPr>
                <a:spLocks noChangeShapeType="1"/>
              </p:cNvSpPr>
              <p:nvPr/>
            </p:nvSpPr>
            <p:spPr bwMode="auto">
              <a:xfrm rot="-5400000" flipH="1" flipV="1">
                <a:off x="3949" y="384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2" name="Line 34"/>
              <p:cNvSpPr>
                <a:spLocks noChangeShapeType="1"/>
              </p:cNvSpPr>
              <p:nvPr/>
            </p:nvSpPr>
            <p:spPr bwMode="auto">
              <a:xfrm rot="5400000" flipV="1">
                <a:off x="3868" y="3845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41" name="Text Box 36"/>
            <p:cNvSpPr txBox="1">
              <a:spLocks noChangeArrowheads="1"/>
            </p:cNvSpPr>
            <p:nvPr/>
          </p:nvSpPr>
          <p:spPr bwMode="auto">
            <a:xfrm>
              <a:off x="671" y="920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latin typeface="Times New Roman" pitchFamily="18" charset="0"/>
                </a:rPr>
                <a:t>u</a:t>
              </a:r>
              <a:endParaRPr lang="en-US" altLang="zh-CN" sz="2000" b="1" dirty="0"/>
            </a:p>
          </p:txBody>
        </p:sp>
        <p:sp>
          <p:nvSpPr>
            <p:cNvPr id="142" name="Line 37"/>
            <p:cNvSpPr>
              <a:spLocks noChangeShapeType="1"/>
            </p:cNvSpPr>
            <p:nvPr/>
          </p:nvSpPr>
          <p:spPr bwMode="auto">
            <a:xfrm flipV="1">
              <a:off x="884" y="705"/>
              <a:ext cx="135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Text Box 38"/>
            <p:cNvSpPr txBox="1">
              <a:spLocks noChangeArrowheads="1"/>
            </p:cNvSpPr>
            <p:nvPr/>
          </p:nvSpPr>
          <p:spPr bwMode="auto">
            <a:xfrm>
              <a:off x="658" y="680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144" name="Text Box 39"/>
            <p:cNvSpPr txBox="1">
              <a:spLocks noChangeArrowheads="1"/>
            </p:cNvSpPr>
            <p:nvPr/>
          </p:nvSpPr>
          <p:spPr bwMode="auto">
            <a:xfrm>
              <a:off x="657" y="1106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45" name="Line 40"/>
            <p:cNvSpPr>
              <a:spLocks noChangeShapeType="1"/>
            </p:cNvSpPr>
            <p:nvPr/>
          </p:nvSpPr>
          <p:spPr bwMode="auto">
            <a:xfrm>
              <a:off x="1365" y="705"/>
              <a:ext cx="0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Line 41"/>
            <p:cNvSpPr>
              <a:spLocks noChangeShapeType="1"/>
            </p:cNvSpPr>
            <p:nvPr/>
          </p:nvSpPr>
          <p:spPr bwMode="auto">
            <a:xfrm>
              <a:off x="1366" y="1072"/>
              <a:ext cx="0" cy="3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Line 42"/>
            <p:cNvSpPr>
              <a:spLocks noChangeShapeType="1"/>
            </p:cNvSpPr>
            <p:nvPr/>
          </p:nvSpPr>
          <p:spPr bwMode="auto">
            <a:xfrm>
              <a:off x="905" y="639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Line 43"/>
            <p:cNvSpPr>
              <a:spLocks noChangeShapeType="1"/>
            </p:cNvSpPr>
            <p:nvPr/>
          </p:nvSpPr>
          <p:spPr bwMode="auto">
            <a:xfrm rot="5400000">
              <a:off x="1329" y="870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Text Box 44"/>
            <p:cNvSpPr txBox="1">
              <a:spLocks noChangeArrowheads="1"/>
            </p:cNvSpPr>
            <p:nvPr/>
          </p:nvSpPr>
          <p:spPr bwMode="auto">
            <a:xfrm>
              <a:off x="1366" y="693"/>
              <a:ext cx="40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/>
            </a:p>
          </p:txBody>
        </p:sp>
        <p:grpSp>
          <p:nvGrpSpPr>
            <p:cNvPr id="150" name="Group 45"/>
            <p:cNvGrpSpPr>
              <a:grpSpLocks/>
            </p:cNvGrpSpPr>
            <p:nvPr/>
          </p:nvGrpSpPr>
          <p:grpSpPr bwMode="auto">
            <a:xfrm rot="5400000">
              <a:off x="1908" y="957"/>
              <a:ext cx="52" cy="185"/>
              <a:chOff x="4012" y="3701"/>
              <a:chExt cx="81" cy="289"/>
            </a:xfrm>
          </p:grpSpPr>
          <p:sp>
            <p:nvSpPr>
              <p:cNvPr id="179" name="Line 46"/>
              <p:cNvSpPr>
                <a:spLocks noChangeShapeType="1"/>
              </p:cNvSpPr>
              <p:nvPr/>
            </p:nvSpPr>
            <p:spPr bwMode="auto">
              <a:xfrm rot="-5400000" flipH="1" flipV="1">
                <a:off x="3949" y="384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0" name="Line 47"/>
              <p:cNvSpPr>
                <a:spLocks noChangeShapeType="1"/>
              </p:cNvSpPr>
              <p:nvPr/>
            </p:nvSpPr>
            <p:spPr bwMode="auto">
              <a:xfrm rot="5400000" flipV="1">
                <a:off x="3868" y="3845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51" name="Text Box 48"/>
            <p:cNvSpPr txBox="1">
              <a:spLocks noChangeArrowheads="1"/>
            </p:cNvSpPr>
            <p:nvPr/>
          </p:nvSpPr>
          <p:spPr bwMode="auto">
            <a:xfrm>
              <a:off x="1942" y="917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sp>
          <p:nvSpPr>
            <p:cNvPr id="152" name="Line 49"/>
            <p:cNvSpPr>
              <a:spLocks noChangeShapeType="1"/>
            </p:cNvSpPr>
            <p:nvPr/>
          </p:nvSpPr>
          <p:spPr bwMode="auto">
            <a:xfrm>
              <a:off x="1931" y="704"/>
              <a:ext cx="0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Line 50"/>
            <p:cNvSpPr>
              <a:spLocks noChangeShapeType="1"/>
            </p:cNvSpPr>
            <p:nvPr/>
          </p:nvSpPr>
          <p:spPr bwMode="auto">
            <a:xfrm>
              <a:off x="1932" y="1072"/>
              <a:ext cx="0" cy="3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Line 51"/>
            <p:cNvSpPr>
              <a:spLocks noChangeShapeType="1"/>
            </p:cNvSpPr>
            <p:nvPr/>
          </p:nvSpPr>
          <p:spPr bwMode="auto">
            <a:xfrm rot="5400000">
              <a:off x="1894" y="870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Text Box 52"/>
            <p:cNvSpPr txBox="1">
              <a:spLocks noChangeArrowheads="1"/>
            </p:cNvSpPr>
            <p:nvPr/>
          </p:nvSpPr>
          <p:spPr bwMode="auto">
            <a:xfrm>
              <a:off x="1932" y="693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grpSp>
          <p:nvGrpSpPr>
            <p:cNvPr id="156" name="Group 53"/>
            <p:cNvGrpSpPr>
              <a:grpSpLocks/>
            </p:cNvGrpSpPr>
            <p:nvPr/>
          </p:nvGrpSpPr>
          <p:grpSpPr bwMode="auto">
            <a:xfrm rot="5400000">
              <a:off x="2752" y="957"/>
              <a:ext cx="52" cy="185"/>
              <a:chOff x="4012" y="3701"/>
              <a:chExt cx="81" cy="289"/>
            </a:xfrm>
          </p:grpSpPr>
          <p:sp>
            <p:nvSpPr>
              <p:cNvPr id="177" name="Line 54"/>
              <p:cNvSpPr>
                <a:spLocks noChangeShapeType="1"/>
              </p:cNvSpPr>
              <p:nvPr/>
            </p:nvSpPr>
            <p:spPr bwMode="auto">
              <a:xfrm rot="-5400000" flipH="1" flipV="1">
                <a:off x="3949" y="384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8" name="Line 55"/>
              <p:cNvSpPr>
                <a:spLocks noChangeShapeType="1"/>
              </p:cNvSpPr>
              <p:nvPr/>
            </p:nvSpPr>
            <p:spPr bwMode="auto">
              <a:xfrm rot="5400000" flipV="1">
                <a:off x="3868" y="3845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57" name="Text Box 56"/>
            <p:cNvSpPr txBox="1">
              <a:spLocks noChangeArrowheads="1"/>
            </p:cNvSpPr>
            <p:nvPr/>
          </p:nvSpPr>
          <p:spPr bwMode="auto">
            <a:xfrm>
              <a:off x="2786" y="917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i="1" baseline="-250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/>
            </a:p>
          </p:txBody>
        </p:sp>
        <p:sp>
          <p:nvSpPr>
            <p:cNvPr id="158" name="Line 57"/>
            <p:cNvSpPr>
              <a:spLocks noChangeShapeType="1"/>
            </p:cNvSpPr>
            <p:nvPr/>
          </p:nvSpPr>
          <p:spPr bwMode="auto">
            <a:xfrm>
              <a:off x="2775" y="704"/>
              <a:ext cx="0" cy="3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Line 58"/>
            <p:cNvSpPr>
              <a:spLocks noChangeShapeType="1"/>
            </p:cNvSpPr>
            <p:nvPr/>
          </p:nvSpPr>
          <p:spPr bwMode="auto">
            <a:xfrm>
              <a:off x="2776" y="1072"/>
              <a:ext cx="0" cy="3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Line 59"/>
            <p:cNvSpPr>
              <a:spLocks noChangeShapeType="1"/>
            </p:cNvSpPr>
            <p:nvPr/>
          </p:nvSpPr>
          <p:spPr bwMode="auto">
            <a:xfrm rot="5400000">
              <a:off x="2738" y="870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Line 61"/>
            <p:cNvSpPr>
              <a:spLocks noChangeShapeType="1"/>
            </p:cNvSpPr>
            <p:nvPr/>
          </p:nvSpPr>
          <p:spPr bwMode="auto">
            <a:xfrm>
              <a:off x="2528" y="708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Line 62"/>
            <p:cNvSpPr>
              <a:spLocks noChangeShapeType="1"/>
            </p:cNvSpPr>
            <p:nvPr/>
          </p:nvSpPr>
          <p:spPr bwMode="auto">
            <a:xfrm flipH="1">
              <a:off x="2558" y="1428"/>
              <a:ext cx="2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Line 63"/>
            <p:cNvSpPr>
              <a:spLocks noChangeShapeType="1"/>
            </p:cNvSpPr>
            <p:nvPr/>
          </p:nvSpPr>
          <p:spPr bwMode="auto">
            <a:xfrm>
              <a:off x="2269" y="708"/>
              <a:ext cx="2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Line 64"/>
            <p:cNvSpPr>
              <a:spLocks noChangeShapeType="1"/>
            </p:cNvSpPr>
            <p:nvPr/>
          </p:nvSpPr>
          <p:spPr bwMode="auto">
            <a:xfrm>
              <a:off x="2260" y="1428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Oval 65"/>
            <p:cNvSpPr>
              <a:spLocks noChangeArrowheads="1"/>
            </p:cNvSpPr>
            <p:nvPr/>
          </p:nvSpPr>
          <p:spPr bwMode="auto">
            <a:xfrm>
              <a:off x="832" y="681"/>
              <a:ext cx="44" cy="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Oval 66"/>
            <p:cNvSpPr>
              <a:spLocks noChangeArrowheads="1"/>
            </p:cNvSpPr>
            <p:nvPr/>
          </p:nvSpPr>
          <p:spPr bwMode="auto">
            <a:xfrm>
              <a:off x="829" y="1408"/>
              <a:ext cx="43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Text Box 69"/>
            <p:cNvSpPr txBox="1">
              <a:spLocks noChangeArrowheads="1"/>
            </p:cNvSpPr>
            <p:nvPr/>
          </p:nvSpPr>
          <p:spPr bwMode="auto">
            <a:xfrm>
              <a:off x="1617" y="1077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70" name="Text Box 70"/>
            <p:cNvSpPr txBox="1">
              <a:spLocks noChangeArrowheads="1"/>
            </p:cNvSpPr>
            <p:nvPr/>
          </p:nvSpPr>
          <p:spPr bwMode="auto">
            <a:xfrm>
              <a:off x="1599" y="739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171" name="Text Box 71"/>
            <p:cNvSpPr txBox="1">
              <a:spLocks noChangeArrowheads="1"/>
            </p:cNvSpPr>
            <p:nvPr/>
          </p:nvSpPr>
          <p:spPr bwMode="auto">
            <a:xfrm>
              <a:off x="2397" y="758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172" name="Text Box 72"/>
            <p:cNvSpPr txBox="1">
              <a:spLocks noChangeArrowheads="1"/>
            </p:cNvSpPr>
            <p:nvPr/>
          </p:nvSpPr>
          <p:spPr bwMode="auto">
            <a:xfrm>
              <a:off x="2395" y="1067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74" name="Text Box 74"/>
            <p:cNvSpPr txBox="1">
              <a:spLocks noChangeArrowheads="1"/>
            </p:cNvSpPr>
            <p:nvPr/>
          </p:nvSpPr>
          <p:spPr bwMode="auto">
            <a:xfrm>
              <a:off x="1570" y="898"/>
              <a:ext cx="36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 dirty="0"/>
            </a:p>
          </p:txBody>
        </p:sp>
        <p:sp>
          <p:nvSpPr>
            <p:cNvPr id="175" name="Text Box 75"/>
            <p:cNvSpPr txBox="1">
              <a:spLocks noChangeArrowheads="1"/>
            </p:cNvSpPr>
            <p:nvPr/>
          </p:nvSpPr>
          <p:spPr bwMode="auto">
            <a:xfrm>
              <a:off x="2376" y="898"/>
              <a:ext cx="36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r>
                <a:rPr lang="en-US" altLang="zh-CN" sz="2000" b="1" i="1" baseline="-250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 i="1"/>
            </a:p>
          </p:txBody>
        </p:sp>
        <p:sp>
          <p:nvSpPr>
            <p:cNvPr id="176" name="Text Box 76"/>
            <p:cNvSpPr txBox="1">
              <a:spLocks noChangeArrowheads="1"/>
            </p:cNvSpPr>
            <p:nvPr/>
          </p:nvSpPr>
          <p:spPr bwMode="auto">
            <a:xfrm>
              <a:off x="1227" y="1447"/>
              <a:ext cx="1104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b="1" i="1" dirty="0"/>
                <a:t>n</a:t>
              </a:r>
              <a:r>
                <a:rPr lang="zh-CN" altLang="en-US" sz="2000" b="1" dirty="0"/>
                <a:t>个电容并联</a:t>
              </a:r>
            </a:p>
          </p:txBody>
        </p:sp>
      </p:grpSp>
      <p:grpSp>
        <p:nvGrpSpPr>
          <p:cNvPr id="183" name="Group 5"/>
          <p:cNvGrpSpPr>
            <a:grpSpLocks/>
          </p:cNvGrpSpPr>
          <p:nvPr/>
        </p:nvGrpSpPr>
        <p:grpSpPr bwMode="auto">
          <a:xfrm>
            <a:off x="5724128" y="1999751"/>
            <a:ext cx="2305068" cy="2114048"/>
            <a:chOff x="3593" y="883"/>
            <a:chExt cx="1247" cy="1401"/>
          </a:xfrm>
        </p:grpSpPr>
        <p:sp>
          <p:nvSpPr>
            <p:cNvPr id="184" name="Line 6"/>
            <p:cNvSpPr>
              <a:spLocks noChangeShapeType="1"/>
            </p:cNvSpPr>
            <p:nvPr/>
          </p:nvSpPr>
          <p:spPr bwMode="auto">
            <a:xfrm flipH="1" flipV="1">
              <a:off x="3827" y="1922"/>
              <a:ext cx="4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85" name="Group 7"/>
            <p:cNvGrpSpPr>
              <a:grpSpLocks/>
            </p:cNvGrpSpPr>
            <p:nvPr/>
          </p:nvGrpSpPr>
          <p:grpSpPr bwMode="auto">
            <a:xfrm rot="5400000">
              <a:off x="4279" y="1450"/>
              <a:ext cx="52" cy="185"/>
              <a:chOff x="4012" y="3701"/>
              <a:chExt cx="81" cy="289"/>
            </a:xfrm>
          </p:grpSpPr>
          <p:sp>
            <p:nvSpPr>
              <p:cNvPr id="200" name="Line 8"/>
              <p:cNvSpPr>
                <a:spLocks noChangeShapeType="1"/>
              </p:cNvSpPr>
              <p:nvPr/>
            </p:nvSpPr>
            <p:spPr bwMode="auto">
              <a:xfrm rot="-5400000" flipH="1" flipV="1">
                <a:off x="3949" y="3846"/>
                <a:ext cx="2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1" name="Line 9"/>
              <p:cNvSpPr>
                <a:spLocks noChangeShapeType="1"/>
              </p:cNvSpPr>
              <p:nvPr/>
            </p:nvSpPr>
            <p:spPr bwMode="auto">
              <a:xfrm rot="5400000" flipV="1">
                <a:off x="3868" y="3845"/>
                <a:ext cx="288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86" name="Text Box 10"/>
            <p:cNvSpPr txBox="1">
              <a:spLocks noChangeArrowheads="1"/>
            </p:cNvSpPr>
            <p:nvPr/>
          </p:nvSpPr>
          <p:spPr bwMode="auto">
            <a:xfrm>
              <a:off x="4216" y="1453"/>
              <a:ext cx="624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 dirty="0" err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r>
                <a:rPr lang="en-US" altLang="zh-CN" sz="2000" b="1" baseline="-25000" dirty="0" err="1">
                  <a:solidFill>
                    <a:srgbClr val="000000"/>
                  </a:solidFill>
                  <a:latin typeface="Times New Roman" pitchFamily="18" charset="0"/>
                </a:rPr>
                <a:t>eq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             </a:t>
              </a:r>
              <a:endParaRPr lang="en-US" altLang="zh-CN" sz="2000" b="1" dirty="0"/>
            </a:p>
          </p:txBody>
        </p:sp>
        <p:sp>
          <p:nvSpPr>
            <p:cNvPr id="187" name="Text Box 11"/>
            <p:cNvSpPr txBox="1">
              <a:spLocks noChangeArrowheads="1"/>
            </p:cNvSpPr>
            <p:nvPr/>
          </p:nvSpPr>
          <p:spPr bwMode="auto">
            <a:xfrm>
              <a:off x="3607" y="1412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latin typeface="Times New Roman" pitchFamily="18" charset="0"/>
                </a:rPr>
                <a:t>u</a:t>
              </a:r>
              <a:endParaRPr lang="en-US" altLang="zh-CN" sz="2000" b="1"/>
            </a:p>
          </p:txBody>
        </p:sp>
        <p:sp>
          <p:nvSpPr>
            <p:cNvPr id="188" name="Text Box 12"/>
            <p:cNvSpPr txBox="1">
              <a:spLocks noChangeArrowheads="1"/>
            </p:cNvSpPr>
            <p:nvPr/>
          </p:nvSpPr>
          <p:spPr bwMode="auto">
            <a:xfrm>
              <a:off x="3725" y="883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 altLang="zh-CN" sz="2000" b="1"/>
            </a:p>
          </p:txBody>
        </p:sp>
        <p:sp>
          <p:nvSpPr>
            <p:cNvPr id="189" name="Line 13"/>
            <p:cNvSpPr>
              <a:spLocks noChangeShapeType="1"/>
            </p:cNvSpPr>
            <p:nvPr/>
          </p:nvSpPr>
          <p:spPr bwMode="auto">
            <a:xfrm flipV="1">
              <a:off x="3809" y="1197"/>
              <a:ext cx="4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Text Box 14"/>
            <p:cNvSpPr txBox="1">
              <a:spLocks noChangeArrowheads="1"/>
            </p:cNvSpPr>
            <p:nvPr/>
          </p:nvSpPr>
          <p:spPr bwMode="auto">
            <a:xfrm>
              <a:off x="3594" y="1172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191" name="Text Box 15"/>
            <p:cNvSpPr txBox="1">
              <a:spLocks noChangeArrowheads="1"/>
            </p:cNvSpPr>
            <p:nvPr/>
          </p:nvSpPr>
          <p:spPr bwMode="auto">
            <a:xfrm>
              <a:off x="3593" y="1598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192" name="Line 16"/>
            <p:cNvSpPr>
              <a:spLocks noChangeShapeType="1"/>
            </p:cNvSpPr>
            <p:nvPr/>
          </p:nvSpPr>
          <p:spPr bwMode="auto">
            <a:xfrm>
              <a:off x="4301" y="1197"/>
              <a:ext cx="0" cy="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Line 17"/>
            <p:cNvSpPr>
              <a:spLocks noChangeShapeType="1"/>
            </p:cNvSpPr>
            <p:nvPr/>
          </p:nvSpPr>
          <p:spPr bwMode="auto">
            <a:xfrm>
              <a:off x="4303" y="1564"/>
              <a:ext cx="0" cy="3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Line 18"/>
            <p:cNvSpPr>
              <a:spLocks noChangeShapeType="1"/>
            </p:cNvSpPr>
            <p:nvPr/>
          </p:nvSpPr>
          <p:spPr bwMode="auto">
            <a:xfrm>
              <a:off x="3842" y="1131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Line 19"/>
            <p:cNvSpPr>
              <a:spLocks noChangeShapeType="1"/>
            </p:cNvSpPr>
            <p:nvPr/>
          </p:nvSpPr>
          <p:spPr bwMode="auto">
            <a:xfrm rot="5400000">
              <a:off x="4266" y="1362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Text Box 20"/>
            <p:cNvSpPr txBox="1">
              <a:spLocks noChangeArrowheads="1"/>
            </p:cNvSpPr>
            <p:nvPr/>
          </p:nvSpPr>
          <p:spPr bwMode="auto">
            <a:xfrm>
              <a:off x="4303" y="1185"/>
              <a:ext cx="40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 altLang="zh-CN" sz="2000" b="1"/>
            </a:p>
          </p:txBody>
        </p:sp>
        <p:sp>
          <p:nvSpPr>
            <p:cNvPr id="197" name="Text Box 21"/>
            <p:cNvSpPr txBox="1">
              <a:spLocks noChangeArrowheads="1"/>
            </p:cNvSpPr>
            <p:nvPr/>
          </p:nvSpPr>
          <p:spPr bwMode="auto">
            <a:xfrm>
              <a:off x="3696" y="2016"/>
              <a:ext cx="976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2000" b="1" dirty="0"/>
                <a:t>等效电容</a:t>
              </a:r>
            </a:p>
          </p:txBody>
        </p:sp>
        <p:sp>
          <p:nvSpPr>
            <p:cNvPr id="198" name="Oval 22"/>
            <p:cNvSpPr>
              <a:spLocks noChangeArrowheads="1"/>
            </p:cNvSpPr>
            <p:nvPr/>
          </p:nvSpPr>
          <p:spPr bwMode="auto">
            <a:xfrm>
              <a:off x="3769" y="1173"/>
              <a:ext cx="43" cy="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Oval 23"/>
            <p:cNvSpPr>
              <a:spLocks noChangeArrowheads="1"/>
            </p:cNvSpPr>
            <p:nvPr/>
          </p:nvSpPr>
          <p:spPr bwMode="auto">
            <a:xfrm>
              <a:off x="3765" y="1900"/>
              <a:ext cx="43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527764"/>
              </p:ext>
            </p:extLst>
          </p:nvPr>
        </p:nvGraphicFramePr>
        <p:xfrm>
          <a:off x="5487925" y="1283771"/>
          <a:ext cx="1988168" cy="661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60160" imgH="444240" progId="Equation.DSMT4">
                  <p:embed/>
                </p:oleObj>
              </mc:Choice>
              <mc:Fallback>
                <p:oleObj name="Equation" r:id="rId3" imgW="14601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7925" y="1283771"/>
                        <a:ext cx="1988168" cy="661106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174476"/>
              </p:ext>
            </p:extLst>
          </p:nvPr>
        </p:nvGraphicFramePr>
        <p:xfrm>
          <a:off x="5404871" y="4246279"/>
          <a:ext cx="24463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46040" imgH="228600" progId="Equation.DSMT4">
                  <p:embed/>
                </p:oleObj>
              </mc:Choice>
              <mc:Fallback>
                <p:oleObj name="Equation" r:id="rId5" imgW="1346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4871" y="4246279"/>
                        <a:ext cx="2446338" cy="4254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8384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7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7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7274" grpId="0" animBg="1"/>
      <p:bldP spid="777332" grpId="0" animBg="1"/>
      <p:bldP spid="94" grpId="0"/>
      <p:bldP spid="133" grpId="0"/>
      <p:bldP spid="1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roup 24"/>
          <p:cNvGrpSpPr>
            <a:grpSpLocks/>
          </p:cNvGrpSpPr>
          <p:nvPr/>
        </p:nvGrpSpPr>
        <p:grpSpPr bwMode="auto">
          <a:xfrm>
            <a:off x="998964" y="3385420"/>
            <a:ext cx="3792541" cy="1634602"/>
            <a:chOff x="1680" y="816"/>
            <a:chExt cx="2521" cy="1323"/>
          </a:xfrm>
        </p:grpSpPr>
        <p:sp>
          <p:nvSpPr>
            <p:cNvPr id="246" name="Text Box 25"/>
            <p:cNvSpPr txBox="1">
              <a:spLocks noChangeArrowheads="1"/>
            </p:cNvSpPr>
            <p:nvPr/>
          </p:nvSpPr>
          <p:spPr bwMode="auto">
            <a:xfrm>
              <a:off x="3792" y="1104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zh-CN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 dirty="0"/>
            </a:p>
          </p:txBody>
        </p:sp>
        <p:sp>
          <p:nvSpPr>
            <p:cNvPr id="264" name="Text Box 43"/>
            <p:cNvSpPr txBox="1">
              <a:spLocks noChangeArrowheads="1"/>
            </p:cNvSpPr>
            <p:nvPr/>
          </p:nvSpPr>
          <p:spPr bwMode="auto">
            <a:xfrm>
              <a:off x="3809" y="1341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r>
                <a:rPr lang="en-US" altLang="zh-CN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 dirty="0"/>
            </a:p>
          </p:txBody>
        </p:sp>
        <p:sp>
          <p:nvSpPr>
            <p:cNvPr id="285" name="Text Box 76"/>
            <p:cNvSpPr txBox="1">
              <a:spLocks noChangeArrowheads="1"/>
            </p:cNvSpPr>
            <p:nvPr/>
          </p:nvSpPr>
          <p:spPr bwMode="auto">
            <a:xfrm>
              <a:off x="3451" y="1387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latin typeface="Times New Roman" pitchFamily="18" charset="0"/>
                </a:rPr>
                <a:t>u</a:t>
              </a:r>
              <a:r>
                <a:rPr lang="en-US" altLang="zh-CN" sz="2000" b="1" i="1" baseline="-25000" dirty="0">
                  <a:latin typeface="Times New Roman" pitchFamily="18" charset="0"/>
                </a:rPr>
                <a:t>n</a:t>
              </a:r>
              <a:endParaRPr lang="en-US" altLang="zh-CN" sz="2000" b="1" dirty="0"/>
            </a:p>
          </p:txBody>
        </p:sp>
        <p:sp>
          <p:nvSpPr>
            <p:cNvPr id="281" name="Text Box 72"/>
            <p:cNvSpPr txBox="1">
              <a:spLocks noChangeArrowheads="1"/>
            </p:cNvSpPr>
            <p:nvPr/>
          </p:nvSpPr>
          <p:spPr bwMode="auto">
            <a:xfrm>
              <a:off x="3466" y="1106"/>
              <a:ext cx="396" cy="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82" name="Text Box 73"/>
            <p:cNvSpPr txBox="1">
              <a:spLocks noChangeArrowheads="1"/>
            </p:cNvSpPr>
            <p:nvPr/>
          </p:nvSpPr>
          <p:spPr bwMode="auto">
            <a:xfrm>
              <a:off x="3475" y="1558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279" name="Text Box 70"/>
            <p:cNvSpPr txBox="1">
              <a:spLocks noChangeArrowheads="1"/>
            </p:cNvSpPr>
            <p:nvPr/>
          </p:nvSpPr>
          <p:spPr bwMode="auto">
            <a:xfrm>
              <a:off x="2650" y="1558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280" name="Text Box 71"/>
            <p:cNvSpPr txBox="1">
              <a:spLocks noChangeArrowheads="1"/>
            </p:cNvSpPr>
            <p:nvPr/>
          </p:nvSpPr>
          <p:spPr bwMode="auto">
            <a:xfrm>
              <a:off x="2641" y="1134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77" name="Text Box 68"/>
            <p:cNvSpPr txBox="1">
              <a:spLocks noChangeArrowheads="1"/>
            </p:cNvSpPr>
            <p:nvPr/>
          </p:nvSpPr>
          <p:spPr bwMode="auto">
            <a:xfrm>
              <a:off x="2084" y="1134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</a:rPr>
                <a:t>+</a:t>
              </a:r>
              <a:endParaRPr lang="en-US" altLang="zh-CN" sz="2000" b="1" dirty="0"/>
            </a:p>
          </p:txBody>
        </p:sp>
        <p:sp>
          <p:nvSpPr>
            <p:cNvPr id="278" name="Text Box 69"/>
            <p:cNvSpPr txBox="1">
              <a:spLocks noChangeArrowheads="1"/>
            </p:cNvSpPr>
            <p:nvPr/>
          </p:nvSpPr>
          <p:spPr bwMode="auto">
            <a:xfrm>
              <a:off x="2093" y="1549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283" name="Text Box 74"/>
            <p:cNvSpPr txBox="1">
              <a:spLocks noChangeArrowheads="1"/>
            </p:cNvSpPr>
            <p:nvPr/>
          </p:nvSpPr>
          <p:spPr bwMode="auto">
            <a:xfrm>
              <a:off x="2069" y="1334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latin typeface="Times New Roman" pitchFamily="18" charset="0"/>
                </a:rPr>
                <a:t>u</a:t>
              </a:r>
              <a:r>
                <a:rPr lang="en-US" altLang="zh-CN" sz="2000" b="1" baseline="-25000" dirty="0">
                  <a:latin typeface="Times New Roman" pitchFamily="18" charset="0"/>
                </a:rPr>
                <a:t>1</a:t>
              </a:r>
              <a:endParaRPr lang="en-US" altLang="zh-CN" sz="2000" b="1" dirty="0"/>
            </a:p>
          </p:txBody>
        </p:sp>
        <p:sp>
          <p:nvSpPr>
            <p:cNvPr id="284" name="Text Box 75"/>
            <p:cNvSpPr txBox="1">
              <a:spLocks noChangeArrowheads="1"/>
            </p:cNvSpPr>
            <p:nvPr/>
          </p:nvSpPr>
          <p:spPr bwMode="auto">
            <a:xfrm>
              <a:off x="2635" y="1334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</a:rPr>
                <a:t>u</a:t>
              </a:r>
              <a:r>
                <a:rPr lang="en-US" altLang="zh-CN" sz="2000" b="1" baseline="-25000"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sp>
          <p:nvSpPr>
            <p:cNvPr id="247" name="Line 26"/>
            <p:cNvSpPr>
              <a:spLocks noChangeShapeType="1"/>
            </p:cNvSpPr>
            <p:nvPr/>
          </p:nvSpPr>
          <p:spPr bwMode="auto">
            <a:xfrm flipH="1" flipV="1">
              <a:off x="1902" y="1854"/>
              <a:ext cx="135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8" name="Text Box 27"/>
            <p:cNvSpPr txBox="1">
              <a:spLocks noChangeArrowheads="1"/>
            </p:cNvSpPr>
            <p:nvPr/>
          </p:nvSpPr>
          <p:spPr bwMode="auto">
            <a:xfrm>
              <a:off x="2399" y="1342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/>
            </a:p>
          </p:txBody>
        </p:sp>
        <p:sp>
          <p:nvSpPr>
            <p:cNvPr id="249" name="Text Box 28"/>
            <p:cNvSpPr txBox="1">
              <a:spLocks noChangeArrowheads="1"/>
            </p:cNvSpPr>
            <p:nvPr/>
          </p:nvSpPr>
          <p:spPr bwMode="auto">
            <a:xfrm>
              <a:off x="1694" y="1344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</a:rPr>
                <a:t>u</a:t>
              </a:r>
              <a:endParaRPr lang="en-US" altLang="zh-CN" sz="2000" b="1"/>
            </a:p>
          </p:txBody>
        </p:sp>
        <p:sp>
          <p:nvSpPr>
            <p:cNvPr id="250" name="Text Box 29"/>
            <p:cNvSpPr txBox="1">
              <a:spLocks noChangeArrowheads="1"/>
            </p:cNvSpPr>
            <p:nvPr/>
          </p:nvSpPr>
          <p:spPr bwMode="auto">
            <a:xfrm>
              <a:off x="1812" y="816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 altLang="zh-CN" sz="2000" b="1"/>
            </a:p>
          </p:txBody>
        </p:sp>
        <p:sp>
          <p:nvSpPr>
            <p:cNvPr id="251" name="Line 30"/>
            <p:cNvSpPr>
              <a:spLocks noChangeShapeType="1"/>
            </p:cNvSpPr>
            <p:nvPr/>
          </p:nvSpPr>
          <p:spPr bwMode="auto">
            <a:xfrm flipV="1">
              <a:off x="1907" y="1129"/>
              <a:ext cx="1358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2" name="Text Box 31"/>
            <p:cNvSpPr txBox="1">
              <a:spLocks noChangeArrowheads="1"/>
            </p:cNvSpPr>
            <p:nvPr/>
          </p:nvSpPr>
          <p:spPr bwMode="auto">
            <a:xfrm>
              <a:off x="1681" y="1105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53" name="Text Box 32"/>
            <p:cNvSpPr txBox="1">
              <a:spLocks noChangeArrowheads="1"/>
            </p:cNvSpPr>
            <p:nvPr/>
          </p:nvSpPr>
          <p:spPr bwMode="auto">
            <a:xfrm>
              <a:off x="1680" y="1530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254" name="Line 33"/>
            <p:cNvSpPr>
              <a:spLocks noChangeShapeType="1"/>
            </p:cNvSpPr>
            <p:nvPr/>
          </p:nvSpPr>
          <p:spPr bwMode="auto">
            <a:xfrm>
              <a:off x="2388" y="1129"/>
              <a:ext cx="0" cy="1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5" name="Line 34"/>
            <p:cNvSpPr>
              <a:spLocks noChangeShapeType="1"/>
            </p:cNvSpPr>
            <p:nvPr/>
          </p:nvSpPr>
          <p:spPr bwMode="auto">
            <a:xfrm>
              <a:off x="2389" y="1670"/>
              <a:ext cx="0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6" name="Line 35"/>
            <p:cNvSpPr>
              <a:spLocks noChangeShapeType="1"/>
            </p:cNvSpPr>
            <p:nvPr/>
          </p:nvSpPr>
          <p:spPr bwMode="auto">
            <a:xfrm>
              <a:off x="1928" y="1063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7" name="Line 36"/>
            <p:cNvSpPr>
              <a:spLocks noChangeShapeType="1"/>
            </p:cNvSpPr>
            <p:nvPr/>
          </p:nvSpPr>
          <p:spPr bwMode="auto">
            <a:xfrm rot="5400000">
              <a:off x="2372" y="1285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8" name="Text Box 37"/>
            <p:cNvSpPr txBox="1">
              <a:spLocks noChangeArrowheads="1"/>
            </p:cNvSpPr>
            <p:nvPr/>
          </p:nvSpPr>
          <p:spPr bwMode="auto">
            <a:xfrm>
              <a:off x="2389" y="1118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/>
            </a:p>
          </p:txBody>
        </p:sp>
        <p:sp>
          <p:nvSpPr>
            <p:cNvPr id="259" name="Text Box 38"/>
            <p:cNvSpPr txBox="1">
              <a:spLocks noChangeArrowheads="1"/>
            </p:cNvSpPr>
            <p:nvPr/>
          </p:nvSpPr>
          <p:spPr bwMode="auto">
            <a:xfrm>
              <a:off x="2965" y="1341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sp>
          <p:nvSpPr>
            <p:cNvPr id="260" name="Line 39"/>
            <p:cNvSpPr>
              <a:spLocks noChangeShapeType="1"/>
            </p:cNvSpPr>
            <p:nvPr/>
          </p:nvSpPr>
          <p:spPr bwMode="auto">
            <a:xfrm>
              <a:off x="2954" y="1129"/>
              <a:ext cx="0" cy="1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1" name="Line 40"/>
            <p:cNvSpPr>
              <a:spLocks noChangeShapeType="1"/>
            </p:cNvSpPr>
            <p:nvPr/>
          </p:nvSpPr>
          <p:spPr bwMode="auto">
            <a:xfrm>
              <a:off x="2955" y="1664"/>
              <a:ext cx="0" cy="1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2" name="Line 41"/>
            <p:cNvSpPr>
              <a:spLocks noChangeShapeType="1"/>
            </p:cNvSpPr>
            <p:nvPr/>
          </p:nvSpPr>
          <p:spPr bwMode="auto">
            <a:xfrm rot="5400000">
              <a:off x="2946" y="1294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3" name="Text Box 42"/>
            <p:cNvSpPr txBox="1">
              <a:spLocks noChangeArrowheads="1"/>
            </p:cNvSpPr>
            <p:nvPr/>
          </p:nvSpPr>
          <p:spPr bwMode="auto">
            <a:xfrm>
              <a:off x="2955" y="1117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 dirty="0"/>
            </a:p>
          </p:txBody>
        </p:sp>
        <p:sp>
          <p:nvSpPr>
            <p:cNvPr id="265" name="Line 44"/>
            <p:cNvSpPr>
              <a:spLocks noChangeShapeType="1"/>
            </p:cNvSpPr>
            <p:nvPr/>
          </p:nvSpPr>
          <p:spPr bwMode="auto">
            <a:xfrm>
              <a:off x="3798" y="1129"/>
              <a:ext cx="0" cy="1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6" name="Line 45"/>
            <p:cNvSpPr>
              <a:spLocks noChangeShapeType="1"/>
            </p:cNvSpPr>
            <p:nvPr/>
          </p:nvSpPr>
          <p:spPr bwMode="auto">
            <a:xfrm>
              <a:off x="3799" y="1654"/>
              <a:ext cx="0" cy="1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7" name="Line 46"/>
            <p:cNvSpPr>
              <a:spLocks noChangeShapeType="1"/>
            </p:cNvSpPr>
            <p:nvPr/>
          </p:nvSpPr>
          <p:spPr bwMode="auto">
            <a:xfrm rot="5400000">
              <a:off x="3790" y="1275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8" name="Line 47"/>
            <p:cNvSpPr>
              <a:spLocks noChangeShapeType="1"/>
            </p:cNvSpPr>
            <p:nvPr/>
          </p:nvSpPr>
          <p:spPr bwMode="auto">
            <a:xfrm>
              <a:off x="3551" y="1124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9" name="Line 48"/>
            <p:cNvSpPr>
              <a:spLocks noChangeShapeType="1"/>
            </p:cNvSpPr>
            <p:nvPr/>
          </p:nvSpPr>
          <p:spPr bwMode="auto">
            <a:xfrm flipH="1">
              <a:off x="3581" y="1852"/>
              <a:ext cx="2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0" name="Line 49"/>
            <p:cNvSpPr>
              <a:spLocks noChangeShapeType="1"/>
            </p:cNvSpPr>
            <p:nvPr/>
          </p:nvSpPr>
          <p:spPr bwMode="auto">
            <a:xfrm>
              <a:off x="3292" y="1133"/>
              <a:ext cx="2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1" name="Line 50"/>
            <p:cNvSpPr>
              <a:spLocks noChangeShapeType="1"/>
            </p:cNvSpPr>
            <p:nvPr/>
          </p:nvSpPr>
          <p:spPr bwMode="auto">
            <a:xfrm>
              <a:off x="3283" y="1852"/>
              <a:ext cx="2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2" name="Oval 51"/>
            <p:cNvSpPr>
              <a:spLocks noChangeArrowheads="1"/>
            </p:cNvSpPr>
            <p:nvPr/>
          </p:nvSpPr>
          <p:spPr bwMode="auto">
            <a:xfrm>
              <a:off x="1855" y="1106"/>
              <a:ext cx="44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3" name="Oval 52"/>
            <p:cNvSpPr>
              <a:spLocks noChangeArrowheads="1"/>
            </p:cNvSpPr>
            <p:nvPr/>
          </p:nvSpPr>
          <p:spPr bwMode="auto">
            <a:xfrm>
              <a:off x="1852" y="1832"/>
              <a:ext cx="43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74" name="Group 53"/>
            <p:cNvGrpSpPr>
              <a:grpSpLocks/>
            </p:cNvGrpSpPr>
            <p:nvPr/>
          </p:nvGrpSpPr>
          <p:grpSpPr bwMode="auto">
            <a:xfrm rot="-5400000" flipH="1" flipV="1">
              <a:off x="2237" y="1472"/>
              <a:ext cx="345" cy="57"/>
              <a:chOff x="576" y="711"/>
              <a:chExt cx="372" cy="65"/>
            </a:xfrm>
          </p:grpSpPr>
          <p:sp>
            <p:nvSpPr>
              <p:cNvPr id="295" name="Freeform 54"/>
              <p:cNvSpPr>
                <a:spLocks/>
              </p:cNvSpPr>
              <p:nvPr/>
            </p:nvSpPr>
            <p:spPr bwMode="auto">
              <a:xfrm>
                <a:off x="576" y="711"/>
                <a:ext cx="98" cy="57"/>
              </a:xfrm>
              <a:custGeom>
                <a:avLst/>
                <a:gdLst>
                  <a:gd name="T0" fmla="*/ 0 w 98"/>
                  <a:gd name="T1" fmla="*/ 57 h 57"/>
                  <a:gd name="T2" fmla="*/ 18 w 98"/>
                  <a:gd name="T3" fmla="*/ 14 h 57"/>
                  <a:gd name="T4" fmla="*/ 47 w 98"/>
                  <a:gd name="T5" fmla="*/ 0 h 57"/>
                  <a:gd name="T6" fmla="*/ 80 w 98"/>
                  <a:gd name="T7" fmla="*/ 14 h 57"/>
                  <a:gd name="T8" fmla="*/ 98 w 98"/>
                  <a:gd name="T9" fmla="*/ 4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7">
                    <a:moveTo>
                      <a:pt x="0" y="57"/>
                    </a:moveTo>
                    <a:cubicBezTo>
                      <a:pt x="3" y="50"/>
                      <a:pt x="10" y="23"/>
                      <a:pt x="18" y="14"/>
                    </a:cubicBezTo>
                    <a:cubicBezTo>
                      <a:pt x="26" y="5"/>
                      <a:pt x="37" y="0"/>
                      <a:pt x="47" y="0"/>
                    </a:cubicBezTo>
                    <a:cubicBezTo>
                      <a:pt x="57" y="0"/>
                      <a:pt x="71" y="6"/>
                      <a:pt x="80" y="14"/>
                    </a:cubicBezTo>
                    <a:cubicBezTo>
                      <a:pt x="89" y="22"/>
                      <a:pt x="94" y="42"/>
                      <a:pt x="98" y="48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6" name="Freeform 55"/>
              <p:cNvSpPr>
                <a:spLocks/>
              </p:cNvSpPr>
              <p:nvPr/>
            </p:nvSpPr>
            <p:spPr bwMode="auto">
              <a:xfrm>
                <a:off x="674" y="711"/>
                <a:ext cx="95" cy="51"/>
              </a:xfrm>
              <a:custGeom>
                <a:avLst/>
                <a:gdLst>
                  <a:gd name="T0" fmla="*/ 0 w 121"/>
                  <a:gd name="T1" fmla="*/ 54 h 54"/>
                  <a:gd name="T2" fmla="*/ 24 w 121"/>
                  <a:gd name="T3" fmla="*/ 15 h 54"/>
                  <a:gd name="T4" fmla="*/ 66 w 121"/>
                  <a:gd name="T5" fmla="*/ 0 h 54"/>
                  <a:gd name="T6" fmla="*/ 103 w 121"/>
                  <a:gd name="T7" fmla="*/ 15 h 54"/>
                  <a:gd name="T8" fmla="*/ 121 w 121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54">
                    <a:moveTo>
                      <a:pt x="0" y="54"/>
                    </a:moveTo>
                    <a:cubicBezTo>
                      <a:pt x="4" y="47"/>
                      <a:pt x="13" y="24"/>
                      <a:pt x="24" y="15"/>
                    </a:cubicBezTo>
                    <a:cubicBezTo>
                      <a:pt x="35" y="6"/>
                      <a:pt x="53" y="0"/>
                      <a:pt x="66" y="0"/>
                    </a:cubicBezTo>
                    <a:cubicBezTo>
                      <a:pt x="79" y="0"/>
                      <a:pt x="94" y="7"/>
                      <a:pt x="103" y="15"/>
                    </a:cubicBezTo>
                    <a:cubicBezTo>
                      <a:pt x="112" y="23"/>
                      <a:pt x="117" y="44"/>
                      <a:pt x="121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7" name="Freeform 56"/>
              <p:cNvSpPr>
                <a:spLocks/>
              </p:cNvSpPr>
              <p:nvPr/>
            </p:nvSpPr>
            <p:spPr bwMode="auto">
              <a:xfrm>
                <a:off x="769" y="711"/>
                <a:ext cx="94" cy="48"/>
              </a:xfrm>
              <a:custGeom>
                <a:avLst/>
                <a:gdLst>
                  <a:gd name="T0" fmla="*/ 0 w 119"/>
                  <a:gd name="T1" fmla="*/ 51 h 51"/>
                  <a:gd name="T2" fmla="*/ 17 w 119"/>
                  <a:gd name="T3" fmla="*/ 15 h 51"/>
                  <a:gd name="T4" fmla="*/ 59 w 119"/>
                  <a:gd name="T5" fmla="*/ 0 h 51"/>
                  <a:gd name="T6" fmla="*/ 96 w 119"/>
                  <a:gd name="T7" fmla="*/ 15 h 51"/>
                  <a:gd name="T8" fmla="*/ 119 w 11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51">
                    <a:moveTo>
                      <a:pt x="0" y="51"/>
                    </a:moveTo>
                    <a:cubicBezTo>
                      <a:pt x="3" y="45"/>
                      <a:pt x="7" y="24"/>
                      <a:pt x="17" y="15"/>
                    </a:cubicBezTo>
                    <a:cubicBezTo>
                      <a:pt x="27" y="6"/>
                      <a:pt x="46" y="0"/>
                      <a:pt x="59" y="0"/>
                    </a:cubicBezTo>
                    <a:cubicBezTo>
                      <a:pt x="72" y="0"/>
                      <a:pt x="86" y="7"/>
                      <a:pt x="96" y="15"/>
                    </a:cubicBezTo>
                    <a:cubicBezTo>
                      <a:pt x="106" y="23"/>
                      <a:pt x="114" y="44"/>
                      <a:pt x="119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8" name="Freeform 57"/>
              <p:cNvSpPr>
                <a:spLocks/>
              </p:cNvSpPr>
              <p:nvPr/>
            </p:nvSpPr>
            <p:spPr bwMode="auto">
              <a:xfrm>
                <a:off x="851" y="722"/>
                <a:ext cx="97" cy="54"/>
              </a:xfrm>
              <a:custGeom>
                <a:avLst/>
                <a:gdLst>
                  <a:gd name="T0" fmla="*/ 0 w 123"/>
                  <a:gd name="T1" fmla="*/ 51 h 57"/>
                  <a:gd name="T2" fmla="*/ 23 w 123"/>
                  <a:gd name="T3" fmla="*/ 15 h 57"/>
                  <a:gd name="T4" fmla="*/ 65 w 123"/>
                  <a:gd name="T5" fmla="*/ 0 h 57"/>
                  <a:gd name="T6" fmla="*/ 102 w 123"/>
                  <a:gd name="T7" fmla="*/ 15 h 57"/>
                  <a:gd name="T8" fmla="*/ 123 w 123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57">
                    <a:moveTo>
                      <a:pt x="0" y="51"/>
                    </a:moveTo>
                    <a:cubicBezTo>
                      <a:pt x="3" y="45"/>
                      <a:pt x="12" y="24"/>
                      <a:pt x="23" y="15"/>
                    </a:cubicBezTo>
                    <a:cubicBezTo>
                      <a:pt x="34" y="6"/>
                      <a:pt x="52" y="0"/>
                      <a:pt x="65" y="0"/>
                    </a:cubicBezTo>
                    <a:cubicBezTo>
                      <a:pt x="78" y="0"/>
                      <a:pt x="92" y="6"/>
                      <a:pt x="102" y="15"/>
                    </a:cubicBezTo>
                    <a:cubicBezTo>
                      <a:pt x="112" y="24"/>
                      <a:pt x="119" y="48"/>
                      <a:pt x="123" y="57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75" name="Group 58"/>
            <p:cNvGrpSpPr>
              <a:grpSpLocks/>
            </p:cNvGrpSpPr>
            <p:nvPr/>
          </p:nvGrpSpPr>
          <p:grpSpPr bwMode="auto">
            <a:xfrm rot="-5400000" flipH="1" flipV="1">
              <a:off x="2806" y="1470"/>
              <a:ext cx="347" cy="62"/>
              <a:chOff x="576" y="711"/>
              <a:chExt cx="374" cy="70"/>
            </a:xfrm>
          </p:grpSpPr>
          <p:sp>
            <p:nvSpPr>
              <p:cNvPr id="291" name="Freeform 59"/>
              <p:cNvSpPr>
                <a:spLocks/>
              </p:cNvSpPr>
              <p:nvPr/>
            </p:nvSpPr>
            <p:spPr bwMode="auto">
              <a:xfrm>
                <a:off x="576" y="711"/>
                <a:ext cx="98" cy="57"/>
              </a:xfrm>
              <a:custGeom>
                <a:avLst/>
                <a:gdLst>
                  <a:gd name="T0" fmla="*/ 0 w 98"/>
                  <a:gd name="T1" fmla="*/ 57 h 57"/>
                  <a:gd name="T2" fmla="*/ 18 w 98"/>
                  <a:gd name="T3" fmla="*/ 14 h 57"/>
                  <a:gd name="T4" fmla="*/ 47 w 98"/>
                  <a:gd name="T5" fmla="*/ 0 h 57"/>
                  <a:gd name="T6" fmla="*/ 80 w 98"/>
                  <a:gd name="T7" fmla="*/ 14 h 57"/>
                  <a:gd name="T8" fmla="*/ 98 w 98"/>
                  <a:gd name="T9" fmla="*/ 4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7">
                    <a:moveTo>
                      <a:pt x="0" y="57"/>
                    </a:moveTo>
                    <a:cubicBezTo>
                      <a:pt x="3" y="50"/>
                      <a:pt x="10" y="23"/>
                      <a:pt x="18" y="14"/>
                    </a:cubicBezTo>
                    <a:cubicBezTo>
                      <a:pt x="26" y="5"/>
                      <a:pt x="37" y="0"/>
                      <a:pt x="47" y="0"/>
                    </a:cubicBezTo>
                    <a:cubicBezTo>
                      <a:pt x="57" y="0"/>
                      <a:pt x="71" y="6"/>
                      <a:pt x="80" y="14"/>
                    </a:cubicBezTo>
                    <a:cubicBezTo>
                      <a:pt x="89" y="22"/>
                      <a:pt x="94" y="42"/>
                      <a:pt x="98" y="48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2" name="Freeform 60"/>
              <p:cNvSpPr>
                <a:spLocks/>
              </p:cNvSpPr>
              <p:nvPr/>
            </p:nvSpPr>
            <p:spPr bwMode="auto">
              <a:xfrm>
                <a:off x="674" y="711"/>
                <a:ext cx="95" cy="51"/>
              </a:xfrm>
              <a:custGeom>
                <a:avLst/>
                <a:gdLst>
                  <a:gd name="T0" fmla="*/ 0 w 121"/>
                  <a:gd name="T1" fmla="*/ 54 h 54"/>
                  <a:gd name="T2" fmla="*/ 24 w 121"/>
                  <a:gd name="T3" fmla="*/ 15 h 54"/>
                  <a:gd name="T4" fmla="*/ 66 w 121"/>
                  <a:gd name="T5" fmla="*/ 0 h 54"/>
                  <a:gd name="T6" fmla="*/ 103 w 121"/>
                  <a:gd name="T7" fmla="*/ 15 h 54"/>
                  <a:gd name="T8" fmla="*/ 121 w 121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54">
                    <a:moveTo>
                      <a:pt x="0" y="54"/>
                    </a:moveTo>
                    <a:cubicBezTo>
                      <a:pt x="4" y="47"/>
                      <a:pt x="13" y="24"/>
                      <a:pt x="24" y="15"/>
                    </a:cubicBezTo>
                    <a:cubicBezTo>
                      <a:pt x="35" y="6"/>
                      <a:pt x="53" y="0"/>
                      <a:pt x="66" y="0"/>
                    </a:cubicBezTo>
                    <a:cubicBezTo>
                      <a:pt x="79" y="0"/>
                      <a:pt x="94" y="7"/>
                      <a:pt x="103" y="15"/>
                    </a:cubicBezTo>
                    <a:cubicBezTo>
                      <a:pt x="112" y="23"/>
                      <a:pt x="117" y="44"/>
                      <a:pt x="121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3" name="Freeform 61"/>
              <p:cNvSpPr>
                <a:spLocks/>
              </p:cNvSpPr>
              <p:nvPr/>
            </p:nvSpPr>
            <p:spPr bwMode="auto">
              <a:xfrm>
                <a:off x="769" y="711"/>
                <a:ext cx="94" cy="48"/>
              </a:xfrm>
              <a:custGeom>
                <a:avLst/>
                <a:gdLst>
                  <a:gd name="T0" fmla="*/ 0 w 119"/>
                  <a:gd name="T1" fmla="*/ 51 h 51"/>
                  <a:gd name="T2" fmla="*/ 17 w 119"/>
                  <a:gd name="T3" fmla="*/ 15 h 51"/>
                  <a:gd name="T4" fmla="*/ 59 w 119"/>
                  <a:gd name="T5" fmla="*/ 0 h 51"/>
                  <a:gd name="T6" fmla="*/ 96 w 119"/>
                  <a:gd name="T7" fmla="*/ 15 h 51"/>
                  <a:gd name="T8" fmla="*/ 119 w 11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51">
                    <a:moveTo>
                      <a:pt x="0" y="51"/>
                    </a:moveTo>
                    <a:cubicBezTo>
                      <a:pt x="3" y="45"/>
                      <a:pt x="7" y="24"/>
                      <a:pt x="17" y="15"/>
                    </a:cubicBezTo>
                    <a:cubicBezTo>
                      <a:pt x="27" y="6"/>
                      <a:pt x="46" y="0"/>
                      <a:pt x="59" y="0"/>
                    </a:cubicBezTo>
                    <a:cubicBezTo>
                      <a:pt x="72" y="0"/>
                      <a:pt x="86" y="7"/>
                      <a:pt x="96" y="15"/>
                    </a:cubicBezTo>
                    <a:cubicBezTo>
                      <a:pt x="106" y="23"/>
                      <a:pt x="114" y="44"/>
                      <a:pt x="119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4" name="Freeform 62"/>
              <p:cNvSpPr>
                <a:spLocks/>
              </p:cNvSpPr>
              <p:nvPr/>
            </p:nvSpPr>
            <p:spPr bwMode="auto">
              <a:xfrm>
                <a:off x="853" y="727"/>
                <a:ext cx="97" cy="54"/>
              </a:xfrm>
              <a:custGeom>
                <a:avLst/>
                <a:gdLst>
                  <a:gd name="T0" fmla="*/ 0 w 123"/>
                  <a:gd name="T1" fmla="*/ 51 h 57"/>
                  <a:gd name="T2" fmla="*/ 23 w 123"/>
                  <a:gd name="T3" fmla="*/ 15 h 57"/>
                  <a:gd name="T4" fmla="*/ 65 w 123"/>
                  <a:gd name="T5" fmla="*/ 0 h 57"/>
                  <a:gd name="T6" fmla="*/ 102 w 123"/>
                  <a:gd name="T7" fmla="*/ 15 h 57"/>
                  <a:gd name="T8" fmla="*/ 123 w 123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57">
                    <a:moveTo>
                      <a:pt x="0" y="51"/>
                    </a:moveTo>
                    <a:cubicBezTo>
                      <a:pt x="3" y="45"/>
                      <a:pt x="12" y="24"/>
                      <a:pt x="23" y="15"/>
                    </a:cubicBezTo>
                    <a:cubicBezTo>
                      <a:pt x="34" y="6"/>
                      <a:pt x="52" y="0"/>
                      <a:pt x="65" y="0"/>
                    </a:cubicBezTo>
                    <a:cubicBezTo>
                      <a:pt x="78" y="0"/>
                      <a:pt x="92" y="6"/>
                      <a:pt x="102" y="15"/>
                    </a:cubicBezTo>
                    <a:cubicBezTo>
                      <a:pt x="112" y="24"/>
                      <a:pt x="119" y="48"/>
                      <a:pt x="123" y="57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76" name="Group 63"/>
            <p:cNvGrpSpPr>
              <a:grpSpLocks/>
            </p:cNvGrpSpPr>
            <p:nvPr/>
          </p:nvGrpSpPr>
          <p:grpSpPr bwMode="auto">
            <a:xfrm rot="-5400000" flipH="1" flipV="1">
              <a:off x="3639" y="1472"/>
              <a:ext cx="356" cy="51"/>
              <a:chOff x="576" y="711"/>
              <a:chExt cx="384" cy="57"/>
            </a:xfrm>
          </p:grpSpPr>
          <p:sp>
            <p:nvSpPr>
              <p:cNvPr id="287" name="Freeform 64"/>
              <p:cNvSpPr>
                <a:spLocks/>
              </p:cNvSpPr>
              <p:nvPr/>
            </p:nvSpPr>
            <p:spPr bwMode="auto">
              <a:xfrm>
                <a:off x="576" y="711"/>
                <a:ext cx="98" cy="57"/>
              </a:xfrm>
              <a:custGeom>
                <a:avLst/>
                <a:gdLst>
                  <a:gd name="T0" fmla="*/ 0 w 98"/>
                  <a:gd name="T1" fmla="*/ 57 h 57"/>
                  <a:gd name="T2" fmla="*/ 18 w 98"/>
                  <a:gd name="T3" fmla="*/ 14 h 57"/>
                  <a:gd name="T4" fmla="*/ 47 w 98"/>
                  <a:gd name="T5" fmla="*/ 0 h 57"/>
                  <a:gd name="T6" fmla="*/ 80 w 98"/>
                  <a:gd name="T7" fmla="*/ 14 h 57"/>
                  <a:gd name="T8" fmla="*/ 98 w 98"/>
                  <a:gd name="T9" fmla="*/ 4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7">
                    <a:moveTo>
                      <a:pt x="0" y="57"/>
                    </a:moveTo>
                    <a:cubicBezTo>
                      <a:pt x="3" y="50"/>
                      <a:pt x="10" y="23"/>
                      <a:pt x="18" y="14"/>
                    </a:cubicBezTo>
                    <a:cubicBezTo>
                      <a:pt x="26" y="5"/>
                      <a:pt x="37" y="0"/>
                      <a:pt x="47" y="0"/>
                    </a:cubicBezTo>
                    <a:cubicBezTo>
                      <a:pt x="57" y="0"/>
                      <a:pt x="71" y="6"/>
                      <a:pt x="80" y="14"/>
                    </a:cubicBezTo>
                    <a:cubicBezTo>
                      <a:pt x="89" y="22"/>
                      <a:pt x="94" y="42"/>
                      <a:pt x="98" y="48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8" name="Freeform 65"/>
              <p:cNvSpPr>
                <a:spLocks/>
              </p:cNvSpPr>
              <p:nvPr/>
            </p:nvSpPr>
            <p:spPr bwMode="auto">
              <a:xfrm>
                <a:off x="674" y="711"/>
                <a:ext cx="95" cy="51"/>
              </a:xfrm>
              <a:custGeom>
                <a:avLst/>
                <a:gdLst>
                  <a:gd name="T0" fmla="*/ 0 w 121"/>
                  <a:gd name="T1" fmla="*/ 54 h 54"/>
                  <a:gd name="T2" fmla="*/ 24 w 121"/>
                  <a:gd name="T3" fmla="*/ 15 h 54"/>
                  <a:gd name="T4" fmla="*/ 66 w 121"/>
                  <a:gd name="T5" fmla="*/ 0 h 54"/>
                  <a:gd name="T6" fmla="*/ 103 w 121"/>
                  <a:gd name="T7" fmla="*/ 15 h 54"/>
                  <a:gd name="T8" fmla="*/ 121 w 121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54">
                    <a:moveTo>
                      <a:pt x="0" y="54"/>
                    </a:moveTo>
                    <a:cubicBezTo>
                      <a:pt x="4" y="47"/>
                      <a:pt x="13" y="24"/>
                      <a:pt x="24" y="15"/>
                    </a:cubicBezTo>
                    <a:cubicBezTo>
                      <a:pt x="35" y="6"/>
                      <a:pt x="53" y="0"/>
                      <a:pt x="66" y="0"/>
                    </a:cubicBezTo>
                    <a:cubicBezTo>
                      <a:pt x="79" y="0"/>
                      <a:pt x="94" y="7"/>
                      <a:pt x="103" y="15"/>
                    </a:cubicBezTo>
                    <a:cubicBezTo>
                      <a:pt x="112" y="23"/>
                      <a:pt x="117" y="44"/>
                      <a:pt x="121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9" name="Freeform 66"/>
              <p:cNvSpPr>
                <a:spLocks/>
              </p:cNvSpPr>
              <p:nvPr/>
            </p:nvSpPr>
            <p:spPr bwMode="auto">
              <a:xfrm>
                <a:off x="769" y="711"/>
                <a:ext cx="94" cy="48"/>
              </a:xfrm>
              <a:custGeom>
                <a:avLst/>
                <a:gdLst>
                  <a:gd name="T0" fmla="*/ 0 w 119"/>
                  <a:gd name="T1" fmla="*/ 51 h 51"/>
                  <a:gd name="T2" fmla="*/ 17 w 119"/>
                  <a:gd name="T3" fmla="*/ 15 h 51"/>
                  <a:gd name="T4" fmla="*/ 59 w 119"/>
                  <a:gd name="T5" fmla="*/ 0 h 51"/>
                  <a:gd name="T6" fmla="*/ 96 w 119"/>
                  <a:gd name="T7" fmla="*/ 15 h 51"/>
                  <a:gd name="T8" fmla="*/ 119 w 11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51">
                    <a:moveTo>
                      <a:pt x="0" y="51"/>
                    </a:moveTo>
                    <a:cubicBezTo>
                      <a:pt x="3" y="45"/>
                      <a:pt x="7" y="24"/>
                      <a:pt x="17" y="15"/>
                    </a:cubicBezTo>
                    <a:cubicBezTo>
                      <a:pt x="27" y="6"/>
                      <a:pt x="46" y="0"/>
                      <a:pt x="59" y="0"/>
                    </a:cubicBezTo>
                    <a:cubicBezTo>
                      <a:pt x="72" y="0"/>
                      <a:pt x="86" y="7"/>
                      <a:pt x="96" y="15"/>
                    </a:cubicBezTo>
                    <a:cubicBezTo>
                      <a:pt x="106" y="23"/>
                      <a:pt x="114" y="44"/>
                      <a:pt x="119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0" name="Freeform 67"/>
              <p:cNvSpPr>
                <a:spLocks/>
              </p:cNvSpPr>
              <p:nvPr/>
            </p:nvSpPr>
            <p:spPr bwMode="auto">
              <a:xfrm>
                <a:off x="863" y="711"/>
                <a:ext cx="97" cy="54"/>
              </a:xfrm>
              <a:custGeom>
                <a:avLst/>
                <a:gdLst>
                  <a:gd name="T0" fmla="*/ 0 w 123"/>
                  <a:gd name="T1" fmla="*/ 51 h 57"/>
                  <a:gd name="T2" fmla="*/ 23 w 123"/>
                  <a:gd name="T3" fmla="*/ 15 h 57"/>
                  <a:gd name="T4" fmla="*/ 65 w 123"/>
                  <a:gd name="T5" fmla="*/ 0 h 57"/>
                  <a:gd name="T6" fmla="*/ 102 w 123"/>
                  <a:gd name="T7" fmla="*/ 15 h 57"/>
                  <a:gd name="T8" fmla="*/ 123 w 123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57">
                    <a:moveTo>
                      <a:pt x="0" y="51"/>
                    </a:moveTo>
                    <a:cubicBezTo>
                      <a:pt x="3" y="45"/>
                      <a:pt x="12" y="24"/>
                      <a:pt x="23" y="15"/>
                    </a:cubicBezTo>
                    <a:cubicBezTo>
                      <a:pt x="34" y="6"/>
                      <a:pt x="52" y="0"/>
                      <a:pt x="65" y="0"/>
                    </a:cubicBezTo>
                    <a:cubicBezTo>
                      <a:pt x="78" y="0"/>
                      <a:pt x="92" y="6"/>
                      <a:pt x="102" y="15"/>
                    </a:cubicBezTo>
                    <a:cubicBezTo>
                      <a:pt x="112" y="24"/>
                      <a:pt x="119" y="48"/>
                      <a:pt x="123" y="57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86" name="Text Box 77"/>
            <p:cNvSpPr txBox="1">
              <a:spLocks noChangeArrowheads="1"/>
            </p:cNvSpPr>
            <p:nvPr/>
          </p:nvSpPr>
          <p:spPr bwMode="auto">
            <a:xfrm>
              <a:off x="2256" y="1872"/>
              <a:ext cx="1392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en-US" altLang="zh-CN" sz="2000" b="1" i="1" dirty="0">
                  <a:latin typeface="Times New Roman" pitchFamily="18" charset="0"/>
                </a:rPr>
                <a:t>n</a:t>
              </a:r>
              <a:r>
                <a:rPr lang="zh-CN" altLang="en-US" sz="2000" b="1" dirty="0">
                  <a:latin typeface="Times New Roman" pitchFamily="18" charset="0"/>
                </a:rPr>
                <a:t>个电感并联</a:t>
              </a:r>
              <a:endParaRPr lang="zh-CN" altLang="en-US" sz="2000" b="1" dirty="0"/>
            </a:p>
          </p:txBody>
        </p:sp>
      </p:grpSp>
      <p:sp>
        <p:nvSpPr>
          <p:cNvPr id="94" name="Text Box 54"/>
          <p:cNvSpPr txBox="1">
            <a:spLocks noChangeArrowheads="1"/>
          </p:cNvSpPr>
          <p:nvPr/>
        </p:nvSpPr>
        <p:spPr bwMode="auto">
          <a:xfrm>
            <a:off x="234744" y="267494"/>
            <a:ext cx="44488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二、电感的串并联</a:t>
            </a:r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590707" y="741933"/>
            <a:ext cx="304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33CC"/>
                </a:solidFill>
              </a:rPr>
              <a:t>1</a:t>
            </a:r>
            <a:r>
              <a:rPr lang="en-US" altLang="zh-CN" b="1" dirty="0">
                <a:solidFill>
                  <a:srgbClr val="0033CC"/>
                </a:solidFill>
              </a:rPr>
              <a:t>. </a:t>
            </a:r>
            <a:r>
              <a:rPr lang="zh-CN" altLang="en-US" sz="2400" b="1" dirty="0">
                <a:solidFill>
                  <a:srgbClr val="0033CC"/>
                </a:solidFill>
              </a:rPr>
              <a:t>电感的串联</a:t>
            </a:r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590707" y="2921811"/>
            <a:ext cx="304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altLang="zh-CN" sz="2400" b="1" dirty="0">
                <a:solidFill>
                  <a:srgbClr val="0033CC"/>
                </a:solidFill>
              </a:rPr>
              <a:t>2. </a:t>
            </a:r>
            <a:r>
              <a:rPr lang="zh-CN" altLang="en-US" sz="2400" b="1" dirty="0">
                <a:solidFill>
                  <a:srgbClr val="0033CC"/>
                </a:solidFill>
              </a:rPr>
              <a:t>电感的</a:t>
            </a:r>
            <a:r>
              <a:rPr lang="zh-CN" altLang="en-US" b="1" dirty="0">
                <a:solidFill>
                  <a:srgbClr val="0033CC"/>
                </a:solidFill>
              </a:rPr>
              <a:t>并</a:t>
            </a:r>
            <a:r>
              <a:rPr lang="zh-CN" altLang="en-US" sz="2400" b="1" dirty="0">
                <a:solidFill>
                  <a:srgbClr val="0033CC"/>
                </a:solidFill>
              </a:rPr>
              <a:t>联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99928" y="1708807"/>
            <a:ext cx="2615887" cy="2006410"/>
            <a:chOff x="5799928" y="1708807"/>
            <a:chExt cx="2615887" cy="2006410"/>
          </a:xfrm>
        </p:grpSpPr>
        <p:grpSp>
          <p:nvGrpSpPr>
            <p:cNvPr id="364" name="Group 4"/>
            <p:cNvGrpSpPr>
              <a:grpSpLocks/>
            </p:cNvGrpSpPr>
            <p:nvPr/>
          </p:nvGrpSpPr>
          <p:grpSpPr bwMode="auto">
            <a:xfrm>
              <a:off x="5799928" y="1708807"/>
              <a:ext cx="2615887" cy="2006410"/>
              <a:chOff x="3600" y="864"/>
              <a:chExt cx="1248" cy="1371"/>
            </a:xfrm>
          </p:grpSpPr>
          <p:sp>
            <p:nvSpPr>
              <p:cNvPr id="365" name="Line 5"/>
              <p:cNvSpPr>
                <a:spLocks noChangeShapeType="1"/>
              </p:cNvSpPr>
              <p:nvPr/>
            </p:nvSpPr>
            <p:spPr bwMode="auto">
              <a:xfrm flipH="1" flipV="1">
                <a:off x="3822" y="1902"/>
                <a:ext cx="48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66" name="Text Box 6"/>
              <p:cNvSpPr txBox="1">
                <a:spLocks noChangeArrowheads="1"/>
              </p:cNvSpPr>
              <p:nvPr/>
            </p:nvSpPr>
            <p:spPr bwMode="auto">
              <a:xfrm>
                <a:off x="4224" y="1440"/>
                <a:ext cx="624" cy="2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 dirty="0" err="1">
                    <a:solidFill>
                      <a:srgbClr val="000000"/>
                    </a:solidFill>
                    <a:latin typeface="Times New Roman" pitchFamily="18" charset="0"/>
                  </a:rPr>
                  <a:t>L</a:t>
                </a:r>
                <a:r>
                  <a:rPr lang="en-US" altLang="zh-CN" sz="2000" b="1" baseline="-25000" dirty="0" err="1">
                    <a:solidFill>
                      <a:srgbClr val="000000"/>
                    </a:solidFill>
                    <a:latin typeface="Times New Roman" pitchFamily="18" charset="0"/>
                  </a:rPr>
                  <a:t>eq</a:t>
                </a:r>
                <a:r>
                  <a:rPr lang="en-US" altLang="zh-CN" sz="2000" b="1" baseline="-25000" dirty="0">
                    <a:solidFill>
                      <a:srgbClr val="000000"/>
                    </a:solidFill>
                    <a:latin typeface="Times New Roman" pitchFamily="18" charset="0"/>
                  </a:rPr>
                  <a:t>            </a:t>
                </a:r>
                <a:endParaRPr lang="en-US" altLang="zh-CN" sz="2000" b="1" dirty="0"/>
              </a:p>
            </p:txBody>
          </p:sp>
          <p:sp>
            <p:nvSpPr>
              <p:cNvPr id="367" name="Text Box 7"/>
              <p:cNvSpPr txBox="1">
                <a:spLocks noChangeArrowheads="1"/>
              </p:cNvSpPr>
              <p:nvPr/>
            </p:nvSpPr>
            <p:spPr bwMode="auto">
              <a:xfrm>
                <a:off x="3614" y="1392"/>
                <a:ext cx="395" cy="2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</a:rPr>
                  <a:t>u</a:t>
                </a:r>
                <a:endParaRPr lang="en-US" altLang="zh-CN" sz="2000" b="1"/>
              </a:p>
            </p:txBody>
          </p:sp>
          <p:sp>
            <p:nvSpPr>
              <p:cNvPr id="368" name="Text Box 8"/>
              <p:cNvSpPr txBox="1">
                <a:spLocks noChangeArrowheads="1"/>
              </p:cNvSpPr>
              <p:nvPr/>
            </p:nvSpPr>
            <p:spPr bwMode="auto">
              <a:xfrm>
                <a:off x="3732" y="864"/>
                <a:ext cx="409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b="1" i="1">
                    <a:solidFill>
                      <a:srgbClr val="000000"/>
                    </a:solidFill>
                    <a:latin typeface="Times New Roman" pitchFamily="18" charset="0"/>
                  </a:rPr>
                  <a:t>i</a:t>
                </a:r>
                <a:endParaRPr lang="en-US" altLang="zh-CN" sz="2000" b="1"/>
              </a:p>
            </p:txBody>
          </p:sp>
          <p:sp>
            <p:nvSpPr>
              <p:cNvPr id="369" name="Line 9"/>
              <p:cNvSpPr>
                <a:spLocks noChangeShapeType="1"/>
              </p:cNvSpPr>
              <p:nvPr/>
            </p:nvSpPr>
            <p:spPr bwMode="auto">
              <a:xfrm flipV="1">
                <a:off x="3780" y="1178"/>
                <a:ext cx="53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none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0" name="Text Box 10"/>
              <p:cNvSpPr txBox="1">
                <a:spLocks noChangeArrowheads="1"/>
              </p:cNvSpPr>
              <p:nvPr/>
            </p:nvSpPr>
            <p:spPr bwMode="auto">
              <a:xfrm>
                <a:off x="3601" y="1153"/>
                <a:ext cx="396" cy="2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b="1" dirty="0">
                    <a:latin typeface="Times New Roman" pitchFamily="18" charset="0"/>
                  </a:rPr>
                  <a:t>+</a:t>
                </a:r>
                <a:endParaRPr lang="en-US" altLang="zh-CN" sz="2000" b="1" dirty="0"/>
              </a:p>
            </p:txBody>
          </p:sp>
          <p:sp>
            <p:nvSpPr>
              <p:cNvPr id="371" name="Text Box 11"/>
              <p:cNvSpPr txBox="1">
                <a:spLocks noChangeArrowheads="1"/>
              </p:cNvSpPr>
              <p:nvPr/>
            </p:nvSpPr>
            <p:spPr bwMode="auto">
              <a:xfrm>
                <a:off x="3600" y="1579"/>
                <a:ext cx="395" cy="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b="1">
                    <a:latin typeface="Times New Roman" pitchFamily="18" charset="0"/>
                  </a:rPr>
                  <a:t>_</a:t>
                </a:r>
                <a:endParaRPr lang="en-US" altLang="zh-CN" sz="2000" b="1"/>
              </a:p>
            </p:txBody>
          </p:sp>
          <p:sp>
            <p:nvSpPr>
              <p:cNvPr id="372" name="Line 12"/>
              <p:cNvSpPr>
                <a:spLocks noChangeShapeType="1"/>
              </p:cNvSpPr>
              <p:nvPr/>
            </p:nvSpPr>
            <p:spPr bwMode="auto">
              <a:xfrm>
                <a:off x="4313" y="1177"/>
                <a:ext cx="0" cy="1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3" name="Line 13"/>
              <p:cNvSpPr>
                <a:spLocks noChangeShapeType="1"/>
              </p:cNvSpPr>
              <p:nvPr/>
            </p:nvSpPr>
            <p:spPr bwMode="auto">
              <a:xfrm>
                <a:off x="4309" y="1719"/>
                <a:ext cx="0" cy="18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4" name="Line 14"/>
              <p:cNvSpPr>
                <a:spLocks noChangeShapeType="1"/>
              </p:cNvSpPr>
              <p:nvPr/>
            </p:nvSpPr>
            <p:spPr bwMode="auto">
              <a:xfrm>
                <a:off x="3848" y="1112"/>
                <a:ext cx="24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5" name="Text Box 15"/>
              <p:cNvSpPr txBox="1">
                <a:spLocks noChangeArrowheads="1"/>
              </p:cNvSpPr>
              <p:nvPr/>
            </p:nvSpPr>
            <p:spPr bwMode="auto">
              <a:xfrm>
                <a:off x="3648" y="1968"/>
                <a:ext cx="970" cy="2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00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2000" b="1" dirty="0"/>
                  <a:t>等效电感</a:t>
                </a:r>
              </a:p>
            </p:txBody>
          </p:sp>
          <p:grpSp>
            <p:nvGrpSpPr>
              <p:cNvPr id="378" name="Group 18"/>
              <p:cNvGrpSpPr>
                <a:grpSpLocks/>
              </p:cNvGrpSpPr>
              <p:nvPr/>
            </p:nvGrpSpPr>
            <p:grpSpPr bwMode="auto">
              <a:xfrm rot="-5400000" flipH="1" flipV="1">
                <a:off x="4150" y="1508"/>
                <a:ext cx="356" cy="50"/>
                <a:chOff x="576" y="711"/>
                <a:chExt cx="384" cy="57"/>
              </a:xfrm>
            </p:grpSpPr>
            <p:sp>
              <p:nvSpPr>
                <p:cNvPr id="379" name="Freeform 19"/>
                <p:cNvSpPr>
                  <a:spLocks/>
                </p:cNvSpPr>
                <p:nvPr/>
              </p:nvSpPr>
              <p:spPr bwMode="auto">
                <a:xfrm>
                  <a:off x="576" y="711"/>
                  <a:ext cx="98" cy="57"/>
                </a:xfrm>
                <a:custGeom>
                  <a:avLst/>
                  <a:gdLst>
                    <a:gd name="T0" fmla="*/ 0 w 98"/>
                    <a:gd name="T1" fmla="*/ 57 h 57"/>
                    <a:gd name="T2" fmla="*/ 18 w 98"/>
                    <a:gd name="T3" fmla="*/ 14 h 57"/>
                    <a:gd name="T4" fmla="*/ 47 w 98"/>
                    <a:gd name="T5" fmla="*/ 0 h 57"/>
                    <a:gd name="T6" fmla="*/ 80 w 98"/>
                    <a:gd name="T7" fmla="*/ 14 h 57"/>
                    <a:gd name="T8" fmla="*/ 98 w 98"/>
                    <a:gd name="T9" fmla="*/ 48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57">
                      <a:moveTo>
                        <a:pt x="0" y="57"/>
                      </a:moveTo>
                      <a:cubicBezTo>
                        <a:pt x="3" y="50"/>
                        <a:pt x="10" y="23"/>
                        <a:pt x="18" y="14"/>
                      </a:cubicBezTo>
                      <a:cubicBezTo>
                        <a:pt x="26" y="5"/>
                        <a:pt x="37" y="0"/>
                        <a:pt x="47" y="0"/>
                      </a:cubicBezTo>
                      <a:cubicBezTo>
                        <a:pt x="57" y="0"/>
                        <a:pt x="71" y="6"/>
                        <a:pt x="80" y="14"/>
                      </a:cubicBezTo>
                      <a:cubicBezTo>
                        <a:pt x="89" y="22"/>
                        <a:pt x="94" y="42"/>
                        <a:pt x="98" y="4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380" name="Freeform 20"/>
                <p:cNvSpPr>
                  <a:spLocks/>
                </p:cNvSpPr>
                <p:nvPr/>
              </p:nvSpPr>
              <p:spPr bwMode="auto">
                <a:xfrm>
                  <a:off x="674" y="711"/>
                  <a:ext cx="95" cy="51"/>
                </a:xfrm>
                <a:custGeom>
                  <a:avLst/>
                  <a:gdLst>
                    <a:gd name="T0" fmla="*/ 0 w 121"/>
                    <a:gd name="T1" fmla="*/ 54 h 54"/>
                    <a:gd name="T2" fmla="*/ 24 w 121"/>
                    <a:gd name="T3" fmla="*/ 15 h 54"/>
                    <a:gd name="T4" fmla="*/ 66 w 121"/>
                    <a:gd name="T5" fmla="*/ 0 h 54"/>
                    <a:gd name="T6" fmla="*/ 103 w 121"/>
                    <a:gd name="T7" fmla="*/ 15 h 54"/>
                    <a:gd name="T8" fmla="*/ 121 w 121"/>
                    <a:gd name="T9" fmla="*/ 5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54">
                      <a:moveTo>
                        <a:pt x="0" y="54"/>
                      </a:moveTo>
                      <a:cubicBezTo>
                        <a:pt x="4" y="47"/>
                        <a:pt x="13" y="24"/>
                        <a:pt x="24" y="15"/>
                      </a:cubicBezTo>
                      <a:cubicBezTo>
                        <a:pt x="35" y="6"/>
                        <a:pt x="53" y="0"/>
                        <a:pt x="66" y="0"/>
                      </a:cubicBezTo>
                      <a:cubicBezTo>
                        <a:pt x="79" y="0"/>
                        <a:pt x="94" y="7"/>
                        <a:pt x="103" y="15"/>
                      </a:cubicBezTo>
                      <a:cubicBezTo>
                        <a:pt x="112" y="23"/>
                        <a:pt x="117" y="44"/>
                        <a:pt x="121" y="51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381" name="Freeform 21"/>
                <p:cNvSpPr>
                  <a:spLocks/>
                </p:cNvSpPr>
                <p:nvPr/>
              </p:nvSpPr>
              <p:spPr bwMode="auto">
                <a:xfrm>
                  <a:off x="769" y="711"/>
                  <a:ext cx="94" cy="48"/>
                </a:xfrm>
                <a:custGeom>
                  <a:avLst/>
                  <a:gdLst>
                    <a:gd name="T0" fmla="*/ 0 w 119"/>
                    <a:gd name="T1" fmla="*/ 51 h 51"/>
                    <a:gd name="T2" fmla="*/ 17 w 119"/>
                    <a:gd name="T3" fmla="*/ 15 h 51"/>
                    <a:gd name="T4" fmla="*/ 59 w 119"/>
                    <a:gd name="T5" fmla="*/ 0 h 51"/>
                    <a:gd name="T6" fmla="*/ 96 w 119"/>
                    <a:gd name="T7" fmla="*/ 15 h 51"/>
                    <a:gd name="T8" fmla="*/ 119 w 119"/>
                    <a:gd name="T9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9" h="51">
                      <a:moveTo>
                        <a:pt x="0" y="51"/>
                      </a:moveTo>
                      <a:cubicBezTo>
                        <a:pt x="3" y="45"/>
                        <a:pt x="7" y="24"/>
                        <a:pt x="17" y="15"/>
                      </a:cubicBezTo>
                      <a:cubicBezTo>
                        <a:pt x="27" y="6"/>
                        <a:pt x="46" y="0"/>
                        <a:pt x="59" y="0"/>
                      </a:cubicBezTo>
                      <a:cubicBezTo>
                        <a:pt x="72" y="0"/>
                        <a:pt x="86" y="7"/>
                        <a:pt x="96" y="15"/>
                      </a:cubicBezTo>
                      <a:cubicBezTo>
                        <a:pt x="106" y="23"/>
                        <a:pt x="114" y="44"/>
                        <a:pt x="119" y="51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382" name="Freeform 22"/>
                <p:cNvSpPr>
                  <a:spLocks/>
                </p:cNvSpPr>
                <p:nvPr/>
              </p:nvSpPr>
              <p:spPr bwMode="auto">
                <a:xfrm>
                  <a:off x="863" y="711"/>
                  <a:ext cx="97" cy="54"/>
                </a:xfrm>
                <a:custGeom>
                  <a:avLst/>
                  <a:gdLst>
                    <a:gd name="T0" fmla="*/ 0 w 123"/>
                    <a:gd name="T1" fmla="*/ 51 h 57"/>
                    <a:gd name="T2" fmla="*/ 23 w 123"/>
                    <a:gd name="T3" fmla="*/ 15 h 57"/>
                    <a:gd name="T4" fmla="*/ 65 w 123"/>
                    <a:gd name="T5" fmla="*/ 0 h 57"/>
                    <a:gd name="T6" fmla="*/ 102 w 123"/>
                    <a:gd name="T7" fmla="*/ 15 h 57"/>
                    <a:gd name="T8" fmla="*/ 123 w 123"/>
                    <a:gd name="T9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57">
                      <a:moveTo>
                        <a:pt x="0" y="51"/>
                      </a:moveTo>
                      <a:cubicBezTo>
                        <a:pt x="3" y="45"/>
                        <a:pt x="12" y="24"/>
                        <a:pt x="23" y="15"/>
                      </a:cubicBezTo>
                      <a:cubicBezTo>
                        <a:pt x="34" y="6"/>
                        <a:pt x="52" y="0"/>
                        <a:pt x="65" y="0"/>
                      </a:cubicBezTo>
                      <a:cubicBezTo>
                        <a:pt x="78" y="0"/>
                        <a:pt x="92" y="6"/>
                        <a:pt x="102" y="15"/>
                      </a:cubicBezTo>
                      <a:cubicBezTo>
                        <a:pt x="112" y="24"/>
                        <a:pt x="119" y="48"/>
                        <a:pt x="123" y="57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CC99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" name="椭圆 2"/>
            <p:cNvSpPr/>
            <p:nvPr/>
          </p:nvSpPr>
          <p:spPr bwMode="auto">
            <a:xfrm>
              <a:off x="6156059" y="2139702"/>
              <a:ext cx="74315" cy="8174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4" name="椭圆 383"/>
            <p:cNvSpPr/>
            <p:nvPr/>
          </p:nvSpPr>
          <p:spPr bwMode="auto">
            <a:xfrm>
              <a:off x="6234860" y="3184082"/>
              <a:ext cx="81747" cy="81747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85" name="AutoShape 58"/>
          <p:cNvSpPr>
            <a:spLocks noChangeArrowheads="1"/>
          </p:cNvSpPr>
          <p:nvPr/>
        </p:nvSpPr>
        <p:spPr bwMode="auto">
          <a:xfrm rot="1046650">
            <a:off x="4398425" y="2112118"/>
            <a:ext cx="1256400" cy="514800"/>
          </a:xfrm>
          <a:prstGeom prst="rightArrow">
            <a:avLst>
              <a:gd name="adj1" fmla="val 50000"/>
              <a:gd name="adj2" fmla="val 88804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altLang="zh-CN" sz="1600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KVL</a:t>
            </a:r>
            <a:r>
              <a:rPr lang="zh-CN" altLang="en-US" sz="1600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、</a:t>
            </a:r>
            <a:r>
              <a:rPr lang="en-US" altLang="zh-CN" sz="1600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VCR</a:t>
            </a:r>
            <a:endParaRPr lang="zh-CN" altLang="en-US" sz="1600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  <p:sp>
        <p:nvSpPr>
          <p:cNvPr id="386" name="AutoShape 116"/>
          <p:cNvSpPr>
            <a:spLocks noChangeArrowheads="1"/>
          </p:cNvSpPr>
          <p:nvPr/>
        </p:nvSpPr>
        <p:spPr bwMode="auto">
          <a:xfrm rot="19696973">
            <a:off x="4610207" y="3137724"/>
            <a:ext cx="1256400" cy="514800"/>
          </a:xfrm>
          <a:prstGeom prst="rightArrow">
            <a:avLst>
              <a:gd name="adj1" fmla="val 50000"/>
              <a:gd name="adj2" fmla="val 89868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altLang="zh-CN" sz="1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KCL</a:t>
            </a:r>
            <a:r>
              <a:rPr lang="zh-CN" altLang="en-US" sz="1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、</a:t>
            </a:r>
            <a:r>
              <a:rPr lang="en-US" altLang="zh-CN" sz="16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VCR</a:t>
            </a:r>
            <a:endParaRPr lang="zh-CN" altLang="en-US" sz="1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997213"/>
              </p:ext>
            </p:extLst>
          </p:nvPr>
        </p:nvGraphicFramePr>
        <p:xfrm>
          <a:off x="5900539" y="1008021"/>
          <a:ext cx="207645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96800" imgH="241200" progId="Equation.DSMT4">
                  <p:embed/>
                </p:oleObj>
              </mc:Choice>
              <mc:Fallback>
                <p:oleObj name="Equation" r:id="rId3" imgW="13968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0539" y="1008021"/>
                        <a:ext cx="2076450" cy="3587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849888"/>
              </p:ext>
            </p:extLst>
          </p:nvPr>
        </p:nvGraphicFramePr>
        <p:xfrm>
          <a:off x="5693254" y="3893839"/>
          <a:ext cx="2722562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98320" imgH="457200" progId="Equation.DSMT4">
                  <p:embed/>
                </p:oleObj>
              </mc:Choice>
              <mc:Fallback>
                <p:oleObj name="Equation" r:id="rId5" imgW="149832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3254" y="3893839"/>
                        <a:ext cx="2722562" cy="8509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prstShdw prst="shdw13" dist="53882" dir="13500000">
                          <a:srgbClr val="808080"/>
                        </a:prstShdw>
                      </a:effec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2" name="Group 23"/>
          <p:cNvGrpSpPr>
            <a:grpSpLocks/>
          </p:cNvGrpSpPr>
          <p:nvPr/>
        </p:nvGrpSpPr>
        <p:grpSpPr bwMode="auto">
          <a:xfrm>
            <a:off x="1172716" y="1245570"/>
            <a:ext cx="3077206" cy="1686220"/>
            <a:chOff x="960" y="912"/>
            <a:chExt cx="2221" cy="1346"/>
          </a:xfrm>
        </p:grpSpPr>
        <p:sp>
          <p:nvSpPr>
            <p:cNvPr id="202" name="Line 24"/>
            <p:cNvSpPr>
              <a:spLocks noChangeShapeType="1"/>
            </p:cNvSpPr>
            <p:nvPr/>
          </p:nvSpPr>
          <p:spPr bwMode="auto">
            <a:xfrm flipH="1" flipV="1">
              <a:off x="1186" y="1968"/>
              <a:ext cx="18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3" name="Text Box 25"/>
            <p:cNvSpPr txBox="1">
              <a:spLocks noChangeArrowheads="1"/>
            </p:cNvSpPr>
            <p:nvPr/>
          </p:nvSpPr>
          <p:spPr bwMode="auto">
            <a:xfrm>
              <a:off x="1496" y="912"/>
              <a:ext cx="36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 dirty="0"/>
            </a:p>
          </p:txBody>
        </p:sp>
        <p:sp>
          <p:nvSpPr>
            <p:cNvPr id="204" name="Text Box 26"/>
            <p:cNvSpPr txBox="1">
              <a:spLocks noChangeArrowheads="1"/>
            </p:cNvSpPr>
            <p:nvPr/>
          </p:nvSpPr>
          <p:spPr bwMode="auto">
            <a:xfrm>
              <a:off x="978" y="1458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</a:rPr>
                <a:t>u</a:t>
              </a:r>
              <a:endParaRPr lang="en-US" altLang="zh-CN" sz="2000" b="1"/>
            </a:p>
          </p:txBody>
        </p:sp>
        <p:sp>
          <p:nvSpPr>
            <p:cNvPr id="205" name="Text Box 27"/>
            <p:cNvSpPr txBox="1">
              <a:spLocks noChangeArrowheads="1"/>
            </p:cNvSpPr>
            <p:nvPr/>
          </p:nvSpPr>
          <p:spPr bwMode="auto">
            <a:xfrm>
              <a:off x="1096" y="929"/>
              <a:ext cx="40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 altLang="zh-CN" sz="2000" b="1"/>
            </a:p>
          </p:txBody>
        </p:sp>
        <p:sp>
          <p:nvSpPr>
            <p:cNvPr id="206" name="Line 28"/>
            <p:cNvSpPr>
              <a:spLocks noChangeShapeType="1"/>
            </p:cNvSpPr>
            <p:nvPr/>
          </p:nvSpPr>
          <p:spPr bwMode="auto">
            <a:xfrm flipV="1">
              <a:off x="1191" y="1244"/>
              <a:ext cx="3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non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7" name="Text Box 29"/>
            <p:cNvSpPr txBox="1">
              <a:spLocks noChangeArrowheads="1"/>
            </p:cNvSpPr>
            <p:nvPr/>
          </p:nvSpPr>
          <p:spPr bwMode="auto">
            <a:xfrm>
              <a:off x="965" y="1219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08" name="Text Box 30"/>
            <p:cNvSpPr txBox="1">
              <a:spLocks noChangeArrowheads="1"/>
            </p:cNvSpPr>
            <p:nvPr/>
          </p:nvSpPr>
          <p:spPr bwMode="auto">
            <a:xfrm>
              <a:off x="1631" y="1184"/>
              <a:ext cx="395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209" name="Line 31"/>
            <p:cNvSpPr>
              <a:spLocks noChangeShapeType="1"/>
            </p:cNvSpPr>
            <p:nvPr/>
          </p:nvSpPr>
          <p:spPr bwMode="auto">
            <a:xfrm>
              <a:off x="1212" y="1177"/>
              <a:ext cx="2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0" name="Text Box 32"/>
            <p:cNvSpPr txBox="1">
              <a:spLocks noChangeArrowheads="1"/>
            </p:cNvSpPr>
            <p:nvPr/>
          </p:nvSpPr>
          <p:spPr bwMode="auto">
            <a:xfrm>
              <a:off x="1480" y="1248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2000" b="1" dirty="0"/>
            </a:p>
          </p:txBody>
        </p:sp>
        <p:sp>
          <p:nvSpPr>
            <p:cNvPr id="211" name="Text Box 33"/>
            <p:cNvSpPr txBox="1">
              <a:spLocks noChangeArrowheads="1"/>
            </p:cNvSpPr>
            <p:nvPr/>
          </p:nvSpPr>
          <p:spPr bwMode="auto">
            <a:xfrm>
              <a:off x="1466" y="2021"/>
              <a:ext cx="1376" cy="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en-US" altLang="zh-CN" sz="2000" b="1" i="1" dirty="0">
                  <a:latin typeface="+mn-lt"/>
                </a:rPr>
                <a:t>n</a:t>
              </a:r>
              <a:r>
                <a:rPr lang="zh-CN" altLang="en-US" sz="2000" b="1" dirty="0">
                  <a:latin typeface="+mn-lt"/>
                </a:rPr>
                <a:t>个电感串联</a:t>
              </a:r>
            </a:p>
          </p:txBody>
        </p:sp>
        <p:sp>
          <p:nvSpPr>
            <p:cNvPr id="212" name="Text Box 34"/>
            <p:cNvSpPr txBox="1">
              <a:spLocks noChangeArrowheads="1"/>
            </p:cNvSpPr>
            <p:nvPr/>
          </p:nvSpPr>
          <p:spPr bwMode="auto">
            <a:xfrm>
              <a:off x="1974" y="918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r>
                <a:rPr lang="en-US" altLang="zh-CN" sz="2000" b="1" baseline="-25000" dirty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 dirty="0"/>
            </a:p>
          </p:txBody>
        </p:sp>
        <p:sp>
          <p:nvSpPr>
            <p:cNvPr id="213" name="Text Box 35"/>
            <p:cNvSpPr txBox="1">
              <a:spLocks noChangeArrowheads="1"/>
            </p:cNvSpPr>
            <p:nvPr/>
          </p:nvSpPr>
          <p:spPr bwMode="auto">
            <a:xfrm>
              <a:off x="1952" y="1245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r>
                <a:rPr lang="en-US" altLang="zh-CN" sz="2000" b="1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2000" b="1"/>
            </a:p>
          </p:txBody>
        </p:sp>
        <p:sp>
          <p:nvSpPr>
            <p:cNvPr id="214" name="Text Box 36"/>
            <p:cNvSpPr txBox="1">
              <a:spLocks noChangeArrowheads="1"/>
            </p:cNvSpPr>
            <p:nvPr/>
          </p:nvSpPr>
          <p:spPr bwMode="auto">
            <a:xfrm>
              <a:off x="2643" y="924"/>
              <a:ext cx="361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 dirty="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r>
                <a:rPr lang="en-US" altLang="zh-CN" sz="2000" b="1" i="1" baseline="-25000" dirty="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 i="1" dirty="0"/>
            </a:p>
          </p:txBody>
        </p:sp>
        <p:sp>
          <p:nvSpPr>
            <p:cNvPr id="215" name="Line 37"/>
            <p:cNvSpPr>
              <a:spLocks noChangeShapeType="1"/>
            </p:cNvSpPr>
            <p:nvPr/>
          </p:nvSpPr>
          <p:spPr bwMode="auto">
            <a:xfrm>
              <a:off x="3082" y="1242"/>
              <a:ext cx="0" cy="7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6" name="Text Box 38"/>
            <p:cNvSpPr txBox="1">
              <a:spLocks noChangeArrowheads="1"/>
            </p:cNvSpPr>
            <p:nvPr/>
          </p:nvSpPr>
          <p:spPr bwMode="auto">
            <a:xfrm>
              <a:off x="2629" y="1257"/>
              <a:ext cx="409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r>
                <a:rPr lang="en-US" altLang="zh-CN" sz="2000" b="1" i="1" baseline="-25000">
                  <a:solidFill>
                    <a:srgbClr val="000000"/>
                  </a:solidFill>
                  <a:latin typeface="Times New Roman" pitchFamily="18" charset="0"/>
                </a:rPr>
                <a:t>n</a:t>
              </a:r>
              <a:endParaRPr lang="en-US" altLang="zh-CN" sz="2000" b="1"/>
            </a:p>
          </p:txBody>
        </p:sp>
        <p:sp>
          <p:nvSpPr>
            <p:cNvPr id="217" name="Line 39"/>
            <p:cNvSpPr>
              <a:spLocks noChangeShapeType="1"/>
            </p:cNvSpPr>
            <p:nvPr/>
          </p:nvSpPr>
          <p:spPr bwMode="auto">
            <a:xfrm>
              <a:off x="3013" y="1246"/>
              <a:ext cx="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8" name="Line 40"/>
            <p:cNvSpPr>
              <a:spLocks noChangeShapeType="1"/>
            </p:cNvSpPr>
            <p:nvPr/>
          </p:nvSpPr>
          <p:spPr bwMode="auto">
            <a:xfrm>
              <a:off x="2403" y="1246"/>
              <a:ext cx="2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9" name="Oval 41"/>
            <p:cNvSpPr>
              <a:spLocks noChangeArrowheads="1"/>
            </p:cNvSpPr>
            <p:nvPr/>
          </p:nvSpPr>
          <p:spPr bwMode="auto">
            <a:xfrm>
              <a:off x="1139" y="1219"/>
              <a:ext cx="44" cy="4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0" name="Oval 42"/>
            <p:cNvSpPr>
              <a:spLocks noChangeArrowheads="1"/>
            </p:cNvSpPr>
            <p:nvPr/>
          </p:nvSpPr>
          <p:spPr bwMode="auto">
            <a:xfrm>
              <a:off x="1135" y="1946"/>
              <a:ext cx="44" cy="4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1" name="Line 43"/>
            <p:cNvSpPr>
              <a:spLocks noChangeShapeType="1"/>
            </p:cNvSpPr>
            <p:nvPr/>
          </p:nvSpPr>
          <p:spPr bwMode="auto">
            <a:xfrm>
              <a:off x="2312" y="1246"/>
              <a:ext cx="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2" name="Line 44"/>
            <p:cNvSpPr>
              <a:spLocks noChangeShapeType="1"/>
            </p:cNvSpPr>
            <p:nvPr/>
          </p:nvSpPr>
          <p:spPr bwMode="auto">
            <a:xfrm>
              <a:off x="1855" y="1246"/>
              <a:ext cx="11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3" name="Line 45"/>
            <p:cNvSpPr>
              <a:spLocks noChangeShapeType="1"/>
            </p:cNvSpPr>
            <p:nvPr/>
          </p:nvSpPr>
          <p:spPr bwMode="auto">
            <a:xfrm flipH="1">
              <a:off x="2634" y="1246"/>
              <a:ext cx="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4" name="Text Box 46"/>
            <p:cNvSpPr txBox="1">
              <a:spLocks noChangeArrowheads="1"/>
            </p:cNvSpPr>
            <p:nvPr/>
          </p:nvSpPr>
          <p:spPr bwMode="auto">
            <a:xfrm>
              <a:off x="1289" y="1252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25" name="Text Box 47"/>
            <p:cNvSpPr txBox="1">
              <a:spLocks noChangeArrowheads="1"/>
            </p:cNvSpPr>
            <p:nvPr/>
          </p:nvSpPr>
          <p:spPr bwMode="auto">
            <a:xfrm>
              <a:off x="1784" y="1256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26" name="Text Box 48"/>
            <p:cNvSpPr txBox="1">
              <a:spLocks noChangeArrowheads="1"/>
            </p:cNvSpPr>
            <p:nvPr/>
          </p:nvSpPr>
          <p:spPr bwMode="auto">
            <a:xfrm>
              <a:off x="2488" y="1255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+</a:t>
              </a:r>
              <a:endParaRPr lang="en-US" altLang="zh-CN" sz="2000" b="1"/>
            </a:p>
          </p:txBody>
        </p:sp>
        <p:sp>
          <p:nvSpPr>
            <p:cNvPr id="227" name="Text Box 49"/>
            <p:cNvSpPr txBox="1">
              <a:spLocks noChangeArrowheads="1"/>
            </p:cNvSpPr>
            <p:nvPr/>
          </p:nvSpPr>
          <p:spPr bwMode="auto">
            <a:xfrm>
              <a:off x="2153" y="1182"/>
              <a:ext cx="396" cy="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  <p:sp>
          <p:nvSpPr>
            <p:cNvPr id="228" name="Text Box 50"/>
            <p:cNvSpPr txBox="1">
              <a:spLocks noChangeArrowheads="1"/>
            </p:cNvSpPr>
            <p:nvPr/>
          </p:nvSpPr>
          <p:spPr bwMode="auto">
            <a:xfrm>
              <a:off x="2785" y="1185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</a:rPr>
                <a:t>_</a:t>
              </a:r>
              <a:endParaRPr lang="en-US" altLang="zh-CN" sz="2000" b="1" dirty="0"/>
            </a:p>
          </p:txBody>
        </p:sp>
        <p:grpSp>
          <p:nvGrpSpPr>
            <p:cNvPr id="229" name="Group 51"/>
            <p:cNvGrpSpPr>
              <a:grpSpLocks/>
            </p:cNvGrpSpPr>
            <p:nvPr/>
          </p:nvGrpSpPr>
          <p:grpSpPr bwMode="auto">
            <a:xfrm rot="-10800000" flipH="1" flipV="1">
              <a:off x="1505" y="1199"/>
              <a:ext cx="356" cy="50"/>
              <a:chOff x="576" y="711"/>
              <a:chExt cx="384" cy="57"/>
            </a:xfrm>
          </p:grpSpPr>
          <p:sp>
            <p:nvSpPr>
              <p:cNvPr id="241" name="Freeform 52"/>
              <p:cNvSpPr>
                <a:spLocks/>
              </p:cNvSpPr>
              <p:nvPr/>
            </p:nvSpPr>
            <p:spPr bwMode="auto">
              <a:xfrm>
                <a:off x="576" y="711"/>
                <a:ext cx="98" cy="57"/>
              </a:xfrm>
              <a:custGeom>
                <a:avLst/>
                <a:gdLst>
                  <a:gd name="T0" fmla="*/ 0 w 98"/>
                  <a:gd name="T1" fmla="*/ 57 h 57"/>
                  <a:gd name="T2" fmla="*/ 18 w 98"/>
                  <a:gd name="T3" fmla="*/ 14 h 57"/>
                  <a:gd name="T4" fmla="*/ 47 w 98"/>
                  <a:gd name="T5" fmla="*/ 0 h 57"/>
                  <a:gd name="T6" fmla="*/ 80 w 98"/>
                  <a:gd name="T7" fmla="*/ 14 h 57"/>
                  <a:gd name="T8" fmla="*/ 98 w 98"/>
                  <a:gd name="T9" fmla="*/ 4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7">
                    <a:moveTo>
                      <a:pt x="0" y="57"/>
                    </a:moveTo>
                    <a:cubicBezTo>
                      <a:pt x="3" y="50"/>
                      <a:pt x="10" y="23"/>
                      <a:pt x="18" y="14"/>
                    </a:cubicBezTo>
                    <a:cubicBezTo>
                      <a:pt x="26" y="5"/>
                      <a:pt x="37" y="0"/>
                      <a:pt x="47" y="0"/>
                    </a:cubicBezTo>
                    <a:cubicBezTo>
                      <a:pt x="57" y="0"/>
                      <a:pt x="71" y="6"/>
                      <a:pt x="80" y="14"/>
                    </a:cubicBezTo>
                    <a:cubicBezTo>
                      <a:pt x="89" y="22"/>
                      <a:pt x="94" y="42"/>
                      <a:pt x="98" y="48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2" name="Freeform 53"/>
              <p:cNvSpPr>
                <a:spLocks/>
              </p:cNvSpPr>
              <p:nvPr/>
            </p:nvSpPr>
            <p:spPr bwMode="auto">
              <a:xfrm>
                <a:off x="674" y="711"/>
                <a:ext cx="95" cy="51"/>
              </a:xfrm>
              <a:custGeom>
                <a:avLst/>
                <a:gdLst>
                  <a:gd name="T0" fmla="*/ 0 w 121"/>
                  <a:gd name="T1" fmla="*/ 54 h 54"/>
                  <a:gd name="T2" fmla="*/ 24 w 121"/>
                  <a:gd name="T3" fmla="*/ 15 h 54"/>
                  <a:gd name="T4" fmla="*/ 66 w 121"/>
                  <a:gd name="T5" fmla="*/ 0 h 54"/>
                  <a:gd name="T6" fmla="*/ 103 w 121"/>
                  <a:gd name="T7" fmla="*/ 15 h 54"/>
                  <a:gd name="T8" fmla="*/ 121 w 121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54">
                    <a:moveTo>
                      <a:pt x="0" y="54"/>
                    </a:moveTo>
                    <a:cubicBezTo>
                      <a:pt x="4" y="47"/>
                      <a:pt x="13" y="24"/>
                      <a:pt x="24" y="15"/>
                    </a:cubicBezTo>
                    <a:cubicBezTo>
                      <a:pt x="35" y="6"/>
                      <a:pt x="53" y="0"/>
                      <a:pt x="66" y="0"/>
                    </a:cubicBezTo>
                    <a:cubicBezTo>
                      <a:pt x="79" y="0"/>
                      <a:pt x="94" y="7"/>
                      <a:pt x="103" y="15"/>
                    </a:cubicBezTo>
                    <a:cubicBezTo>
                      <a:pt x="112" y="23"/>
                      <a:pt x="117" y="44"/>
                      <a:pt x="121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3" name="Freeform 54"/>
              <p:cNvSpPr>
                <a:spLocks/>
              </p:cNvSpPr>
              <p:nvPr/>
            </p:nvSpPr>
            <p:spPr bwMode="auto">
              <a:xfrm>
                <a:off x="769" y="711"/>
                <a:ext cx="94" cy="48"/>
              </a:xfrm>
              <a:custGeom>
                <a:avLst/>
                <a:gdLst>
                  <a:gd name="T0" fmla="*/ 0 w 119"/>
                  <a:gd name="T1" fmla="*/ 51 h 51"/>
                  <a:gd name="T2" fmla="*/ 17 w 119"/>
                  <a:gd name="T3" fmla="*/ 15 h 51"/>
                  <a:gd name="T4" fmla="*/ 59 w 119"/>
                  <a:gd name="T5" fmla="*/ 0 h 51"/>
                  <a:gd name="T6" fmla="*/ 96 w 119"/>
                  <a:gd name="T7" fmla="*/ 15 h 51"/>
                  <a:gd name="T8" fmla="*/ 119 w 11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51">
                    <a:moveTo>
                      <a:pt x="0" y="51"/>
                    </a:moveTo>
                    <a:cubicBezTo>
                      <a:pt x="3" y="45"/>
                      <a:pt x="7" y="24"/>
                      <a:pt x="17" y="15"/>
                    </a:cubicBezTo>
                    <a:cubicBezTo>
                      <a:pt x="27" y="6"/>
                      <a:pt x="46" y="0"/>
                      <a:pt x="59" y="0"/>
                    </a:cubicBezTo>
                    <a:cubicBezTo>
                      <a:pt x="72" y="0"/>
                      <a:pt x="86" y="7"/>
                      <a:pt x="96" y="15"/>
                    </a:cubicBezTo>
                    <a:cubicBezTo>
                      <a:pt x="106" y="23"/>
                      <a:pt x="114" y="44"/>
                      <a:pt x="119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4" name="Freeform 55"/>
              <p:cNvSpPr>
                <a:spLocks/>
              </p:cNvSpPr>
              <p:nvPr/>
            </p:nvSpPr>
            <p:spPr bwMode="auto">
              <a:xfrm>
                <a:off x="863" y="711"/>
                <a:ext cx="97" cy="54"/>
              </a:xfrm>
              <a:custGeom>
                <a:avLst/>
                <a:gdLst>
                  <a:gd name="T0" fmla="*/ 0 w 123"/>
                  <a:gd name="T1" fmla="*/ 51 h 57"/>
                  <a:gd name="T2" fmla="*/ 23 w 123"/>
                  <a:gd name="T3" fmla="*/ 15 h 57"/>
                  <a:gd name="T4" fmla="*/ 65 w 123"/>
                  <a:gd name="T5" fmla="*/ 0 h 57"/>
                  <a:gd name="T6" fmla="*/ 102 w 123"/>
                  <a:gd name="T7" fmla="*/ 15 h 57"/>
                  <a:gd name="T8" fmla="*/ 123 w 123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57">
                    <a:moveTo>
                      <a:pt x="0" y="51"/>
                    </a:moveTo>
                    <a:cubicBezTo>
                      <a:pt x="3" y="45"/>
                      <a:pt x="12" y="24"/>
                      <a:pt x="23" y="15"/>
                    </a:cubicBezTo>
                    <a:cubicBezTo>
                      <a:pt x="34" y="6"/>
                      <a:pt x="52" y="0"/>
                      <a:pt x="65" y="0"/>
                    </a:cubicBezTo>
                    <a:cubicBezTo>
                      <a:pt x="78" y="0"/>
                      <a:pt x="92" y="6"/>
                      <a:pt x="102" y="15"/>
                    </a:cubicBezTo>
                    <a:cubicBezTo>
                      <a:pt x="112" y="24"/>
                      <a:pt x="119" y="48"/>
                      <a:pt x="123" y="57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30" name="Group 56"/>
            <p:cNvGrpSpPr>
              <a:grpSpLocks/>
            </p:cNvGrpSpPr>
            <p:nvPr/>
          </p:nvGrpSpPr>
          <p:grpSpPr bwMode="auto">
            <a:xfrm rot="-10800000" flipH="1" flipV="1">
              <a:off x="1965" y="1198"/>
              <a:ext cx="356" cy="50"/>
              <a:chOff x="576" y="711"/>
              <a:chExt cx="384" cy="57"/>
            </a:xfrm>
          </p:grpSpPr>
          <p:sp>
            <p:nvSpPr>
              <p:cNvPr id="237" name="Freeform 57"/>
              <p:cNvSpPr>
                <a:spLocks/>
              </p:cNvSpPr>
              <p:nvPr/>
            </p:nvSpPr>
            <p:spPr bwMode="auto">
              <a:xfrm>
                <a:off x="576" y="711"/>
                <a:ext cx="98" cy="57"/>
              </a:xfrm>
              <a:custGeom>
                <a:avLst/>
                <a:gdLst>
                  <a:gd name="T0" fmla="*/ 0 w 98"/>
                  <a:gd name="T1" fmla="*/ 57 h 57"/>
                  <a:gd name="T2" fmla="*/ 18 w 98"/>
                  <a:gd name="T3" fmla="*/ 14 h 57"/>
                  <a:gd name="T4" fmla="*/ 47 w 98"/>
                  <a:gd name="T5" fmla="*/ 0 h 57"/>
                  <a:gd name="T6" fmla="*/ 80 w 98"/>
                  <a:gd name="T7" fmla="*/ 14 h 57"/>
                  <a:gd name="T8" fmla="*/ 98 w 98"/>
                  <a:gd name="T9" fmla="*/ 4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7">
                    <a:moveTo>
                      <a:pt x="0" y="57"/>
                    </a:moveTo>
                    <a:cubicBezTo>
                      <a:pt x="3" y="50"/>
                      <a:pt x="10" y="23"/>
                      <a:pt x="18" y="14"/>
                    </a:cubicBezTo>
                    <a:cubicBezTo>
                      <a:pt x="26" y="5"/>
                      <a:pt x="37" y="0"/>
                      <a:pt x="47" y="0"/>
                    </a:cubicBezTo>
                    <a:cubicBezTo>
                      <a:pt x="57" y="0"/>
                      <a:pt x="71" y="6"/>
                      <a:pt x="80" y="14"/>
                    </a:cubicBezTo>
                    <a:cubicBezTo>
                      <a:pt x="89" y="22"/>
                      <a:pt x="94" y="42"/>
                      <a:pt x="98" y="48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8" name="Freeform 58"/>
              <p:cNvSpPr>
                <a:spLocks/>
              </p:cNvSpPr>
              <p:nvPr/>
            </p:nvSpPr>
            <p:spPr bwMode="auto">
              <a:xfrm>
                <a:off x="674" y="711"/>
                <a:ext cx="95" cy="51"/>
              </a:xfrm>
              <a:custGeom>
                <a:avLst/>
                <a:gdLst>
                  <a:gd name="T0" fmla="*/ 0 w 121"/>
                  <a:gd name="T1" fmla="*/ 54 h 54"/>
                  <a:gd name="T2" fmla="*/ 24 w 121"/>
                  <a:gd name="T3" fmla="*/ 15 h 54"/>
                  <a:gd name="T4" fmla="*/ 66 w 121"/>
                  <a:gd name="T5" fmla="*/ 0 h 54"/>
                  <a:gd name="T6" fmla="*/ 103 w 121"/>
                  <a:gd name="T7" fmla="*/ 15 h 54"/>
                  <a:gd name="T8" fmla="*/ 121 w 121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54">
                    <a:moveTo>
                      <a:pt x="0" y="54"/>
                    </a:moveTo>
                    <a:cubicBezTo>
                      <a:pt x="4" y="47"/>
                      <a:pt x="13" y="24"/>
                      <a:pt x="24" y="15"/>
                    </a:cubicBezTo>
                    <a:cubicBezTo>
                      <a:pt x="35" y="6"/>
                      <a:pt x="53" y="0"/>
                      <a:pt x="66" y="0"/>
                    </a:cubicBezTo>
                    <a:cubicBezTo>
                      <a:pt x="79" y="0"/>
                      <a:pt x="94" y="7"/>
                      <a:pt x="103" y="15"/>
                    </a:cubicBezTo>
                    <a:cubicBezTo>
                      <a:pt x="112" y="23"/>
                      <a:pt x="117" y="44"/>
                      <a:pt x="121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9" name="Freeform 59"/>
              <p:cNvSpPr>
                <a:spLocks/>
              </p:cNvSpPr>
              <p:nvPr/>
            </p:nvSpPr>
            <p:spPr bwMode="auto">
              <a:xfrm>
                <a:off x="769" y="711"/>
                <a:ext cx="94" cy="48"/>
              </a:xfrm>
              <a:custGeom>
                <a:avLst/>
                <a:gdLst>
                  <a:gd name="T0" fmla="*/ 0 w 119"/>
                  <a:gd name="T1" fmla="*/ 51 h 51"/>
                  <a:gd name="T2" fmla="*/ 17 w 119"/>
                  <a:gd name="T3" fmla="*/ 15 h 51"/>
                  <a:gd name="T4" fmla="*/ 59 w 119"/>
                  <a:gd name="T5" fmla="*/ 0 h 51"/>
                  <a:gd name="T6" fmla="*/ 96 w 119"/>
                  <a:gd name="T7" fmla="*/ 15 h 51"/>
                  <a:gd name="T8" fmla="*/ 119 w 11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51">
                    <a:moveTo>
                      <a:pt x="0" y="51"/>
                    </a:moveTo>
                    <a:cubicBezTo>
                      <a:pt x="3" y="45"/>
                      <a:pt x="7" y="24"/>
                      <a:pt x="17" y="15"/>
                    </a:cubicBezTo>
                    <a:cubicBezTo>
                      <a:pt x="27" y="6"/>
                      <a:pt x="46" y="0"/>
                      <a:pt x="59" y="0"/>
                    </a:cubicBezTo>
                    <a:cubicBezTo>
                      <a:pt x="72" y="0"/>
                      <a:pt x="86" y="7"/>
                      <a:pt x="96" y="15"/>
                    </a:cubicBezTo>
                    <a:cubicBezTo>
                      <a:pt x="106" y="23"/>
                      <a:pt x="114" y="44"/>
                      <a:pt x="119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0" name="Freeform 60"/>
              <p:cNvSpPr>
                <a:spLocks/>
              </p:cNvSpPr>
              <p:nvPr/>
            </p:nvSpPr>
            <p:spPr bwMode="auto">
              <a:xfrm>
                <a:off x="863" y="711"/>
                <a:ext cx="97" cy="54"/>
              </a:xfrm>
              <a:custGeom>
                <a:avLst/>
                <a:gdLst>
                  <a:gd name="T0" fmla="*/ 0 w 123"/>
                  <a:gd name="T1" fmla="*/ 51 h 57"/>
                  <a:gd name="T2" fmla="*/ 23 w 123"/>
                  <a:gd name="T3" fmla="*/ 15 h 57"/>
                  <a:gd name="T4" fmla="*/ 65 w 123"/>
                  <a:gd name="T5" fmla="*/ 0 h 57"/>
                  <a:gd name="T6" fmla="*/ 102 w 123"/>
                  <a:gd name="T7" fmla="*/ 15 h 57"/>
                  <a:gd name="T8" fmla="*/ 123 w 123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57">
                    <a:moveTo>
                      <a:pt x="0" y="51"/>
                    </a:moveTo>
                    <a:cubicBezTo>
                      <a:pt x="3" y="45"/>
                      <a:pt x="12" y="24"/>
                      <a:pt x="23" y="15"/>
                    </a:cubicBezTo>
                    <a:cubicBezTo>
                      <a:pt x="34" y="6"/>
                      <a:pt x="52" y="0"/>
                      <a:pt x="65" y="0"/>
                    </a:cubicBezTo>
                    <a:cubicBezTo>
                      <a:pt x="78" y="0"/>
                      <a:pt x="92" y="6"/>
                      <a:pt x="102" y="15"/>
                    </a:cubicBezTo>
                    <a:cubicBezTo>
                      <a:pt x="112" y="24"/>
                      <a:pt x="119" y="48"/>
                      <a:pt x="123" y="57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31" name="Group 61"/>
            <p:cNvGrpSpPr>
              <a:grpSpLocks/>
            </p:cNvGrpSpPr>
            <p:nvPr/>
          </p:nvGrpSpPr>
          <p:grpSpPr bwMode="auto">
            <a:xfrm rot="-10800000" flipH="1" flipV="1">
              <a:off x="2670" y="1198"/>
              <a:ext cx="356" cy="51"/>
              <a:chOff x="576" y="711"/>
              <a:chExt cx="384" cy="57"/>
            </a:xfrm>
          </p:grpSpPr>
          <p:sp>
            <p:nvSpPr>
              <p:cNvPr id="233" name="Freeform 62"/>
              <p:cNvSpPr>
                <a:spLocks/>
              </p:cNvSpPr>
              <p:nvPr/>
            </p:nvSpPr>
            <p:spPr bwMode="auto">
              <a:xfrm>
                <a:off x="576" y="711"/>
                <a:ext cx="98" cy="57"/>
              </a:xfrm>
              <a:custGeom>
                <a:avLst/>
                <a:gdLst>
                  <a:gd name="T0" fmla="*/ 0 w 98"/>
                  <a:gd name="T1" fmla="*/ 57 h 57"/>
                  <a:gd name="T2" fmla="*/ 18 w 98"/>
                  <a:gd name="T3" fmla="*/ 14 h 57"/>
                  <a:gd name="T4" fmla="*/ 47 w 98"/>
                  <a:gd name="T5" fmla="*/ 0 h 57"/>
                  <a:gd name="T6" fmla="*/ 80 w 98"/>
                  <a:gd name="T7" fmla="*/ 14 h 57"/>
                  <a:gd name="T8" fmla="*/ 98 w 98"/>
                  <a:gd name="T9" fmla="*/ 4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7">
                    <a:moveTo>
                      <a:pt x="0" y="57"/>
                    </a:moveTo>
                    <a:cubicBezTo>
                      <a:pt x="3" y="50"/>
                      <a:pt x="10" y="23"/>
                      <a:pt x="18" y="14"/>
                    </a:cubicBezTo>
                    <a:cubicBezTo>
                      <a:pt x="26" y="5"/>
                      <a:pt x="37" y="0"/>
                      <a:pt x="47" y="0"/>
                    </a:cubicBezTo>
                    <a:cubicBezTo>
                      <a:pt x="57" y="0"/>
                      <a:pt x="71" y="6"/>
                      <a:pt x="80" y="14"/>
                    </a:cubicBezTo>
                    <a:cubicBezTo>
                      <a:pt x="89" y="22"/>
                      <a:pt x="94" y="42"/>
                      <a:pt x="98" y="48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4" name="Freeform 63"/>
              <p:cNvSpPr>
                <a:spLocks/>
              </p:cNvSpPr>
              <p:nvPr/>
            </p:nvSpPr>
            <p:spPr bwMode="auto">
              <a:xfrm>
                <a:off x="674" y="711"/>
                <a:ext cx="95" cy="51"/>
              </a:xfrm>
              <a:custGeom>
                <a:avLst/>
                <a:gdLst>
                  <a:gd name="T0" fmla="*/ 0 w 121"/>
                  <a:gd name="T1" fmla="*/ 54 h 54"/>
                  <a:gd name="T2" fmla="*/ 24 w 121"/>
                  <a:gd name="T3" fmla="*/ 15 h 54"/>
                  <a:gd name="T4" fmla="*/ 66 w 121"/>
                  <a:gd name="T5" fmla="*/ 0 h 54"/>
                  <a:gd name="T6" fmla="*/ 103 w 121"/>
                  <a:gd name="T7" fmla="*/ 15 h 54"/>
                  <a:gd name="T8" fmla="*/ 121 w 121"/>
                  <a:gd name="T9" fmla="*/ 5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54">
                    <a:moveTo>
                      <a:pt x="0" y="54"/>
                    </a:moveTo>
                    <a:cubicBezTo>
                      <a:pt x="4" y="47"/>
                      <a:pt x="13" y="24"/>
                      <a:pt x="24" y="15"/>
                    </a:cubicBezTo>
                    <a:cubicBezTo>
                      <a:pt x="35" y="6"/>
                      <a:pt x="53" y="0"/>
                      <a:pt x="66" y="0"/>
                    </a:cubicBezTo>
                    <a:cubicBezTo>
                      <a:pt x="79" y="0"/>
                      <a:pt x="94" y="7"/>
                      <a:pt x="103" y="15"/>
                    </a:cubicBezTo>
                    <a:cubicBezTo>
                      <a:pt x="112" y="23"/>
                      <a:pt x="117" y="44"/>
                      <a:pt x="121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" name="Freeform 64"/>
              <p:cNvSpPr>
                <a:spLocks/>
              </p:cNvSpPr>
              <p:nvPr/>
            </p:nvSpPr>
            <p:spPr bwMode="auto">
              <a:xfrm>
                <a:off x="769" y="711"/>
                <a:ext cx="94" cy="48"/>
              </a:xfrm>
              <a:custGeom>
                <a:avLst/>
                <a:gdLst>
                  <a:gd name="T0" fmla="*/ 0 w 119"/>
                  <a:gd name="T1" fmla="*/ 51 h 51"/>
                  <a:gd name="T2" fmla="*/ 17 w 119"/>
                  <a:gd name="T3" fmla="*/ 15 h 51"/>
                  <a:gd name="T4" fmla="*/ 59 w 119"/>
                  <a:gd name="T5" fmla="*/ 0 h 51"/>
                  <a:gd name="T6" fmla="*/ 96 w 119"/>
                  <a:gd name="T7" fmla="*/ 15 h 51"/>
                  <a:gd name="T8" fmla="*/ 119 w 119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51">
                    <a:moveTo>
                      <a:pt x="0" y="51"/>
                    </a:moveTo>
                    <a:cubicBezTo>
                      <a:pt x="3" y="45"/>
                      <a:pt x="7" y="24"/>
                      <a:pt x="17" y="15"/>
                    </a:cubicBezTo>
                    <a:cubicBezTo>
                      <a:pt x="27" y="6"/>
                      <a:pt x="46" y="0"/>
                      <a:pt x="59" y="0"/>
                    </a:cubicBezTo>
                    <a:cubicBezTo>
                      <a:pt x="72" y="0"/>
                      <a:pt x="86" y="7"/>
                      <a:pt x="96" y="15"/>
                    </a:cubicBezTo>
                    <a:cubicBezTo>
                      <a:pt x="106" y="23"/>
                      <a:pt x="114" y="44"/>
                      <a:pt x="119" y="51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6" name="Freeform 65"/>
              <p:cNvSpPr>
                <a:spLocks/>
              </p:cNvSpPr>
              <p:nvPr/>
            </p:nvSpPr>
            <p:spPr bwMode="auto">
              <a:xfrm>
                <a:off x="863" y="711"/>
                <a:ext cx="97" cy="54"/>
              </a:xfrm>
              <a:custGeom>
                <a:avLst/>
                <a:gdLst>
                  <a:gd name="T0" fmla="*/ 0 w 123"/>
                  <a:gd name="T1" fmla="*/ 51 h 57"/>
                  <a:gd name="T2" fmla="*/ 23 w 123"/>
                  <a:gd name="T3" fmla="*/ 15 h 57"/>
                  <a:gd name="T4" fmla="*/ 65 w 123"/>
                  <a:gd name="T5" fmla="*/ 0 h 57"/>
                  <a:gd name="T6" fmla="*/ 102 w 123"/>
                  <a:gd name="T7" fmla="*/ 15 h 57"/>
                  <a:gd name="T8" fmla="*/ 123 w 123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57">
                    <a:moveTo>
                      <a:pt x="0" y="51"/>
                    </a:moveTo>
                    <a:cubicBezTo>
                      <a:pt x="3" y="45"/>
                      <a:pt x="12" y="24"/>
                      <a:pt x="23" y="15"/>
                    </a:cubicBezTo>
                    <a:cubicBezTo>
                      <a:pt x="34" y="6"/>
                      <a:pt x="52" y="0"/>
                      <a:pt x="65" y="0"/>
                    </a:cubicBezTo>
                    <a:cubicBezTo>
                      <a:pt x="78" y="0"/>
                      <a:pt x="92" y="6"/>
                      <a:pt x="102" y="15"/>
                    </a:cubicBezTo>
                    <a:cubicBezTo>
                      <a:pt x="112" y="24"/>
                      <a:pt x="119" y="48"/>
                      <a:pt x="123" y="57"/>
                    </a:cubicBezTo>
                  </a:path>
                </a:pathLst>
              </a:custGeom>
              <a:noFill/>
              <a:ln w="1587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CC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32" name="Text Box 66"/>
            <p:cNvSpPr txBox="1">
              <a:spLocks noChangeArrowheads="1"/>
            </p:cNvSpPr>
            <p:nvPr/>
          </p:nvSpPr>
          <p:spPr bwMode="auto">
            <a:xfrm>
              <a:off x="960" y="1657"/>
              <a:ext cx="396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</a:rPr>
                <a:t>_</a:t>
              </a:r>
              <a:endParaRPr lang="en-US" altLang="zh-CN" sz="2000" b="1"/>
            </a:p>
          </p:txBody>
        </p:sp>
      </p:grpSp>
    </p:spTree>
    <p:extLst>
      <p:ext uri="{BB962C8B-B14F-4D97-AF65-F5344CB8AC3E}">
        <p14:creationId xmlns:p14="http://schemas.microsoft.com/office/powerpoint/2010/main" val="7168282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33" grpId="0"/>
      <p:bldP spid="134" grpId="0"/>
      <p:bldP spid="385" grpId="0" animBg="1"/>
      <p:bldP spid="3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>
            <a:extLst>
              <a:ext uri="{FF2B5EF4-FFF2-40B4-BE49-F238E27FC236}">
                <a16:creationId xmlns:a16="http://schemas.microsoft.com/office/drawing/2014/main" id="{543F6716-B97A-4649-8096-8BD1459C2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6338" y="1987154"/>
            <a:ext cx="6644877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accent2"/>
                </a:solidFill>
              </a:rPr>
              <a:t>动态电路</a:t>
            </a:r>
            <a:r>
              <a:rPr lang="en-US" altLang="zh-CN" sz="2700" b="1" baseline="0" dirty="0">
                <a:solidFill>
                  <a:schemeClr val="tx1"/>
                </a:solidFill>
              </a:rPr>
              <a:t>—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动态、过渡过程：响应与激</a:t>
            </a:r>
          </a:p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              励的全部历史有关，激励－响应关 </a:t>
            </a:r>
          </a:p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</a:rPr>
              <a:t>  系的数学方程为微分方程 。</a:t>
            </a:r>
            <a:r>
              <a:rPr lang="zh-CN" altLang="en-US" sz="2700" b="1" baseline="0" dirty="0">
                <a:solidFill>
                  <a:srgbClr val="FFFFFF"/>
                </a:solidFill>
              </a:rPr>
              <a:t> </a:t>
            </a:r>
            <a:endParaRPr lang="zh-CN" altLang="en-US" sz="2700" b="1" baseline="0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3671" name="Rectangle 7">
            <a:extLst>
              <a:ext uri="{FF2B5EF4-FFF2-40B4-BE49-F238E27FC236}">
                <a16:creationId xmlns:a16="http://schemas.microsoft.com/office/drawing/2014/main" id="{CB5419A9-089E-4F9F-8432-138D83122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619" y="3557587"/>
            <a:ext cx="639127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分为：一阶电路、二阶电路和高阶电路；</a:t>
            </a:r>
          </a:p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电路的实际阶数由组成动态电路的</a:t>
            </a:r>
            <a:r>
              <a:rPr lang="zh-CN" altLang="en-US" sz="2700" b="1" baseline="0" dirty="0">
                <a:solidFill>
                  <a:srgbClr val="66FF33"/>
                </a:solidFill>
                <a:latin typeface="楷体_GB2312" pitchFamily="49" charset="-122"/>
              </a:rPr>
              <a:t>独立的动态元件数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决定。 </a:t>
            </a:r>
          </a:p>
        </p:txBody>
      </p:sp>
      <p:sp>
        <p:nvSpPr>
          <p:cNvPr id="3076" name="Rectangle 5">
            <a:extLst>
              <a:ext uri="{FF2B5EF4-FFF2-40B4-BE49-F238E27FC236}">
                <a16:creationId xmlns:a16="http://schemas.microsoft.com/office/drawing/2014/main" id="{C85059C8-E19A-4819-A17D-EFA8B33B8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644" y="435769"/>
            <a:ext cx="6453188" cy="102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accent2"/>
                </a:solidFill>
              </a:rPr>
              <a:t>动态元件：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端电压与端电流之间为</a:t>
            </a:r>
            <a:r>
              <a:rPr lang="zh-CN" altLang="en-US" sz="2700" b="1" u="sng" baseline="0" dirty="0">
                <a:solidFill>
                  <a:srgbClr val="66FF33"/>
                </a:solidFill>
              </a:rPr>
              <a:t>微分</a:t>
            </a:r>
          </a:p>
          <a:p>
            <a:pPr algn="ctr" defTabSz="685800">
              <a:spcBef>
                <a:spcPct val="20000"/>
              </a:spcBef>
            </a:pPr>
            <a:r>
              <a:rPr lang="zh-CN" altLang="en-US" sz="2700" b="1" u="sng" baseline="0" dirty="0">
                <a:solidFill>
                  <a:srgbClr val="66FF33"/>
                </a:solidFill>
              </a:rPr>
              <a:t> 或积分关系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的电路元件。</a:t>
            </a:r>
            <a:endParaRPr lang="zh-CN" altLang="en-US" sz="2700" b="1" baseline="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077" name="Rectangle 6">
            <a:extLst>
              <a:ext uri="{FF2B5EF4-FFF2-40B4-BE49-F238E27FC236}">
                <a16:creationId xmlns:a16="http://schemas.microsoft.com/office/drawing/2014/main" id="{1BA46B2C-F696-4B01-ABAA-C3D2E8C1A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785" y="1448991"/>
            <a:ext cx="642580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>
              <a:spcBef>
                <a:spcPct val="20000"/>
              </a:spcBef>
            </a:pPr>
            <a:r>
              <a:rPr lang="zh-CN" altLang="en-US" sz="2700" b="1" baseline="0" dirty="0">
                <a:solidFill>
                  <a:schemeClr val="accent2"/>
                </a:solidFill>
              </a:rPr>
              <a:t>动态电路：</a:t>
            </a:r>
            <a:r>
              <a:rPr lang="zh-CN" altLang="en-US" sz="2700" b="1" baseline="0" dirty="0">
                <a:solidFill>
                  <a:schemeClr val="tx1"/>
                </a:solidFill>
              </a:rPr>
              <a:t>电路中含动态元件的电路。</a:t>
            </a:r>
          </a:p>
        </p:txBody>
      </p:sp>
    </p:spTree>
    <p:extLst>
      <p:ext uri="{BB962C8B-B14F-4D97-AF65-F5344CB8AC3E}">
        <p14:creationId xmlns:p14="http://schemas.microsoft.com/office/powerpoint/2010/main" val="125567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1136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>
            <a:extLst>
              <a:ext uri="{FF2B5EF4-FFF2-40B4-BE49-F238E27FC236}">
                <a16:creationId xmlns:a16="http://schemas.microsoft.com/office/drawing/2014/main" id="{2DDDF88B-C643-42E0-8E4D-1C5F36C7D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86249"/>
            <a:ext cx="82809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2700" b="1" baseline="0">
                <a:solidFill>
                  <a:schemeClr val="tx1"/>
                </a:solidFill>
                <a:latin typeface="楷体_GB2312" pitchFamily="49" charset="-122"/>
              </a:rPr>
              <a:t>例</a:t>
            </a:r>
            <a:r>
              <a:rPr lang="en-US" altLang="zh-CN" sz="2700" b="1" baseline="0">
                <a:solidFill>
                  <a:schemeClr val="tx1"/>
                </a:solidFill>
                <a:latin typeface="楷体_GB2312" pitchFamily="49" charset="-122"/>
              </a:rPr>
              <a:t>1</a:t>
            </a:r>
            <a:r>
              <a:rPr lang="en-US" altLang="zh-CN" sz="2700" b="1" baseline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zh-CN" sz="2700" b="1" i="1" baseline="0">
                <a:solidFill>
                  <a:schemeClr val="tx1"/>
                </a:solidFill>
                <a:latin typeface="+mj-lt"/>
              </a:rPr>
              <a:t>C </a:t>
            </a:r>
            <a:r>
              <a:rPr lang="en-US" altLang="zh-CN" sz="2700" b="1" baseline="0">
                <a:solidFill>
                  <a:schemeClr val="tx1"/>
                </a:solidFill>
                <a:latin typeface="楷体_GB2312" pitchFamily="49" charset="-122"/>
              </a:rPr>
              <a:t>=4F</a:t>
            </a:r>
            <a:r>
              <a:rPr lang="zh-CN" altLang="en-US" sz="2700" b="1" baseline="0">
                <a:solidFill>
                  <a:schemeClr val="tx1"/>
                </a:solidFill>
                <a:latin typeface="楷体_GB2312" pitchFamily="49" charset="-122"/>
              </a:rPr>
              <a:t>，</a:t>
            </a:r>
            <a:r>
              <a:rPr lang="zh-CN" altLang="zh-CN" sz="2700" b="1" baseline="0">
                <a:solidFill>
                  <a:schemeClr val="tx1"/>
                </a:solidFill>
                <a:latin typeface="楷体_GB2312" pitchFamily="49" charset="-122"/>
              </a:rPr>
              <a:t>其</a:t>
            </a:r>
            <a:r>
              <a:rPr lang="zh-CN" altLang="en-US" sz="2700" b="1" baseline="0">
                <a:solidFill>
                  <a:schemeClr val="tx1"/>
                </a:solidFill>
                <a:latin typeface="楷体_GB2312" pitchFamily="49" charset="-122"/>
              </a:rPr>
              <a:t>上电压如图</a:t>
            </a:r>
            <a:r>
              <a:rPr lang="en-US" altLang="zh-CN" sz="2700" b="1" baseline="0">
                <a:solidFill>
                  <a:schemeClr val="tx1"/>
                </a:solidFill>
                <a:latin typeface="楷体_GB2312" pitchFamily="49" charset="-122"/>
              </a:rPr>
              <a:t>(b)</a:t>
            </a:r>
            <a:r>
              <a:rPr lang="zh-CN" altLang="en-US" sz="2700" b="1" baseline="0">
                <a:solidFill>
                  <a:schemeClr val="tx1"/>
                </a:solidFill>
                <a:latin typeface="楷体_GB2312" pitchFamily="49" charset="-122"/>
              </a:rPr>
              <a:t>，试求</a:t>
            </a:r>
            <a:r>
              <a:rPr lang="en-US" altLang="zh-CN" sz="2700" b="1" i="1" baseline="0">
                <a:solidFill>
                  <a:schemeClr val="tx1"/>
                </a:solidFill>
                <a:latin typeface="+mj-lt"/>
              </a:rPr>
              <a:t>i</a:t>
            </a:r>
            <a:r>
              <a:rPr lang="en-US" altLang="zh-CN" sz="2700" b="1" baseline="-30000">
                <a:solidFill>
                  <a:schemeClr val="tx1"/>
                </a:solidFill>
                <a:latin typeface="+mj-lt"/>
              </a:rPr>
              <a:t>C</a:t>
            </a:r>
            <a:r>
              <a:rPr lang="en-US" altLang="zh-CN" sz="2700" b="1" baseline="0">
                <a:solidFill>
                  <a:schemeClr val="tx1"/>
                </a:solidFill>
                <a:latin typeface="+mj-lt"/>
              </a:rPr>
              <a:t>(t), </a:t>
            </a:r>
            <a:r>
              <a:rPr lang="en-US" altLang="zh-CN" sz="2700" b="1" i="1" baseline="0">
                <a:solidFill>
                  <a:schemeClr val="tx1"/>
                </a:solidFill>
                <a:latin typeface="+mj-lt"/>
              </a:rPr>
              <a:t>p</a:t>
            </a:r>
            <a:r>
              <a:rPr lang="en-US" altLang="zh-CN" sz="2700" b="1" baseline="-30000">
                <a:solidFill>
                  <a:schemeClr val="tx1"/>
                </a:solidFill>
                <a:latin typeface="+mj-lt"/>
              </a:rPr>
              <a:t>C</a:t>
            </a:r>
            <a:r>
              <a:rPr lang="en-US" altLang="zh-CN" sz="2700" b="1" baseline="0">
                <a:solidFill>
                  <a:schemeClr val="tx1"/>
                </a:solidFill>
                <a:latin typeface="+mj-lt"/>
              </a:rPr>
              <a:t>(t)</a:t>
            </a:r>
            <a:r>
              <a:rPr lang="zh-CN" altLang="en-US" sz="2700" b="1" baseline="0">
                <a:solidFill>
                  <a:schemeClr val="tx1"/>
                </a:solidFill>
                <a:latin typeface="楷体_GB2312" pitchFamily="49" charset="-122"/>
              </a:rPr>
              <a:t>和 </a:t>
            </a:r>
            <a:r>
              <a:rPr lang="en-US" altLang="zh-CN" sz="2700" b="1" i="1" baseline="0">
                <a:solidFill>
                  <a:schemeClr val="tx1"/>
                </a:solidFill>
                <a:latin typeface="+mj-lt"/>
              </a:rPr>
              <a:t>w</a:t>
            </a:r>
            <a:r>
              <a:rPr lang="en-US" altLang="zh-CN" sz="2700" b="1" baseline="-30000">
                <a:solidFill>
                  <a:schemeClr val="tx1"/>
                </a:solidFill>
                <a:latin typeface="+mj-lt"/>
              </a:rPr>
              <a:t>C</a:t>
            </a:r>
            <a:r>
              <a:rPr lang="en-US" altLang="zh-CN" sz="2700" b="1" baseline="0">
                <a:solidFill>
                  <a:schemeClr val="tx1"/>
                </a:solidFill>
                <a:latin typeface="+mj-lt"/>
              </a:rPr>
              <a:t>(</a:t>
            </a:r>
            <a:r>
              <a:rPr lang="en-US" altLang="zh-CN" sz="2700" b="1" i="1" baseline="0">
                <a:solidFill>
                  <a:schemeClr val="tx1"/>
                </a:solidFill>
                <a:latin typeface="+mj-lt"/>
              </a:rPr>
              <a:t>t</a:t>
            </a:r>
            <a:r>
              <a:rPr lang="en-US" altLang="zh-CN" sz="2700" b="1" baseline="0">
                <a:solidFill>
                  <a:schemeClr val="tx1"/>
                </a:solidFill>
                <a:latin typeface="+mj-lt"/>
              </a:rPr>
              <a:t>),</a:t>
            </a:r>
            <a:r>
              <a:rPr lang="zh-CN" altLang="en-US" sz="2700" b="1" baseline="0">
                <a:solidFill>
                  <a:schemeClr val="tx1"/>
                </a:solidFill>
                <a:latin typeface="楷体_GB2312" pitchFamily="49" charset="-122"/>
              </a:rPr>
              <a:t>并画出波形。</a:t>
            </a:r>
            <a:r>
              <a:rPr lang="zh-CN" altLang="en-US" sz="2700" baseline="0">
                <a:solidFill>
                  <a:schemeClr val="tx1"/>
                </a:solidFill>
                <a:latin typeface="楷体_GB2312" pitchFamily="49" charset="-122"/>
              </a:rPr>
              <a:t> </a:t>
            </a:r>
          </a:p>
        </p:txBody>
      </p:sp>
      <p:graphicFrame>
        <p:nvGraphicFramePr>
          <p:cNvPr id="190464" name="Object 3072">
            <a:extLst>
              <a:ext uri="{FF2B5EF4-FFF2-40B4-BE49-F238E27FC236}">
                <a16:creationId xmlns:a16="http://schemas.microsoft.com/office/drawing/2014/main" id="{489C1072-A154-4A68-A514-98BB70B08E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259765"/>
              </p:ext>
            </p:extLst>
          </p:nvPr>
        </p:nvGraphicFramePr>
        <p:xfrm>
          <a:off x="1757363" y="3117850"/>
          <a:ext cx="5332412" cy="184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22280" imgH="914400" progId="Equation.DSMT4">
                  <p:embed/>
                </p:oleObj>
              </mc:Choice>
              <mc:Fallback>
                <p:oleObj name="Equation" r:id="rId2" imgW="2222280" imgH="914400" progId="Equation.DSMT4">
                  <p:embed/>
                  <p:pic>
                    <p:nvPicPr>
                      <p:cNvPr id="190464" name="Object 3072">
                        <a:extLst>
                          <a:ext uri="{FF2B5EF4-FFF2-40B4-BE49-F238E27FC236}">
                            <a16:creationId xmlns:a16="http://schemas.microsoft.com/office/drawing/2014/main" id="{489C1072-A154-4A68-A514-98BB70B08E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3117850"/>
                        <a:ext cx="5332412" cy="184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13" name="Text Box 41">
            <a:extLst>
              <a:ext uri="{FF2B5EF4-FFF2-40B4-BE49-F238E27FC236}">
                <a16:creationId xmlns:a16="http://schemas.microsoft.com/office/drawing/2014/main" id="{EC8D7941-5FE5-4547-87F1-CF02A17B9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6416" y="3237862"/>
            <a:ext cx="12001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>
                <a:solidFill>
                  <a:schemeClr val="tx1"/>
                </a:solidFill>
                <a:ea typeface="宋体" panose="02010600030101010101" pitchFamily="2" charset="-122"/>
              </a:rPr>
              <a:t>解：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C6A32AB-D5B6-4227-B489-A92DE89512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44" y="1023792"/>
            <a:ext cx="4765111" cy="177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5337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0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0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1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488" name="Object 1024">
            <a:extLst>
              <a:ext uri="{FF2B5EF4-FFF2-40B4-BE49-F238E27FC236}">
                <a16:creationId xmlns:a16="http://schemas.microsoft.com/office/drawing/2014/main" id="{F798BEAD-3B5A-4617-B72A-CD34254CAA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676895"/>
              </p:ext>
            </p:extLst>
          </p:nvPr>
        </p:nvGraphicFramePr>
        <p:xfrm>
          <a:off x="2089150" y="838200"/>
          <a:ext cx="2109788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080" imgH="393480" progId="Equation.DSMT4">
                  <p:embed/>
                </p:oleObj>
              </mc:Choice>
              <mc:Fallback>
                <p:oleObj name="Equation" r:id="rId2" imgW="838080" imgH="393480" progId="Equation.DSMT4">
                  <p:embed/>
                  <p:pic>
                    <p:nvPicPr>
                      <p:cNvPr id="191488" name="Object 1024">
                        <a:extLst>
                          <a:ext uri="{FF2B5EF4-FFF2-40B4-BE49-F238E27FC236}">
                            <a16:creationId xmlns:a16="http://schemas.microsoft.com/office/drawing/2014/main" id="{F798BEAD-3B5A-4617-B72A-CD34254CAA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9150" y="838200"/>
                        <a:ext cx="2109788" cy="110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1489" name="Object 1025">
            <a:extLst>
              <a:ext uri="{FF2B5EF4-FFF2-40B4-BE49-F238E27FC236}">
                <a16:creationId xmlns:a16="http://schemas.microsoft.com/office/drawing/2014/main" id="{6B48CEBC-4D48-4224-8D24-92A7C87D48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156752"/>
              </p:ext>
            </p:extLst>
          </p:nvPr>
        </p:nvGraphicFramePr>
        <p:xfrm>
          <a:off x="4256088" y="411163"/>
          <a:ext cx="3159125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07880" imgH="927000" progId="Equation.DSMT4">
                  <p:embed/>
                </p:oleObj>
              </mc:Choice>
              <mc:Fallback>
                <p:oleObj name="Equation" r:id="rId4" imgW="1307880" imgH="927000" progId="Equation.DSMT4">
                  <p:embed/>
                  <p:pic>
                    <p:nvPicPr>
                      <p:cNvPr id="191489" name="Object 1025">
                        <a:extLst>
                          <a:ext uri="{FF2B5EF4-FFF2-40B4-BE49-F238E27FC236}">
                            <a16:creationId xmlns:a16="http://schemas.microsoft.com/office/drawing/2014/main" id="{6B48CEBC-4D48-4224-8D24-92A7C87D48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088" y="411163"/>
                        <a:ext cx="3159125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1490" name="Object 1026">
            <a:extLst>
              <a:ext uri="{FF2B5EF4-FFF2-40B4-BE49-F238E27FC236}">
                <a16:creationId xmlns:a16="http://schemas.microsoft.com/office/drawing/2014/main" id="{4C9A7E75-9A96-40F5-B584-45C596182F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593867"/>
              </p:ext>
            </p:extLst>
          </p:nvPr>
        </p:nvGraphicFramePr>
        <p:xfrm>
          <a:off x="1619672" y="2571750"/>
          <a:ext cx="5565775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66880" imgH="914400" progId="Equation.DSMT4">
                  <p:embed/>
                </p:oleObj>
              </mc:Choice>
              <mc:Fallback>
                <p:oleObj name="Equation" r:id="rId6" imgW="2666880" imgH="914400" progId="Equation.DSMT4">
                  <p:embed/>
                  <p:pic>
                    <p:nvPicPr>
                      <p:cNvPr id="191490" name="Object 1026">
                        <a:extLst>
                          <a:ext uri="{FF2B5EF4-FFF2-40B4-BE49-F238E27FC236}">
                            <a16:creationId xmlns:a16="http://schemas.microsoft.com/office/drawing/2014/main" id="{4C9A7E75-9A96-40F5-B584-45C596182F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571750"/>
                        <a:ext cx="5565775" cy="188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203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1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1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>
            <a:extLst>
              <a:ext uri="{FF2B5EF4-FFF2-40B4-BE49-F238E27FC236}">
                <a16:creationId xmlns:a16="http://schemas.microsoft.com/office/drawing/2014/main" id="{F189001C-84C4-49F9-86FB-DA43C60F64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6818533"/>
              </p:ext>
            </p:extLst>
          </p:nvPr>
        </p:nvGraphicFramePr>
        <p:xfrm>
          <a:off x="1738313" y="758825"/>
          <a:ext cx="5781675" cy="208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41320" imgH="914400" progId="Equation.DSMT4">
                  <p:embed/>
                </p:oleObj>
              </mc:Choice>
              <mc:Fallback>
                <p:oleObj name="Equation" r:id="rId2" imgW="2641320" imgH="914400" progId="Equation.DSMT4">
                  <p:embed/>
                  <p:pic>
                    <p:nvPicPr>
                      <p:cNvPr id="72706" name="Object 2">
                        <a:extLst>
                          <a:ext uri="{FF2B5EF4-FFF2-40B4-BE49-F238E27FC236}">
                            <a16:creationId xmlns:a16="http://schemas.microsoft.com/office/drawing/2014/main" id="{F189001C-84C4-49F9-86FB-DA43C60F64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758825"/>
                        <a:ext cx="5781675" cy="208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713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67">
            <a:extLst>
              <a:ext uri="{FF2B5EF4-FFF2-40B4-BE49-F238E27FC236}">
                <a16:creationId xmlns:a16="http://schemas.microsoft.com/office/drawing/2014/main" id="{50C4DA31-53ED-45E7-A49C-F07DAEE4402D}"/>
              </a:ext>
            </a:extLst>
          </p:cNvPr>
          <p:cNvGrpSpPr>
            <a:grpSpLocks/>
          </p:cNvGrpSpPr>
          <p:nvPr/>
        </p:nvGrpSpPr>
        <p:grpSpPr bwMode="auto">
          <a:xfrm>
            <a:off x="1714500" y="490538"/>
            <a:ext cx="2628900" cy="2165747"/>
            <a:chOff x="528" y="288"/>
            <a:chExt cx="2208" cy="1819"/>
          </a:xfrm>
        </p:grpSpPr>
        <p:sp>
          <p:nvSpPr>
            <p:cNvPr id="18477" name="Rectangle 66">
              <a:extLst>
                <a:ext uri="{FF2B5EF4-FFF2-40B4-BE49-F238E27FC236}">
                  <a16:creationId xmlns:a16="http://schemas.microsoft.com/office/drawing/2014/main" id="{7414E181-3F1D-4B1C-A5EF-D2FCE3BE7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36"/>
              <a:ext cx="2112" cy="1680"/>
            </a:xfrm>
            <a:prstGeom prst="rect">
              <a:avLst/>
            </a:prstGeom>
            <a:solidFill>
              <a:srgbClr val="333333"/>
            </a:solidFill>
            <a:ln w="63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 eaLnBrk="0" hangingPunct="0"/>
              <a:endParaRPr lang="zh-CN" altLang="en-US" sz="2700">
                <a:solidFill>
                  <a:srgbClr val="FFFFFF"/>
                </a:solidFill>
              </a:endParaRPr>
            </a:p>
          </p:txBody>
        </p:sp>
        <p:sp>
          <p:nvSpPr>
            <p:cNvPr id="18478" name="Line 3">
              <a:extLst>
                <a:ext uri="{FF2B5EF4-FFF2-40B4-BE49-F238E27FC236}">
                  <a16:creationId xmlns:a16="http://schemas.microsoft.com/office/drawing/2014/main" id="{38B6740C-ACFB-41EC-9489-4B2DAAF9C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" y="1296"/>
              <a:ext cx="196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79" name="Line 4">
              <a:extLst>
                <a:ext uri="{FF2B5EF4-FFF2-40B4-BE49-F238E27FC236}">
                  <a16:creationId xmlns:a16="http://schemas.microsoft.com/office/drawing/2014/main" id="{E4B7E05A-C06A-49F0-B10B-15A4818F3F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6" y="480"/>
              <a:ext cx="0" cy="14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80" name="Line 5">
              <a:extLst>
                <a:ext uri="{FF2B5EF4-FFF2-40B4-BE49-F238E27FC236}">
                  <a16:creationId xmlns:a16="http://schemas.microsoft.com/office/drawing/2014/main" id="{D6D4A73F-C284-4851-A786-418EE715B5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1632"/>
              <a:ext cx="624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81" name="Line 6">
              <a:extLst>
                <a:ext uri="{FF2B5EF4-FFF2-40B4-BE49-F238E27FC236}">
                  <a16:creationId xmlns:a16="http://schemas.microsoft.com/office/drawing/2014/main" id="{50F35DE1-99A6-4F9F-AEA2-3E593836E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912"/>
              <a:ext cx="12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82" name="Line 7">
              <a:extLst>
                <a:ext uri="{FF2B5EF4-FFF2-40B4-BE49-F238E27FC236}">
                  <a16:creationId xmlns:a16="http://schemas.microsoft.com/office/drawing/2014/main" id="{A678AF62-B305-4C08-8B2C-4AD5E17DF0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296"/>
              <a:ext cx="288" cy="33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83" name="Line 8">
              <a:extLst>
                <a:ext uri="{FF2B5EF4-FFF2-40B4-BE49-F238E27FC236}">
                  <a16:creationId xmlns:a16="http://schemas.microsoft.com/office/drawing/2014/main" id="{3BCA1955-2A8B-4D5B-9B54-CEA2F1E550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32" y="912"/>
              <a:ext cx="576" cy="72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84" name="Line 9">
              <a:extLst>
                <a:ext uri="{FF2B5EF4-FFF2-40B4-BE49-F238E27FC236}">
                  <a16:creationId xmlns:a16="http://schemas.microsoft.com/office/drawing/2014/main" id="{BC4632AA-3B2D-47ED-8714-1FB5E316EC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0" y="912"/>
              <a:ext cx="43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85" name="Text Box 10">
              <a:extLst>
                <a:ext uri="{FF2B5EF4-FFF2-40B4-BE49-F238E27FC236}">
                  <a16:creationId xmlns:a16="http://schemas.microsoft.com/office/drawing/2014/main" id="{1161ADDA-11F5-40EC-94B5-3B551E8E2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288"/>
              <a:ext cx="480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700" b="1">
                  <a:solidFill>
                    <a:srgbClr val="FFFFFF"/>
                  </a:solidFill>
                  <a:ea typeface="宋体" panose="02010600030101010101" pitchFamily="2" charset="-122"/>
                </a:rPr>
                <a:t>S</a:t>
              </a: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8486" name="Text Box 11">
              <a:extLst>
                <a:ext uri="{FF2B5EF4-FFF2-40B4-BE49-F238E27FC236}">
                  <a16:creationId xmlns:a16="http://schemas.microsoft.com/office/drawing/2014/main" id="{57741527-6BE5-4967-B303-781E111B1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" y="624"/>
              <a:ext cx="336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18487" name="Text Box 12">
              <a:extLst>
                <a:ext uri="{FF2B5EF4-FFF2-40B4-BE49-F238E27FC236}">
                  <a16:creationId xmlns:a16="http://schemas.microsoft.com/office/drawing/2014/main" id="{34D90976-B75E-4612-816E-C378A35297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1420"/>
              <a:ext cx="480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18488" name="Text Box 13">
              <a:extLst>
                <a:ext uri="{FF2B5EF4-FFF2-40B4-BE49-F238E27FC236}">
                  <a16:creationId xmlns:a16="http://schemas.microsoft.com/office/drawing/2014/main" id="{F98026B5-BEFF-43EE-B151-0780A4F69F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0" y="912"/>
              <a:ext cx="768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1  2  </a:t>
              </a:r>
            </a:p>
          </p:txBody>
        </p:sp>
        <p:sp>
          <p:nvSpPr>
            <p:cNvPr id="18489" name="Line 14">
              <a:extLst>
                <a:ext uri="{FF2B5EF4-FFF2-40B4-BE49-F238E27FC236}">
                  <a16:creationId xmlns:a16="http://schemas.microsoft.com/office/drawing/2014/main" id="{7AB46DEF-5344-474B-9345-E6ADEEC5E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96"/>
              <a:ext cx="0" cy="28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90" name="Line 15">
              <a:extLst>
                <a:ext uri="{FF2B5EF4-FFF2-40B4-BE49-F238E27FC236}">
                  <a16:creationId xmlns:a16="http://schemas.microsoft.com/office/drawing/2014/main" id="{A11A85D1-7355-4318-92A2-2A5A124C95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8" y="912"/>
              <a:ext cx="0" cy="384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8491" name="Text Box 16">
              <a:extLst>
                <a:ext uri="{FF2B5EF4-FFF2-40B4-BE49-F238E27FC236}">
                  <a16:creationId xmlns:a16="http://schemas.microsoft.com/office/drawing/2014/main" id="{E8E2BADA-5242-405D-8BD4-DC4B60841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1248"/>
              <a:ext cx="91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3 4   </a:t>
              </a: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t</a:t>
              </a:r>
            </a:p>
          </p:txBody>
        </p:sp>
        <p:sp>
          <p:nvSpPr>
            <p:cNvPr id="18492" name="Text Box 17">
              <a:extLst>
                <a:ext uri="{FF2B5EF4-FFF2-40B4-BE49-F238E27FC236}">
                  <a16:creationId xmlns:a16="http://schemas.microsoft.com/office/drawing/2014/main" id="{B5562F66-DC0E-4AFF-A643-4B4B8177A4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4" y="1680"/>
              <a:ext cx="67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(b)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04B68500-DACE-4307-AB3C-1EEB96201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558696"/>
            <a:ext cx="2641794" cy="192256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C9CED86-55B7-4B44-9D61-22FB171192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312" y="2868768"/>
            <a:ext cx="2514599" cy="203627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E1E6793-C0F2-44A4-98B1-86DFC65A73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0" y="2787774"/>
            <a:ext cx="2641794" cy="217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54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>
            <a:extLst>
              <a:ext uri="{FF2B5EF4-FFF2-40B4-BE49-F238E27FC236}">
                <a16:creationId xmlns:a16="http://schemas.microsoft.com/office/drawing/2014/main" id="{1BF8088F-C8EE-43DF-98A8-5E64FB660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50031"/>
            <a:ext cx="5963841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/>
            <a:r>
              <a:rPr lang="en-US" altLang="zh-CN" sz="2400" baseline="0">
                <a:solidFill>
                  <a:schemeClr val="tx1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baseline="0">
                <a:solidFill>
                  <a:schemeClr val="tx1"/>
                </a:solidFill>
                <a:ea typeface="宋体" panose="02010600030101010101" pitchFamily="2" charset="-122"/>
              </a:rPr>
              <a:t>例</a:t>
            </a:r>
            <a:r>
              <a:rPr lang="en-US" altLang="zh-CN" sz="2400" baseline="0">
                <a:solidFill>
                  <a:schemeClr val="tx1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baseline="0">
                <a:solidFill>
                  <a:schemeClr val="tx1"/>
                </a:solidFill>
                <a:ea typeface="宋体" panose="02010600030101010101" pitchFamily="2" charset="-122"/>
              </a:rPr>
              <a:t>如图所示电路，已知</a:t>
            </a:r>
            <a:br>
              <a:rPr lang="zh-CN" altLang="en-US" sz="2400" b="1" baseline="0">
                <a:solidFill>
                  <a:schemeClr val="tx1"/>
                </a:solidFill>
                <a:ea typeface="宋体" panose="02010600030101010101" pitchFamily="2" charset="-122"/>
              </a:rPr>
            </a:br>
            <a:r>
              <a:rPr lang="zh-CN" altLang="en-US" sz="2400" b="1" baseline="0">
                <a:solidFill>
                  <a:schemeClr val="tx1"/>
                </a:solidFill>
                <a:ea typeface="宋体" panose="02010600030101010101" pitchFamily="2" charset="-122"/>
              </a:rPr>
              <a:t>  求        时的电流</a:t>
            </a:r>
            <a:r>
              <a:rPr lang="en-US" altLang="zh-CN" sz="2400" b="1" i="1" baseline="0">
                <a:solidFill>
                  <a:schemeClr val="tx1"/>
                </a:solidFill>
                <a:ea typeface="宋体" panose="02010600030101010101" pitchFamily="2" charset="-122"/>
              </a:rPr>
              <a:t>i</a:t>
            </a:r>
            <a:r>
              <a:rPr lang="en-US" altLang="zh-CN" sz="2400" b="1" baseline="0">
                <a:solidFill>
                  <a:schemeClr val="tx1"/>
                </a:solidFill>
                <a:ea typeface="宋体" panose="02010600030101010101" pitchFamily="2" charset="-122"/>
              </a:rPr>
              <a:t>(t)</a:t>
            </a:r>
            <a:r>
              <a:rPr lang="zh-CN" altLang="en-US" sz="2400" b="1" baseline="0">
                <a:solidFill>
                  <a:schemeClr val="tx1"/>
                </a:solidFill>
                <a:ea typeface="宋体" panose="02010600030101010101" pitchFamily="2" charset="-122"/>
              </a:rPr>
              <a:t>。</a:t>
            </a:r>
            <a:endParaRPr lang="zh-CN" altLang="en-US" sz="3300" b="1" baseline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6867" name="Rectangle 5">
            <a:extLst>
              <a:ext uri="{FF2B5EF4-FFF2-40B4-BE49-F238E27FC236}">
                <a16:creationId xmlns:a16="http://schemas.microsoft.com/office/drawing/2014/main" id="{777312EB-E84F-4A6E-8973-9CB6E764D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graphicFrame>
        <p:nvGraphicFramePr>
          <p:cNvPr id="36868" name="Object 6">
            <a:extLst>
              <a:ext uri="{FF2B5EF4-FFF2-40B4-BE49-F238E27FC236}">
                <a16:creationId xmlns:a16="http://schemas.microsoft.com/office/drawing/2014/main" id="{8D4BD740-D3B9-43A4-AA93-5C07176F96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9606957"/>
              </p:ext>
            </p:extLst>
          </p:nvPr>
        </p:nvGraphicFramePr>
        <p:xfrm>
          <a:off x="5462587" y="250032"/>
          <a:ext cx="2538413" cy="456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8960" imgH="215640" progId="Equation.DSMT4">
                  <p:embed/>
                </p:oleObj>
              </mc:Choice>
              <mc:Fallback>
                <p:oleObj name="Equation" r:id="rId2" imgW="1218960" imgH="215640" progId="Equation.DSMT4">
                  <p:embed/>
                  <p:pic>
                    <p:nvPicPr>
                      <p:cNvPr id="36868" name="Object 6">
                        <a:extLst>
                          <a:ext uri="{FF2B5EF4-FFF2-40B4-BE49-F238E27FC236}">
                            <a16:creationId xmlns:a16="http://schemas.microsoft.com/office/drawing/2014/main" id="{8D4BD740-D3B9-43A4-AA93-5C07176F96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2587" y="250032"/>
                        <a:ext cx="2538413" cy="4560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Rectangle 7">
            <a:extLst>
              <a:ext uri="{FF2B5EF4-FFF2-40B4-BE49-F238E27FC236}">
                <a16:creationId xmlns:a16="http://schemas.microsoft.com/office/drawing/2014/main" id="{C60F43F9-A5B4-445B-A176-DD5E90230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graphicFrame>
        <p:nvGraphicFramePr>
          <p:cNvPr id="36870" name="Object 8">
            <a:extLst>
              <a:ext uri="{FF2B5EF4-FFF2-40B4-BE49-F238E27FC236}">
                <a16:creationId xmlns:a16="http://schemas.microsoft.com/office/drawing/2014/main" id="{2070FC9B-9276-4975-B5ED-6554ECF90D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212817"/>
              </p:ext>
            </p:extLst>
          </p:nvPr>
        </p:nvGraphicFramePr>
        <p:xfrm>
          <a:off x="1763316" y="735806"/>
          <a:ext cx="513159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1960" imgH="164880" progId="Equation.DSMT4">
                  <p:embed/>
                </p:oleObj>
              </mc:Choice>
              <mc:Fallback>
                <p:oleObj name="Equation" r:id="rId4" imgW="291960" imgH="164880" progId="Equation.DSMT4">
                  <p:embed/>
                  <p:pic>
                    <p:nvPicPr>
                      <p:cNvPr id="36870" name="Object 8">
                        <a:extLst>
                          <a:ext uri="{FF2B5EF4-FFF2-40B4-BE49-F238E27FC236}">
                            <a16:creationId xmlns:a16="http://schemas.microsoft.com/office/drawing/2014/main" id="{2070FC9B-9276-4975-B5ED-6554ECF90D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316" y="735806"/>
                        <a:ext cx="513159" cy="28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4" name="Rectangle 9">
            <a:extLst>
              <a:ext uri="{FF2B5EF4-FFF2-40B4-BE49-F238E27FC236}">
                <a16:creationId xmlns:a16="http://schemas.microsoft.com/office/drawing/2014/main" id="{0DEA6FBE-DEDF-4507-83BD-E926EAC3A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347" y="1168004"/>
            <a:ext cx="323850" cy="37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lang="zh-CN" altLang="en-US" sz="1800" b="1" baseline="0">
                <a:solidFill>
                  <a:schemeClr val="tx1"/>
                </a:solidFill>
                <a:ea typeface="宋体" panose="02010600030101010101" pitchFamily="2" charset="-122"/>
              </a:rPr>
              <a:t>解</a:t>
            </a:r>
            <a:endParaRPr lang="zh-CN" altLang="en-US" sz="2700" b="1">
              <a:solidFill>
                <a:schemeClr val="tx1"/>
              </a:solidFill>
            </a:endParaRPr>
          </a:p>
        </p:txBody>
      </p:sp>
      <p:sp>
        <p:nvSpPr>
          <p:cNvPr id="23565" name="Rectangle 10">
            <a:extLst>
              <a:ext uri="{FF2B5EF4-FFF2-40B4-BE49-F238E27FC236}">
                <a16:creationId xmlns:a16="http://schemas.microsoft.com/office/drawing/2014/main" id="{7F43056F-0229-433E-9B7B-7692B13CC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8441" y="1208366"/>
            <a:ext cx="14398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lang="zh-CN" altLang="en-US" sz="1800" b="1" baseline="0">
                <a:solidFill>
                  <a:schemeClr val="tx1"/>
                </a:solidFill>
                <a:ea typeface="宋体" panose="02010600030101010101" pitchFamily="2" charset="-122"/>
              </a:rPr>
              <a:t>电感的</a:t>
            </a:r>
            <a:r>
              <a:rPr lang="en-US" altLang="zh-CN" sz="1800" b="1" baseline="0">
                <a:solidFill>
                  <a:schemeClr val="tx1"/>
                </a:solidFill>
                <a:ea typeface="宋体" panose="02010600030101010101" pitchFamily="2" charset="-122"/>
              </a:rPr>
              <a:t>VCR </a:t>
            </a:r>
            <a:endParaRPr lang="en-US" altLang="zh-CN" sz="2700" b="1">
              <a:solidFill>
                <a:schemeClr val="tx1"/>
              </a:solidFill>
            </a:endParaRPr>
          </a:p>
        </p:txBody>
      </p:sp>
      <p:sp>
        <p:nvSpPr>
          <p:cNvPr id="36873" name="Rectangle 11">
            <a:extLst>
              <a:ext uri="{FF2B5EF4-FFF2-40B4-BE49-F238E27FC236}">
                <a16:creationId xmlns:a16="http://schemas.microsoft.com/office/drawing/2014/main" id="{FB6D6BDE-68D2-40F2-A4ED-5AF49F216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225492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graphicFrame>
        <p:nvGraphicFramePr>
          <p:cNvPr id="23556" name="Object 12">
            <a:extLst>
              <a:ext uri="{FF2B5EF4-FFF2-40B4-BE49-F238E27FC236}">
                <a16:creationId xmlns:a16="http://schemas.microsoft.com/office/drawing/2014/main" id="{CB7B49D8-BC28-42FB-9DE9-C4B06349B2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041180"/>
              </p:ext>
            </p:extLst>
          </p:nvPr>
        </p:nvGraphicFramePr>
        <p:xfrm>
          <a:off x="5112544" y="1522810"/>
          <a:ext cx="2537222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58640" imgH="355320" progId="Equation.DSMT4">
                  <p:embed/>
                </p:oleObj>
              </mc:Choice>
              <mc:Fallback>
                <p:oleObj name="Equation" r:id="rId6" imgW="1358640" imgH="355320" progId="Equation.DSMT4">
                  <p:embed/>
                  <p:pic>
                    <p:nvPicPr>
                      <p:cNvPr id="23556" name="Object 12">
                        <a:extLst>
                          <a:ext uri="{FF2B5EF4-FFF2-40B4-BE49-F238E27FC236}">
                            <a16:creationId xmlns:a16="http://schemas.microsoft.com/office/drawing/2014/main" id="{CB7B49D8-BC28-42FB-9DE9-C4B06349B2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2544" y="1522810"/>
                        <a:ext cx="2537222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7" name="Rectangle 13">
            <a:extLst>
              <a:ext uri="{FF2B5EF4-FFF2-40B4-BE49-F238E27FC236}">
                <a16:creationId xmlns:a16="http://schemas.microsoft.com/office/drawing/2014/main" id="{378E9F84-DDD2-4114-998D-476D7F81F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7066" y="2343032"/>
            <a:ext cx="7082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lang="en-US" altLang="zh-CN" sz="1800" baseline="0">
                <a:solidFill>
                  <a:schemeClr val="tx1"/>
                </a:solidFill>
                <a:ea typeface="宋体" panose="02010600030101010101" pitchFamily="2" charset="-122"/>
              </a:rPr>
              <a:t>KVL</a:t>
            </a:r>
            <a:r>
              <a:rPr lang="en-US" altLang="zh-CN" sz="1800" baseline="0">
                <a:solidFill>
                  <a:srgbClr val="FFFF00"/>
                </a:solidFill>
                <a:ea typeface="宋体" panose="02010600030101010101" pitchFamily="2" charset="-122"/>
              </a:rPr>
              <a:t> </a:t>
            </a:r>
            <a:endParaRPr lang="en-US" altLang="zh-CN" sz="2700">
              <a:solidFill>
                <a:srgbClr val="FFFFFF"/>
              </a:solidFill>
            </a:endParaRPr>
          </a:p>
        </p:txBody>
      </p:sp>
      <p:graphicFrame>
        <p:nvGraphicFramePr>
          <p:cNvPr id="23557" name="Object 14">
            <a:extLst>
              <a:ext uri="{FF2B5EF4-FFF2-40B4-BE49-F238E27FC236}">
                <a16:creationId xmlns:a16="http://schemas.microsoft.com/office/drawing/2014/main" id="{67B33811-C3A9-4AC6-B283-1090A0A5D9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383879"/>
              </p:ext>
            </p:extLst>
          </p:nvPr>
        </p:nvGraphicFramePr>
        <p:xfrm>
          <a:off x="5166123" y="2356248"/>
          <a:ext cx="1296590" cy="407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34680" imgH="203040" progId="Equation.DSMT4">
                  <p:embed/>
                </p:oleObj>
              </mc:Choice>
              <mc:Fallback>
                <p:oleObj name="Equation" r:id="rId8" imgW="634680" imgH="203040" progId="Equation.DSMT4">
                  <p:embed/>
                  <p:pic>
                    <p:nvPicPr>
                      <p:cNvPr id="23557" name="Object 14">
                        <a:extLst>
                          <a:ext uri="{FF2B5EF4-FFF2-40B4-BE49-F238E27FC236}">
                            <a16:creationId xmlns:a16="http://schemas.microsoft.com/office/drawing/2014/main" id="{67B33811-C3A9-4AC6-B283-1090A0A5D9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6123" y="2356248"/>
                        <a:ext cx="1296590" cy="4071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15">
            <a:extLst>
              <a:ext uri="{FF2B5EF4-FFF2-40B4-BE49-F238E27FC236}">
                <a16:creationId xmlns:a16="http://schemas.microsoft.com/office/drawing/2014/main" id="{BCF3B921-42CC-4647-B8D5-C4D7ED6E70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39612"/>
              </p:ext>
            </p:extLst>
          </p:nvPr>
        </p:nvGraphicFramePr>
        <p:xfrm>
          <a:off x="6435328" y="2356247"/>
          <a:ext cx="1565672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25480" imgH="215640" progId="Equation.DSMT4">
                  <p:embed/>
                </p:oleObj>
              </mc:Choice>
              <mc:Fallback>
                <p:oleObj name="Equation" r:id="rId10" imgW="825480" imgH="215640" progId="Equation.DSMT4">
                  <p:embed/>
                  <p:pic>
                    <p:nvPicPr>
                      <p:cNvPr id="23558" name="Object 15">
                        <a:extLst>
                          <a:ext uri="{FF2B5EF4-FFF2-40B4-BE49-F238E27FC236}">
                            <a16:creationId xmlns:a16="http://schemas.microsoft.com/office/drawing/2014/main" id="{BCF3B921-42CC-4647-B8D5-C4D7ED6E70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5328" y="2356247"/>
                        <a:ext cx="1565672" cy="41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8" name="Rectangle 16">
            <a:extLst>
              <a:ext uri="{FF2B5EF4-FFF2-40B4-BE49-F238E27FC236}">
                <a16:creationId xmlns:a16="http://schemas.microsoft.com/office/drawing/2014/main" id="{2462417B-35EF-4DC5-8AA4-7DB04D482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sp>
        <p:nvSpPr>
          <p:cNvPr id="36879" name="Rectangle 17">
            <a:extLst>
              <a:ext uri="{FF2B5EF4-FFF2-40B4-BE49-F238E27FC236}">
                <a16:creationId xmlns:a16="http://schemas.microsoft.com/office/drawing/2014/main" id="{B25C9CB3-AC3C-4270-9822-C4BF71764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-3464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sp>
        <p:nvSpPr>
          <p:cNvPr id="23570" name="Rectangle 18">
            <a:extLst>
              <a:ext uri="{FF2B5EF4-FFF2-40B4-BE49-F238E27FC236}">
                <a16:creationId xmlns:a16="http://schemas.microsoft.com/office/drawing/2014/main" id="{E3C143EF-2A7A-4AE5-AA48-65388CEA6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970" y="3099078"/>
            <a:ext cx="14093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lang="zh-CN" altLang="en-US" sz="1800" baseline="0">
                <a:solidFill>
                  <a:schemeClr val="tx1"/>
                </a:solidFill>
                <a:ea typeface="宋体" panose="02010600030101010101" pitchFamily="2" charset="-122"/>
              </a:rPr>
              <a:t>电容的</a:t>
            </a:r>
            <a:r>
              <a:rPr lang="en-US" altLang="zh-CN" sz="1800" baseline="0">
                <a:solidFill>
                  <a:schemeClr val="tx1"/>
                </a:solidFill>
                <a:ea typeface="宋体" panose="02010600030101010101" pitchFamily="2" charset="-122"/>
              </a:rPr>
              <a:t>VCR </a:t>
            </a:r>
            <a:endParaRPr lang="en-US" altLang="zh-CN" sz="2700">
              <a:solidFill>
                <a:schemeClr val="tx1"/>
              </a:solidFill>
            </a:endParaRPr>
          </a:p>
        </p:txBody>
      </p:sp>
      <p:sp>
        <p:nvSpPr>
          <p:cNvPr id="36881" name="Rectangle 19">
            <a:extLst>
              <a:ext uri="{FF2B5EF4-FFF2-40B4-BE49-F238E27FC236}">
                <a16:creationId xmlns:a16="http://schemas.microsoft.com/office/drawing/2014/main" id="{8EB29323-F5B5-4153-8586-3A0D3B68A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graphicFrame>
        <p:nvGraphicFramePr>
          <p:cNvPr id="23559" name="Object 20">
            <a:extLst>
              <a:ext uri="{FF2B5EF4-FFF2-40B4-BE49-F238E27FC236}">
                <a16:creationId xmlns:a16="http://schemas.microsoft.com/office/drawing/2014/main" id="{CDD27E3B-D0E8-403E-A476-60BBA0C626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642766"/>
              </p:ext>
            </p:extLst>
          </p:nvPr>
        </p:nvGraphicFramePr>
        <p:xfrm>
          <a:off x="5922169" y="3003947"/>
          <a:ext cx="2078831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320480" imgH="355320" progId="Equation.DSMT4">
                  <p:embed/>
                </p:oleObj>
              </mc:Choice>
              <mc:Fallback>
                <p:oleObj name="Equation" r:id="rId12" imgW="1320480" imgH="355320" progId="Equation.DSMT4">
                  <p:embed/>
                  <p:pic>
                    <p:nvPicPr>
                      <p:cNvPr id="23559" name="Object 20">
                        <a:extLst>
                          <a:ext uri="{FF2B5EF4-FFF2-40B4-BE49-F238E27FC236}">
                            <a16:creationId xmlns:a16="http://schemas.microsoft.com/office/drawing/2014/main" id="{CDD27E3B-D0E8-403E-A476-60BBA0C626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2169" y="3003947"/>
                        <a:ext cx="2078831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72" name="Rectangle 21">
            <a:extLst>
              <a:ext uri="{FF2B5EF4-FFF2-40B4-BE49-F238E27FC236}">
                <a16:creationId xmlns:a16="http://schemas.microsoft.com/office/drawing/2014/main" id="{62CCB533-E2FE-48EB-98D2-83CF37C5B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8723" y="3957323"/>
            <a:ext cx="6500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lang="en-US" altLang="zh-CN" sz="1800" baseline="0">
                <a:solidFill>
                  <a:schemeClr val="tx1"/>
                </a:solidFill>
                <a:ea typeface="宋体" panose="02010600030101010101" pitchFamily="2" charset="-122"/>
              </a:rPr>
              <a:t>KCL </a:t>
            </a:r>
            <a:endParaRPr lang="en-US" altLang="zh-CN" sz="2700">
              <a:solidFill>
                <a:schemeClr val="tx1"/>
              </a:solidFill>
            </a:endParaRPr>
          </a:p>
        </p:txBody>
      </p:sp>
      <p:sp>
        <p:nvSpPr>
          <p:cNvPr id="36884" name="Rectangle 22">
            <a:extLst>
              <a:ext uri="{FF2B5EF4-FFF2-40B4-BE49-F238E27FC236}">
                <a16:creationId xmlns:a16="http://schemas.microsoft.com/office/drawing/2014/main" id="{4D406B0C-B9BA-4E15-8DD8-69226C726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230493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/>
            <a:endParaRPr lang="zh-CN" altLang="en-US" sz="2700">
              <a:solidFill>
                <a:srgbClr val="FFFFFF"/>
              </a:solidFill>
            </a:endParaRPr>
          </a:p>
        </p:txBody>
      </p:sp>
      <p:graphicFrame>
        <p:nvGraphicFramePr>
          <p:cNvPr id="23560" name="Object 23">
            <a:extLst>
              <a:ext uri="{FF2B5EF4-FFF2-40B4-BE49-F238E27FC236}">
                <a16:creationId xmlns:a16="http://schemas.microsoft.com/office/drawing/2014/main" id="{74CB5D7F-2A09-432A-8A07-FEE112A617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852701"/>
              </p:ext>
            </p:extLst>
          </p:nvPr>
        </p:nvGraphicFramePr>
        <p:xfrm>
          <a:off x="5166123" y="3921919"/>
          <a:ext cx="2591990" cy="425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33440" imgH="215640" progId="Equation.DSMT4">
                  <p:embed/>
                </p:oleObj>
              </mc:Choice>
              <mc:Fallback>
                <p:oleObj name="Equation" r:id="rId14" imgW="1333440" imgH="215640" progId="Equation.DSMT4">
                  <p:embed/>
                  <p:pic>
                    <p:nvPicPr>
                      <p:cNvPr id="23560" name="Object 23">
                        <a:extLst>
                          <a:ext uri="{FF2B5EF4-FFF2-40B4-BE49-F238E27FC236}">
                            <a16:creationId xmlns:a16="http://schemas.microsoft.com/office/drawing/2014/main" id="{74CB5D7F-2A09-432A-8A07-FEE112A617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6123" y="3921919"/>
                        <a:ext cx="2591990" cy="4250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87" name="Picture 25" descr="2a1t4">
            <a:extLst>
              <a:ext uri="{FF2B5EF4-FFF2-40B4-BE49-F238E27FC236}">
                <a16:creationId xmlns:a16="http://schemas.microsoft.com/office/drawing/2014/main" id="{2B370594-B0BA-43C5-BDE2-175123B51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769" y="1329929"/>
            <a:ext cx="3050381" cy="313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37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/>
      <p:bldP spid="23565" grpId="0"/>
      <p:bldP spid="23567" grpId="0"/>
      <p:bldP spid="23570" grpId="0"/>
      <p:bldP spid="235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0099" y="331293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46994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5" name="Object 5">
            <a:extLst>
              <a:ext uri="{FF2B5EF4-FFF2-40B4-BE49-F238E27FC236}">
                <a16:creationId xmlns:a16="http://schemas.microsoft.com/office/drawing/2014/main" id="{E8484C37-FCB0-4838-A2D5-31DC793C09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24100" y="3507581"/>
          <a:ext cx="4897041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62262" imgH="457200" progId="Equation.DSMT4">
                  <p:embed/>
                </p:oleObj>
              </mc:Choice>
              <mc:Fallback>
                <p:oleObj name="Equation" r:id="rId3" imgW="1962262" imgH="457200" progId="Equation.DSMT4">
                  <p:embed/>
                  <p:pic>
                    <p:nvPicPr>
                      <p:cNvPr id="61445" name="Object 5">
                        <a:extLst>
                          <a:ext uri="{FF2B5EF4-FFF2-40B4-BE49-F238E27FC236}">
                            <a16:creationId xmlns:a16="http://schemas.microsoft.com/office/drawing/2014/main" id="{E8484C37-FCB0-4838-A2D5-31DC793C09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4100" y="3507581"/>
                        <a:ext cx="4897041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6" name="Text Box 36">
            <a:extLst>
              <a:ext uri="{FF2B5EF4-FFF2-40B4-BE49-F238E27FC236}">
                <a16:creationId xmlns:a16="http://schemas.microsoft.com/office/drawing/2014/main" id="{85C53622-4893-429D-9F03-79ACBB05E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0" y="3314701"/>
            <a:ext cx="12001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>
              <a:spcBef>
                <a:spcPct val="50000"/>
              </a:spcBef>
            </a:pPr>
            <a:r>
              <a:rPr lang="zh-CN" altLang="en-US" sz="2700" b="1" baseline="0">
                <a:solidFill>
                  <a:srgbClr val="FFFFFF"/>
                </a:solidFill>
                <a:ea typeface="宋体" panose="02010600030101010101" pitchFamily="2" charset="-122"/>
              </a:rPr>
              <a:t>解：</a:t>
            </a:r>
          </a:p>
        </p:txBody>
      </p:sp>
      <p:grpSp>
        <p:nvGrpSpPr>
          <p:cNvPr id="2" name="Group 38">
            <a:extLst>
              <a:ext uri="{FF2B5EF4-FFF2-40B4-BE49-F238E27FC236}">
                <a16:creationId xmlns:a16="http://schemas.microsoft.com/office/drawing/2014/main" id="{15CE37DD-19D3-41A2-A3E6-EBB685F2E508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523875"/>
            <a:ext cx="6229350" cy="1338263"/>
            <a:chOff x="240" y="154"/>
            <a:chExt cx="5232" cy="1124"/>
          </a:xfrm>
        </p:grpSpPr>
        <p:sp>
          <p:nvSpPr>
            <p:cNvPr id="19487" name="Text Box 4">
              <a:extLst>
                <a:ext uri="{FF2B5EF4-FFF2-40B4-BE49-F238E27FC236}">
                  <a16:creationId xmlns:a16="http://schemas.microsoft.com/office/drawing/2014/main" id="{848D91FC-59E7-44A1-94E1-98A75C731B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154"/>
              <a:ext cx="5232" cy="1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 eaLnBrk="0" hangingPunct="0">
                <a:spcBef>
                  <a:spcPct val="50000"/>
                </a:spcBef>
              </a:pPr>
              <a:r>
                <a:rPr lang="zh-CN" altLang="en-US" sz="2700" b="1" baseline="0">
                  <a:solidFill>
                    <a:srgbClr val="FFFF00"/>
                  </a:solidFill>
                  <a:latin typeface="楷体_GB2312" pitchFamily="49" charset="-122"/>
                </a:rPr>
                <a:t>例</a:t>
              </a:r>
              <a:r>
                <a:rPr lang="en-US" altLang="zh-CN" sz="2700" b="1" baseline="0">
                  <a:solidFill>
                    <a:srgbClr val="FFFF00"/>
                  </a:solidFill>
                  <a:latin typeface="楷体_GB2312" pitchFamily="49" charset="-122"/>
                </a:rPr>
                <a:t>2</a:t>
              </a:r>
              <a:r>
                <a:rPr lang="en-US" altLang="zh-CN" sz="2700" b="1" baseline="0">
                  <a:solidFill>
                    <a:srgbClr val="FFFFFF"/>
                  </a:solidFill>
                  <a:latin typeface="楷体_GB2312" pitchFamily="49" charset="-122"/>
                </a:rPr>
                <a:t> </a:t>
              </a:r>
              <a:r>
                <a:rPr lang="en-US" altLang="zh-CN" sz="2700" b="1" i="1" baseline="0">
                  <a:solidFill>
                    <a:srgbClr val="FFFFFF"/>
                  </a:solidFill>
                  <a:latin typeface="楷体_GB2312" pitchFamily="49" charset="-122"/>
                </a:rPr>
                <a:t>C </a:t>
              </a:r>
              <a:r>
                <a:rPr lang="en-US" altLang="zh-CN" sz="2700" b="1" baseline="0">
                  <a:solidFill>
                    <a:srgbClr val="FFFFFF"/>
                  </a:solidFill>
                  <a:latin typeface="楷体_GB2312" pitchFamily="49" charset="-122"/>
                </a:rPr>
                <a:t>=2F</a:t>
              </a:r>
              <a:r>
                <a:rPr lang="zh-CN" altLang="en-US" sz="2700" b="1" baseline="0">
                  <a:solidFill>
                    <a:srgbClr val="FFFFFF"/>
                  </a:solidFill>
                  <a:latin typeface="楷体_GB2312" pitchFamily="49" charset="-122"/>
                </a:rPr>
                <a:t>，电流如图</a:t>
              </a:r>
              <a:r>
                <a:rPr lang="en-US" altLang="zh-CN" sz="2700" b="1" baseline="0">
                  <a:solidFill>
                    <a:srgbClr val="FFFFFF"/>
                  </a:solidFill>
                  <a:latin typeface="楷体_GB2312" pitchFamily="49" charset="-122"/>
                </a:rPr>
                <a:t>(b)</a:t>
              </a:r>
              <a:r>
                <a:rPr lang="zh-CN" altLang="en-US" sz="2700" b="1" baseline="0">
                  <a:solidFill>
                    <a:srgbClr val="FFFFFF"/>
                  </a:solidFill>
                  <a:latin typeface="楷体_GB2312" pitchFamily="49" charset="-122"/>
                </a:rPr>
                <a:t>，初始电压</a:t>
              </a:r>
              <a:r>
                <a:rPr lang="en-US" altLang="zh-CN" sz="2700" b="1" i="1" baseline="0">
                  <a:solidFill>
                    <a:srgbClr val="FFFFFF"/>
                  </a:solidFill>
                </a:rPr>
                <a:t>u</a:t>
              </a:r>
              <a:r>
                <a:rPr lang="en-US" altLang="zh-CN" sz="2700" b="1" baseline="-30000">
                  <a:solidFill>
                    <a:srgbClr val="FFFFFF"/>
                  </a:solidFill>
                  <a:latin typeface="楷体_GB2312" pitchFamily="49" charset="-122"/>
                </a:rPr>
                <a:t> </a:t>
              </a:r>
              <a:r>
                <a:rPr lang="en-US" altLang="zh-CN" sz="2700" b="1" baseline="0">
                  <a:solidFill>
                    <a:srgbClr val="FFFFFF"/>
                  </a:solidFill>
                  <a:latin typeface="楷体_GB2312" pitchFamily="49" charset="-122"/>
                </a:rPr>
                <a:t>(0)=0.5V, </a:t>
              </a:r>
              <a:r>
                <a:rPr lang="zh-CN" altLang="en-US" sz="2700" b="1" baseline="0">
                  <a:solidFill>
                    <a:srgbClr val="FFFFFF"/>
                  </a:solidFill>
                  <a:latin typeface="楷体_GB2312" pitchFamily="49" charset="-122"/>
                </a:rPr>
                <a:t>试求</a:t>
              </a:r>
              <a:r>
                <a:rPr lang="zh-CN" altLang="en-US" sz="2700" b="1" i="1" baseline="0">
                  <a:solidFill>
                    <a:srgbClr val="FFFFFF"/>
                  </a:solidFill>
                  <a:latin typeface="楷体_GB2312" pitchFamily="49" charset="-122"/>
                </a:rPr>
                <a:t>     </a:t>
              </a:r>
              <a:r>
                <a:rPr lang="zh-CN" altLang="en-US" sz="2700" b="1" baseline="0">
                  <a:solidFill>
                    <a:srgbClr val="FFFFFF"/>
                  </a:solidFill>
                  <a:latin typeface="楷体_GB2312" pitchFamily="49" charset="-122"/>
                </a:rPr>
                <a:t>时电容电压</a:t>
              </a:r>
              <a:r>
                <a:rPr lang="en-US" altLang="zh-CN" sz="2700" b="1" baseline="0">
                  <a:solidFill>
                    <a:srgbClr val="FFFFFF"/>
                  </a:solidFill>
                  <a:latin typeface="楷体_GB2312" pitchFamily="49" charset="-122"/>
                </a:rPr>
                <a:t>,</a:t>
              </a:r>
              <a:r>
                <a:rPr lang="zh-CN" altLang="en-US" sz="2700" b="1" baseline="0">
                  <a:solidFill>
                    <a:srgbClr val="FFFFFF"/>
                  </a:solidFill>
                  <a:latin typeface="楷体_GB2312" pitchFamily="49" charset="-122"/>
                </a:rPr>
                <a:t>并画出波形。</a:t>
              </a:r>
              <a:r>
                <a:rPr lang="zh-CN" altLang="en-US" sz="2700" baseline="0">
                  <a:solidFill>
                    <a:srgbClr val="FFFFFF"/>
                  </a:solidFill>
                  <a:latin typeface="楷体_GB2312" pitchFamily="49" charset="-122"/>
                </a:rPr>
                <a:t> </a:t>
              </a:r>
            </a:p>
          </p:txBody>
        </p:sp>
        <p:graphicFrame>
          <p:nvGraphicFramePr>
            <p:cNvPr id="19488" name="Object 37">
              <a:extLst>
                <a:ext uri="{FF2B5EF4-FFF2-40B4-BE49-F238E27FC236}">
                  <a16:creationId xmlns:a16="http://schemas.microsoft.com/office/drawing/2014/main" id="{C1AEA2F3-A20F-4C7D-8315-7165A83E438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69" y="528"/>
            <a:ext cx="659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5" imgW="285750" imgH="133462" progId="Equation.3">
                    <p:embed/>
                  </p:oleObj>
                </mc:Choice>
                <mc:Fallback>
                  <p:oleObj name="公式" r:id="rId5" imgW="285750" imgH="133462" progId="Equation.3">
                    <p:embed/>
                    <p:pic>
                      <p:nvPicPr>
                        <p:cNvPr id="19488" name="Object 37">
                          <a:extLst>
                            <a:ext uri="{FF2B5EF4-FFF2-40B4-BE49-F238E27FC236}">
                              <a16:creationId xmlns:a16="http://schemas.microsoft.com/office/drawing/2014/main" id="{C1AEA2F3-A20F-4C7D-8315-7165A83E438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69" y="528"/>
                          <a:ext cx="659" cy="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42">
            <a:extLst>
              <a:ext uri="{FF2B5EF4-FFF2-40B4-BE49-F238E27FC236}">
                <a16:creationId xmlns:a16="http://schemas.microsoft.com/office/drawing/2014/main" id="{F53F124D-8886-4D59-AF56-AA2F4FFCD563}"/>
              </a:ext>
            </a:extLst>
          </p:cNvPr>
          <p:cNvGrpSpPr>
            <a:grpSpLocks/>
          </p:cNvGrpSpPr>
          <p:nvPr/>
        </p:nvGrpSpPr>
        <p:grpSpPr bwMode="auto">
          <a:xfrm>
            <a:off x="2628900" y="1714499"/>
            <a:ext cx="2114550" cy="1446609"/>
            <a:chOff x="624" y="1536"/>
            <a:chExt cx="1776" cy="1215"/>
          </a:xfrm>
        </p:grpSpPr>
        <p:sp>
          <p:nvSpPr>
            <p:cNvPr id="19471" name="Oval 7">
              <a:extLst>
                <a:ext uri="{FF2B5EF4-FFF2-40B4-BE49-F238E27FC236}">
                  <a16:creationId xmlns:a16="http://schemas.microsoft.com/office/drawing/2014/main" id="{DA4DE275-EBFC-4422-89BE-320EF2481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" y="1921"/>
              <a:ext cx="288" cy="336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 eaLnBrk="0" hangingPunct="0"/>
              <a:endParaRPr lang="zh-CN" altLang="en-US" sz="2700">
                <a:solidFill>
                  <a:srgbClr val="FFFFFF"/>
                </a:solidFill>
              </a:endParaRPr>
            </a:p>
          </p:txBody>
        </p:sp>
        <p:sp>
          <p:nvSpPr>
            <p:cNvPr id="19472" name="Line 8">
              <a:extLst>
                <a:ext uri="{FF2B5EF4-FFF2-40B4-BE49-F238E27FC236}">
                  <a16:creationId xmlns:a16="http://schemas.microsoft.com/office/drawing/2014/main" id="{3E8E2AA3-41CB-413B-9F3B-965D09654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2256"/>
              <a:ext cx="0" cy="43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3" name="Line 9">
              <a:extLst>
                <a:ext uri="{FF2B5EF4-FFF2-40B4-BE49-F238E27FC236}">
                  <a16:creationId xmlns:a16="http://schemas.microsoft.com/office/drawing/2014/main" id="{F1743F74-5456-4AB8-86FC-988B8CC56C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2016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4" name="Line 10">
              <a:extLst>
                <a:ext uri="{FF2B5EF4-FFF2-40B4-BE49-F238E27FC236}">
                  <a16:creationId xmlns:a16="http://schemas.microsoft.com/office/drawing/2014/main" id="{EC0A3F90-903B-4E4E-A645-443CBCB536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8" y="2160"/>
              <a:ext cx="2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5" name="Line 11">
              <a:extLst>
                <a:ext uri="{FF2B5EF4-FFF2-40B4-BE49-F238E27FC236}">
                  <a16:creationId xmlns:a16="http://schemas.microsoft.com/office/drawing/2014/main" id="{F83D69C2-E705-41DC-874D-1FEE5D02C9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1536"/>
              <a:ext cx="81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6" name="Line 12">
              <a:extLst>
                <a:ext uri="{FF2B5EF4-FFF2-40B4-BE49-F238E27FC236}">
                  <a16:creationId xmlns:a16="http://schemas.microsoft.com/office/drawing/2014/main" id="{B75F2EFE-2499-4EE4-9135-95097C200E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536"/>
              <a:ext cx="0" cy="48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7" name="Line 13">
              <a:extLst>
                <a:ext uri="{FF2B5EF4-FFF2-40B4-BE49-F238E27FC236}">
                  <a16:creationId xmlns:a16="http://schemas.microsoft.com/office/drawing/2014/main" id="{3DD51A25-7F23-4B3B-B111-38461DEDE2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2160"/>
              <a:ext cx="0" cy="52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8" name="Line 14">
              <a:extLst>
                <a:ext uri="{FF2B5EF4-FFF2-40B4-BE49-F238E27FC236}">
                  <a16:creationId xmlns:a16="http://schemas.microsoft.com/office/drawing/2014/main" id="{CF3521D6-BC45-4E92-9D7C-FA66A7B5AD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2688"/>
              <a:ext cx="81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9" name="Text Box 15">
              <a:extLst>
                <a:ext uri="{FF2B5EF4-FFF2-40B4-BE49-F238E27FC236}">
                  <a16:creationId xmlns:a16="http://schemas.microsoft.com/office/drawing/2014/main" id="{16016CC0-4E7B-41D9-8668-8B5855C8E2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1776"/>
              <a:ext cx="576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+</a:t>
              </a:r>
            </a:p>
            <a:p>
              <a:pPr defTabSz="685800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700" b="1">
                  <a:solidFill>
                    <a:srgbClr val="FFFFFF"/>
                  </a:solidFill>
                  <a:ea typeface="宋体" panose="02010600030101010101" pitchFamily="2" charset="-122"/>
                </a:rPr>
                <a:t>C</a:t>
              </a: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  <a:p>
              <a:pPr defTabSz="685800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-</a:t>
              </a:r>
            </a:p>
          </p:txBody>
        </p:sp>
        <p:sp>
          <p:nvSpPr>
            <p:cNvPr id="19480" name="Text Box 16">
              <a:extLst>
                <a:ext uri="{FF2B5EF4-FFF2-40B4-BE49-F238E27FC236}">
                  <a16:creationId xmlns:a16="http://schemas.microsoft.com/office/drawing/2014/main" id="{5AC5E389-05B6-41E3-85BA-67D9D0965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1776"/>
              <a:ext cx="576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lnSpc>
                  <a:spcPct val="50000"/>
                </a:lnSpc>
                <a:spcBef>
                  <a:spcPct val="50000"/>
                </a:spcBef>
              </a:pP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  <a:p>
              <a:pPr defTabSz="685800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i</a:t>
              </a:r>
              <a:r>
                <a:rPr lang="en-US" altLang="zh-CN" sz="2700" b="1">
                  <a:solidFill>
                    <a:srgbClr val="FFFFFF"/>
                  </a:solidFill>
                  <a:ea typeface="宋体" panose="02010600030101010101" pitchFamily="2" charset="-122"/>
                </a:rPr>
                <a:t>S</a:t>
              </a: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  <a:p>
              <a:pPr defTabSz="685800">
                <a:lnSpc>
                  <a:spcPct val="50000"/>
                </a:lnSpc>
                <a:spcBef>
                  <a:spcPct val="50000"/>
                </a:spcBef>
              </a:pP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481" name="Line 17">
              <a:extLst>
                <a:ext uri="{FF2B5EF4-FFF2-40B4-BE49-F238E27FC236}">
                  <a16:creationId xmlns:a16="http://schemas.microsoft.com/office/drawing/2014/main" id="{776C6965-8A94-4897-991B-E2BF11C5F6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2" y="1584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82" name="Text Box 18">
              <a:extLst>
                <a:ext uri="{FF2B5EF4-FFF2-40B4-BE49-F238E27FC236}">
                  <a16:creationId xmlns:a16="http://schemas.microsoft.com/office/drawing/2014/main" id="{5F051ABB-5132-449B-96D4-B1FE4EF0E1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2" y="1536"/>
              <a:ext cx="528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i</a:t>
              </a:r>
              <a:r>
                <a:rPr lang="en-US" altLang="zh-CN" sz="2700" b="1">
                  <a:solidFill>
                    <a:srgbClr val="FFFFFF"/>
                  </a:solidFill>
                  <a:ea typeface="宋体" panose="02010600030101010101" pitchFamily="2" charset="-122"/>
                </a:rPr>
                <a:t>C</a:t>
              </a: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483" name="Text Box 19">
              <a:extLst>
                <a:ext uri="{FF2B5EF4-FFF2-40B4-BE49-F238E27FC236}">
                  <a16:creationId xmlns:a16="http://schemas.microsoft.com/office/drawing/2014/main" id="{95E0209C-9FE1-4A46-A162-D36AFBE92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2016"/>
              <a:ext cx="384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19484" name="Line 39">
              <a:extLst>
                <a:ext uri="{FF2B5EF4-FFF2-40B4-BE49-F238E27FC236}">
                  <a16:creationId xmlns:a16="http://schemas.microsoft.com/office/drawing/2014/main" id="{C18EF315-B1F1-4486-9F48-FBDDAEC5FC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2112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85" name="Line 40">
              <a:extLst>
                <a:ext uri="{FF2B5EF4-FFF2-40B4-BE49-F238E27FC236}">
                  <a16:creationId xmlns:a16="http://schemas.microsoft.com/office/drawing/2014/main" id="{B1A0F459-06DF-461B-917F-5314FC9FFF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6" y="1680"/>
              <a:ext cx="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86" name="Line 41">
              <a:extLst>
                <a:ext uri="{FF2B5EF4-FFF2-40B4-BE49-F238E27FC236}">
                  <a16:creationId xmlns:a16="http://schemas.microsoft.com/office/drawing/2014/main" id="{ECB60BF2-52A3-46D2-A3EC-0DCBA5200D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1536"/>
              <a:ext cx="0" cy="38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4" name="Group 46">
            <a:extLst>
              <a:ext uri="{FF2B5EF4-FFF2-40B4-BE49-F238E27FC236}">
                <a16:creationId xmlns:a16="http://schemas.microsoft.com/office/drawing/2014/main" id="{B6C5F3AC-B13D-40A1-B920-A9DB66FA4C54}"/>
              </a:ext>
            </a:extLst>
          </p:cNvPr>
          <p:cNvGrpSpPr>
            <a:grpSpLocks/>
          </p:cNvGrpSpPr>
          <p:nvPr/>
        </p:nvGrpSpPr>
        <p:grpSpPr bwMode="auto">
          <a:xfrm>
            <a:off x="5086350" y="1314450"/>
            <a:ext cx="2228850" cy="1970485"/>
            <a:chOff x="2928" y="816"/>
            <a:chExt cx="1872" cy="1655"/>
          </a:xfrm>
        </p:grpSpPr>
        <p:sp>
          <p:nvSpPr>
            <p:cNvPr id="19463" name="Line 21">
              <a:extLst>
                <a:ext uri="{FF2B5EF4-FFF2-40B4-BE49-F238E27FC236}">
                  <a16:creationId xmlns:a16="http://schemas.microsoft.com/office/drawing/2014/main" id="{68AD657A-05CB-402C-965D-0A9D5F9C20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28" y="1824"/>
              <a:ext cx="158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64" name="Line 22">
              <a:extLst>
                <a:ext uri="{FF2B5EF4-FFF2-40B4-BE49-F238E27FC236}">
                  <a16:creationId xmlns:a16="http://schemas.microsoft.com/office/drawing/2014/main" id="{C2EF4324-442E-4A68-B6F8-6A15291DB5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0" y="912"/>
              <a:ext cx="0" cy="115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65" name="Text Box 28">
              <a:extLst>
                <a:ext uri="{FF2B5EF4-FFF2-40B4-BE49-F238E27FC236}">
                  <a16:creationId xmlns:a16="http://schemas.microsoft.com/office/drawing/2014/main" id="{D64351F7-1A6C-45F6-912B-4C3D87813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816"/>
              <a:ext cx="480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i</a:t>
              </a:r>
              <a:r>
                <a:rPr lang="en-US" altLang="zh-CN" sz="2700" b="1">
                  <a:solidFill>
                    <a:srgbClr val="FFFFFF"/>
                  </a:solidFill>
                  <a:ea typeface="宋体" panose="02010600030101010101" pitchFamily="2" charset="-122"/>
                </a:rPr>
                <a:t>S</a:t>
              </a: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9466" name="Text Box 34">
              <a:extLst>
                <a:ext uri="{FF2B5EF4-FFF2-40B4-BE49-F238E27FC236}">
                  <a16:creationId xmlns:a16="http://schemas.microsoft.com/office/drawing/2014/main" id="{F38A1802-CC1C-4CAC-B64F-39C8E13D17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2" y="1776"/>
              <a:ext cx="1728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0        1       </a:t>
              </a: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t</a:t>
              </a:r>
            </a:p>
          </p:txBody>
        </p:sp>
        <p:sp>
          <p:nvSpPr>
            <p:cNvPr id="19467" name="Text Box 35">
              <a:extLst>
                <a:ext uri="{FF2B5EF4-FFF2-40B4-BE49-F238E27FC236}">
                  <a16:creationId xmlns:a16="http://schemas.microsoft.com/office/drawing/2014/main" id="{896667D4-F994-4BE3-831B-B330A7DDC9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044"/>
              <a:ext cx="672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(b)</a:t>
              </a:r>
            </a:p>
          </p:txBody>
        </p:sp>
        <p:sp>
          <p:nvSpPr>
            <p:cNvPr id="19468" name="Line 43">
              <a:extLst>
                <a:ext uri="{FF2B5EF4-FFF2-40B4-BE49-F238E27FC236}">
                  <a16:creationId xmlns:a16="http://schemas.microsoft.com/office/drawing/2014/main" id="{9975D6A3-28ED-4C85-A78E-2824020A94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296"/>
              <a:ext cx="57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69" name="Line 44">
              <a:extLst>
                <a:ext uri="{FF2B5EF4-FFF2-40B4-BE49-F238E27FC236}">
                  <a16:creationId xmlns:a16="http://schemas.microsoft.com/office/drawing/2014/main" id="{EE9342FD-B39F-4387-9330-D1FEE3713B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1296"/>
              <a:ext cx="0" cy="52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19470" name="Text Box 45">
              <a:extLst>
                <a:ext uri="{FF2B5EF4-FFF2-40B4-BE49-F238E27FC236}">
                  <a16:creationId xmlns:a16="http://schemas.microsoft.com/office/drawing/2014/main" id="{6E57ACA6-33F0-452E-9C15-56B9C7C5C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2" y="1008"/>
              <a:ext cx="336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4805722"/>
      </p:ext>
    </p:extLst>
  </p:cSld>
  <p:clrMapOvr>
    <a:masterClrMapping/>
  </p:clrMapOvr>
  <p:transition spd="slow">
    <p:random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6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4" name="Object 2">
            <a:extLst>
              <a:ext uri="{FF2B5EF4-FFF2-40B4-BE49-F238E27FC236}">
                <a16:creationId xmlns:a16="http://schemas.microsoft.com/office/drawing/2014/main" id="{5B9779DA-8447-48B4-AD3F-756002ECCC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21832" y="411957"/>
          <a:ext cx="4266010" cy="1283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14500" imgH="590662" progId="Equation.DSMT4">
                  <p:embed/>
                </p:oleObj>
              </mc:Choice>
              <mc:Fallback>
                <p:oleObj name="Equation" r:id="rId2" imgW="1714500" imgH="590662" progId="Equation.DSMT4">
                  <p:embed/>
                  <p:pic>
                    <p:nvPicPr>
                      <p:cNvPr id="74754" name="Object 2">
                        <a:extLst>
                          <a:ext uri="{FF2B5EF4-FFF2-40B4-BE49-F238E27FC236}">
                            <a16:creationId xmlns:a16="http://schemas.microsoft.com/office/drawing/2014/main" id="{5B9779DA-8447-48B4-AD3F-756002ECCC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832" y="411957"/>
                        <a:ext cx="4266010" cy="12834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5" name="Object 3">
            <a:extLst>
              <a:ext uri="{FF2B5EF4-FFF2-40B4-BE49-F238E27FC236}">
                <a16:creationId xmlns:a16="http://schemas.microsoft.com/office/drawing/2014/main" id="{71481E56-57EE-4796-89D8-554BF81FF9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14500" y="628651"/>
          <a:ext cx="1208485" cy="327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4" imgW="495188" imgH="133462" progId="Equation.3">
                  <p:embed/>
                </p:oleObj>
              </mc:Choice>
              <mc:Fallback>
                <p:oleObj name="公式" r:id="rId4" imgW="495188" imgH="133462" progId="Equation.3">
                  <p:embed/>
                  <p:pic>
                    <p:nvPicPr>
                      <p:cNvPr id="74755" name="Object 3">
                        <a:extLst>
                          <a:ext uri="{FF2B5EF4-FFF2-40B4-BE49-F238E27FC236}">
                            <a16:creationId xmlns:a16="http://schemas.microsoft.com/office/drawing/2014/main" id="{71481E56-57EE-4796-89D8-554BF81FF9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628651"/>
                        <a:ext cx="1208485" cy="327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6" name="Object 4">
            <a:extLst>
              <a:ext uri="{FF2B5EF4-FFF2-40B4-BE49-F238E27FC236}">
                <a16:creationId xmlns:a16="http://schemas.microsoft.com/office/drawing/2014/main" id="{E7082036-2E9A-4076-BF64-CBC79F8DCF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44404" y="1707356"/>
          <a:ext cx="4104084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95338" imgH="590662" progId="Equation.DSMT4">
                  <p:embed/>
                </p:oleObj>
              </mc:Choice>
              <mc:Fallback>
                <p:oleObj name="Equation" r:id="rId6" imgW="1695338" imgH="590662" progId="Equation.DSMT4">
                  <p:embed/>
                  <p:pic>
                    <p:nvPicPr>
                      <p:cNvPr id="74756" name="Object 4">
                        <a:extLst>
                          <a:ext uri="{FF2B5EF4-FFF2-40B4-BE49-F238E27FC236}">
                            <a16:creationId xmlns:a16="http://schemas.microsoft.com/office/drawing/2014/main" id="{E7082036-2E9A-4076-BF64-CBC79F8DCF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404" y="1707356"/>
                        <a:ext cx="4104084" cy="1252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>
            <a:extLst>
              <a:ext uri="{FF2B5EF4-FFF2-40B4-BE49-F238E27FC236}">
                <a16:creationId xmlns:a16="http://schemas.microsoft.com/office/drawing/2014/main" id="{6D520CDC-537B-4CAF-A2DB-B5964BD5E1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71650" y="2000251"/>
          <a:ext cx="701279" cy="327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8" imgW="266588" imgH="133462" progId="Equation.3">
                  <p:embed/>
                </p:oleObj>
              </mc:Choice>
              <mc:Fallback>
                <p:oleObj name="公式" r:id="rId8" imgW="266588" imgH="133462" progId="Equation.3">
                  <p:embed/>
                  <p:pic>
                    <p:nvPicPr>
                      <p:cNvPr id="74757" name="Object 5">
                        <a:extLst>
                          <a:ext uri="{FF2B5EF4-FFF2-40B4-BE49-F238E27FC236}">
                            <a16:creationId xmlns:a16="http://schemas.microsoft.com/office/drawing/2014/main" id="{6D520CDC-537B-4CAF-A2DB-B5964BD5E1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1650" y="2000251"/>
                        <a:ext cx="701279" cy="327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0">
            <a:extLst>
              <a:ext uri="{FF2B5EF4-FFF2-40B4-BE49-F238E27FC236}">
                <a16:creationId xmlns:a16="http://schemas.microsoft.com/office/drawing/2014/main" id="{E083091C-8798-4CAA-A305-AFA77EA303FE}"/>
              </a:ext>
            </a:extLst>
          </p:cNvPr>
          <p:cNvGrpSpPr>
            <a:grpSpLocks/>
          </p:cNvGrpSpPr>
          <p:nvPr/>
        </p:nvGrpSpPr>
        <p:grpSpPr bwMode="auto">
          <a:xfrm>
            <a:off x="3257550" y="2947988"/>
            <a:ext cx="3771900" cy="1651397"/>
            <a:chOff x="3168" y="2208"/>
            <a:chExt cx="2016" cy="1387"/>
          </a:xfrm>
        </p:grpSpPr>
        <p:sp>
          <p:nvSpPr>
            <p:cNvPr id="20487" name="Line 7">
              <a:extLst>
                <a:ext uri="{FF2B5EF4-FFF2-40B4-BE49-F238E27FC236}">
                  <a16:creationId xmlns:a16="http://schemas.microsoft.com/office/drawing/2014/main" id="{DE88E5EA-2C69-4275-A44A-A920D821C7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3216"/>
              <a:ext cx="158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0488" name="Line 8">
              <a:extLst>
                <a:ext uri="{FF2B5EF4-FFF2-40B4-BE49-F238E27FC236}">
                  <a16:creationId xmlns:a16="http://schemas.microsoft.com/office/drawing/2014/main" id="{2353C060-8010-42FF-8340-438B43ED97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44" y="2304"/>
              <a:ext cx="0" cy="115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0489" name="Text Box 9">
              <a:extLst>
                <a:ext uri="{FF2B5EF4-FFF2-40B4-BE49-F238E27FC236}">
                  <a16:creationId xmlns:a16="http://schemas.microsoft.com/office/drawing/2014/main" id="{64FB8F4B-C870-44AB-A009-4359E400C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208"/>
              <a:ext cx="480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700" b="1">
                  <a:solidFill>
                    <a:srgbClr val="FFFFFF"/>
                  </a:solidFill>
                  <a:ea typeface="宋体" panose="02010600030101010101" pitchFamily="2" charset="-122"/>
                </a:rPr>
                <a:t>C</a:t>
              </a:r>
              <a:endParaRPr lang="en-US" altLang="zh-CN" sz="2700" b="1" baseline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490" name="Text Box 10">
              <a:extLst>
                <a:ext uri="{FF2B5EF4-FFF2-40B4-BE49-F238E27FC236}">
                  <a16:creationId xmlns:a16="http://schemas.microsoft.com/office/drawing/2014/main" id="{B3F668EB-DB3D-44E1-87B5-8436088C79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6" y="3168"/>
              <a:ext cx="1728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   0           1           </a:t>
              </a:r>
              <a:r>
                <a:rPr lang="en-US" altLang="zh-CN" sz="2700" b="1" i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t</a:t>
              </a:r>
            </a:p>
          </p:txBody>
        </p:sp>
        <p:sp>
          <p:nvSpPr>
            <p:cNvPr id="20491" name="Line 12">
              <a:extLst>
                <a:ext uri="{FF2B5EF4-FFF2-40B4-BE49-F238E27FC236}">
                  <a16:creationId xmlns:a16="http://schemas.microsoft.com/office/drawing/2014/main" id="{705B516F-9B63-42EE-A0A3-EAE54AA63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0" y="2688"/>
              <a:ext cx="57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0492" name="Line 13">
              <a:extLst>
                <a:ext uri="{FF2B5EF4-FFF2-40B4-BE49-F238E27FC236}">
                  <a16:creationId xmlns:a16="http://schemas.microsoft.com/office/drawing/2014/main" id="{46E01E56-81BE-4FBE-81F3-BA659A5E96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0" y="2688"/>
              <a:ext cx="0" cy="52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0493" name="Text Box 14">
              <a:extLst>
                <a:ext uri="{FF2B5EF4-FFF2-40B4-BE49-F238E27FC236}">
                  <a16:creationId xmlns:a16="http://schemas.microsoft.com/office/drawing/2014/main" id="{E61CE72F-DB52-4C7E-810D-F36F7E114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6" y="2400"/>
              <a:ext cx="336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20494" name="Line 15">
              <a:extLst>
                <a:ext uri="{FF2B5EF4-FFF2-40B4-BE49-F238E27FC236}">
                  <a16:creationId xmlns:a16="http://schemas.microsoft.com/office/drawing/2014/main" id="{FA4351FC-1E2B-48F4-B9EB-205B4B263C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4" y="2688"/>
              <a:ext cx="576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0495" name="Line 16">
              <a:extLst>
                <a:ext uri="{FF2B5EF4-FFF2-40B4-BE49-F238E27FC236}">
                  <a16:creationId xmlns:a16="http://schemas.microsoft.com/office/drawing/2014/main" id="{8FAD5DE6-E58B-47DC-9D2D-504C766E0D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4" y="2688"/>
              <a:ext cx="624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  <p:sp>
          <p:nvSpPr>
            <p:cNvPr id="20496" name="Text Box 17">
              <a:extLst>
                <a:ext uri="{FF2B5EF4-FFF2-40B4-BE49-F238E27FC236}">
                  <a16:creationId xmlns:a16="http://schemas.microsoft.com/office/drawing/2014/main" id="{8373F419-F0D6-4531-AA4A-0032CB3EF7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2716"/>
              <a:ext cx="576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aseline="-25000">
                  <a:solidFill>
                    <a:schemeClr val="bg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</a:pPr>
              <a:r>
                <a:rPr lang="en-US" altLang="zh-CN" sz="2700" b="1" baseline="0">
                  <a:solidFill>
                    <a:srgbClr val="FFFFFF"/>
                  </a:solidFill>
                  <a:ea typeface="宋体" panose="02010600030101010101" pitchFamily="2" charset="-122"/>
                </a:rPr>
                <a:t>   0.5</a:t>
              </a:r>
            </a:p>
          </p:txBody>
        </p:sp>
        <p:sp>
          <p:nvSpPr>
            <p:cNvPr id="20497" name="Line 19">
              <a:extLst>
                <a:ext uri="{FF2B5EF4-FFF2-40B4-BE49-F238E27FC236}">
                  <a16:creationId xmlns:a16="http://schemas.microsoft.com/office/drawing/2014/main" id="{A96AF4E9-4968-4135-8C01-73831A5DD9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0" y="2976"/>
              <a:ext cx="14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eaLnBrk="0" hangingPunct="0"/>
              <a:endParaRPr lang="zh-CN" altLang="en-US" sz="2700" baseline="-25000">
                <a:solidFill>
                  <a:srgbClr val="FFFFFF"/>
                </a:solidFill>
                <a:ea typeface="楷体_GB2312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343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7">
            <a:extLst>
              <a:ext uri="{FF2B5EF4-FFF2-40B4-BE49-F238E27FC236}">
                <a16:creationId xmlns:a16="http://schemas.microsoft.com/office/drawing/2014/main" id="{80700A4D-B27B-4FF9-8C70-F8E965EF7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483518"/>
            <a:ext cx="5029200" cy="313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aseline="-25000">
                <a:solidFill>
                  <a:schemeClr val="bg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685800" eaLnBrk="0" hangingPunct="0">
              <a:lnSpc>
                <a:spcPct val="150000"/>
              </a:lnSpc>
            </a:pPr>
            <a:r>
              <a:rPr lang="zh-CN" altLang="en-US" sz="2700" b="1" baseline="0" dirty="0">
                <a:solidFill>
                  <a:srgbClr val="3333FF"/>
                </a:solidFill>
                <a:latin typeface="楷体_GB2312" pitchFamily="49" charset="-122"/>
              </a:rPr>
              <a:t>本章内容：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6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－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1 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电容元件和电感元件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6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－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2 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动态方程及初始值计算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6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－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3 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一阶电路的零输入响应</a:t>
            </a:r>
          </a:p>
          <a:p>
            <a:pPr defTabSz="685800" eaLnBrk="0" hangingPunct="0">
              <a:lnSpc>
                <a:spcPct val="150000"/>
              </a:lnSpc>
            </a:pP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6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－</a:t>
            </a:r>
            <a:r>
              <a:rPr lang="en-US" altLang="zh-CN" sz="2700" b="1" baseline="0" dirty="0">
                <a:solidFill>
                  <a:schemeClr val="tx1"/>
                </a:solidFill>
                <a:latin typeface="楷体_GB2312" pitchFamily="49" charset="-122"/>
              </a:rPr>
              <a:t>4 </a:t>
            </a:r>
            <a:r>
              <a:rPr lang="zh-CN" altLang="en-US" sz="2700" b="1" baseline="0" dirty="0">
                <a:solidFill>
                  <a:schemeClr val="tx1"/>
                </a:solidFill>
                <a:latin typeface="楷体_GB2312" pitchFamily="49" charset="-122"/>
              </a:rPr>
              <a:t>一阶电路的零状态响应</a:t>
            </a:r>
            <a:endParaRPr lang="zh-CN" altLang="en-US" sz="2700" b="1" u="sng" baseline="0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929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1030">
            <a:extLst>
              <a:ext uri="{FF2B5EF4-FFF2-40B4-BE49-F238E27FC236}">
                <a16:creationId xmlns:a16="http://schemas.microsoft.com/office/drawing/2014/main" id="{08648E41-D106-4294-8C27-E97F62AB49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1640" y="555526"/>
            <a:ext cx="6669881" cy="3600450"/>
          </a:xfrm>
          <a:noFill/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Char char=" "/>
            </a:pP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5 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一阶电路的全响应</a:t>
            </a:r>
          </a:p>
          <a:p>
            <a:pPr eaLnBrk="1" hangingPunct="1">
              <a:lnSpc>
                <a:spcPct val="120000"/>
              </a:lnSpc>
              <a:buFontTx/>
              <a:buChar char=" "/>
            </a:pP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6 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一阶电路的三要素法（重点）</a:t>
            </a:r>
          </a:p>
          <a:p>
            <a:pPr eaLnBrk="1" hangingPunct="1">
              <a:lnSpc>
                <a:spcPct val="120000"/>
              </a:lnSpc>
              <a:buFontTx/>
              <a:buChar char=" "/>
            </a:pP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7 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一节电路的阶跃响应（重点，难点）</a:t>
            </a:r>
          </a:p>
          <a:p>
            <a:pPr eaLnBrk="1" hangingPunct="1">
              <a:lnSpc>
                <a:spcPct val="120000"/>
              </a:lnSpc>
              <a:buFontTx/>
              <a:buChar char=" "/>
            </a:pP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－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9 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二阶电路分析（第</a:t>
            </a:r>
            <a:r>
              <a:rPr lang="en-US" altLang="zh-CN" sz="2700" b="1" dirty="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700" b="1" dirty="0">
                <a:latin typeface="楷体_GB2312" pitchFamily="49" charset="-122"/>
                <a:ea typeface="楷体_GB2312" pitchFamily="49" charset="-122"/>
              </a:rPr>
              <a:t>章）</a:t>
            </a:r>
          </a:p>
        </p:txBody>
      </p:sp>
    </p:spTree>
    <p:extLst>
      <p:ext uri="{BB962C8B-B14F-4D97-AF65-F5344CB8AC3E}">
        <p14:creationId xmlns:p14="http://schemas.microsoft.com/office/powerpoint/2010/main" val="196568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94961" y="2139702"/>
            <a:ext cx="43540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2D2DB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电容元件和电感元件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182376" y="320338"/>
            <a:ext cx="2598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实际电容器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707904" y="2694046"/>
            <a:ext cx="1814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latinLnBrk="0" hangingPunct="1"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固 定 电 容 器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50824" y="915566"/>
            <a:ext cx="7537600" cy="2172069"/>
            <a:chOff x="850824" y="975745"/>
            <a:chExt cx="7537600" cy="2172069"/>
          </a:xfrm>
        </p:grpSpPr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1874912" y="2461278"/>
              <a:ext cx="1798304" cy="350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latinLnBrk="0" hangingPunct="1"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电解电容器</a:t>
              </a:r>
            </a:p>
          </p:txBody>
        </p:sp>
        <p:grpSp>
          <p:nvGrpSpPr>
            <p:cNvPr id="12" name="Group 5"/>
            <p:cNvGrpSpPr/>
            <p:nvPr/>
          </p:nvGrpSpPr>
          <p:grpSpPr bwMode="auto">
            <a:xfrm>
              <a:off x="4218275" y="999283"/>
              <a:ext cx="2355014" cy="1820301"/>
              <a:chOff x="2562" y="2568"/>
              <a:chExt cx="1819" cy="1392"/>
            </a:xfrm>
          </p:grpSpPr>
          <p:pic>
            <p:nvPicPr>
              <p:cNvPr id="19" name="Picture 6" descr="cc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2" y="2572"/>
                <a:ext cx="713" cy="1125"/>
              </a:xfrm>
              <a:prstGeom prst="rect">
                <a:avLst/>
              </a:prstGeom>
              <a:solidFill>
                <a:srgbClr val="CCFFFF"/>
              </a:solidFill>
            </p:spPr>
          </p:pic>
          <p:pic>
            <p:nvPicPr>
              <p:cNvPr id="20" name="Picture 7" descr="ppn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5" y="2568"/>
                <a:ext cx="1106" cy="11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>
                <a:off x="2867" y="3692"/>
                <a:ext cx="1147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瓷质电容器</a:t>
                </a:r>
              </a:p>
            </p:txBody>
          </p:sp>
        </p:grpSp>
        <p:pic>
          <p:nvPicPr>
            <p:cNvPr id="13" name="Picture 9" descr="FEILO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6371" y="975745"/>
              <a:ext cx="1762053" cy="1506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6696283" y="2542355"/>
              <a:ext cx="1662363" cy="605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聚丙烯膜电容器</a:t>
              </a:r>
            </a:p>
          </p:txBody>
        </p:sp>
        <p:grpSp>
          <p:nvGrpSpPr>
            <p:cNvPr id="16" name="Group 12"/>
            <p:cNvGrpSpPr/>
            <p:nvPr/>
          </p:nvGrpSpPr>
          <p:grpSpPr bwMode="auto">
            <a:xfrm>
              <a:off x="850824" y="987514"/>
              <a:ext cx="3309190" cy="1434533"/>
              <a:chOff x="-39" y="2605"/>
              <a:chExt cx="2526" cy="1097"/>
            </a:xfrm>
          </p:grpSpPr>
          <p:pic>
            <p:nvPicPr>
              <p:cNvPr id="17" name="Picture 13" descr="电解电容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9" y="2614"/>
                <a:ext cx="1058" cy="1088"/>
              </a:xfrm>
              <a:prstGeom prst="rect">
                <a:avLst/>
              </a:prstGeom>
              <a:solidFill>
                <a:srgbClr val="BBE0E3"/>
              </a:solidFill>
            </p:spPr>
          </p:pic>
          <p:graphicFrame>
            <p:nvGraphicFramePr>
              <p:cNvPr id="18" name="Object 14"/>
              <p:cNvGraphicFramePr>
                <a:graphicFrameLocks noChangeAspect="1"/>
              </p:cNvGraphicFramePr>
              <p:nvPr/>
            </p:nvGraphicFramePr>
            <p:xfrm>
              <a:off x="-39" y="2605"/>
              <a:ext cx="1451" cy="10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位图图像" r:id="rId7" imgW="2105025" imgH="1371600" progId="Paint.Picture">
                      <p:embed/>
                    </p:oleObj>
                  </mc:Choice>
                  <mc:Fallback>
                    <p:oleObj name="位图图像" r:id="rId7" imgW="2105025" imgH="1371600" progId="Paint.Picture">
                      <p:embed/>
                      <p:pic>
                        <p:nvPicPr>
                          <p:cNvPr id="0" name="图片 25406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39" y="2605"/>
                            <a:ext cx="1451" cy="107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3" name="Group 17"/>
          <p:cNvGrpSpPr/>
          <p:nvPr/>
        </p:nvGrpSpPr>
        <p:grpSpPr bwMode="auto">
          <a:xfrm>
            <a:off x="904751" y="3139060"/>
            <a:ext cx="7416800" cy="1570038"/>
            <a:chOff x="253" y="2967"/>
            <a:chExt cx="5027" cy="1184"/>
          </a:xfrm>
        </p:grpSpPr>
        <p:grpSp>
          <p:nvGrpSpPr>
            <p:cNvPr id="25" name="Group 18"/>
            <p:cNvGrpSpPr/>
            <p:nvPr/>
          </p:nvGrpSpPr>
          <p:grpSpPr bwMode="auto">
            <a:xfrm>
              <a:off x="253" y="2967"/>
              <a:ext cx="2400" cy="1184"/>
              <a:chOff x="192" y="1200"/>
              <a:chExt cx="2400" cy="1184"/>
            </a:xfrm>
          </p:grpSpPr>
          <p:pic>
            <p:nvPicPr>
              <p:cNvPr id="29" name="Picture 19" descr="管式空气可调电容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1200"/>
                <a:ext cx="2400" cy="8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" name="Rectangle 20"/>
              <p:cNvSpPr>
                <a:spLocks noChangeArrowheads="1"/>
              </p:cNvSpPr>
              <p:nvPr/>
            </p:nvSpPr>
            <p:spPr bwMode="auto">
              <a:xfrm>
                <a:off x="576" y="2129"/>
                <a:ext cx="1387" cy="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1600" b="1" dirty="0">
                    <a:latin typeface="Times New Roman" pitchFamily="18" charset="0"/>
                    <a:ea typeface="宋体" pitchFamily="2" charset="-122"/>
                  </a:rPr>
                  <a:t>管式空气可调电容器</a:t>
                </a:r>
              </a:p>
            </p:txBody>
          </p:sp>
        </p:grpSp>
        <p:grpSp>
          <p:nvGrpSpPr>
            <p:cNvPr id="26" name="Group 21"/>
            <p:cNvGrpSpPr/>
            <p:nvPr/>
          </p:nvGrpSpPr>
          <p:grpSpPr bwMode="auto">
            <a:xfrm>
              <a:off x="2880" y="2970"/>
              <a:ext cx="2400" cy="1136"/>
              <a:chOff x="3168" y="1200"/>
              <a:chExt cx="2400" cy="1136"/>
            </a:xfrm>
          </p:grpSpPr>
          <p:pic>
            <p:nvPicPr>
              <p:cNvPr id="27" name="Picture 22" descr="片式空气可调电容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68" y="1200"/>
                <a:ext cx="2400" cy="8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" name="Rectangle 23"/>
              <p:cNvSpPr>
                <a:spLocks noChangeArrowheads="1"/>
              </p:cNvSpPr>
              <p:nvPr/>
            </p:nvSpPr>
            <p:spPr bwMode="auto">
              <a:xfrm>
                <a:off x="3676" y="2081"/>
                <a:ext cx="1387" cy="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kumimoji="1" lang="zh-CN" altLang="en-US" sz="1600" b="1" dirty="0">
                    <a:latin typeface="Times New Roman" pitchFamily="18" charset="0"/>
                    <a:ea typeface="宋体" pitchFamily="2" charset="-122"/>
                  </a:rPr>
                  <a:t>片式空气可调电容器</a:t>
                </a:r>
              </a:p>
            </p:txBody>
          </p:sp>
        </p:grpSp>
      </p:grp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3779209" y="4645598"/>
            <a:ext cx="18012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可 变 电 容 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970547" y="1043134"/>
            <a:ext cx="2003620" cy="793536"/>
            <a:chOff x="5970547" y="1043134"/>
            <a:chExt cx="2003620" cy="793536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0547" y="1043134"/>
              <a:ext cx="2003620" cy="75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17"/>
            <p:cNvSpPr txBox="1">
              <a:spLocks noChangeArrowheads="1"/>
            </p:cNvSpPr>
            <p:nvPr/>
          </p:nvSpPr>
          <p:spPr bwMode="auto">
            <a:xfrm>
              <a:off x="7256030" y="1393151"/>
              <a:ext cx="173534" cy="443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>
                  <a:solidFill>
                    <a:schemeClr val="tx2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8314" y="2787774"/>
            <a:ext cx="2592288" cy="2198981"/>
            <a:chOff x="278314" y="2787774"/>
            <a:chExt cx="2592288" cy="2198981"/>
          </a:xfrm>
        </p:grpSpPr>
        <p:pic>
          <p:nvPicPr>
            <p:cNvPr id="55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278" y="2787774"/>
              <a:ext cx="2342113" cy="1775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矩形 69"/>
            <p:cNvSpPr/>
            <p:nvPr/>
          </p:nvSpPr>
          <p:spPr>
            <a:xfrm>
              <a:off x="278314" y="4586645"/>
              <a:ext cx="25922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ea typeface="宋体" charset="-122"/>
                  <a:cs typeface="Times New Roman" pitchFamily="18" charset="0"/>
                </a:rPr>
                <a:t>库伏（</a:t>
              </a:r>
              <a:r>
                <a:rPr lang="en-US" altLang="zh-CN" sz="2000" b="1" i="1" dirty="0">
                  <a:solidFill>
                    <a:srgbClr val="FF0000"/>
                  </a:solidFill>
                </a:rPr>
                <a:t>u</a:t>
              </a:r>
              <a:r>
                <a:rPr lang="en-US" altLang="zh-CN" sz="2000" b="1" dirty="0">
                  <a:solidFill>
                    <a:srgbClr val="FF0000"/>
                  </a:solidFill>
                </a:rPr>
                <a:t>-</a:t>
              </a:r>
              <a:r>
                <a:rPr lang="en-US" altLang="zh-CN" sz="2000" b="1" i="1" dirty="0">
                  <a:solidFill>
                    <a:srgbClr val="FF0000"/>
                  </a:solidFill>
                  <a:sym typeface="Symbol" pitchFamily="18" charset="2"/>
                </a:rPr>
                <a:t>q</a:t>
              </a:r>
              <a:r>
                <a:rPr lang="zh-CN" altLang="en-US" sz="2000" b="1" dirty="0">
                  <a:ea typeface="宋体" charset="-122"/>
                  <a:cs typeface="Times New Roman" pitchFamily="18" charset="0"/>
                  <a:sym typeface="Symbol" pitchFamily="18" charset="2"/>
                </a:rPr>
                <a:t>）特性曲线</a:t>
              </a:r>
              <a:endParaRPr lang="zh-CN" altLang="en-US" sz="2000" b="1" dirty="0"/>
            </a:p>
          </p:txBody>
        </p:sp>
      </p:grp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536" y="786060"/>
            <a:ext cx="1150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电容器</a:t>
            </a:r>
          </a:p>
        </p:txBody>
      </p:sp>
      <p:grpSp>
        <p:nvGrpSpPr>
          <p:cNvPr id="18436" name="Group 4"/>
          <p:cNvGrpSpPr/>
          <p:nvPr/>
        </p:nvGrpSpPr>
        <p:grpSpPr bwMode="auto">
          <a:xfrm>
            <a:off x="1574459" y="814535"/>
            <a:ext cx="2303463" cy="1371600"/>
            <a:chOff x="2064" y="743"/>
            <a:chExt cx="1451" cy="1152"/>
          </a:xfrm>
        </p:grpSpPr>
        <p:sp>
          <p:nvSpPr>
            <p:cNvPr id="18437" name="Rectangle 5" descr="深色上对角线"/>
            <p:cNvSpPr>
              <a:spLocks noChangeArrowheads="1"/>
            </p:cNvSpPr>
            <p:nvPr/>
          </p:nvSpPr>
          <p:spPr bwMode="auto">
            <a:xfrm>
              <a:off x="2152" y="1101"/>
              <a:ext cx="679" cy="388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chemeClr val="accent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38" name="Line 6"/>
            <p:cNvSpPr>
              <a:spLocks noChangeShapeType="1"/>
            </p:cNvSpPr>
            <p:nvPr/>
          </p:nvSpPr>
          <p:spPr bwMode="auto">
            <a:xfrm>
              <a:off x="2152" y="1127"/>
              <a:ext cx="6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39" name="Line 7"/>
            <p:cNvSpPr>
              <a:spLocks noChangeShapeType="1"/>
            </p:cNvSpPr>
            <p:nvPr/>
          </p:nvSpPr>
          <p:spPr bwMode="auto">
            <a:xfrm>
              <a:off x="2152" y="1463"/>
              <a:ext cx="6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2064" y="789"/>
              <a:ext cx="85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000000"/>
                  </a:solidFill>
                  <a:latin typeface="Times New Roman" pitchFamily="18" charset="0"/>
                </a:rPr>
                <a:t>+  +  +  +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064" y="1365"/>
              <a:ext cx="85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rgbClr val="000000"/>
                  </a:solidFill>
                  <a:latin typeface="Times New Roman" pitchFamily="18" charset="0"/>
                </a:rPr>
                <a:t>–  –  –  –</a:t>
              </a:r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>
              <a:off x="2496" y="743"/>
              <a:ext cx="0" cy="3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>
              <a:off x="2496" y="1463"/>
              <a:ext cx="0" cy="4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2875" y="775"/>
              <a:ext cx="640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</a:rPr>
                <a:t>+</a:t>
              </a:r>
              <a:r>
                <a:rPr kumimoji="1" lang="en-US" altLang="zh-CN" sz="2400" b="1" i="1" dirty="0">
                  <a:solidFill>
                    <a:schemeClr val="tx2"/>
                  </a:solidFill>
                  <a:latin typeface="Times New Roman" pitchFamily="18" charset="0"/>
                </a:rPr>
                <a:t>q</a:t>
              </a:r>
              <a:endParaRPr kumimoji="1" lang="en-US" altLang="zh-CN" sz="2400" b="1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2864" y="1295"/>
              <a:ext cx="640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</a:rPr>
                <a:t>–</a:t>
              </a:r>
              <a:r>
                <a:rPr kumimoji="1" lang="en-US" altLang="zh-CN" sz="2400" b="1" i="1" dirty="0">
                  <a:solidFill>
                    <a:schemeClr val="tx2"/>
                  </a:solidFill>
                  <a:latin typeface="Times New Roman" pitchFamily="18" charset="0"/>
                </a:rPr>
                <a:t>q</a:t>
              </a:r>
              <a:endParaRPr kumimoji="1" lang="en-US" altLang="zh-CN" sz="2400" b="1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</p:grp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923928" y="812302"/>
            <a:ext cx="19442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电路模型</a:t>
            </a:r>
            <a:endParaRPr kumimoji="1" lang="zh-CN" altLang="en-US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485" name="Text Box 53"/>
          <p:cNvSpPr txBox="1">
            <a:spLocks noChangeArrowheads="1"/>
          </p:cNvSpPr>
          <p:nvPr/>
        </p:nvSpPr>
        <p:spPr bwMode="auto">
          <a:xfrm>
            <a:off x="3041429" y="2266922"/>
            <a:ext cx="4698923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描述电容的两个基本变量</a:t>
            </a:r>
            <a:r>
              <a:rPr kumimoji="1" lang="en-US" altLang="zh-CN" sz="2400" b="1" dirty="0">
                <a:latin typeface="Times New Roman" pitchFamily="18" charset="0"/>
              </a:rPr>
              <a:t>: 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b="1" i="1" dirty="0">
                <a:solidFill>
                  <a:srgbClr val="FF0000"/>
                </a:solidFill>
                <a:sym typeface="Symbol" pitchFamily="18" charset="2"/>
              </a:rPr>
              <a:t>q </a:t>
            </a:r>
            <a:r>
              <a:rPr lang="en-US" altLang="zh-CN" b="1" dirty="0">
                <a:solidFill>
                  <a:srgbClr val="FF0000"/>
                </a:solidFill>
              </a:rPr>
              <a:t>, </a:t>
            </a:r>
            <a:r>
              <a:rPr kumimoji="1"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u</a:t>
            </a:r>
            <a:endParaRPr kumimoji="1" lang="en-US" altLang="zh-CN" sz="2400" b="1" i="1" dirty="0">
              <a:solidFill>
                <a:srgbClr val="FF000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486" name="Text Box 54"/>
          <p:cNvSpPr txBox="1">
            <a:spLocks noChangeArrowheads="1"/>
          </p:cNvSpPr>
          <p:nvPr/>
        </p:nvSpPr>
        <p:spPr bwMode="auto">
          <a:xfrm>
            <a:off x="251520" y="2067694"/>
            <a:ext cx="28762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一、</a:t>
            </a:r>
            <a:r>
              <a:rPr lang="zh-CN" altLang="zh-CN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</a:rPr>
              <a:t>元件特性</a:t>
            </a:r>
            <a:endParaRPr lang="zh-CN" altLang="en-US" sz="2800" b="1" kern="0" spc="15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</a:endParaRPr>
          </a:p>
        </p:txBody>
      </p:sp>
      <p:sp>
        <p:nvSpPr>
          <p:cNvPr id="18507" name="Text Box 75"/>
          <p:cNvSpPr txBox="1">
            <a:spLocks noChangeArrowheads="1"/>
          </p:cNvSpPr>
          <p:nvPr/>
        </p:nvSpPr>
        <p:spPr bwMode="auto">
          <a:xfrm>
            <a:off x="5686084" y="2802453"/>
            <a:ext cx="273630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单位：法</a:t>
            </a: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</a:rPr>
              <a:t>[</a:t>
            </a: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拉</a:t>
            </a: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</a:rPr>
              <a:t>]</a:t>
            </a: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，</a:t>
            </a:r>
            <a:endParaRPr lang="en-US" altLang="zh-CN" b="1" dirty="0">
              <a:solidFill>
                <a:schemeClr val="tx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符号：</a:t>
            </a:r>
            <a:r>
              <a:rPr kumimoji="1" lang="en-US" altLang="zh-CN" sz="2400" b="1" dirty="0">
                <a:solidFill>
                  <a:schemeClr val="tx2"/>
                </a:solidFill>
                <a:latin typeface="Times New Roman" pitchFamily="18" charset="0"/>
              </a:rPr>
              <a:t>F   (Farad)                      </a:t>
            </a:r>
            <a:endParaRPr kumimoji="1" lang="en-US" altLang="zh-CN" sz="2400" b="1" dirty="0">
              <a:solidFill>
                <a:schemeClr val="tx2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8508" name="Text Box 76"/>
          <p:cNvSpPr txBox="1">
            <a:spLocks noChangeArrowheads="1"/>
          </p:cNvSpPr>
          <p:nvPr/>
        </p:nvSpPr>
        <p:spPr bwMode="auto">
          <a:xfrm>
            <a:off x="5722001" y="3840740"/>
            <a:ext cx="338455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 dirty="0">
                <a:solidFill>
                  <a:schemeClr val="tx2"/>
                </a:solidFill>
              </a:rPr>
              <a:t>常用</a:t>
            </a:r>
            <a:r>
              <a:rPr lang="zh-CN" altLang="en-US" b="1" dirty="0">
                <a:solidFill>
                  <a:schemeClr val="tx2"/>
                </a:solidFill>
                <a:sym typeface="Symbol" pitchFamily="18" charset="2"/>
              </a:rPr>
              <a:t></a:t>
            </a:r>
            <a:r>
              <a:rPr lang="en-US" altLang="zh-CN" b="1" dirty="0">
                <a:solidFill>
                  <a:schemeClr val="tx2"/>
                </a:solidFill>
                <a:sym typeface="Symbol" pitchFamily="18" charset="2"/>
              </a:rPr>
              <a:t>F </a:t>
            </a:r>
            <a:r>
              <a:rPr lang="zh-CN" altLang="en-US" b="1" dirty="0">
                <a:ea typeface="楷体_GB2312" pitchFamily="49" charset="-122"/>
              </a:rPr>
              <a:t>：</a:t>
            </a:r>
            <a:r>
              <a:rPr lang="en-US" altLang="zh-CN" b="1" dirty="0">
                <a:ea typeface="楷体_GB2312" pitchFamily="49" charset="-122"/>
              </a:rPr>
              <a:t>10</a:t>
            </a:r>
            <a:r>
              <a:rPr lang="en-US" altLang="zh-CN" b="1" baseline="30000" dirty="0">
                <a:ea typeface="楷体_GB2312" pitchFamily="49" charset="-122"/>
              </a:rPr>
              <a:t>-6</a:t>
            </a:r>
            <a:r>
              <a:rPr lang="en-US" altLang="zh-CN" b="1" dirty="0">
                <a:solidFill>
                  <a:schemeClr val="tx2"/>
                </a:solidFill>
                <a:sym typeface="Symbol" pitchFamily="18" charset="2"/>
              </a:rPr>
              <a:t> F</a:t>
            </a:r>
            <a:r>
              <a:rPr lang="en-US" altLang="zh-CN" b="1" dirty="0">
                <a:ea typeface="楷体_GB2312" pitchFamily="49" charset="-122"/>
              </a:rPr>
              <a:t>  </a:t>
            </a:r>
            <a:r>
              <a:rPr lang="zh-CN" altLang="en-US" b="1" dirty="0">
                <a:ea typeface="楷体_GB2312" pitchFamily="49" charset="-122"/>
              </a:rPr>
              <a:t>；</a:t>
            </a:r>
            <a:endParaRPr lang="en-US" altLang="zh-CN" b="1" dirty="0">
              <a:ea typeface="楷体_GB2312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b="1" dirty="0">
                <a:solidFill>
                  <a:schemeClr val="tx2"/>
                </a:solidFill>
                <a:sym typeface="Symbol" pitchFamily="18" charset="2"/>
              </a:rPr>
              <a:t>pF </a:t>
            </a:r>
            <a:r>
              <a:rPr lang="zh-CN" altLang="en-US" b="1" dirty="0">
                <a:ea typeface="楷体_GB2312" pitchFamily="49" charset="-122"/>
              </a:rPr>
              <a:t>：</a:t>
            </a:r>
            <a:r>
              <a:rPr lang="en-US" altLang="zh-CN" b="1" dirty="0">
                <a:ea typeface="楷体_GB2312" pitchFamily="49" charset="-122"/>
              </a:rPr>
              <a:t>10</a:t>
            </a:r>
            <a:r>
              <a:rPr lang="en-US" altLang="zh-CN" b="1" baseline="30000" dirty="0">
                <a:ea typeface="楷体_GB2312" pitchFamily="49" charset="-122"/>
              </a:rPr>
              <a:t>-12</a:t>
            </a:r>
            <a:r>
              <a:rPr lang="en-US" altLang="zh-CN" b="1" dirty="0">
                <a:solidFill>
                  <a:schemeClr val="tx2"/>
                </a:solidFill>
                <a:sym typeface="Symbol" pitchFamily="18" charset="2"/>
              </a:rPr>
              <a:t> F</a:t>
            </a:r>
            <a:r>
              <a:rPr lang="zh-CN" altLang="en-US" b="1" dirty="0">
                <a:solidFill>
                  <a:schemeClr val="tx2"/>
                </a:solidFill>
                <a:sym typeface="Symbol" pitchFamily="18" charset="2"/>
              </a:rPr>
              <a:t>等表示。</a:t>
            </a:r>
          </a:p>
        </p:txBody>
      </p:sp>
      <p:sp>
        <p:nvSpPr>
          <p:cNvPr id="53" name="矩形 52"/>
          <p:cNvSpPr/>
          <p:nvPr/>
        </p:nvSpPr>
        <p:spPr>
          <a:xfrm>
            <a:off x="2905272" y="195486"/>
            <a:ext cx="2598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电容元件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353993" y="3996959"/>
          <a:ext cx="1807141" cy="428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8592800" imgH="4876800" progId="Equation.DSMT4">
                  <p:embed/>
                </p:oleObj>
              </mc:Choice>
              <mc:Fallback>
                <p:oleObj name="Equation" r:id="rId5" imgW="18592800" imgH="4876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993" y="3996959"/>
                        <a:ext cx="1807141" cy="428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圆角矩形标注 10"/>
          <p:cNvSpPr/>
          <p:nvPr/>
        </p:nvSpPr>
        <p:spPr bwMode="auto">
          <a:xfrm>
            <a:off x="3343780" y="3168302"/>
            <a:ext cx="1721571" cy="442674"/>
          </a:xfrm>
          <a:prstGeom prst="wedgeRoundRectCallout">
            <a:avLst>
              <a:gd name="adj1" fmla="val 28943"/>
              <a:gd name="adj2" fmla="val -5085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000" b="1" dirty="0"/>
              <a:t>线性非时变</a:t>
            </a:r>
            <a:endParaRPr kumimoji="1" lang="zh-CN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 flipV="1">
            <a:off x="683568" y="3147814"/>
            <a:ext cx="1665814" cy="1121982"/>
          </a:xfrm>
          <a:prstGeom prst="line">
            <a:avLst/>
          </a:prstGeom>
          <a:ln w="50800">
            <a:solidFill>
              <a:srgbClr val="FF0000"/>
            </a:solidFill>
            <a:headEnd type="none" w="med" len="med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 bwMode="auto">
          <a:xfrm>
            <a:off x="4257564" y="3872149"/>
            <a:ext cx="288475" cy="57180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631038" y="870943"/>
            <a:ext cx="864096" cy="4046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6300192" y="1563638"/>
            <a:ext cx="864096" cy="4046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5830101" y="926604"/>
            <a:ext cx="792088" cy="7761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7493835" y="1021679"/>
            <a:ext cx="792088" cy="7761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6" name="椭圆 65"/>
          <p:cNvSpPr>
            <a:spLocks noChangeArrowheads="1"/>
          </p:cNvSpPr>
          <p:nvPr/>
        </p:nvSpPr>
        <p:spPr bwMode="auto">
          <a:xfrm>
            <a:off x="6444208" y="1515318"/>
            <a:ext cx="720080" cy="336352"/>
          </a:xfrm>
          <a:prstGeom prst="ellipse">
            <a:avLst/>
          </a:prstGeom>
          <a:noFill/>
          <a:ln w="28575" algn="ctr">
            <a:solidFill>
              <a:srgbClr val="FF3300"/>
            </a:solidFill>
            <a:prstDash val="solid"/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  <p:sp>
        <p:nvSpPr>
          <p:cNvPr id="67" name="椭圆 66"/>
          <p:cNvSpPr>
            <a:spLocks noChangeArrowheads="1"/>
          </p:cNvSpPr>
          <p:nvPr/>
        </p:nvSpPr>
        <p:spPr bwMode="auto">
          <a:xfrm>
            <a:off x="6694196" y="942644"/>
            <a:ext cx="720080" cy="336352"/>
          </a:xfrm>
          <a:prstGeom prst="ellipse">
            <a:avLst/>
          </a:prstGeom>
          <a:noFill/>
          <a:ln w="28575" algn="ctr">
            <a:solidFill>
              <a:srgbClr val="FF3300"/>
            </a:solidFill>
            <a:prstDash val="solid"/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1" presetClass="entr" presetSubtype="1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48" grpId="0"/>
      <p:bldP spid="18485" grpId="0"/>
      <p:bldP spid="18486" grpId="0" autoUpdateAnimBg="0"/>
      <p:bldP spid="18507" grpId="0"/>
      <p:bldP spid="18508" grpId="0"/>
      <p:bldP spid="11" grpId="0" animBg="1"/>
      <p:bldP spid="30" grpId="0" animBg="1"/>
      <p:bldP spid="4" grpId="0" animBg="1"/>
      <p:bldP spid="32" grpId="0" animBg="1"/>
      <p:bldP spid="33" grpId="0" animBg="1"/>
      <p:bldP spid="34" grpId="0" animBg="1"/>
      <p:bldP spid="66" grpId="0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970547" y="1043134"/>
            <a:ext cx="2003620" cy="793536"/>
            <a:chOff x="5970547" y="1043134"/>
            <a:chExt cx="2003620" cy="793536"/>
          </a:xfrm>
        </p:grpSpPr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0547" y="1043134"/>
              <a:ext cx="2003620" cy="75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17"/>
            <p:cNvSpPr txBox="1">
              <a:spLocks noChangeArrowheads="1"/>
            </p:cNvSpPr>
            <p:nvPr/>
          </p:nvSpPr>
          <p:spPr bwMode="auto">
            <a:xfrm>
              <a:off x="7256030" y="1393151"/>
              <a:ext cx="173534" cy="443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>
                  <a:solidFill>
                    <a:schemeClr val="tx2"/>
                  </a:solidFill>
                  <a:latin typeface="Times New Roman" pitchFamily="18" charset="0"/>
                </a:rPr>
                <a:t>C</a:t>
              </a:r>
            </a:p>
          </p:txBody>
        </p:sp>
      </p:grp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536" y="786060"/>
            <a:ext cx="1150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电容器</a:t>
            </a:r>
          </a:p>
        </p:txBody>
      </p:sp>
      <p:grpSp>
        <p:nvGrpSpPr>
          <p:cNvPr id="18436" name="Group 4"/>
          <p:cNvGrpSpPr/>
          <p:nvPr/>
        </p:nvGrpSpPr>
        <p:grpSpPr bwMode="auto">
          <a:xfrm>
            <a:off x="1574459" y="814535"/>
            <a:ext cx="2303463" cy="1371600"/>
            <a:chOff x="2064" y="743"/>
            <a:chExt cx="1451" cy="1152"/>
          </a:xfrm>
        </p:grpSpPr>
        <p:sp>
          <p:nvSpPr>
            <p:cNvPr id="18437" name="Rectangle 5" descr="深色上对角线"/>
            <p:cNvSpPr>
              <a:spLocks noChangeArrowheads="1"/>
            </p:cNvSpPr>
            <p:nvPr/>
          </p:nvSpPr>
          <p:spPr bwMode="auto">
            <a:xfrm>
              <a:off x="2152" y="1101"/>
              <a:ext cx="679" cy="388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chemeClr val="accent2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38" name="Line 6"/>
            <p:cNvSpPr>
              <a:spLocks noChangeShapeType="1"/>
            </p:cNvSpPr>
            <p:nvPr/>
          </p:nvSpPr>
          <p:spPr bwMode="auto">
            <a:xfrm>
              <a:off x="2152" y="1127"/>
              <a:ext cx="67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39" name="Line 7"/>
            <p:cNvSpPr>
              <a:spLocks noChangeShapeType="1"/>
            </p:cNvSpPr>
            <p:nvPr/>
          </p:nvSpPr>
          <p:spPr bwMode="auto">
            <a:xfrm>
              <a:off x="2152" y="1463"/>
              <a:ext cx="6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2064" y="789"/>
              <a:ext cx="85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000000"/>
                  </a:solidFill>
                  <a:latin typeface="Times New Roman" pitchFamily="18" charset="0"/>
                </a:rPr>
                <a:t>+  +  +  +</a:t>
              </a:r>
            </a:p>
          </p:txBody>
        </p:sp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064" y="1365"/>
              <a:ext cx="85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rgbClr val="000000"/>
                  </a:solidFill>
                  <a:latin typeface="Times New Roman" pitchFamily="18" charset="0"/>
                </a:rPr>
                <a:t>–  –  –  –</a:t>
              </a:r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>
              <a:off x="2496" y="743"/>
              <a:ext cx="0" cy="3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>
              <a:off x="2496" y="1463"/>
              <a:ext cx="0" cy="4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2875" y="775"/>
              <a:ext cx="640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</a:rPr>
                <a:t>+</a:t>
              </a:r>
              <a:r>
                <a:rPr kumimoji="1" lang="en-US" altLang="zh-CN" sz="2400" b="1" i="1" dirty="0">
                  <a:solidFill>
                    <a:schemeClr val="tx2"/>
                  </a:solidFill>
                  <a:latin typeface="Times New Roman" pitchFamily="18" charset="0"/>
                </a:rPr>
                <a:t>q</a:t>
              </a:r>
              <a:endParaRPr kumimoji="1" lang="en-US" altLang="zh-CN" sz="2400" b="1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2864" y="1295"/>
              <a:ext cx="640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1" lang="en-US" altLang="zh-CN" sz="2400" b="1" dirty="0">
                  <a:solidFill>
                    <a:schemeClr val="tx2"/>
                  </a:solidFill>
                  <a:latin typeface="Times New Roman" pitchFamily="18" charset="0"/>
                </a:rPr>
                <a:t>–</a:t>
              </a:r>
              <a:r>
                <a:rPr kumimoji="1" lang="en-US" altLang="zh-CN" sz="2400" b="1" i="1" dirty="0">
                  <a:solidFill>
                    <a:schemeClr val="tx2"/>
                  </a:solidFill>
                  <a:latin typeface="Times New Roman" pitchFamily="18" charset="0"/>
                </a:rPr>
                <a:t>q</a:t>
              </a:r>
              <a:endParaRPr kumimoji="1" lang="en-US" altLang="zh-CN" sz="2400" b="1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</p:grp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923928" y="812302"/>
            <a:ext cx="19442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2"/>
                </a:solidFill>
                <a:latin typeface="Times New Roman" pitchFamily="18" charset="0"/>
              </a:rPr>
              <a:t>电路模型</a:t>
            </a:r>
            <a:endParaRPr kumimoji="1" lang="zh-CN" altLang="en-US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905272" y="195486"/>
            <a:ext cx="2598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电容元件</a:t>
            </a:r>
          </a:p>
        </p:txBody>
      </p:sp>
      <p:sp>
        <p:nvSpPr>
          <p:cNvPr id="66" name="椭圆 65"/>
          <p:cNvSpPr>
            <a:spLocks noChangeArrowheads="1"/>
          </p:cNvSpPr>
          <p:nvPr/>
        </p:nvSpPr>
        <p:spPr bwMode="auto">
          <a:xfrm>
            <a:off x="6444208" y="1515318"/>
            <a:ext cx="720080" cy="336352"/>
          </a:xfrm>
          <a:prstGeom prst="ellipse">
            <a:avLst/>
          </a:prstGeom>
          <a:noFill/>
          <a:ln w="28575" algn="ctr">
            <a:solidFill>
              <a:srgbClr val="FF3300"/>
            </a:solidFill>
            <a:prstDash val="solid"/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  <p:sp>
        <p:nvSpPr>
          <p:cNvPr id="67" name="椭圆 66"/>
          <p:cNvSpPr>
            <a:spLocks noChangeArrowheads="1"/>
          </p:cNvSpPr>
          <p:nvPr/>
        </p:nvSpPr>
        <p:spPr bwMode="auto">
          <a:xfrm>
            <a:off x="6694196" y="942644"/>
            <a:ext cx="720080" cy="336352"/>
          </a:xfrm>
          <a:prstGeom prst="ellipse">
            <a:avLst/>
          </a:prstGeom>
          <a:noFill/>
          <a:ln w="28575" algn="ctr">
            <a:solidFill>
              <a:srgbClr val="FF3300"/>
            </a:solidFill>
            <a:prstDash val="solid"/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  <p:grpSp>
        <p:nvGrpSpPr>
          <p:cNvPr id="21" name="组合 20"/>
          <p:cNvGrpSpPr/>
          <p:nvPr/>
        </p:nvGrpSpPr>
        <p:grpSpPr>
          <a:xfrm>
            <a:off x="303794" y="2427734"/>
            <a:ext cx="8588686" cy="2232248"/>
            <a:chOff x="474127" y="2715766"/>
            <a:chExt cx="6393869" cy="2376264"/>
          </a:xfrm>
        </p:grpSpPr>
        <p:sp>
          <p:nvSpPr>
            <p:cNvPr id="22" name="AutoShape 67"/>
            <p:cNvSpPr>
              <a:spLocks noChangeArrowheads="1"/>
            </p:cNvSpPr>
            <p:nvPr/>
          </p:nvSpPr>
          <p:spPr bwMode="auto">
            <a:xfrm>
              <a:off x="474127" y="2715766"/>
              <a:ext cx="6393869" cy="2376264"/>
            </a:xfrm>
            <a:prstGeom prst="roundRect">
              <a:avLst>
                <a:gd name="adj" fmla="val 16667"/>
              </a:avLst>
            </a:prstGeom>
            <a:noFill/>
            <a:ln w="76200">
              <a:solidFill>
                <a:srgbClr val="3333C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dirty="0"/>
            </a:p>
          </p:txBody>
        </p:sp>
        <p:graphicFrame>
          <p:nvGraphicFramePr>
            <p:cNvPr id="23" name="对象 22"/>
            <p:cNvGraphicFramePr>
              <a:graphicFrameLocks noChangeAspect="1"/>
            </p:cNvGraphicFramePr>
            <p:nvPr/>
          </p:nvGraphicFramePr>
          <p:xfrm>
            <a:off x="736796" y="2934402"/>
            <a:ext cx="1324893" cy="19276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4" imgW="1329055" imgH="1761490" progId="Photoshop.Image.5">
                    <p:embed/>
                  </p:oleObj>
                </mc:Choice>
                <mc:Fallback>
                  <p:oleObj name="Image" r:id="rId4" imgW="1329055" imgH="1761490" progId="Photoshop.Image.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6796" y="2934402"/>
                          <a:ext cx="1324893" cy="19276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矩形 23"/>
            <p:cNvSpPr/>
            <p:nvPr/>
          </p:nvSpPr>
          <p:spPr>
            <a:xfrm>
              <a:off x="2337167" y="2859782"/>
              <a:ext cx="4412293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/>
              <a:r>
                <a:rPr lang="zh-CN" altLang="en-US" b="1" u="sng" dirty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法拉第</a:t>
              </a:r>
              <a:r>
                <a:rPr lang="zh-CN" altLang="en-US" b="1" dirty="0">
                  <a:solidFill>
                    <a:srgbClr val="CC3300"/>
                  </a:solidFill>
                  <a:latin typeface="华文楷体" pitchFamily="2" charset="-122"/>
                  <a:ea typeface="华文楷体" pitchFamily="2" charset="-122"/>
                </a:rPr>
                <a:t>是一位英国化学家和物理学家，他在</a:t>
              </a:r>
              <a:r>
                <a:rPr lang="en-US" altLang="zh-CN" b="1" dirty="0">
                  <a:solidFill>
                    <a:srgbClr val="CC3300"/>
                  </a:solidFill>
                  <a:latin typeface="华文楷体" pitchFamily="2" charset="-122"/>
                  <a:ea typeface="华文楷体" pitchFamily="2" charset="-122"/>
                </a:rPr>
                <a:t>1931</a:t>
              </a:r>
              <a:r>
                <a:rPr lang="zh-CN" altLang="en-US" b="1" dirty="0">
                  <a:solidFill>
                    <a:srgbClr val="CC3300"/>
                  </a:solidFill>
                  <a:latin typeface="华文楷体" pitchFamily="2" charset="-122"/>
                  <a:ea typeface="华文楷体" pitchFamily="2" charset="-122"/>
                </a:rPr>
                <a:t>年发现了电磁感应，提供了产生电的一种新的方法。电磁感应是电动机和发电机的工作原理。电容的单位</a:t>
              </a:r>
              <a:r>
                <a:rPr lang="en-US" altLang="zh-CN" b="1" dirty="0">
                  <a:solidFill>
                    <a:srgbClr val="CC3300"/>
                  </a:solidFill>
                  <a:latin typeface="华文楷体" pitchFamily="2" charset="-122"/>
                  <a:ea typeface="华文楷体" pitchFamily="2" charset="-122"/>
                </a:rPr>
                <a:t>(</a:t>
              </a:r>
              <a:r>
                <a:rPr lang="en-US" altLang="zh-CN" b="1" dirty="0">
                  <a:solidFill>
                    <a:srgbClr val="CC3300"/>
                  </a:solidFill>
                  <a:latin typeface="+mn-lt"/>
                  <a:ea typeface="华文楷体" pitchFamily="2" charset="-122"/>
                </a:rPr>
                <a:t>F</a:t>
              </a:r>
              <a:r>
                <a:rPr lang="en-US" altLang="zh-CN" b="1" dirty="0">
                  <a:solidFill>
                    <a:srgbClr val="CC3300"/>
                  </a:solidFill>
                  <a:latin typeface="华文楷体" pitchFamily="2" charset="-122"/>
                  <a:ea typeface="华文楷体" pitchFamily="2" charset="-122"/>
                </a:rPr>
                <a:t>arad)</a:t>
              </a:r>
              <a:r>
                <a:rPr lang="zh-CN" altLang="en-US" b="1" dirty="0">
                  <a:solidFill>
                    <a:srgbClr val="CC3300"/>
                  </a:solidFill>
                  <a:latin typeface="华文楷体" pitchFamily="2" charset="-122"/>
                  <a:ea typeface="华文楷体" pitchFamily="2" charset="-122"/>
                </a:rPr>
                <a:t>即以他的名字命名。</a:t>
              </a:r>
              <a:r>
                <a:rPr lang="zh-CN" altLang="en-US" b="1" dirty="0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 </a:t>
              </a:r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691720"/>
              </p:ext>
            </p:extLst>
          </p:nvPr>
        </p:nvGraphicFramePr>
        <p:xfrm>
          <a:off x="3116665" y="886873"/>
          <a:ext cx="2741690" cy="830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3223200" imgH="10058400" progId="Equation.DSMT4">
                  <p:embed/>
                </p:oleObj>
              </mc:Choice>
              <mc:Fallback>
                <p:oleObj name="Equation" r:id="rId3" imgW="33223200" imgH="10058400" progId="Equation.DSMT4">
                  <p:embed/>
                  <p:pic>
                    <p:nvPicPr>
                      <p:cNvPr id="0" name="图片 307337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3116665" y="886873"/>
                        <a:ext cx="2741690" cy="8300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251520" y="195486"/>
            <a:ext cx="44406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二、线性电容的</a:t>
            </a:r>
            <a:r>
              <a:rPr lang="en-US" altLang="zh-CN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j-cs"/>
              </a:rPr>
              <a:t>VCR</a:t>
            </a:r>
            <a:r>
              <a:rPr lang="zh-CN" altLang="en-US" sz="2800" b="1" kern="0" spc="1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关系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34448" y="555526"/>
            <a:ext cx="1043570" cy="1613190"/>
            <a:chOff x="365193" y="986411"/>
            <a:chExt cx="876591" cy="1455302"/>
          </a:xfrm>
        </p:grpSpPr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>
              <a:off x="1096017" y="1713978"/>
              <a:ext cx="1457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>
                  <a:solidFill>
                    <a:schemeClr val="tx2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2546" name="Text Box 18"/>
            <p:cNvSpPr txBox="1">
              <a:spLocks noChangeArrowheads="1"/>
            </p:cNvSpPr>
            <p:nvPr/>
          </p:nvSpPr>
          <p:spPr bwMode="auto">
            <a:xfrm>
              <a:off x="718247" y="986411"/>
              <a:ext cx="214364" cy="360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kumimoji="1" lang="en-US" altLang="zh-CN" sz="2000" b="1" i="1" dirty="0" err="1">
                  <a:solidFill>
                    <a:srgbClr val="FF0000"/>
                  </a:solidFill>
                  <a:latin typeface="Times New Roman" pitchFamily="18" charset="0"/>
                </a:rPr>
                <a:t>i</a:t>
              </a:r>
              <a:endParaRPr kumimoji="1" lang="en-US" altLang="zh-CN" sz="2000" b="1" i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2549" name="Line 21"/>
            <p:cNvSpPr>
              <a:spLocks noChangeShapeType="1"/>
            </p:cNvSpPr>
            <p:nvPr/>
          </p:nvSpPr>
          <p:spPr bwMode="auto">
            <a:xfrm rot="5400000" flipH="1">
              <a:off x="695138" y="1551747"/>
              <a:ext cx="428377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2550" name="Line 22"/>
            <p:cNvSpPr>
              <a:spLocks noChangeShapeType="1"/>
            </p:cNvSpPr>
            <p:nvPr/>
          </p:nvSpPr>
          <p:spPr bwMode="auto">
            <a:xfrm rot="5400000" flipV="1">
              <a:off x="658822" y="2146208"/>
              <a:ext cx="501011" cy="1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06475" y="1323877"/>
              <a:ext cx="277651" cy="1050240"/>
              <a:chOff x="506475" y="1323877"/>
              <a:chExt cx="277651" cy="1050240"/>
            </a:xfrm>
          </p:grpSpPr>
          <p:sp>
            <p:nvSpPr>
              <p:cNvPr id="22547" name="Text Box 19"/>
              <p:cNvSpPr txBox="1">
                <a:spLocks noChangeArrowheads="1"/>
              </p:cNvSpPr>
              <p:nvPr/>
            </p:nvSpPr>
            <p:spPr bwMode="auto">
              <a:xfrm>
                <a:off x="507224" y="1673389"/>
                <a:ext cx="274958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</a:rPr>
                  <a:t>u</a:t>
                </a:r>
              </a:p>
            </p:txBody>
          </p:sp>
          <p:sp>
            <p:nvSpPr>
              <p:cNvPr id="22548" name="Rectangle 20"/>
              <p:cNvSpPr>
                <a:spLocks noChangeArrowheads="1"/>
              </p:cNvSpPr>
              <p:nvPr/>
            </p:nvSpPr>
            <p:spPr bwMode="auto">
              <a:xfrm>
                <a:off x="506475" y="1323877"/>
                <a:ext cx="277651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  <a:sym typeface="CommonBullets" pitchFamily="34" charset="2"/>
                  </a:rPr>
                  <a:t>+</a:t>
                </a:r>
              </a:p>
            </p:txBody>
          </p:sp>
          <p:sp>
            <p:nvSpPr>
              <p:cNvPr id="22553" name="Rectangle 25"/>
              <p:cNvSpPr>
                <a:spLocks noChangeArrowheads="1"/>
              </p:cNvSpPr>
              <p:nvPr/>
            </p:nvSpPr>
            <p:spPr bwMode="auto">
              <a:xfrm>
                <a:off x="509997" y="2013167"/>
                <a:ext cx="262839" cy="360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kumimoji="1" lang="en-US" altLang="zh-CN" sz="2000" b="1" i="1" dirty="0">
                    <a:solidFill>
                      <a:srgbClr val="FF0000"/>
                    </a:solidFill>
                    <a:latin typeface="Times New Roman" pitchFamily="18" charset="0"/>
                    <a:sym typeface="CommonBullets" pitchFamily="34" charset="2"/>
                  </a:rPr>
                  <a:t>–</a:t>
                </a:r>
              </a:p>
            </p:txBody>
          </p:sp>
        </p:grp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 flipV="1">
              <a:off x="467544" y="2396271"/>
              <a:ext cx="429207" cy="0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2555" name="Line 27"/>
            <p:cNvSpPr>
              <a:spLocks noChangeShapeType="1"/>
            </p:cNvSpPr>
            <p:nvPr/>
          </p:nvSpPr>
          <p:spPr bwMode="auto">
            <a:xfrm>
              <a:off x="489648" y="1332693"/>
              <a:ext cx="419978" cy="4424"/>
            </a:xfrm>
            <a:prstGeom prst="line">
              <a:avLst/>
            </a:prstGeom>
            <a:noFill/>
            <a:ln w="19050" cap="sq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22556" name="Line 28"/>
            <p:cNvSpPr>
              <a:spLocks noChangeShapeType="1"/>
            </p:cNvSpPr>
            <p:nvPr/>
          </p:nvSpPr>
          <p:spPr bwMode="auto">
            <a:xfrm>
              <a:off x="550815" y="1329455"/>
              <a:ext cx="216000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tailEnd type="stealth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/>
            </a:p>
          </p:txBody>
        </p:sp>
        <p:grpSp>
          <p:nvGrpSpPr>
            <p:cNvPr id="22557" name="Group 29"/>
            <p:cNvGrpSpPr/>
            <p:nvPr/>
          </p:nvGrpSpPr>
          <p:grpSpPr bwMode="auto">
            <a:xfrm rot="16200000">
              <a:off x="847697" y="1669783"/>
              <a:ext cx="129832" cy="322003"/>
              <a:chOff x="3194" y="3083"/>
              <a:chExt cx="215" cy="576"/>
            </a:xfrm>
          </p:grpSpPr>
          <p:sp>
            <p:nvSpPr>
              <p:cNvPr id="22558" name="Line 30"/>
              <p:cNvSpPr>
                <a:spLocks noChangeShapeType="1"/>
              </p:cNvSpPr>
              <p:nvPr/>
            </p:nvSpPr>
            <p:spPr bwMode="auto">
              <a:xfrm>
                <a:off x="3194" y="3083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 sz="2000"/>
              </a:p>
            </p:txBody>
          </p:sp>
          <p:sp>
            <p:nvSpPr>
              <p:cNvPr id="22559" name="Line 31"/>
              <p:cNvSpPr>
                <a:spLocks noChangeShapeType="1"/>
              </p:cNvSpPr>
              <p:nvPr/>
            </p:nvSpPr>
            <p:spPr bwMode="auto">
              <a:xfrm>
                <a:off x="3409" y="3083"/>
                <a:ext cx="0" cy="57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zh-CN" altLang="en-US" sz="2000"/>
              </a:p>
            </p:txBody>
          </p:sp>
        </p:grpSp>
        <p:sp>
          <p:nvSpPr>
            <p:cNvPr id="22560" name="Rectangle 32"/>
            <p:cNvSpPr>
              <a:spLocks noChangeArrowheads="1"/>
            </p:cNvSpPr>
            <p:nvPr/>
          </p:nvSpPr>
          <p:spPr bwMode="auto">
            <a:xfrm>
              <a:off x="927624" y="1545086"/>
              <a:ext cx="155173" cy="360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endParaRPr kumimoji="1" lang="en-US" altLang="zh-CN" sz="2000" b="1" i="1" dirty="0">
                <a:solidFill>
                  <a:srgbClr val="2520F2"/>
                </a:solidFill>
                <a:latin typeface="Times New Roman" pitchFamily="18" charset="0"/>
                <a:sym typeface="CommonBullets" pitchFamily="34" charset="2"/>
              </a:endParaRPr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 bwMode="auto">
            <a:xfrm>
              <a:off x="377544" y="1291320"/>
              <a:ext cx="90000" cy="9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 bwMode="auto">
            <a:xfrm>
              <a:off x="365193" y="2351713"/>
              <a:ext cx="90000" cy="90000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53" name="椭圆 52"/>
          <p:cNvSpPr/>
          <p:nvPr/>
        </p:nvSpPr>
        <p:spPr bwMode="auto">
          <a:xfrm>
            <a:off x="5389077" y="893515"/>
            <a:ext cx="505430" cy="84883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9047" y="2431532"/>
            <a:ext cx="8695810" cy="2492255"/>
            <a:chOff x="1811375" y="2430571"/>
            <a:chExt cx="6131024" cy="2764119"/>
          </a:xfrm>
        </p:grpSpPr>
        <p:sp>
          <p:nvSpPr>
            <p:cNvPr id="57" name="Text Box 32"/>
            <p:cNvSpPr txBox="1">
              <a:spLocks noChangeArrowheads="1"/>
            </p:cNvSpPr>
            <p:nvPr/>
          </p:nvSpPr>
          <p:spPr bwMode="auto">
            <a:xfrm>
              <a:off x="2304575" y="2430571"/>
              <a:ext cx="5637824" cy="27641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FF"/>
              </a:solidFill>
              <a:miter lim="800000"/>
            </a:ln>
            <a:effectLst/>
          </p:spPr>
          <p:txBody>
            <a:bodyPr wrap="square" anchor="ctr" anchorCtr="0">
              <a:no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ct val="50000"/>
                </a:spcBef>
              </a:pPr>
              <a:endParaRPr kumimoji="1" lang="zh-CN" altLang="en-US" sz="2000" dirty="0">
                <a:latin typeface="+mn-lt"/>
                <a:ea typeface="+mn-ea"/>
              </a:endParaRPr>
            </a:p>
          </p:txBody>
        </p:sp>
        <p:sp>
          <p:nvSpPr>
            <p:cNvPr id="58" name="Text Box 44"/>
            <p:cNvSpPr txBox="1">
              <a:spLocks noChangeArrowheads="1"/>
            </p:cNvSpPr>
            <p:nvPr/>
          </p:nvSpPr>
          <p:spPr bwMode="auto">
            <a:xfrm>
              <a:off x="1811375" y="3049727"/>
              <a:ext cx="332179" cy="1099961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ctr"/>
              <a:r>
                <a:rPr kumimoji="1" lang="zh-CN" altLang="en-US" sz="2400" dirty="0">
                  <a:solidFill>
                    <a:schemeClr val="bg1"/>
                  </a:solidFill>
                  <a:latin typeface="+mn-ea"/>
                  <a:ea typeface="+mn-ea"/>
                </a:rPr>
                <a:t>结论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41592" y="2474768"/>
            <a:ext cx="768224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lang="en-US" altLang="zh-CN" sz="2000" b="1" dirty="0">
                <a:solidFill>
                  <a:schemeClr val="tx2"/>
                </a:solidFill>
              </a:rPr>
              <a:t>1.  </a:t>
            </a:r>
            <a:r>
              <a:rPr lang="en-US" altLang="zh-CN" sz="2000" b="1" i="1" dirty="0" err="1">
                <a:solidFill>
                  <a:schemeClr val="tx2"/>
                </a:solidFill>
              </a:rPr>
              <a:t>i</a:t>
            </a:r>
            <a:r>
              <a:rPr lang="en-US" altLang="zh-CN" sz="2000" b="1" i="1" dirty="0">
                <a:solidFill>
                  <a:schemeClr val="tx2"/>
                </a:solidFill>
              </a:rPr>
              <a:t> </a:t>
            </a:r>
            <a:r>
              <a:rPr lang="zh-CN" altLang="zh-CN" sz="2000" b="1" dirty="0">
                <a:solidFill>
                  <a:schemeClr val="tx2"/>
                </a:solidFill>
              </a:rPr>
              <a:t>的大小与 </a:t>
            </a:r>
            <a:r>
              <a:rPr lang="en-US" altLang="zh-CN" sz="2000" b="1" i="1" dirty="0">
                <a:solidFill>
                  <a:schemeClr val="tx2"/>
                </a:solidFill>
              </a:rPr>
              <a:t>u</a:t>
            </a:r>
            <a:r>
              <a:rPr lang="en-US" altLang="zh-CN" sz="2000" b="1" dirty="0">
                <a:solidFill>
                  <a:schemeClr val="tx2"/>
                </a:solidFill>
              </a:rPr>
              <a:t> </a:t>
            </a:r>
            <a:r>
              <a:rPr lang="zh-CN" altLang="zh-CN" sz="2000" b="1" dirty="0">
                <a:solidFill>
                  <a:schemeClr val="tx2"/>
                </a:solidFill>
              </a:rPr>
              <a:t>的</a:t>
            </a:r>
            <a:r>
              <a:rPr lang="zh-CN" altLang="zh-CN" sz="2000" b="1" dirty="0">
                <a:solidFill>
                  <a:srgbClr val="FF0000"/>
                </a:solidFill>
              </a:rPr>
              <a:t>变化率成正比</a:t>
            </a:r>
            <a:r>
              <a:rPr lang="zh-CN" altLang="zh-CN" sz="2000" b="1" dirty="0">
                <a:solidFill>
                  <a:schemeClr val="tx2"/>
                </a:solidFill>
              </a:rPr>
              <a:t>，与 </a:t>
            </a:r>
            <a:r>
              <a:rPr lang="en-US" altLang="zh-CN" sz="2000" b="1" i="1" dirty="0">
                <a:solidFill>
                  <a:schemeClr val="tx2"/>
                </a:solidFill>
              </a:rPr>
              <a:t>u </a:t>
            </a:r>
            <a:r>
              <a:rPr lang="zh-CN" altLang="zh-CN" sz="2000" b="1" dirty="0">
                <a:solidFill>
                  <a:schemeClr val="tx2"/>
                </a:solidFill>
              </a:rPr>
              <a:t>的大小无关；</a:t>
            </a:r>
            <a:r>
              <a:rPr lang="zh-CN" altLang="en-US" sz="2000" b="1" dirty="0">
                <a:solidFill>
                  <a:schemeClr val="tx2"/>
                </a:solidFill>
              </a:rPr>
              <a:t>（动态元件）</a:t>
            </a:r>
            <a:endParaRPr lang="en-US" altLang="zh-CN" sz="2000" b="1" dirty="0">
              <a:solidFill>
                <a:schemeClr val="tx2"/>
              </a:solidFill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lang="en-US" altLang="zh-CN" sz="2000" b="1" dirty="0">
                <a:solidFill>
                  <a:schemeClr val="tx2"/>
                </a:solidFill>
              </a:rPr>
              <a:t>2. </a:t>
            </a:r>
            <a:r>
              <a:rPr lang="zh-CN" altLang="en-US" sz="2000" b="1" dirty="0">
                <a:solidFill>
                  <a:schemeClr val="tx2"/>
                </a:solidFill>
              </a:rPr>
              <a:t>当 </a:t>
            </a:r>
            <a:r>
              <a:rPr lang="en-US" altLang="zh-CN" sz="2000" b="1" i="1" dirty="0">
                <a:solidFill>
                  <a:schemeClr val="tx2"/>
                </a:solidFill>
              </a:rPr>
              <a:t>u</a:t>
            </a:r>
            <a:r>
              <a:rPr lang="zh-CN" altLang="en-US" sz="2000" b="1" dirty="0">
                <a:solidFill>
                  <a:schemeClr val="tx2"/>
                </a:solidFill>
              </a:rPr>
              <a:t>为常数时，</a:t>
            </a:r>
            <a:r>
              <a:rPr lang="en-US" altLang="zh-CN" sz="2000" b="1" dirty="0">
                <a:solidFill>
                  <a:schemeClr val="tx2"/>
                </a:solidFill>
              </a:rPr>
              <a:t>d</a:t>
            </a:r>
            <a:r>
              <a:rPr lang="en-US" altLang="zh-CN" sz="2000" b="1" i="1" dirty="0">
                <a:solidFill>
                  <a:schemeClr val="tx2"/>
                </a:solidFill>
              </a:rPr>
              <a:t>u</a:t>
            </a:r>
            <a:r>
              <a:rPr lang="en-US" altLang="zh-CN" sz="2000" b="1" dirty="0">
                <a:solidFill>
                  <a:schemeClr val="tx2"/>
                </a:solidFill>
              </a:rPr>
              <a:t>/</a:t>
            </a:r>
            <a:r>
              <a:rPr lang="en-US" altLang="zh-CN" sz="2000" b="1" dirty="0" err="1">
                <a:solidFill>
                  <a:schemeClr val="tx2"/>
                </a:solidFill>
              </a:rPr>
              <a:t>d</a:t>
            </a:r>
            <a:r>
              <a:rPr lang="en-US" altLang="zh-CN" sz="2000" b="1" i="1" dirty="0" err="1">
                <a:solidFill>
                  <a:schemeClr val="tx2"/>
                </a:solidFill>
              </a:rPr>
              <a:t>t</a:t>
            </a:r>
            <a:r>
              <a:rPr lang="en-US" altLang="zh-CN" sz="2000" b="1" i="1" dirty="0">
                <a:solidFill>
                  <a:schemeClr val="tx2"/>
                </a:solidFill>
              </a:rPr>
              <a:t> </a:t>
            </a:r>
            <a:r>
              <a:rPr lang="en-US" altLang="zh-CN" sz="2000" b="1" dirty="0">
                <a:solidFill>
                  <a:schemeClr val="tx2"/>
                </a:solidFill>
              </a:rPr>
              <a:t>=0 </a:t>
            </a:r>
            <a:r>
              <a:rPr lang="en-US" altLang="zh-CN" sz="2000" b="1" dirty="0">
                <a:solidFill>
                  <a:schemeClr val="tx2"/>
                </a:solidFill>
                <a:sym typeface="Symbol" pitchFamily="18" charset="2"/>
              </a:rPr>
              <a:t> </a:t>
            </a:r>
            <a:r>
              <a:rPr lang="en-US" altLang="zh-CN" sz="2000" b="1" i="1" dirty="0" err="1">
                <a:solidFill>
                  <a:schemeClr val="tx2"/>
                </a:solidFill>
                <a:sym typeface="Symbol" pitchFamily="18" charset="2"/>
              </a:rPr>
              <a:t>i</a:t>
            </a:r>
            <a:r>
              <a:rPr lang="en-US" altLang="zh-CN" sz="2000" b="1" dirty="0">
                <a:solidFill>
                  <a:schemeClr val="tx2"/>
                </a:solidFill>
                <a:sym typeface="Symbol" pitchFamily="18" charset="2"/>
              </a:rPr>
              <a:t>=0</a:t>
            </a:r>
            <a:r>
              <a:rPr lang="zh-CN" altLang="en-US" sz="2000" b="1" dirty="0">
                <a:solidFill>
                  <a:schemeClr val="tx2"/>
                </a:solidFill>
                <a:sym typeface="Symbol" pitchFamily="18" charset="2"/>
              </a:rPr>
              <a:t>。电容在直流电路中相当于</a:t>
            </a:r>
            <a:r>
              <a:rPr lang="zh-CN" altLang="en-US" sz="2000" b="1" dirty="0">
                <a:solidFill>
                  <a:srgbClr val="FF0000"/>
                </a:solidFill>
                <a:sym typeface="Symbol" pitchFamily="18" charset="2"/>
              </a:rPr>
              <a:t>开路</a:t>
            </a:r>
            <a:r>
              <a:rPr lang="en-US" altLang="zh-CN" sz="2000" b="1" dirty="0">
                <a:solidFill>
                  <a:schemeClr val="tx2"/>
                </a:solidFill>
                <a:sym typeface="Symbol" pitchFamily="18" charset="2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sym typeface="Symbol" pitchFamily="18" charset="2"/>
              </a:rPr>
              <a:t>电容有隔直作用</a:t>
            </a:r>
            <a:r>
              <a:rPr lang="zh-CN" altLang="en-US" sz="2000" b="1" dirty="0">
                <a:sym typeface="Symbol" pitchFamily="18" charset="2"/>
              </a:rPr>
              <a:t>；（</a:t>
            </a:r>
            <a:r>
              <a:rPr lang="zh-CN" altLang="en-US" sz="2000" b="1" dirty="0">
                <a:solidFill>
                  <a:srgbClr val="3333FF"/>
                </a:solidFill>
                <a:sym typeface="Symbol" pitchFamily="18" charset="2"/>
              </a:rPr>
              <a:t>比如：开关已经闭合很久；电路已经稳定</a:t>
            </a:r>
            <a:r>
              <a:rPr lang="zh-CN" altLang="en-US" sz="2000" b="1" dirty="0">
                <a:sym typeface="Symbol" pitchFamily="18" charset="2"/>
              </a:rPr>
              <a:t>）</a:t>
            </a:r>
            <a:endParaRPr lang="en-US" altLang="zh-CN" sz="2000" b="1" dirty="0">
              <a:sym typeface="Symbol" pitchFamily="18" charset="2"/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lang="en-US" altLang="zh-CN" sz="2000" b="1" dirty="0">
                <a:solidFill>
                  <a:schemeClr val="tx2"/>
                </a:solidFill>
              </a:rPr>
              <a:t>3. </a:t>
            </a:r>
            <a:r>
              <a:rPr lang="zh-CN" altLang="en-US" sz="2000" b="1" dirty="0">
                <a:solidFill>
                  <a:schemeClr val="tx2"/>
                </a:solidFill>
              </a:rPr>
              <a:t>当 </a:t>
            </a:r>
            <a:r>
              <a:rPr lang="en-US" altLang="zh-CN" sz="2000" b="1" i="1" dirty="0" err="1">
                <a:solidFill>
                  <a:schemeClr val="tx2"/>
                </a:solidFill>
              </a:rPr>
              <a:t>i</a:t>
            </a:r>
            <a:r>
              <a:rPr lang="zh-CN" altLang="en-US" sz="2000" b="1" dirty="0">
                <a:solidFill>
                  <a:schemeClr val="tx2"/>
                </a:solidFill>
              </a:rPr>
              <a:t>为有限值，电压只能是</a:t>
            </a:r>
            <a:r>
              <a:rPr lang="zh-CN" altLang="en-US" sz="2000" b="1" dirty="0">
                <a:solidFill>
                  <a:srgbClr val="FF0000"/>
                </a:solidFill>
              </a:rPr>
              <a:t>时间的连续函数，电压不会发生跳变。</a:t>
            </a:r>
            <a:endParaRPr lang="en-US" altLang="zh-CN" sz="2000" b="1" dirty="0">
              <a:solidFill>
                <a:srgbClr val="FF0000"/>
              </a:solidFill>
            </a:endParaRPr>
          </a:p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2"/>
                </a:solidFill>
              </a:rPr>
              <a:t>（惯性元件）</a:t>
            </a:r>
            <a:endParaRPr lang="zh-CN" altLang="en-US" sz="2000" b="1" dirty="0"/>
          </a:p>
          <a:p>
            <a:endParaRPr lang="zh-CN" altLang="en-US" sz="2000" b="1" dirty="0"/>
          </a:p>
        </p:txBody>
      </p:sp>
      <p:sp>
        <p:nvSpPr>
          <p:cNvPr id="38" name="椭圆 37"/>
          <p:cNvSpPr>
            <a:spLocks noChangeArrowheads="1"/>
          </p:cNvSpPr>
          <p:nvPr/>
        </p:nvSpPr>
        <p:spPr bwMode="auto">
          <a:xfrm>
            <a:off x="7021815" y="2481027"/>
            <a:ext cx="1224136" cy="389335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  <p:sp>
        <p:nvSpPr>
          <p:cNvPr id="39" name="椭圆 38"/>
          <p:cNvSpPr>
            <a:spLocks noChangeArrowheads="1"/>
          </p:cNvSpPr>
          <p:nvPr/>
        </p:nvSpPr>
        <p:spPr bwMode="auto">
          <a:xfrm>
            <a:off x="1102499" y="4383906"/>
            <a:ext cx="1383246" cy="43204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</a:ln>
        </p:spPr>
        <p:txBody>
          <a:bodyPr/>
          <a:lstStyle/>
          <a:p>
            <a:endParaRPr lang="en-US" altLang="zh-CN" sz="2000" i="1" dirty="0"/>
          </a:p>
        </p:txBody>
      </p:sp>
      <p:sp>
        <p:nvSpPr>
          <p:cNvPr id="5" name="矩形 4"/>
          <p:cNvSpPr/>
          <p:nvPr/>
        </p:nvSpPr>
        <p:spPr bwMode="auto">
          <a:xfrm>
            <a:off x="3966604" y="910124"/>
            <a:ext cx="1038987" cy="7835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5005591" y="915566"/>
            <a:ext cx="1038987" cy="7835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3" grpId="0" uiExpand="1" build="p"/>
      <p:bldP spid="38" grpId="0" animBg="1"/>
      <p:bldP spid="39" grpId="0" animBg="1"/>
      <p:bldP spid="5" grpId="0" animBg="1"/>
      <p:bldP spid="33" grpId="0" animBg="1"/>
    </p:bldLst>
  </p:timing>
</p:sld>
</file>

<file path=ppt/theme/theme1.xml><?xml version="1.0" encoding="utf-8"?>
<a:theme xmlns:a="http://schemas.openxmlformats.org/drawingml/2006/main" name="2_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ln>
          <a:headEnd type="none" w="med" len="med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楷体_GB2312" pitchFamily="49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楷体_GB2312" pitchFamily="49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1386</Words>
  <Application>Microsoft Office PowerPoint</Application>
  <PresentationFormat>全屏显示(16:9)</PresentationFormat>
  <Paragraphs>285</Paragraphs>
  <Slides>27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华文楷体</vt:lpstr>
      <vt:lpstr>楷体</vt:lpstr>
      <vt:lpstr>楷体_GB2312</vt:lpstr>
      <vt:lpstr>宋体</vt:lpstr>
      <vt:lpstr>Arial</vt:lpstr>
      <vt:lpstr>Calibri</vt:lpstr>
      <vt:lpstr>Times New Roman</vt:lpstr>
      <vt:lpstr>Wingdings</vt:lpstr>
      <vt:lpstr>2_默认设计模板</vt:lpstr>
      <vt:lpstr>空演示文稿</vt:lpstr>
      <vt:lpstr>1_空演示文稿</vt:lpstr>
      <vt:lpstr>位图图像</vt:lpstr>
      <vt:lpstr>Equation</vt:lpstr>
      <vt:lpstr>Image</vt:lpstr>
      <vt:lpstr>MathType 6.0 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1298</cp:revision>
  <dcterms:created xsi:type="dcterms:W3CDTF">2004-09-16T03:31:00Z</dcterms:created>
  <dcterms:modified xsi:type="dcterms:W3CDTF">2022-04-06T07:58:52Z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