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4" r:id="rId1"/>
    <p:sldMasterId id="2147484407" r:id="rId2"/>
  </p:sldMasterIdLst>
  <p:notesMasterIdLst>
    <p:notesMasterId r:id="rId32"/>
  </p:notesMasterIdLst>
  <p:handoutMasterIdLst>
    <p:handoutMasterId r:id="rId33"/>
  </p:handoutMasterIdLst>
  <p:sldIdLst>
    <p:sldId id="443" r:id="rId3"/>
    <p:sldId id="471" r:id="rId4"/>
    <p:sldId id="449" r:id="rId5"/>
    <p:sldId id="450" r:id="rId6"/>
    <p:sldId id="474" r:id="rId7"/>
    <p:sldId id="454" r:id="rId8"/>
    <p:sldId id="473" r:id="rId9"/>
    <p:sldId id="462" r:id="rId10"/>
    <p:sldId id="464" r:id="rId11"/>
    <p:sldId id="467" r:id="rId12"/>
    <p:sldId id="465" r:id="rId13"/>
    <p:sldId id="466" r:id="rId14"/>
    <p:sldId id="472" r:id="rId15"/>
    <p:sldId id="475" r:id="rId16"/>
    <p:sldId id="476" r:id="rId17"/>
    <p:sldId id="477" r:id="rId18"/>
    <p:sldId id="478" r:id="rId19"/>
    <p:sldId id="479" r:id="rId20"/>
    <p:sldId id="480" r:id="rId21"/>
    <p:sldId id="481" r:id="rId22"/>
    <p:sldId id="482" r:id="rId23"/>
    <p:sldId id="483" r:id="rId24"/>
    <p:sldId id="448" r:id="rId25"/>
    <p:sldId id="307" r:id="rId26"/>
    <p:sldId id="309" r:id="rId27"/>
    <p:sldId id="310" r:id="rId28"/>
    <p:sldId id="319" r:id="rId29"/>
    <p:sldId id="322" r:id="rId30"/>
    <p:sldId id="321" r:id="rId3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FF"/>
    <a:srgbClr val="FF3300"/>
    <a:srgbClr val="00FF00"/>
    <a:srgbClr val="FFFF00"/>
    <a:srgbClr val="FF3399"/>
    <a:srgbClr val="FFFFFF"/>
    <a:srgbClr val="0066CC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3552" autoAdjust="0"/>
  </p:normalViewPr>
  <p:slideViewPr>
    <p:cSldViewPr>
      <p:cViewPr varScale="1">
        <p:scale>
          <a:sx n="130" d="100"/>
          <a:sy n="130" d="100"/>
        </p:scale>
        <p:origin x="528" y="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emf"/><Relationship Id="rId4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image" Target="../media/image64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image" Target="../media/image66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image" Target="../media/image71.emf"/><Relationship Id="rId6" Type="http://schemas.openxmlformats.org/officeDocument/2006/relationships/image" Target="../media/image76.wmf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77.e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image" Target="../media/image79.emf"/><Relationship Id="rId5" Type="http://schemas.openxmlformats.org/officeDocument/2006/relationships/image" Target="../media/image83.emf"/><Relationship Id="rId4" Type="http://schemas.openxmlformats.org/officeDocument/2006/relationships/image" Target="../media/image82.e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image" Target="../media/image8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303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Rp</a:t>
            </a:r>
            <a:r>
              <a:rPr lang="en-US" altLang="zh-CN" dirty="0"/>
              <a:t>(0+)</a:t>
            </a:r>
            <a:r>
              <a:rPr lang="zh-CN" altLang="en-US" dirty="0"/>
              <a:t>为齐次方程特解或强制响应在</a:t>
            </a:r>
            <a:r>
              <a:rPr lang="en-US" altLang="zh-CN" dirty="0"/>
              <a:t>t=0+</a:t>
            </a:r>
            <a:r>
              <a:rPr lang="zh-CN" altLang="en-US" dirty="0"/>
              <a:t>时刻的解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51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514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7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求时间常数</a:t>
            </a:r>
            <a:r>
              <a:rPr lang="zh-CN" altLang="en-US" b="1" i="1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，</a:t>
            </a:r>
            <a:r>
              <a:rPr lang="zh-CN" altLang="en-US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等于</a:t>
            </a:r>
            <a:r>
              <a:rPr lang="en-US" altLang="zh-CN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RC,R</a:t>
            </a:r>
            <a:r>
              <a:rPr lang="zh-CN" altLang="en-US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是无源网络的等效电阻。最后画出</a:t>
            </a:r>
            <a:r>
              <a:rPr lang="en-US" altLang="zh-CN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Il</a:t>
            </a:r>
            <a:r>
              <a:rPr lang="zh-CN" altLang="en-US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的曲线从零时刻画到无穷时刻，</a:t>
            </a:r>
            <a:endParaRPr lang="zh-CN" altLang="en-US" b="0" i="0" dirty="0">
              <a:solidFill>
                <a:srgbClr val="FF3300"/>
              </a:solidFill>
              <a:latin typeface="+mn-lt"/>
              <a:ea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75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求时间常数</a:t>
            </a:r>
            <a:r>
              <a:rPr lang="zh-CN" altLang="en-US" b="1" i="1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，</a:t>
            </a:r>
            <a:r>
              <a:rPr lang="zh-CN" altLang="en-US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等于</a:t>
            </a:r>
            <a:r>
              <a:rPr lang="en-US" altLang="zh-CN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RC,R</a:t>
            </a:r>
            <a:r>
              <a:rPr lang="zh-CN" altLang="en-US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是无源网络的等效电阻。最后画出</a:t>
            </a:r>
            <a:r>
              <a:rPr lang="en-US" altLang="zh-CN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Il</a:t>
            </a:r>
            <a:r>
              <a:rPr lang="zh-CN" altLang="en-US" b="0" i="0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的曲线从零时刻画到无穷时刻，</a:t>
            </a:r>
            <a:endParaRPr lang="zh-CN" altLang="en-US" b="0" i="0" dirty="0">
              <a:solidFill>
                <a:srgbClr val="FF3300"/>
              </a:solidFill>
              <a:latin typeface="+mn-lt"/>
              <a:ea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75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991276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2786571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37709205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19213963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B64C08B-59CB-459F-9C26-6B6CA0FED1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22F21A4-BCE1-4A15-8481-132861E868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5EF0255-C30F-4908-A4E4-9074D4D3D3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C4863-A8F8-4D37-A0B0-D53F5326C4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0528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CDB8F49-6076-466E-B114-1712C08F0D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97EB1DB-13D2-4517-A449-B8375BDD8C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B6FDFAE-19CB-4E1D-B8EA-3E40954E04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6B9F9F-E77B-41C4-B42B-F9D3E1D253F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0388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763963-1F2F-4A9C-8AF9-71AF51C1E4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978B85-476E-458A-8D84-3C336E8F63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B6EDC5F-F1A5-4358-9AD3-A842CF31A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DD240E-4595-4AA8-AFBC-79092FA1932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4812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D01222-0C51-4FC3-933D-A46FABFFA4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753DE4-8E29-4C8E-97D3-F04665BADD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695E3B-ECC5-4B53-A6AC-3EE4E0ED6C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17CB5F-9697-4B71-8DB4-ADAD6CC011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5306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1FBF16F-449E-408C-8B82-FFD83ADE8B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6C21B6A-E89B-472B-A1DE-31554FD81BF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3885DE9-6EB1-4C04-9DA4-4826321188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F4DA6B-06DB-4659-81E5-C38EEBA8F1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4104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00D5E56-8423-4BD9-8534-F15C2A2082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9111B7C-4449-494A-B455-2257C4A799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20D2340-5173-4DD6-A662-EDF2BF6B36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FE87BA-6740-454C-B516-90D53D8DB3C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9487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390FD8E-3085-493A-9359-62B5EE6638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15C43AE-30A3-4A1E-BF28-998D2CFF5E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7ADA94C-0011-494F-8A3B-8289E1A4A8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35098-DE02-4CB2-A556-AD80A92CEA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5458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4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6876054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533F25-4C9B-4131-9CDC-5196851768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4ED9F8-4BB8-4E19-988C-DFC7449B86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9271D5-0231-4CA5-A973-9BF767119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552A7F-5959-4DB3-833F-7FDD2E7071A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4341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90C939-040C-462B-B020-59BA9F8D70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54043-5469-4CEA-9AEB-C84B14A6A6E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CBCC6C-6533-439C-A047-2B1776DB28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E84AAA-C032-41AD-AF55-8110B90F866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659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29DC116-5B46-43CA-BD15-1726FBB154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565C2F-E5B6-46B1-8979-F06AB4DBE8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2372E3-AE50-455D-8209-C81F934597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DF5EB4-39E2-4546-AEC5-0BAD36D225E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3963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A921C3-B367-47F1-93BE-DD7EF38EEE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41A552-CD8D-4808-9920-FD36E8980F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1807199-2B67-4932-A32D-FA6D24F300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086D6F-4C99-47D4-BA39-28D73E5B1C6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283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14216652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281870180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409714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228950879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一阶电路的三要素法</a:t>
            </a:r>
          </a:p>
        </p:txBody>
      </p:sp>
    </p:spTree>
    <p:extLst>
      <p:ext uri="{BB962C8B-B14F-4D97-AF65-F5344CB8AC3E}">
        <p14:creationId xmlns:p14="http://schemas.microsoft.com/office/powerpoint/2010/main" val="20770897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4871093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8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3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0100926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81" y="4754564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4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  <p:sldLayoutId id="2147484406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4E16B15-D29D-40FB-AD33-BC15099E7B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D22F5F8-F028-4540-A8E3-882CA5E5C1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1238687-3400-41A6-B964-DF9832AE285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050" b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A910928-21C9-4D85-9303-2DFB0709264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050" b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DD59233-393C-41BD-BDDC-52B0F417C52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50" b="0">
                <a:solidFill>
                  <a:schemeClr val="tx1"/>
                </a:solidFill>
              </a:defRPr>
            </a:lvl1pPr>
          </a:lstStyle>
          <a:p>
            <a:fld id="{ADD3E3EF-6DA4-4F91-9E1A-C18AAAAA0D7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431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  <p:sldLayoutId id="2147484410" r:id="rId3"/>
    <p:sldLayoutId id="2147484411" r:id="rId4"/>
    <p:sldLayoutId id="2147484412" r:id="rId5"/>
    <p:sldLayoutId id="2147484413" r:id="rId6"/>
    <p:sldLayoutId id="2147484414" r:id="rId7"/>
    <p:sldLayoutId id="2147484415" r:id="rId8"/>
    <p:sldLayoutId id="2147484416" r:id="rId9"/>
    <p:sldLayoutId id="2147484417" r:id="rId10"/>
    <p:sldLayoutId id="21474844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9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0.png"/><Relationship Id="rId9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34.wmf"/><Relationship Id="rId5" Type="http://schemas.openxmlformats.org/officeDocument/2006/relationships/image" Target="../media/image31.emf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3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3.png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oleObject" Target="../embeddings/oleObject33.bin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4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49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51.png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52.wmf"/><Relationship Id="rId10" Type="http://schemas.openxmlformats.org/officeDocument/2006/relationships/image" Target="../media/image55.png"/><Relationship Id="rId4" Type="http://schemas.openxmlformats.org/officeDocument/2006/relationships/oleObject" Target="../embeddings/oleObject39.bin"/><Relationship Id="rId9" Type="http://schemas.openxmlformats.org/officeDocument/2006/relationships/image" Target="../media/image5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7.png"/><Relationship Id="rId5" Type="http://schemas.openxmlformats.org/officeDocument/2006/relationships/image" Target="../media/image51.png"/><Relationship Id="rId4" Type="http://schemas.openxmlformats.org/officeDocument/2006/relationships/image" Target="../media/image56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9.wmf"/><Relationship Id="rId11" Type="http://schemas.openxmlformats.org/officeDocument/2006/relationships/image" Target="../media/image62.png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61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4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5.e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64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70.e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7.emf"/><Relationship Id="rId11" Type="http://schemas.openxmlformats.org/officeDocument/2006/relationships/oleObject" Target="../embeddings/oleObject53.bin"/><Relationship Id="rId5" Type="http://schemas.openxmlformats.org/officeDocument/2006/relationships/oleObject" Target="../embeddings/oleObject50.bin"/><Relationship Id="rId10" Type="http://schemas.openxmlformats.org/officeDocument/2006/relationships/image" Target="../media/image69.emf"/><Relationship Id="rId4" Type="http://schemas.openxmlformats.org/officeDocument/2006/relationships/image" Target="../media/image66.emf"/><Relationship Id="rId9" Type="http://schemas.openxmlformats.org/officeDocument/2006/relationships/oleObject" Target="../embeddings/oleObject52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13" Type="http://schemas.openxmlformats.org/officeDocument/2006/relationships/oleObject" Target="../embeddings/oleObject59.bin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75.e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2.emf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5.bin"/><Relationship Id="rId10" Type="http://schemas.openxmlformats.org/officeDocument/2006/relationships/image" Target="../media/image74.emf"/><Relationship Id="rId4" Type="http://schemas.openxmlformats.org/officeDocument/2006/relationships/image" Target="../media/image71.emf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7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8.emf"/><Relationship Id="rId5" Type="http://schemas.openxmlformats.org/officeDocument/2006/relationships/oleObject" Target="../embeddings/oleObject61.bin"/><Relationship Id="rId4" Type="http://schemas.openxmlformats.org/officeDocument/2006/relationships/image" Target="../media/image77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12" Type="http://schemas.openxmlformats.org/officeDocument/2006/relationships/image" Target="../media/image83.e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80.emf"/><Relationship Id="rId11" Type="http://schemas.openxmlformats.org/officeDocument/2006/relationships/oleObject" Target="../embeddings/oleObject66.bin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82.emf"/><Relationship Id="rId4" Type="http://schemas.openxmlformats.org/officeDocument/2006/relationships/image" Target="../media/image79.emf"/><Relationship Id="rId9" Type="http://schemas.openxmlformats.org/officeDocument/2006/relationships/oleObject" Target="../embeddings/oleObject6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5.e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8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2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94965" y="2000250"/>
            <a:ext cx="4354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一阶电路的三要素法</a:t>
            </a:r>
          </a:p>
        </p:txBody>
      </p:sp>
    </p:spTree>
    <p:extLst>
      <p:ext uri="{BB962C8B-B14F-4D97-AF65-F5344CB8AC3E}">
        <p14:creationId xmlns:p14="http://schemas.microsoft.com/office/powerpoint/2010/main" val="219226883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60359" y="555526"/>
            <a:ext cx="2590800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3333FF"/>
                </a:solidFill>
                <a:latin typeface="楷体_GB2312" pitchFamily="49" charset="-122"/>
              </a:rPr>
              <a:t>0</a:t>
            </a:r>
            <a:r>
              <a:rPr lang="en-US" altLang="zh-CN" b="1" baseline="30000" dirty="0">
                <a:solidFill>
                  <a:srgbClr val="3333FF"/>
                </a:solidFill>
                <a:latin typeface="楷体_GB2312" pitchFamily="49" charset="-122"/>
              </a:rPr>
              <a:t>+</a:t>
            </a:r>
            <a:r>
              <a:rPr lang="zh-CN" altLang="en-US" b="1" dirty="0">
                <a:solidFill>
                  <a:srgbClr val="3333FF"/>
                </a:solidFill>
                <a:latin typeface="楷体_GB2312" pitchFamily="49" charset="-122"/>
              </a:rPr>
              <a:t>图：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482842"/>
              </p:ext>
            </p:extLst>
          </p:nvPr>
        </p:nvGraphicFramePr>
        <p:xfrm>
          <a:off x="1763688" y="3003798"/>
          <a:ext cx="2489463" cy="1586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47" name="Equation" r:id="rId3" imgW="1434960" imgH="876240" progId="Equation.DSMT4">
                  <p:embed/>
                </p:oleObj>
              </mc:Choice>
              <mc:Fallback>
                <p:oleObj name="Equation" r:id="rId3" imgW="1434960" imgH="876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003798"/>
                        <a:ext cx="2489463" cy="15865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32334" y="931334"/>
            <a:ext cx="2851634" cy="192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右箭头 15"/>
          <p:cNvSpPr/>
          <p:nvPr/>
        </p:nvSpPr>
        <p:spPr bwMode="auto">
          <a:xfrm>
            <a:off x="4788024" y="1553622"/>
            <a:ext cx="360040" cy="26749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912370"/>
            <a:ext cx="2613932" cy="223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733575"/>
              </p:ext>
            </p:extLst>
          </p:nvPr>
        </p:nvGraphicFramePr>
        <p:xfrm>
          <a:off x="1669490" y="280888"/>
          <a:ext cx="273685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248" name="Equation" r:id="rId7" imgW="1257120" imgH="241200" progId="Equation.DSMT4">
                  <p:embed/>
                </p:oleObj>
              </mc:Choice>
              <mc:Fallback>
                <p:oleObj name="Equation" r:id="rId7" imgW="1257120" imgH="241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9490" y="280888"/>
                        <a:ext cx="2736850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9477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6073" y="987574"/>
            <a:ext cx="2736304" cy="243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28625" y="411510"/>
            <a:ext cx="6705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n-US" altLang="zh-CN" b="1" dirty="0">
                <a:latin typeface="+mn-lt"/>
                <a:ea typeface="+mn-ea"/>
              </a:rPr>
              <a:t>2.</a:t>
            </a:r>
            <a:r>
              <a:rPr lang="zh-CN" altLang="en-US" b="1" dirty="0">
                <a:latin typeface="+mn-lt"/>
                <a:ea typeface="+mn-ea"/>
              </a:rPr>
              <a:t>计算稳态值</a:t>
            </a:r>
            <a:r>
              <a:rPr lang="en-US" altLang="zh-CN" b="1" i="1" dirty="0" err="1">
                <a:solidFill>
                  <a:srgbClr val="FF0000"/>
                </a:solidFill>
                <a:latin typeface="+mn-lt"/>
                <a:ea typeface="+mn-ea"/>
              </a:rPr>
              <a:t>i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(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  <a:sym typeface="Symbol" pitchFamily="18" charset="2"/>
              </a:rPr>
              <a:t>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)</a:t>
            </a:r>
            <a:r>
              <a:rPr lang="en-US" altLang="zh-CN" b="1" dirty="0">
                <a:latin typeface="+mn-lt"/>
                <a:ea typeface="+mn-ea"/>
              </a:rPr>
              <a:t> 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39552" y="1059582"/>
            <a:ext cx="2590800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chemeClr val="accent2"/>
                </a:solidFill>
                <a:sym typeface="Symbol" pitchFamily="18" charset="2"/>
              </a:rPr>
              <a:t></a:t>
            </a:r>
            <a:r>
              <a:rPr lang="zh-CN" altLang="en-US" b="1" dirty="0">
                <a:solidFill>
                  <a:srgbClr val="3333FF"/>
                </a:solidFill>
                <a:latin typeface="楷体_GB2312" pitchFamily="49" charset="-122"/>
              </a:rPr>
              <a:t>图：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047691"/>
              </p:ext>
            </p:extLst>
          </p:nvPr>
        </p:nvGraphicFramePr>
        <p:xfrm>
          <a:off x="2743200" y="3462338"/>
          <a:ext cx="2859088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75" name="Equation" r:id="rId4" imgW="1346040" imgH="393480" progId="Equation.DSMT4">
                  <p:embed/>
                </p:oleObj>
              </mc:Choice>
              <mc:Fallback>
                <p:oleObj name="Equation" r:id="rId4" imgW="1346040" imgH="393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462338"/>
                        <a:ext cx="2859088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987574"/>
            <a:ext cx="3067658" cy="20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右箭头 4"/>
          <p:cNvSpPr/>
          <p:nvPr/>
        </p:nvSpPr>
        <p:spPr bwMode="auto">
          <a:xfrm>
            <a:off x="5436096" y="1923678"/>
            <a:ext cx="360040" cy="26749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>
            <a:off x="8353286" y="1734815"/>
            <a:ext cx="0" cy="537094"/>
          </a:xfrm>
          <a:prstGeom prst="line">
            <a:avLst/>
          </a:prstGeom>
          <a:ln w="38100">
            <a:solidFill>
              <a:srgbClr val="3333FF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1824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932040" y="699460"/>
            <a:ext cx="2700676" cy="2376346"/>
            <a:chOff x="5229902" y="563886"/>
            <a:chExt cx="2700676" cy="2376346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29902" y="563886"/>
              <a:ext cx="2700676" cy="2376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5" name="直接连接符 24"/>
            <p:cNvCxnSpPr/>
            <p:nvPr/>
          </p:nvCxnSpPr>
          <p:spPr bwMode="auto">
            <a:xfrm>
              <a:off x="5292080" y="1376269"/>
              <a:ext cx="0" cy="549751"/>
            </a:xfrm>
            <a:prstGeom prst="line">
              <a:avLst/>
            </a:prstGeom>
            <a:ln w="38100">
              <a:solidFill>
                <a:srgbClr val="3333FF"/>
              </a:solidFill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39552" y="339502"/>
            <a:ext cx="24833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+mn-lt"/>
                <a:ea typeface="+mn-ea"/>
                <a:sym typeface="宋体" pitchFamily="2" charset="-122"/>
              </a:rPr>
              <a:t>3.</a:t>
            </a:r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 </a:t>
            </a:r>
            <a:r>
              <a:rPr lang="zh-CN" altLang="en-US" b="1" dirty="0">
                <a:latin typeface="+mn-lt"/>
                <a:ea typeface="+mn-ea"/>
              </a:rPr>
              <a:t>计算时间常数</a:t>
            </a:r>
            <a:r>
              <a:rPr lang="zh-CN" altLang="en-US" b="1" i="1" dirty="0">
                <a:solidFill>
                  <a:srgbClr val="FF3300"/>
                </a:solidFill>
                <a:latin typeface="+mn-lt"/>
                <a:ea typeface="+mn-ea"/>
                <a:sym typeface="Symbol" pitchFamily="18" charset="2"/>
              </a:rPr>
              <a:t></a:t>
            </a:r>
            <a:endParaRPr lang="zh-CN" altLang="en-US" b="1" i="1" dirty="0">
              <a:solidFill>
                <a:srgbClr val="FF3300"/>
              </a:solidFill>
              <a:latin typeface="+mn-lt"/>
              <a:ea typeface="+mn-ea"/>
            </a:endParaRPr>
          </a:p>
          <a:p>
            <a:endParaRPr lang="en-US" altLang="zh-CN" b="1" dirty="0">
              <a:latin typeface="+mn-lt"/>
              <a:ea typeface="+mn-ea"/>
              <a:sym typeface="宋体" pitchFamily="2" charset="-122"/>
            </a:endParaRPr>
          </a:p>
        </p:txBody>
      </p:sp>
      <p:graphicFrame>
        <p:nvGraphicFramePr>
          <p:cNvPr id="1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728565"/>
              </p:ext>
            </p:extLst>
          </p:nvPr>
        </p:nvGraphicFramePr>
        <p:xfrm>
          <a:off x="683568" y="3776761"/>
          <a:ext cx="2640013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79" name="Equation" r:id="rId5" imgW="1358640" imgH="444240" progId="Equation.DSMT4">
                  <p:embed/>
                </p:oleObj>
              </mc:Choice>
              <mc:Fallback>
                <p:oleObj name="Equation" r:id="rId5" imgW="13586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776761"/>
                        <a:ext cx="2640013" cy="8112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915566"/>
            <a:ext cx="2853720" cy="192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右箭头 23"/>
          <p:cNvSpPr/>
          <p:nvPr/>
        </p:nvSpPr>
        <p:spPr bwMode="auto">
          <a:xfrm>
            <a:off x="4196530" y="1658522"/>
            <a:ext cx="360040" cy="26749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1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163044"/>
              </p:ext>
            </p:extLst>
          </p:nvPr>
        </p:nvGraphicFramePr>
        <p:xfrm>
          <a:off x="896938" y="3240088"/>
          <a:ext cx="2452687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80" name="Equation" r:id="rId8" imgW="1180800" imgH="241200" progId="Equation.DSMT4">
                  <p:embed/>
                </p:oleObj>
              </mc:Choice>
              <mc:Fallback>
                <p:oleObj name="Equation" r:id="rId8" imgW="11808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938" y="3240088"/>
                        <a:ext cx="2452687" cy="523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732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467544" y="1707654"/>
            <a:ext cx="45365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b="1" dirty="0">
                <a:latin typeface="+mn-lt"/>
                <a:ea typeface="+mn-ea"/>
              </a:rPr>
              <a:t>代入三要素公式 </a:t>
            </a: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378529"/>
              </p:ext>
            </p:extLst>
          </p:nvPr>
        </p:nvGraphicFramePr>
        <p:xfrm>
          <a:off x="4584327" y="411163"/>
          <a:ext cx="3948113" cy="262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325" name="Visio" r:id="rId4" imgW="2051331" imgH="1391850" progId="Visio.Drawing.11">
                  <p:embed/>
                </p:oleObj>
              </mc:Choice>
              <mc:Fallback>
                <p:oleObj name="Visio" r:id="rId4" imgW="2051331" imgH="13918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4327" y="411163"/>
                        <a:ext cx="3948113" cy="26225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任意多边形 1"/>
          <p:cNvSpPr/>
          <p:nvPr/>
        </p:nvSpPr>
        <p:spPr bwMode="auto">
          <a:xfrm>
            <a:off x="5652120" y="1344717"/>
            <a:ext cx="2337767" cy="218921"/>
          </a:xfrm>
          <a:custGeom>
            <a:avLst/>
            <a:gdLst>
              <a:gd name="connsiteX0" fmla="*/ 0 w 1932039"/>
              <a:gd name="connsiteY0" fmla="*/ 0 h 218921"/>
              <a:gd name="connsiteX1" fmla="*/ 169607 w 1932039"/>
              <a:gd name="connsiteY1" fmla="*/ 117987 h 218921"/>
              <a:gd name="connsiteX2" fmla="*/ 648929 w 1932039"/>
              <a:gd name="connsiteY2" fmla="*/ 213852 h 218921"/>
              <a:gd name="connsiteX3" fmla="*/ 1932039 w 1932039"/>
              <a:gd name="connsiteY3" fmla="*/ 206477 h 218921"/>
              <a:gd name="connsiteX4" fmla="*/ 1932039 w 1932039"/>
              <a:gd name="connsiteY4" fmla="*/ 206477 h 218921"/>
              <a:gd name="connsiteX5" fmla="*/ 1932039 w 1932039"/>
              <a:gd name="connsiteY5" fmla="*/ 206477 h 21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2039" h="218921">
                <a:moveTo>
                  <a:pt x="0" y="0"/>
                </a:moveTo>
                <a:cubicBezTo>
                  <a:pt x="30726" y="41172"/>
                  <a:pt x="61452" y="82345"/>
                  <a:pt x="169607" y="117987"/>
                </a:cubicBezTo>
                <a:cubicBezTo>
                  <a:pt x="277762" y="153629"/>
                  <a:pt x="355190" y="199104"/>
                  <a:pt x="648929" y="213852"/>
                </a:cubicBezTo>
                <a:cubicBezTo>
                  <a:pt x="942668" y="228600"/>
                  <a:pt x="1932039" y="206477"/>
                  <a:pt x="1932039" y="206477"/>
                </a:cubicBezTo>
                <a:lnTo>
                  <a:pt x="1932039" y="206477"/>
                </a:lnTo>
                <a:lnTo>
                  <a:pt x="1932039" y="206477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79512" y="411510"/>
            <a:ext cx="45365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dirty="0">
                <a:latin typeface="+mn-lt"/>
                <a:ea typeface="+mn-ea"/>
              </a:rPr>
              <a:t>4. </a:t>
            </a:r>
            <a:r>
              <a:rPr lang="zh-CN" altLang="en-US" dirty="0">
                <a:solidFill>
                  <a:srgbClr val="FF3300"/>
                </a:solidFill>
                <a:latin typeface="+mn-lt"/>
                <a:ea typeface="+mn-ea"/>
              </a:rPr>
              <a:t>初始值</a:t>
            </a:r>
            <a:r>
              <a:rPr lang="en-US" altLang="zh-CN" i="1" dirty="0" err="1">
                <a:sym typeface="宋体" pitchFamily="2" charset="-122"/>
              </a:rPr>
              <a:t>i</a:t>
            </a:r>
            <a:r>
              <a:rPr lang="en-US" altLang="zh-CN" baseline="-25000" dirty="0">
                <a:sym typeface="宋体" pitchFamily="2" charset="-122"/>
              </a:rPr>
              <a:t> </a:t>
            </a:r>
            <a:r>
              <a:rPr lang="en-US" altLang="zh-CN" dirty="0">
                <a:sym typeface="宋体" pitchFamily="2" charset="-122"/>
              </a:rPr>
              <a:t>(0</a:t>
            </a:r>
            <a:r>
              <a:rPr lang="en-US" altLang="zh-CN" baseline="30000" dirty="0">
                <a:sym typeface="宋体" pitchFamily="2" charset="-122"/>
              </a:rPr>
              <a:t>+</a:t>
            </a:r>
            <a:r>
              <a:rPr lang="en-US" altLang="zh-CN" dirty="0">
                <a:sym typeface="宋体" pitchFamily="2" charset="-122"/>
              </a:rPr>
              <a:t>)=5A</a:t>
            </a:r>
            <a:r>
              <a:rPr lang="zh-CN" altLang="en-US" dirty="0">
                <a:sym typeface="Symbol" pitchFamily="18" charset="2"/>
              </a:rPr>
              <a:t> </a:t>
            </a:r>
            <a:r>
              <a:rPr lang="zh-CN" altLang="en-US" dirty="0">
                <a:latin typeface="+mn-lt"/>
                <a:ea typeface="+mn-ea"/>
              </a:rPr>
              <a:t>、</a:t>
            </a:r>
            <a:endParaRPr lang="en-US" altLang="zh-CN" dirty="0">
              <a:latin typeface="+mn-lt"/>
              <a:ea typeface="+mn-ea"/>
            </a:endParaRPr>
          </a:p>
          <a:p>
            <a:pPr eaLnBrk="0" hangingPunct="0"/>
            <a:r>
              <a:rPr lang="en-US" altLang="zh-CN" dirty="0">
                <a:solidFill>
                  <a:srgbClr val="FF3300"/>
                </a:solidFill>
                <a:latin typeface="+mn-lt"/>
                <a:ea typeface="+mn-ea"/>
              </a:rPr>
              <a:t>    </a:t>
            </a:r>
            <a:r>
              <a:rPr lang="zh-CN" altLang="en-US" dirty="0">
                <a:solidFill>
                  <a:srgbClr val="FF3300"/>
                </a:solidFill>
                <a:latin typeface="+mn-lt"/>
                <a:ea typeface="+mn-ea"/>
              </a:rPr>
              <a:t>稳态值</a:t>
            </a:r>
            <a:r>
              <a:rPr lang="en-US" altLang="zh-CN" i="1" dirty="0">
                <a:sym typeface="宋体" pitchFamily="2" charset="-122"/>
              </a:rPr>
              <a:t> </a:t>
            </a:r>
            <a:r>
              <a:rPr lang="en-US" altLang="zh-CN" i="1" dirty="0" err="1">
                <a:sym typeface="宋体" pitchFamily="2" charset="-122"/>
              </a:rPr>
              <a:t>i</a:t>
            </a:r>
            <a:r>
              <a:rPr lang="en-US" altLang="zh-CN" i="1" dirty="0">
                <a:solidFill>
                  <a:srgbClr val="3333FF"/>
                </a:solidFill>
              </a:rPr>
              <a:t> </a:t>
            </a:r>
            <a:r>
              <a:rPr lang="en-US" altLang="zh-CN" dirty="0"/>
              <a:t>(</a:t>
            </a:r>
            <a:r>
              <a:rPr lang="en-US" altLang="zh-CN" dirty="0">
                <a:sym typeface="Symbol" pitchFamily="18" charset="2"/>
              </a:rPr>
              <a:t></a:t>
            </a:r>
            <a:r>
              <a:rPr lang="en-US" altLang="zh-CN" dirty="0"/>
              <a:t>)=4.5A</a:t>
            </a:r>
            <a:endParaRPr lang="en-US" altLang="zh-CN" dirty="0">
              <a:solidFill>
                <a:srgbClr val="FF3300"/>
              </a:solidFill>
              <a:latin typeface="+mn-lt"/>
              <a:ea typeface="+mn-ea"/>
            </a:endParaRPr>
          </a:p>
          <a:p>
            <a:pPr eaLnBrk="0" hangingPunct="0"/>
            <a:r>
              <a:rPr lang="zh-CN" altLang="en-US" dirty="0">
                <a:solidFill>
                  <a:srgbClr val="FF3300"/>
                </a:solidFill>
                <a:latin typeface="+mn-lt"/>
                <a:ea typeface="+mn-ea"/>
              </a:rPr>
              <a:t>    时间常数</a:t>
            </a:r>
            <a:r>
              <a:rPr lang="zh-CN" altLang="en-US" dirty="0">
                <a:sym typeface="Symbol" pitchFamily="18" charset="2"/>
              </a:rPr>
              <a:t></a:t>
            </a:r>
            <a:r>
              <a:rPr lang="en-US" altLang="zh-CN" dirty="0">
                <a:sym typeface="Symbol" pitchFamily="18" charset="2"/>
              </a:rPr>
              <a:t>=1/16(S)</a:t>
            </a:r>
            <a:r>
              <a:rPr lang="zh-CN" altLang="en-US" dirty="0">
                <a:latin typeface="+mn-lt"/>
                <a:ea typeface="+mn-ea"/>
              </a:rPr>
              <a:t> 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216910"/>
              </p:ext>
            </p:extLst>
          </p:nvPr>
        </p:nvGraphicFramePr>
        <p:xfrm>
          <a:off x="539552" y="2283718"/>
          <a:ext cx="3420123" cy="650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326" name="Equation" r:id="rId6" imgW="1536480" imgH="291960" progId="Equation.DSMT4">
                  <p:embed/>
                </p:oleObj>
              </mc:Choice>
              <mc:Fallback>
                <p:oleObj name="Equation" r:id="rId6" imgW="1536480" imgH="291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9552" y="2283718"/>
                        <a:ext cx="3420123" cy="650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303735"/>
              </p:ext>
            </p:extLst>
          </p:nvPr>
        </p:nvGraphicFramePr>
        <p:xfrm>
          <a:off x="995363" y="2957513"/>
          <a:ext cx="243046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327" name="Equation" r:id="rId8" imgW="1091880" imgH="203040" progId="Equation.DSMT4">
                  <p:embed/>
                </p:oleObj>
              </mc:Choice>
              <mc:Fallback>
                <p:oleObj name="Equation" r:id="rId8" imgW="1091880" imgH="20304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957513"/>
                        <a:ext cx="2430462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936867"/>
              </p:ext>
            </p:extLst>
          </p:nvPr>
        </p:nvGraphicFramePr>
        <p:xfrm>
          <a:off x="1057275" y="3489325"/>
          <a:ext cx="27130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328" name="Equation" r:id="rId10" imgW="1218960" imgH="203040" progId="Equation.DSMT4">
                  <p:embed/>
                </p:oleObj>
              </mc:Choice>
              <mc:Fallback>
                <p:oleObj name="Equation" r:id="rId10" imgW="1218960" imgH="20304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3489325"/>
                        <a:ext cx="2713038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1033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3AF9324-4BF8-46FD-AE4A-AC6A7E6BEC81}"/>
              </a:ext>
            </a:extLst>
          </p:cNvPr>
          <p:cNvSpPr/>
          <p:nvPr/>
        </p:nvSpPr>
        <p:spPr>
          <a:xfrm>
            <a:off x="323528" y="339502"/>
            <a:ext cx="846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0" hangingPunct="0">
              <a:spcBef>
                <a:spcPct val="50000"/>
              </a:spcBef>
            </a:pPr>
            <a:r>
              <a:rPr lang="zh-CN" altLang="en-US" b="1">
                <a:latin typeface="+mj-lt"/>
                <a:ea typeface="楷体_GB2312" pitchFamily="49" charset="-122"/>
              </a:rPr>
              <a:t>例</a:t>
            </a:r>
            <a:r>
              <a:rPr lang="en-US" altLang="zh-CN" b="1">
                <a:latin typeface="+mj-lt"/>
                <a:ea typeface="楷体_GB2312" pitchFamily="49" charset="-122"/>
              </a:rPr>
              <a:t>  </a:t>
            </a:r>
            <a:r>
              <a:rPr lang="zh-CN" altLang="en-US" b="1">
                <a:latin typeface="+mj-lt"/>
                <a:ea typeface="楷体_GB2312" pitchFamily="49" charset="-122"/>
              </a:rPr>
              <a:t>电路原处于稳定状态。求</a:t>
            </a:r>
            <a:r>
              <a:rPr lang="en-US" altLang="zh-CN" b="1" i="1">
                <a:latin typeface="+mj-lt"/>
                <a:ea typeface="楷体_GB2312" pitchFamily="49" charset="-122"/>
              </a:rPr>
              <a:t>t</a:t>
            </a:r>
            <a:r>
              <a:rPr lang="en-US" altLang="zh-CN" b="1">
                <a:latin typeface="+mj-lt"/>
                <a:ea typeface="楷体_GB2312" pitchFamily="49" charset="-122"/>
                <a:sym typeface="Symbol" panose="05050102010706020507" pitchFamily="18" charset="2"/>
              </a:rPr>
              <a:t></a:t>
            </a:r>
            <a:r>
              <a:rPr lang="en-US" altLang="zh-CN" b="1">
                <a:latin typeface="+mj-lt"/>
                <a:ea typeface="楷体_GB2312" pitchFamily="49" charset="-122"/>
              </a:rPr>
              <a:t>0</a:t>
            </a:r>
            <a:r>
              <a:rPr lang="zh-CN" altLang="en-US" b="1">
                <a:latin typeface="+mj-lt"/>
                <a:ea typeface="楷体_GB2312" pitchFamily="49" charset="-122"/>
              </a:rPr>
              <a:t>的</a:t>
            </a:r>
            <a:r>
              <a:rPr lang="en-US" altLang="zh-CN" b="1" i="1">
                <a:latin typeface="+mj-lt"/>
                <a:ea typeface="楷体_GB2312" pitchFamily="49" charset="-122"/>
              </a:rPr>
              <a:t>u</a:t>
            </a:r>
            <a:r>
              <a:rPr lang="en-US" altLang="zh-CN" b="1" baseline="-30000">
                <a:latin typeface="+mj-lt"/>
                <a:ea typeface="楷体_GB2312" pitchFamily="49" charset="-122"/>
              </a:rPr>
              <a:t>C</a:t>
            </a:r>
            <a:r>
              <a:rPr lang="en-US" altLang="zh-CN" b="1">
                <a:latin typeface="+mj-lt"/>
                <a:ea typeface="楷体_GB2312" pitchFamily="49" charset="-122"/>
              </a:rPr>
              <a:t>(</a:t>
            </a:r>
            <a:r>
              <a:rPr lang="en-US" altLang="zh-CN" b="1" i="1">
                <a:latin typeface="+mj-lt"/>
                <a:ea typeface="楷体_GB2312" pitchFamily="49" charset="-122"/>
              </a:rPr>
              <a:t>t</a:t>
            </a:r>
            <a:r>
              <a:rPr lang="en-US" altLang="zh-CN" b="1">
                <a:latin typeface="+mj-lt"/>
                <a:ea typeface="楷体_GB2312" pitchFamily="49" charset="-122"/>
              </a:rPr>
              <a:t>)</a:t>
            </a:r>
            <a:r>
              <a:rPr lang="zh-CN" altLang="en-US" b="1">
                <a:latin typeface="+mj-lt"/>
                <a:ea typeface="楷体_GB2312" pitchFamily="49" charset="-122"/>
              </a:rPr>
              <a:t>和</a:t>
            </a:r>
            <a:r>
              <a:rPr lang="en-US" altLang="zh-CN" b="1" i="1">
                <a:latin typeface="+mj-lt"/>
                <a:ea typeface="楷体_GB2312" pitchFamily="49" charset="-122"/>
              </a:rPr>
              <a:t>i</a:t>
            </a:r>
            <a:r>
              <a:rPr lang="en-US" altLang="zh-CN" b="1">
                <a:latin typeface="+mj-lt"/>
                <a:ea typeface="楷体_GB2312" pitchFamily="49" charset="-122"/>
              </a:rPr>
              <a:t>(</a:t>
            </a:r>
            <a:r>
              <a:rPr lang="en-US" altLang="zh-CN" b="1" i="1">
                <a:latin typeface="+mj-lt"/>
                <a:ea typeface="楷体_GB2312" pitchFamily="49" charset="-122"/>
              </a:rPr>
              <a:t>t</a:t>
            </a:r>
            <a:r>
              <a:rPr lang="en-US" altLang="zh-CN" b="1">
                <a:latin typeface="+mj-lt"/>
                <a:ea typeface="楷体_GB2312" pitchFamily="49" charset="-122"/>
              </a:rPr>
              <a:t>)</a:t>
            </a:r>
            <a:r>
              <a:rPr lang="zh-CN" altLang="en-US" b="1">
                <a:latin typeface="+mj-lt"/>
                <a:ea typeface="楷体_GB2312" pitchFamily="49" charset="-122"/>
              </a:rPr>
              <a:t>，并画波形图。 </a:t>
            </a: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0925AE25-1DD0-4ED5-889E-7838D0812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5434" y="1505290"/>
            <a:ext cx="61150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解：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、计算初始值</a:t>
            </a:r>
            <a:r>
              <a:rPr lang="en-US" altLang="zh-CN" sz="2700" i="1">
                <a:solidFill>
                  <a:srgbClr val="3333FF"/>
                </a:solidFill>
                <a:ea typeface="楷体_GB2312" pitchFamily="49" charset="-122"/>
              </a:rPr>
              <a:t>u</a:t>
            </a:r>
            <a:r>
              <a:rPr lang="en-US" altLang="zh-CN" sz="2700" baseline="-300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(0</a:t>
            </a:r>
            <a:r>
              <a:rPr lang="en-US" altLang="zh-CN" sz="2700" baseline="300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700" i="1">
                <a:solidFill>
                  <a:srgbClr val="3333FF"/>
                </a:solidFill>
                <a:ea typeface="楷体_GB2312" pitchFamily="49" charset="-122"/>
              </a:rPr>
              <a:t>i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(0</a:t>
            </a:r>
            <a:r>
              <a:rPr lang="en-US" altLang="zh-CN" sz="2700" baseline="300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</a:p>
        </p:txBody>
      </p:sp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6D78848F-B1CC-4721-A4DE-9C466E18FF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77617"/>
              </p:ext>
            </p:extLst>
          </p:nvPr>
        </p:nvGraphicFramePr>
        <p:xfrm>
          <a:off x="2483768" y="3043622"/>
          <a:ext cx="368354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78" name="Equation" r:id="rId3" imgW="1206360" imgH="241200" progId="Equation.DSMT4">
                  <p:embed/>
                </p:oleObj>
              </mc:Choice>
              <mc:Fallback>
                <p:oleObj name="Equation" r:id="rId3" imgW="1206360" imgH="241200" progId="Equation.DSMT4">
                  <p:embed/>
                  <p:pic>
                    <p:nvPicPr>
                      <p:cNvPr id="20484" name="Object 4">
                        <a:extLst>
                          <a:ext uri="{FF2B5EF4-FFF2-40B4-BE49-F238E27FC236}">
                            <a16:creationId xmlns:a16="http://schemas.microsoft.com/office/drawing/2014/main" id="{DB35C71C-63F6-4F7C-9BDA-D1BA63A778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043622"/>
                        <a:ext cx="3683545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42">
            <a:extLst>
              <a:ext uri="{FF2B5EF4-FFF2-40B4-BE49-F238E27FC236}">
                <a16:creationId xmlns:a16="http://schemas.microsoft.com/office/drawing/2014/main" id="{26E374BF-32E2-44FE-A7D6-CBE08E8BF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287214"/>
            <a:ext cx="84969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先求初始状态</a:t>
            </a:r>
            <a:r>
              <a:rPr lang="en-US" altLang="zh-CN" sz="2700" i="1">
                <a:solidFill>
                  <a:srgbClr val="FF0000"/>
                </a:solidFill>
                <a:ea typeface="楷体_GB2312" pitchFamily="49" charset="-122"/>
              </a:rPr>
              <a:t>u</a:t>
            </a:r>
            <a:r>
              <a:rPr lang="en-US" altLang="zh-CN" sz="2700" baseline="-30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27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(0</a:t>
            </a:r>
            <a:r>
              <a:rPr lang="en-US" altLang="zh-CN" sz="2700" baseline="30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27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)：</a:t>
            </a: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开关闭合前，电路已稳定，电容相当于开路，则：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6AE3251-BFBC-4887-811E-F7570EA9F451}"/>
              </a:ext>
            </a:extLst>
          </p:cNvPr>
          <p:cNvGrpSpPr/>
          <p:nvPr/>
        </p:nvGrpSpPr>
        <p:grpSpPr>
          <a:xfrm>
            <a:off x="1475656" y="3698445"/>
            <a:ext cx="6115050" cy="651445"/>
            <a:chOff x="1475656" y="3698445"/>
            <a:chExt cx="6115050" cy="651445"/>
          </a:xfrm>
        </p:grpSpPr>
        <p:sp>
          <p:nvSpPr>
            <p:cNvPr id="10" name="Text Box 6">
              <a:extLst>
                <a:ext uri="{FF2B5EF4-FFF2-40B4-BE49-F238E27FC236}">
                  <a16:creationId xmlns:a16="http://schemas.microsoft.com/office/drawing/2014/main" id="{02CF8B4B-2E48-4E3E-A3A9-FE6778120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3842059"/>
              <a:ext cx="611505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 eaLnBrk="0" hangingPunct="0">
                <a:spcBef>
                  <a:spcPct val="50000"/>
                </a:spcBef>
              </a:pPr>
              <a:r>
                <a:rPr lang="zh-CN" altLang="en-US" sz="2700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有</a:t>
              </a:r>
              <a:r>
                <a:rPr lang="zh-CN" altLang="en-US" sz="2700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换路定则得</a:t>
              </a:r>
              <a:r>
                <a:rPr lang="en-US" altLang="zh-CN" sz="1800" b="0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 </a:t>
              </a:r>
            </a:p>
          </p:txBody>
        </p:sp>
        <p:graphicFrame>
          <p:nvGraphicFramePr>
            <p:cNvPr id="11" name="Object 1024">
              <a:extLst>
                <a:ext uri="{FF2B5EF4-FFF2-40B4-BE49-F238E27FC236}">
                  <a16:creationId xmlns:a16="http://schemas.microsoft.com/office/drawing/2014/main" id="{07BEDAD0-B969-4294-9355-F28B45D8909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4356699"/>
                </p:ext>
              </p:extLst>
            </p:nvPr>
          </p:nvGraphicFramePr>
          <p:xfrm>
            <a:off x="3749476" y="3698445"/>
            <a:ext cx="3600400" cy="650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79" name="Equation" r:id="rId5" imgW="1333440" imgH="241200" progId="Equation.DSMT4">
                    <p:embed/>
                  </p:oleObj>
                </mc:Choice>
                <mc:Fallback>
                  <p:oleObj name="Equation" r:id="rId5" imgW="1333440" imgH="241200" progId="Equation.DSMT4">
                    <p:embed/>
                    <p:pic>
                      <p:nvPicPr>
                        <p:cNvPr id="171008" name="Object 1024">
                          <a:extLst>
                            <a:ext uri="{FF2B5EF4-FFF2-40B4-BE49-F238E27FC236}">
                              <a16:creationId xmlns:a16="http://schemas.microsoft.com/office/drawing/2014/main" id="{8C5A924A-E7AE-4835-B388-714D1FCD9BD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9476" y="3698445"/>
                          <a:ext cx="3600400" cy="6506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32A2594D-4B61-4D13-AF65-DEAF463F9A3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37714"/>
            <a:ext cx="3497074" cy="153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91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25">
            <a:extLst>
              <a:ext uri="{FF2B5EF4-FFF2-40B4-BE49-F238E27FC236}">
                <a16:creationId xmlns:a16="http://schemas.microsoft.com/office/drawing/2014/main" id="{00F14E4E-0555-4F24-AFF3-83D1B8B67E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503794"/>
              </p:ext>
            </p:extLst>
          </p:nvPr>
        </p:nvGraphicFramePr>
        <p:xfrm>
          <a:off x="1691680" y="3132358"/>
          <a:ext cx="5492750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90" name="Equation" r:id="rId3" imgW="2019240" imgH="419040" progId="Equation.DSMT4">
                  <p:embed/>
                </p:oleObj>
              </mc:Choice>
              <mc:Fallback>
                <p:oleObj name="Equation" r:id="rId3" imgW="2019240" imgH="419040" progId="Equation.DSMT4">
                  <p:embed/>
                  <p:pic>
                    <p:nvPicPr>
                      <p:cNvPr id="171009" name="Object 1025">
                        <a:extLst>
                          <a:ext uri="{FF2B5EF4-FFF2-40B4-BE49-F238E27FC236}">
                            <a16:creationId xmlns:a16="http://schemas.microsoft.com/office/drawing/2014/main" id="{1731E27F-FC80-4C3E-99EC-61C0977AE0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132358"/>
                        <a:ext cx="5492750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8B366815-1CFF-487E-94BE-9126B21A175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80"/>
          <a:stretch/>
        </p:blipFill>
        <p:spPr>
          <a:xfrm>
            <a:off x="4947256" y="843558"/>
            <a:ext cx="3188632" cy="182560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EF79CA3-0506-4E7B-83D4-14B38CCD08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00262"/>
            <a:ext cx="4355976" cy="191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135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24BB75A-FAF8-49D6-85F9-E4D1846E4438}"/>
              </a:ext>
            </a:extLst>
          </p:cNvPr>
          <p:cNvSpPr/>
          <p:nvPr/>
        </p:nvSpPr>
        <p:spPr>
          <a:xfrm>
            <a:off x="467544" y="411510"/>
            <a:ext cx="3898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defTabSz="685800" eaLnBrk="0" hangingPunct="0">
              <a:spcBef>
                <a:spcPct val="50000"/>
              </a:spcBef>
            </a:pPr>
            <a:r>
              <a:rPr lang="en-US" altLang="zh-CN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，计算稳态值</a:t>
            </a:r>
            <a:r>
              <a:rPr lang="en-US" altLang="zh-CN" b="1" i="1">
                <a:solidFill>
                  <a:srgbClr val="3333FF"/>
                </a:solidFill>
                <a:ea typeface="楷体_GB2312" pitchFamily="49" charset="-122"/>
              </a:rPr>
              <a:t>u</a:t>
            </a:r>
            <a:r>
              <a:rPr lang="en-US" altLang="zh-CN" b="1" i="1" baseline="-300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</a:t>
            </a:r>
            <a:r>
              <a:rPr lang="en-US" altLang="zh-CN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b="1" i="1">
                <a:solidFill>
                  <a:srgbClr val="3333FF"/>
                </a:solidFill>
                <a:ea typeface="楷体_GB2312" pitchFamily="49" charset="-122"/>
              </a:rPr>
              <a:t>i</a:t>
            </a:r>
            <a:r>
              <a:rPr lang="en-US" altLang="zh-CN" b="1">
                <a:solidFill>
                  <a:srgbClr val="3333FF"/>
                </a:solidFill>
              </a:rPr>
              <a:t>(</a:t>
            </a:r>
            <a:r>
              <a:rPr lang="en-US" altLang="zh-CN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</a:t>
            </a:r>
            <a:r>
              <a:rPr lang="en-US" altLang="zh-CN" b="1">
                <a:solidFill>
                  <a:srgbClr val="3333FF"/>
                </a:solidFill>
              </a:rPr>
              <a:t>)</a:t>
            </a:r>
            <a:r>
              <a:rPr lang="en-US" altLang="zh-CN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b="1" dirty="0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8DEDD29-E4FC-4522-87D7-1908436778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63104"/>
            <a:ext cx="3384376" cy="1846019"/>
          </a:xfrm>
          <a:prstGeom prst="rect">
            <a:avLst/>
          </a:prstGeom>
        </p:spPr>
      </p:pic>
      <p:graphicFrame>
        <p:nvGraphicFramePr>
          <p:cNvPr id="6" name="Object 3072">
            <a:extLst>
              <a:ext uri="{FF2B5EF4-FFF2-40B4-BE49-F238E27FC236}">
                <a16:creationId xmlns:a16="http://schemas.microsoft.com/office/drawing/2014/main" id="{D3870F09-7E9A-451F-AAC6-68B6A0E2C6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680083"/>
              </p:ext>
            </p:extLst>
          </p:nvPr>
        </p:nvGraphicFramePr>
        <p:xfrm>
          <a:off x="1555750" y="3030538"/>
          <a:ext cx="6804025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28" name="Equation" r:id="rId4" imgW="3085920" imgH="393480" progId="Equation.DSMT4">
                  <p:embed/>
                </p:oleObj>
              </mc:Choice>
              <mc:Fallback>
                <p:oleObj name="Equation" r:id="rId4" imgW="3085920" imgH="393480" progId="Equation.DSMT4">
                  <p:embed/>
                  <p:pic>
                    <p:nvPicPr>
                      <p:cNvPr id="172032" name="Object 3072">
                        <a:extLst>
                          <a:ext uri="{FF2B5EF4-FFF2-40B4-BE49-F238E27FC236}">
                            <a16:creationId xmlns:a16="http://schemas.microsoft.com/office/drawing/2014/main" id="{AE5C9174-BC72-4A58-923F-9E14C7ED9F2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3030538"/>
                        <a:ext cx="6804025" cy="1036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073">
            <a:extLst>
              <a:ext uri="{FF2B5EF4-FFF2-40B4-BE49-F238E27FC236}">
                <a16:creationId xmlns:a16="http://schemas.microsoft.com/office/drawing/2014/main" id="{198B58C5-4DC8-418D-870B-E5F408B8E3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073556"/>
              </p:ext>
            </p:extLst>
          </p:nvPr>
        </p:nvGraphicFramePr>
        <p:xfrm>
          <a:off x="1691680" y="4155926"/>
          <a:ext cx="5170475" cy="91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29" name="Equation" r:id="rId6" imgW="2082600" imgH="393480" progId="Equation.DSMT4">
                  <p:embed/>
                </p:oleObj>
              </mc:Choice>
              <mc:Fallback>
                <p:oleObj name="Equation" r:id="rId6" imgW="2082600" imgH="393480" progId="Equation.DSMT4">
                  <p:embed/>
                  <p:pic>
                    <p:nvPicPr>
                      <p:cNvPr id="172033" name="Object 3073">
                        <a:extLst>
                          <a:ext uri="{FF2B5EF4-FFF2-40B4-BE49-F238E27FC236}">
                            <a16:creationId xmlns:a16="http://schemas.microsoft.com/office/drawing/2014/main" id="{BD856847-CEED-47F0-8DD6-7433BEC118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155926"/>
                        <a:ext cx="5170475" cy="91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396698B6-661B-4B45-8FB5-1F065EA764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30" y="1076325"/>
            <a:ext cx="4144490" cy="181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39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id="{B1C0DD69-EAF7-4BF8-A1C0-010A97D66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339502"/>
            <a:ext cx="58864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en-US" altLang="zh-CN" sz="2700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700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，计算时间常数</a:t>
            </a:r>
            <a:r>
              <a:rPr lang="zh-CN" altLang="en-US" sz="2700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</a:t>
            </a:r>
            <a:endParaRPr lang="zh-CN" altLang="en-US" sz="2700" dirty="0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6" name="Object 1024">
            <a:extLst>
              <a:ext uri="{FF2B5EF4-FFF2-40B4-BE49-F238E27FC236}">
                <a16:creationId xmlns:a16="http://schemas.microsoft.com/office/drawing/2014/main" id="{3D9B85F4-5045-413C-A9D1-B190CFE8A7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622608"/>
              </p:ext>
            </p:extLst>
          </p:nvPr>
        </p:nvGraphicFramePr>
        <p:xfrm>
          <a:off x="2379663" y="3022600"/>
          <a:ext cx="342741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52" name="Equation" r:id="rId3" imgW="1193760" imgH="228600" progId="Equation.DSMT4">
                  <p:embed/>
                </p:oleObj>
              </mc:Choice>
              <mc:Fallback>
                <p:oleObj name="Equation" r:id="rId3" imgW="1193760" imgH="228600" progId="Equation.DSMT4">
                  <p:embed/>
                  <p:pic>
                    <p:nvPicPr>
                      <p:cNvPr id="173056" name="Object 1024">
                        <a:extLst>
                          <a:ext uri="{FF2B5EF4-FFF2-40B4-BE49-F238E27FC236}">
                            <a16:creationId xmlns:a16="http://schemas.microsoft.com/office/drawing/2014/main" id="{1276036B-0856-4C17-82F6-E39DF66D68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9663" y="3022600"/>
                        <a:ext cx="3427412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6">
            <a:extLst>
              <a:ext uri="{FF2B5EF4-FFF2-40B4-BE49-F238E27FC236}">
                <a16:creationId xmlns:a16="http://schemas.microsoft.com/office/drawing/2014/main" id="{D0279D38-4FFF-4C3A-B6A2-D95F2A47E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712" y="3916980"/>
            <a:ext cx="21717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时间常数为 </a:t>
            </a:r>
          </a:p>
        </p:txBody>
      </p:sp>
      <p:graphicFrame>
        <p:nvGraphicFramePr>
          <p:cNvPr id="8" name="Object 1025">
            <a:extLst>
              <a:ext uri="{FF2B5EF4-FFF2-40B4-BE49-F238E27FC236}">
                <a16:creationId xmlns:a16="http://schemas.microsoft.com/office/drawing/2014/main" id="{18567EAC-1440-4AB1-A019-83BB7CB36A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224735"/>
              </p:ext>
            </p:extLst>
          </p:nvPr>
        </p:nvGraphicFramePr>
        <p:xfrm>
          <a:off x="3779912" y="3760526"/>
          <a:ext cx="4535487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53" name="Equation" r:id="rId5" imgW="1396800" imgH="228600" progId="Equation.DSMT4">
                  <p:embed/>
                </p:oleObj>
              </mc:Choice>
              <mc:Fallback>
                <p:oleObj name="Equation" r:id="rId5" imgW="1396800" imgH="228600" progId="Equation.DSMT4">
                  <p:embed/>
                  <p:pic>
                    <p:nvPicPr>
                      <p:cNvPr id="173057" name="Object 1025">
                        <a:extLst>
                          <a:ext uri="{FF2B5EF4-FFF2-40B4-BE49-F238E27FC236}">
                            <a16:creationId xmlns:a16="http://schemas.microsoft.com/office/drawing/2014/main" id="{4AB13122-ABFE-4296-98AB-C1483BD0C0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760526"/>
                        <a:ext cx="4535487" cy="82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6E36753E-A3BE-461A-BD75-542D368FA14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61159"/>
            <a:ext cx="3239343" cy="183562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70A61D4-E7A5-40D9-B8E9-8C8A145092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81278"/>
            <a:ext cx="4320480" cy="189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1760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7A094DC-FA0C-409F-9AEB-4BF0A33C96D4}"/>
              </a:ext>
            </a:extLst>
          </p:cNvPr>
          <p:cNvSpPr/>
          <p:nvPr/>
        </p:nvSpPr>
        <p:spPr>
          <a:xfrm>
            <a:off x="251520" y="339502"/>
            <a:ext cx="76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，将初始值、终值及时间常数代入三要素公式，得到响应表达式： </a:t>
            </a:r>
            <a:endParaRPr lang="zh-CN" altLang="en-US" b="1">
              <a:solidFill>
                <a:srgbClr val="3333FF"/>
              </a:solidFill>
            </a:endParaRPr>
          </a:p>
        </p:txBody>
      </p:sp>
      <p:graphicFrame>
        <p:nvGraphicFramePr>
          <p:cNvPr id="3" name="Object 3">
            <a:extLst>
              <a:ext uri="{FF2B5EF4-FFF2-40B4-BE49-F238E27FC236}">
                <a16:creationId xmlns:a16="http://schemas.microsoft.com/office/drawing/2014/main" id="{921EA531-D904-4345-9EDB-EC7086A766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317627"/>
              </p:ext>
            </p:extLst>
          </p:nvPr>
        </p:nvGraphicFramePr>
        <p:xfrm>
          <a:off x="71622" y="3451236"/>
          <a:ext cx="545465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79" name="Equation" r:id="rId3" imgW="2819160" imgH="241200" progId="Equation.DSMT4">
                  <p:embed/>
                </p:oleObj>
              </mc:Choice>
              <mc:Fallback>
                <p:oleObj name="Equation" r:id="rId3" imgW="2819160" imgH="241200" progId="Equation.DSMT4">
                  <p:embed/>
                  <p:pic>
                    <p:nvPicPr>
                      <p:cNvPr id="29699" name="Object 3">
                        <a:extLst>
                          <a:ext uri="{FF2B5EF4-FFF2-40B4-BE49-F238E27FC236}">
                            <a16:creationId xmlns:a16="http://schemas.microsoft.com/office/drawing/2014/main" id="{BAA92724-A092-4C8A-9494-557FF5F07A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2" y="3451236"/>
                        <a:ext cx="5454650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8">
            <a:extLst>
              <a:ext uri="{FF2B5EF4-FFF2-40B4-BE49-F238E27FC236}">
                <a16:creationId xmlns:a16="http://schemas.microsoft.com/office/drawing/2014/main" id="{62C328AD-B060-4FAF-A9CF-4F0E2C0CD5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490947"/>
              </p:ext>
            </p:extLst>
          </p:nvPr>
        </p:nvGraphicFramePr>
        <p:xfrm>
          <a:off x="149130" y="1394129"/>
          <a:ext cx="5297487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80" name="Equation" r:id="rId5" imgW="2946240" imgH="228600" progId="Equation.DSMT4">
                  <p:embed/>
                </p:oleObj>
              </mc:Choice>
              <mc:Fallback>
                <p:oleObj name="Equation" r:id="rId5" imgW="2946240" imgH="228600" progId="Equation.DSMT4">
                  <p:embed/>
                  <p:pic>
                    <p:nvPicPr>
                      <p:cNvPr id="29704" name="Object 8">
                        <a:extLst>
                          <a:ext uri="{FF2B5EF4-FFF2-40B4-BE49-F238E27FC236}">
                            <a16:creationId xmlns:a16="http://schemas.microsoft.com/office/drawing/2014/main" id="{B88FE839-8C08-4445-A0EF-CCC4391410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130" y="1394129"/>
                        <a:ext cx="5297487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79">
            <a:extLst>
              <a:ext uri="{FF2B5EF4-FFF2-40B4-BE49-F238E27FC236}">
                <a16:creationId xmlns:a16="http://schemas.microsoft.com/office/drawing/2014/main" id="{0FB67536-4AA3-419B-B009-4EEBB9030776}"/>
              </a:ext>
            </a:extLst>
          </p:cNvPr>
          <p:cNvGrpSpPr>
            <a:grpSpLocks/>
          </p:cNvGrpSpPr>
          <p:nvPr/>
        </p:nvGrpSpPr>
        <p:grpSpPr bwMode="auto">
          <a:xfrm>
            <a:off x="5717476" y="771550"/>
            <a:ext cx="3289697" cy="2475310"/>
            <a:chOff x="2373" y="248"/>
            <a:chExt cx="2763" cy="2079"/>
          </a:xfrm>
        </p:grpSpPr>
        <p:sp>
          <p:nvSpPr>
            <p:cNvPr id="33" name="Line 3">
              <a:extLst>
                <a:ext uri="{FF2B5EF4-FFF2-40B4-BE49-F238E27FC236}">
                  <a16:creationId xmlns:a16="http://schemas.microsoft.com/office/drawing/2014/main" id="{298DBF22-9C7C-4D8F-8481-50D2CC6B9B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6" y="1948"/>
              <a:ext cx="227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4" name="Line 4">
              <a:extLst>
                <a:ext uri="{FF2B5EF4-FFF2-40B4-BE49-F238E27FC236}">
                  <a16:creationId xmlns:a16="http://schemas.microsoft.com/office/drawing/2014/main" id="{02795EFC-0D37-45C9-B3AA-B060A04162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13" y="412"/>
              <a:ext cx="0" cy="16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5" name="Line 5">
              <a:extLst>
                <a:ext uri="{FF2B5EF4-FFF2-40B4-BE49-F238E27FC236}">
                  <a16:creationId xmlns:a16="http://schemas.microsoft.com/office/drawing/2014/main" id="{E0679222-398A-4E21-9D28-BDD9290524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3" y="1036"/>
              <a:ext cx="189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6" name="Text Box 6">
              <a:extLst>
                <a:ext uri="{FF2B5EF4-FFF2-40B4-BE49-F238E27FC236}">
                  <a16:creationId xmlns:a16="http://schemas.microsoft.com/office/drawing/2014/main" id="{ACC666E3-E6F2-4915-A0C5-0567B3D2A3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2" y="1900"/>
              <a:ext cx="43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37" name="Text Box 7">
              <a:extLst>
                <a:ext uri="{FF2B5EF4-FFF2-40B4-BE49-F238E27FC236}">
                  <a16:creationId xmlns:a16="http://schemas.microsoft.com/office/drawing/2014/main" id="{716436A8-8A2D-4A6B-9E83-24FA0387AD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3" y="248"/>
              <a:ext cx="705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i="1">
                  <a:solidFill>
                    <a:schemeClr val="tx1"/>
                  </a:solidFill>
                </a:rPr>
                <a:t>i</a:t>
              </a:r>
              <a:r>
                <a:rPr lang="en-US" altLang="zh-CN" sz="2700">
                  <a:solidFill>
                    <a:schemeClr val="tx1"/>
                  </a:solidFill>
                </a:rPr>
                <a:t>(t)</a:t>
              </a:r>
            </a:p>
          </p:txBody>
        </p:sp>
        <p:sp>
          <p:nvSpPr>
            <p:cNvPr id="38" name="Text Box 8">
              <a:extLst>
                <a:ext uri="{FF2B5EF4-FFF2-40B4-BE49-F238E27FC236}">
                  <a16:creationId xmlns:a16="http://schemas.microsoft.com/office/drawing/2014/main" id="{BE562DA0-0EC6-4087-8D1C-728BDD53F0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" y="824"/>
              <a:ext cx="651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1.5 </a:t>
              </a:r>
              <a:endParaRPr lang="en-US" altLang="zh-CN" sz="2700" baseline="-25000">
                <a:solidFill>
                  <a:srgbClr val="0000FF"/>
                </a:solidFill>
              </a:endParaRPr>
            </a:p>
          </p:txBody>
        </p:sp>
        <p:sp>
          <p:nvSpPr>
            <p:cNvPr id="39" name="Text Box 10">
              <a:extLst>
                <a:ext uri="{FF2B5EF4-FFF2-40B4-BE49-F238E27FC236}">
                  <a16:creationId xmlns:a16="http://schemas.microsoft.com/office/drawing/2014/main" id="{9EF96D5A-35AF-4192-A94D-3DADBD97D1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9" y="1180"/>
              <a:ext cx="433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1</a:t>
              </a:r>
            </a:p>
          </p:txBody>
        </p:sp>
        <p:sp>
          <p:nvSpPr>
            <p:cNvPr id="40" name="Line 29">
              <a:extLst>
                <a:ext uri="{FF2B5EF4-FFF2-40B4-BE49-F238E27FC236}">
                  <a16:creationId xmlns:a16="http://schemas.microsoft.com/office/drawing/2014/main" id="{E8481DCB-CD94-4332-975F-8FF919D321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9" y="796"/>
              <a:ext cx="43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41" name="Text Box 31">
              <a:extLst>
                <a:ext uri="{FF2B5EF4-FFF2-40B4-BE49-F238E27FC236}">
                  <a16:creationId xmlns:a16="http://schemas.microsoft.com/office/drawing/2014/main" id="{50452224-D034-48E1-8A79-B1CAB879B8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3" y="604"/>
              <a:ext cx="651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0000FF"/>
                  </a:solidFill>
                </a:rPr>
                <a:t>5/3</a:t>
              </a:r>
            </a:p>
          </p:txBody>
        </p:sp>
      </p:grpSp>
      <p:sp>
        <p:nvSpPr>
          <p:cNvPr id="42" name="Line 30">
            <a:extLst>
              <a:ext uri="{FF2B5EF4-FFF2-40B4-BE49-F238E27FC236}">
                <a16:creationId xmlns:a16="http://schemas.microsoft.com/office/drawing/2014/main" id="{265E964E-9B71-423E-9EBE-868F7E079C3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6127" y="1447825"/>
            <a:ext cx="0" cy="8001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grpSp>
        <p:nvGrpSpPr>
          <p:cNvPr id="43" name="Group 82">
            <a:extLst>
              <a:ext uri="{FF2B5EF4-FFF2-40B4-BE49-F238E27FC236}">
                <a16:creationId xmlns:a16="http://schemas.microsoft.com/office/drawing/2014/main" id="{71402B84-50A4-4726-B6C8-A65F0AA668EA}"/>
              </a:ext>
            </a:extLst>
          </p:cNvPr>
          <p:cNvGrpSpPr>
            <a:grpSpLocks/>
          </p:cNvGrpSpPr>
          <p:nvPr/>
        </p:nvGrpSpPr>
        <p:grpSpPr bwMode="auto">
          <a:xfrm>
            <a:off x="5785342" y="2819425"/>
            <a:ext cx="3189685" cy="2370535"/>
            <a:chOff x="1353" y="2016"/>
            <a:chExt cx="2679" cy="1991"/>
          </a:xfrm>
        </p:grpSpPr>
        <p:sp>
          <p:nvSpPr>
            <p:cNvPr id="44" name="Text Box 21">
              <a:extLst>
                <a:ext uri="{FF2B5EF4-FFF2-40B4-BE49-F238E27FC236}">
                  <a16:creationId xmlns:a16="http://schemas.microsoft.com/office/drawing/2014/main" id="{0457B0AE-7820-436F-8FFC-D5E422704A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016"/>
              <a:ext cx="768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i="1">
                  <a:solidFill>
                    <a:schemeClr val="tx1"/>
                  </a:solidFill>
                </a:rPr>
                <a:t>u</a:t>
              </a:r>
              <a:r>
                <a:rPr lang="en-US" altLang="zh-CN" sz="2700" baseline="-25000">
                  <a:solidFill>
                    <a:schemeClr val="tx1"/>
                  </a:solidFill>
                </a:rPr>
                <a:t>C</a:t>
              </a:r>
              <a:r>
                <a:rPr lang="en-US" altLang="zh-CN" sz="2700">
                  <a:solidFill>
                    <a:schemeClr val="tx1"/>
                  </a:solidFill>
                </a:rPr>
                <a:t>(t)</a:t>
              </a:r>
            </a:p>
          </p:txBody>
        </p:sp>
        <p:sp>
          <p:nvSpPr>
            <p:cNvPr id="45" name="Line 16">
              <a:extLst>
                <a:ext uri="{FF2B5EF4-FFF2-40B4-BE49-F238E27FC236}">
                  <a16:creationId xmlns:a16="http://schemas.microsoft.com/office/drawing/2014/main" id="{58938783-0416-412C-B3E4-CD25BCE2F8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3628"/>
              <a:ext cx="2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46" name="Line 17">
              <a:extLst>
                <a:ext uri="{FF2B5EF4-FFF2-40B4-BE49-F238E27FC236}">
                  <a16:creationId xmlns:a16="http://schemas.microsoft.com/office/drawing/2014/main" id="{9594510F-E339-4CBA-A0E2-0E34BEF268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9" y="2180"/>
              <a:ext cx="0" cy="16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47" name="Line 18">
              <a:extLst>
                <a:ext uri="{FF2B5EF4-FFF2-40B4-BE49-F238E27FC236}">
                  <a16:creationId xmlns:a16="http://schemas.microsoft.com/office/drawing/2014/main" id="{0826A78E-B333-4216-9514-E93607FC28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9" y="2908"/>
              <a:ext cx="2079" cy="2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48" name="Text Box 20">
              <a:extLst>
                <a:ext uri="{FF2B5EF4-FFF2-40B4-BE49-F238E27FC236}">
                  <a16:creationId xmlns:a16="http://schemas.microsoft.com/office/drawing/2014/main" id="{3E84CD6C-32F6-4CA3-8B15-1DB676210C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5" y="3580"/>
              <a:ext cx="627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9" name="Text Box 22">
              <a:extLst>
                <a:ext uri="{FF2B5EF4-FFF2-40B4-BE49-F238E27FC236}">
                  <a16:creationId xmlns:a16="http://schemas.microsoft.com/office/drawing/2014/main" id="{8A3FAA54-C5D5-41E1-83CE-3ACFCEC018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3" y="2160"/>
              <a:ext cx="513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8</a:t>
              </a:r>
              <a:r>
                <a:rPr lang="en-US" altLang="zh-CN" sz="2700">
                  <a:solidFill>
                    <a:srgbClr val="FFFFFF"/>
                  </a:solidFill>
                </a:rPr>
                <a:t> </a:t>
              </a:r>
              <a:endParaRPr lang="en-US" altLang="zh-CN" sz="2700" baseline="-25000">
                <a:solidFill>
                  <a:srgbClr val="FFFFFF"/>
                </a:solidFill>
              </a:endParaRPr>
            </a:p>
          </p:txBody>
        </p:sp>
        <p:sp>
          <p:nvSpPr>
            <p:cNvPr id="50" name="Text Box 23">
              <a:extLst>
                <a:ext uri="{FF2B5EF4-FFF2-40B4-BE49-F238E27FC236}">
                  <a16:creationId xmlns:a16="http://schemas.microsoft.com/office/drawing/2014/main" id="{D9DD5566-D0AE-492B-86F0-F5307ABD4D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0" y="2764"/>
              <a:ext cx="34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0000FF"/>
                  </a:solidFill>
                </a:rPr>
                <a:t>7</a:t>
              </a:r>
            </a:p>
          </p:txBody>
        </p:sp>
        <p:sp>
          <p:nvSpPr>
            <p:cNvPr id="51" name="Text Box 26">
              <a:extLst>
                <a:ext uri="{FF2B5EF4-FFF2-40B4-BE49-F238E27FC236}">
                  <a16:creationId xmlns:a16="http://schemas.microsoft.com/office/drawing/2014/main" id="{BE0FBDC0-FC0E-4CA2-BC0E-E6D6124892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4" y="3580"/>
              <a:ext cx="627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chemeClr val="tx1"/>
                  </a:solidFill>
                  <a:sym typeface="Symbol" panose="05050102010706020507" pitchFamily="18" charset="2"/>
                </a:rPr>
                <a:t>0</a:t>
              </a:r>
              <a:endParaRPr lang="en-US" altLang="zh-CN" sz="2700">
                <a:solidFill>
                  <a:schemeClr val="tx1"/>
                </a:solidFill>
              </a:endParaRPr>
            </a:p>
          </p:txBody>
        </p:sp>
        <p:sp>
          <p:nvSpPr>
            <p:cNvPr id="52" name="Line 49">
              <a:extLst>
                <a:ext uri="{FF2B5EF4-FFF2-40B4-BE49-F238E27FC236}">
                  <a16:creationId xmlns:a16="http://schemas.microsoft.com/office/drawing/2014/main" id="{44CEBFFD-D1AF-4D65-BCCD-366C6E2404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53" y="2544"/>
              <a:ext cx="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</p:grpSp>
      <p:sp>
        <p:nvSpPr>
          <p:cNvPr id="53" name="Line 57">
            <a:extLst>
              <a:ext uri="{FF2B5EF4-FFF2-40B4-BE49-F238E27FC236}">
                <a16:creationId xmlns:a16="http://schemas.microsoft.com/office/drawing/2014/main" id="{5BA755A3-EC0B-4FD7-AB64-A15007633A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346127" y="3448075"/>
            <a:ext cx="292894" cy="15359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54" name="Line 58">
            <a:extLst>
              <a:ext uri="{FF2B5EF4-FFF2-40B4-BE49-F238E27FC236}">
                <a16:creationId xmlns:a16="http://schemas.microsoft.com/office/drawing/2014/main" id="{E78A06DE-CEA0-4827-93E8-2415EC739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39021" y="3601666"/>
            <a:ext cx="292894" cy="10834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55" name="Line 59">
            <a:extLst>
              <a:ext uri="{FF2B5EF4-FFF2-40B4-BE49-F238E27FC236}">
                <a16:creationId xmlns:a16="http://schemas.microsoft.com/office/drawing/2014/main" id="{94DF7D0E-1C2A-469A-AF8C-AD55753BC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1914" y="3710012"/>
            <a:ext cx="292894" cy="6072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56" name="Line 60">
            <a:extLst>
              <a:ext uri="{FF2B5EF4-FFF2-40B4-BE49-F238E27FC236}">
                <a16:creationId xmlns:a16="http://schemas.microsoft.com/office/drawing/2014/main" id="{753B6392-5EC5-4F71-A480-464BAE2D1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224808" y="3770734"/>
            <a:ext cx="292894" cy="309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57" name="Line 61">
            <a:extLst>
              <a:ext uri="{FF2B5EF4-FFF2-40B4-BE49-F238E27FC236}">
                <a16:creationId xmlns:a16="http://schemas.microsoft.com/office/drawing/2014/main" id="{75CCA410-E68C-422A-86BC-EBC2350CEBEC}"/>
              </a:ext>
            </a:extLst>
          </p:cNvPr>
          <p:cNvSpPr>
            <a:spLocks noChangeShapeType="1"/>
          </p:cNvSpPr>
          <p:nvPr/>
        </p:nvSpPr>
        <p:spPr bwMode="auto">
          <a:xfrm>
            <a:off x="7517702" y="3801691"/>
            <a:ext cx="292894" cy="309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58" name="Line 62">
            <a:extLst>
              <a:ext uri="{FF2B5EF4-FFF2-40B4-BE49-F238E27FC236}">
                <a16:creationId xmlns:a16="http://schemas.microsoft.com/office/drawing/2014/main" id="{F898823B-7204-44FD-B797-3A19ABAC808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10596" y="3832646"/>
            <a:ext cx="292894" cy="1547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59" name="Line 65">
            <a:extLst>
              <a:ext uri="{FF2B5EF4-FFF2-40B4-BE49-F238E27FC236}">
                <a16:creationId xmlns:a16="http://schemas.microsoft.com/office/drawing/2014/main" id="{57BE07E1-EB98-4FEA-8BB5-0D1476CE83A4}"/>
              </a:ext>
            </a:extLst>
          </p:cNvPr>
          <p:cNvSpPr>
            <a:spLocks noChangeShapeType="1"/>
          </p:cNvSpPr>
          <p:nvPr/>
        </p:nvSpPr>
        <p:spPr bwMode="auto">
          <a:xfrm>
            <a:off x="8103489" y="3848125"/>
            <a:ext cx="29289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0" name="Line 66">
            <a:extLst>
              <a:ext uri="{FF2B5EF4-FFF2-40B4-BE49-F238E27FC236}">
                <a16:creationId xmlns:a16="http://schemas.microsoft.com/office/drawing/2014/main" id="{CC2F4B99-7875-4AFD-B5A7-0E563F1A7B14}"/>
              </a:ext>
            </a:extLst>
          </p:cNvPr>
          <p:cNvSpPr>
            <a:spLocks noChangeShapeType="1"/>
          </p:cNvSpPr>
          <p:nvPr/>
        </p:nvSpPr>
        <p:spPr bwMode="auto">
          <a:xfrm>
            <a:off x="8396383" y="3848125"/>
            <a:ext cx="29289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1" name="Line 67">
            <a:extLst>
              <a:ext uri="{FF2B5EF4-FFF2-40B4-BE49-F238E27FC236}">
                <a16:creationId xmlns:a16="http://schemas.microsoft.com/office/drawing/2014/main" id="{44E9C298-96CB-4242-8BC3-30772BFCF3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46127" y="2071712"/>
            <a:ext cx="285750" cy="1762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2" name="Line 68">
            <a:extLst>
              <a:ext uri="{FF2B5EF4-FFF2-40B4-BE49-F238E27FC236}">
                <a16:creationId xmlns:a16="http://schemas.microsoft.com/office/drawing/2014/main" id="{248680A4-6C23-4590-844A-4F1B03DEB4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31877" y="1949078"/>
            <a:ext cx="285750" cy="12263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3" name="Line 69">
            <a:extLst>
              <a:ext uri="{FF2B5EF4-FFF2-40B4-BE49-F238E27FC236}">
                <a16:creationId xmlns:a16="http://schemas.microsoft.com/office/drawing/2014/main" id="{3CE54778-03ED-4EF6-A226-06E3D1B6A3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17627" y="1878831"/>
            <a:ext cx="285750" cy="7024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4" name="Line 70">
            <a:extLst>
              <a:ext uri="{FF2B5EF4-FFF2-40B4-BE49-F238E27FC236}">
                <a16:creationId xmlns:a16="http://schemas.microsoft.com/office/drawing/2014/main" id="{A0A739DA-3911-473C-B042-B98836AA1D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03377" y="1843113"/>
            <a:ext cx="285750" cy="3571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5" name="Line 71">
            <a:extLst>
              <a:ext uri="{FF2B5EF4-FFF2-40B4-BE49-F238E27FC236}">
                <a16:creationId xmlns:a16="http://schemas.microsoft.com/office/drawing/2014/main" id="{61F3FFCB-71CF-432D-870B-6185186460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89127" y="1808584"/>
            <a:ext cx="285750" cy="3452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6" name="Line 72">
            <a:extLst>
              <a:ext uri="{FF2B5EF4-FFF2-40B4-BE49-F238E27FC236}">
                <a16:creationId xmlns:a16="http://schemas.microsoft.com/office/drawing/2014/main" id="{6DCB53F2-9AC7-4DF3-B044-10C99E1F50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74877" y="1790725"/>
            <a:ext cx="285750" cy="1785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7" name="Line 73">
            <a:extLst>
              <a:ext uri="{FF2B5EF4-FFF2-40B4-BE49-F238E27FC236}">
                <a16:creationId xmlns:a16="http://schemas.microsoft.com/office/drawing/2014/main" id="{0C3AFFC3-1180-42B7-A5FE-054DF1B5C9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60627" y="1790725"/>
            <a:ext cx="2857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  <p:sp>
        <p:nvSpPr>
          <p:cNvPr id="68" name="Line 74">
            <a:extLst>
              <a:ext uri="{FF2B5EF4-FFF2-40B4-BE49-F238E27FC236}">
                <a16:creationId xmlns:a16="http://schemas.microsoft.com/office/drawing/2014/main" id="{01D3CC10-A7DF-4B83-886D-CDAAB393BF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46377" y="1790725"/>
            <a:ext cx="2857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685800" eaLnBrk="0" hangingPunct="0"/>
            <a:endParaRPr lang="zh-CN" altLang="en-US" sz="27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045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088E8193-2AF2-421E-9E6B-9FF6FC2F8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025" y="274851"/>
            <a:ext cx="3429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en-US" altLang="zh-CN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17 </a:t>
            </a: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求</a:t>
            </a:r>
            <a:r>
              <a:rPr lang="en-US" altLang="zh-CN" sz="2700" i="1">
                <a:solidFill>
                  <a:schemeClr val="tx1"/>
                </a:solidFill>
                <a:ea typeface="楷体_GB2312" pitchFamily="49" charset="-122"/>
              </a:rPr>
              <a:t>u</a:t>
            </a:r>
            <a:r>
              <a:rPr lang="en-US" altLang="zh-CN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(t)</a:t>
            </a: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2700" i="1">
                <a:solidFill>
                  <a:schemeClr val="tx1"/>
                </a:solidFill>
                <a:ea typeface="楷体_GB2312" pitchFamily="49" charset="-122"/>
              </a:rPr>
              <a:t>i</a:t>
            </a:r>
            <a:r>
              <a:rPr lang="en-US" altLang="zh-CN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(t)</a:t>
            </a: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。已知：</a:t>
            </a:r>
            <a:r>
              <a:rPr lang="zh-CN" altLang="en-US" sz="18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graphicFrame>
        <p:nvGraphicFramePr>
          <p:cNvPr id="3" name="Object 35">
            <a:extLst>
              <a:ext uri="{FF2B5EF4-FFF2-40B4-BE49-F238E27FC236}">
                <a16:creationId xmlns:a16="http://schemas.microsoft.com/office/drawing/2014/main" id="{EE9F8C3F-5A89-446B-B49E-679222DA26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5054"/>
              </p:ext>
            </p:extLst>
          </p:nvPr>
        </p:nvGraphicFramePr>
        <p:xfrm>
          <a:off x="1378744" y="638977"/>
          <a:ext cx="1325562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98" name="Equation" r:id="rId3" imgW="685800" imgH="241200" progId="Equation.DSMT4">
                  <p:embed/>
                </p:oleObj>
              </mc:Choice>
              <mc:Fallback>
                <p:oleObj name="Equation" r:id="rId3" imgW="685800" imgH="241200" progId="Equation.DSMT4">
                  <p:embed/>
                  <p:pic>
                    <p:nvPicPr>
                      <p:cNvPr id="20484" name="Object 35">
                        <a:extLst>
                          <a:ext uri="{FF2B5EF4-FFF2-40B4-BE49-F238E27FC236}">
                            <a16:creationId xmlns:a16="http://schemas.microsoft.com/office/drawing/2014/main" id="{AA2A5146-EBBF-476B-874A-1D31330BD8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8744" y="638977"/>
                        <a:ext cx="1325562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36">
            <a:extLst>
              <a:ext uri="{FF2B5EF4-FFF2-40B4-BE49-F238E27FC236}">
                <a16:creationId xmlns:a16="http://schemas.microsoft.com/office/drawing/2014/main" id="{36B4A2B4-A31C-4382-BFB9-BC3B72393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063919"/>
            <a:ext cx="60007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解：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、计算初始值</a:t>
            </a:r>
            <a:r>
              <a:rPr lang="en-US" altLang="zh-CN" sz="2700" i="1">
                <a:solidFill>
                  <a:srgbClr val="3333FF"/>
                </a:solidFill>
                <a:ea typeface="楷体_GB2312" pitchFamily="49" charset="-122"/>
              </a:rPr>
              <a:t>u</a:t>
            </a:r>
            <a:r>
              <a:rPr lang="en-US" altLang="zh-CN" sz="2700" baseline="-300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(0</a:t>
            </a:r>
            <a:r>
              <a:rPr lang="en-US" altLang="zh-CN" sz="2700" baseline="300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700" i="1">
                <a:solidFill>
                  <a:srgbClr val="3333FF"/>
                </a:solidFill>
                <a:ea typeface="楷体_GB2312" pitchFamily="49" charset="-122"/>
              </a:rPr>
              <a:t>i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(0</a:t>
            </a:r>
            <a:r>
              <a:rPr lang="en-US" altLang="zh-CN" sz="2700" baseline="300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graphicFrame>
        <p:nvGraphicFramePr>
          <p:cNvPr id="5" name="Object 37">
            <a:extLst>
              <a:ext uri="{FF2B5EF4-FFF2-40B4-BE49-F238E27FC236}">
                <a16:creationId xmlns:a16="http://schemas.microsoft.com/office/drawing/2014/main" id="{3ECB6755-46F9-430A-B6F3-66653480F8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608631"/>
              </p:ext>
            </p:extLst>
          </p:nvPr>
        </p:nvGraphicFramePr>
        <p:xfrm>
          <a:off x="2100313" y="3323073"/>
          <a:ext cx="250348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99" name="Equation" r:id="rId5" imgW="1231560" imgH="241200" progId="Equation.DSMT4">
                  <p:embed/>
                </p:oleObj>
              </mc:Choice>
              <mc:Fallback>
                <p:oleObj name="Equation" r:id="rId5" imgW="1231560" imgH="241200" progId="Equation.DSMT4">
                  <p:embed/>
                  <p:pic>
                    <p:nvPicPr>
                      <p:cNvPr id="19462" name="Object 37">
                        <a:extLst>
                          <a:ext uri="{FF2B5EF4-FFF2-40B4-BE49-F238E27FC236}">
                            <a16:creationId xmlns:a16="http://schemas.microsoft.com/office/drawing/2014/main" id="{F40165C9-118F-4B9F-A6E8-C6B7446EF5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0313" y="3323073"/>
                        <a:ext cx="2503488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8">
            <a:extLst>
              <a:ext uri="{FF2B5EF4-FFF2-40B4-BE49-F238E27FC236}">
                <a16:creationId xmlns:a16="http://schemas.microsoft.com/office/drawing/2014/main" id="{211E9983-6AD1-482D-B42E-F43ADB75F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5" y="2759214"/>
            <a:ext cx="60007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零状态电路，由换路定则得：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FEF6BF6-80FE-4636-B6DC-A3E4839112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29146"/>
            <a:ext cx="3332044" cy="185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5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圆角矩形 61"/>
          <p:cNvSpPr/>
          <p:nvPr/>
        </p:nvSpPr>
        <p:spPr>
          <a:xfrm>
            <a:off x="1956904" y="3217618"/>
            <a:ext cx="273053" cy="293169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2255862" y="1506892"/>
            <a:ext cx="273053" cy="293169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48218" y="344609"/>
            <a:ext cx="2526993" cy="2083125"/>
            <a:chOff x="548218" y="344609"/>
            <a:chExt cx="2526993" cy="2083125"/>
          </a:xfrm>
        </p:grpSpPr>
        <p:sp>
          <p:nvSpPr>
            <p:cNvPr id="110" name="Rectangle 9"/>
            <p:cNvSpPr>
              <a:spLocks noChangeArrowheads="1"/>
            </p:cNvSpPr>
            <p:nvPr/>
          </p:nvSpPr>
          <p:spPr bwMode="auto">
            <a:xfrm>
              <a:off x="597509" y="344609"/>
              <a:ext cx="1590179" cy="40075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kumimoji="1" lang="en-US" altLang="zh-CN" sz="2000" b="1" dirty="0">
                  <a:latin typeface="+mn-lt"/>
                  <a:ea typeface="+mn-ea"/>
                </a:rPr>
                <a:t>RC</a:t>
              </a:r>
              <a:r>
                <a:rPr kumimoji="1" lang="zh-CN" altLang="en-US" sz="2000" b="1" dirty="0">
                  <a:latin typeface="+mn-lt"/>
                  <a:ea typeface="+mn-ea"/>
                </a:rPr>
                <a:t>一阶电路</a:t>
              </a:r>
            </a:p>
          </p:txBody>
        </p:sp>
        <p:grpSp>
          <p:nvGrpSpPr>
            <p:cNvPr id="114" name="Group 27"/>
            <p:cNvGrpSpPr>
              <a:grpSpLocks/>
            </p:cNvGrpSpPr>
            <p:nvPr/>
          </p:nvGrpSpPr>
          <p:grpSpPr bwMode="auto">
            <a:xfrm>
              <a:off x="548218" y="703087"/>
              <a:ext cx="2526993" cy="1724647"/>
              <a:chOff x="1371" y="1021"/>
              <a:chExt cx="1808" cy="1187"/>
            </a:xfrm>
            <a:noFill/>
          </p:grpSpPr>
          <p:sp>
            <p:nvSpPr>
              <p:cNvPr id="116" name="Line 29"/>
              <p:cNvSpPr>
                <a:spLocks noChangeShapeType="1"/>
              </p:cNvSpPr>
              <p:nvPr/>
            </p:nvSpPr>
            <p:spPr bwMode="auto">
              <a:xfrm>
                <a:off x="2112" y="1296"/>
                <a:ext cx="336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Line 30"/>
              <p:cNvSpPr>
                <a:spLocks noChangeShapeType="1"/>
              </p:cNvSpPr>
              <p:nvPr/>
            </p:nvSpPr>
            <p:spPr bwMode="auto">
              <a:xfrm>
                <a:off x="2352" y="1680"/>
                <a:ext cx="192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Line 31"/>
              <p:cNvSpPr>
                <a:spLocks noChangeShapeType="1"/>
              </p:cNvSpPr>
              <p:nvPr/>
            </p:nvSpPr>
            <p:spPr bwMode="auto">
              <a:xfrm>
                <a:off x="2352" y="1776"/>
                <a:ext cx="192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Line 32"/>
              <p:cNvSpPr>
                <a:spLocks noChangeShapeType="1"/>
              </p:cNvSpPr>
              <p:nvPr/>
            </p:nvSpPr>
            <p:spPr bwMode="auto">
              <a:xfrm>
                <a:off x="2439" y="1296"/>
                <a:ext cx="0" cy="384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Line 33"/>
              <p:cNvSpPr>
                <a:spLocks noChangeShapeType="1"/>
              </p:cNvSpPr>
              <p:nvPr/>
            </p:nvSpPr>
            <p:spPr bwMode="auto">
              <a:xfrm>
                <a:off x="2444" y="1776"/>
                <a:ext cx="0" cy="432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Text Box 34"/>
              <p:cNvSpPr txBox="1">
                <a:spLocks noChangeArrowheads="1"/>
              </p:cNvSpPr>
              <p:nvPr/>
            </p:nvSpPr>
            <p:spPr bwMode="auto">
              <a:xfrm>
                <a:off x="2112" y="1584"/>
                <a:ext cx="336" cy="275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i="1" dirty="0"/>
                  <a:t>C</a:t>
                </a:r>
              </a:p>
            </p:txBody>
          </p:sp>
          <p:sp>
            <p:nvSpPr>
              <p:cNvPr id="122" name="Rectangle 35"/>
              <p:cNvSpPr>
                <a:spLocks noChangeArrowheads="1"/>
              </p:cNvSpPr>
              <p:nvPr/>
            </p:nvSpPr>
            <p:spPr bwMode="auto">
              <a:xfrm>
                <a:off x="1824" y="1248"/>
                <a:ext cx="288" cy="96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Oval 36"/>
              <p:cNvSpPr>
                <a:spLocks noChangeArrowheads="1"/>
              </p:cNvSpPr>
              <p:nvPr/>
            </p:nvSpPr>
            <p:spPr bwMode="auto">
              <a:xfrm>
                <a:off x="1371" y="1632"/>
                <a:ext cx="240" cy="24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Line 37"/>
              <p:cNvSpPr>
                <a:spLocks noChangeShapeType="1"/>
              </p:cNvSpPr>
              <p:nvPr/>
            </p:nvSpPr>
            <p:spPr bwMode="auto">
              <a:xfrm>
                <a:off x="1488" y="1296"/>
                <a:ext cx="0" cy="912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Line 38"/>
              <p:cNvSpPr>
                <a:spLocks noChangeShapeType="1"/>
              </p:cNvSpPr>
              <p:nvPr/>
            </p:nvSpPr>
            <p:spPr bwMode="auto">
              <a:xfrm>
                <a:off x="1488" y="2208"/>
                <a:ext cx="960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Line 39"/>
              <p:cNvSpPr>
                <a:spLocks noChangeShapeType="1"/>
              </p:cNvSpPr>
              <p:nvPr/>
            </p:nvSpPr>
            <p:spPr bwMode="auto">
              <a:xfrm>
                <a:off x="1488" y="1296"/>
                <a:ext cx="336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Text Box 40"/>
              <p:cNvSpPr txBox="1">
                <a:spLocks noChangeArrowheads="1"/>
              </p:cNvSpPr>
              <p:nvPr/>
            </p:nvSpPr>
            <p:spPr bwMode="auto">
              <a:xfrm>
                <a:off x="1563" y="1379"/>
                <a:ext cx="317" cy="657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dirty="0"/>
                  <a:t>+</a:t>
                </a:r>
              </a:p>
              <a:p>
                <a:pPr>
                  <a:lnSpc>
                    <a:spcPct val="40000"/>
                  </a:lnSpc>
                  <a:spcBef>
                    <a:spcPct val="50000"/>
                  </a:spcBef>
                </a:pPr>
                <a:r>
                  <a:rPr lang="en-US" altLang="zh-CN" sz="2000" b="1" i="1" dirty="0" err="1"/>
                  <a:t>u</a:t>
                </a:r>
                <a:r>
                  <a:rPr lang="en-US" altLang="zh-CN" sz="2000" b="1" baseline="-25000" dirty="0" err="1"/>
                  <a:t>S</a:t>
                </a:r>
                <a:endParaRPr lang="en-US" altLang="zh-CN" sz="2000" b="1" dirty="0"/>
              </a:p>
              <a:p>
                <a:pPr>
                  <a:lnSpc>
                    <a:spcPct val="40000"/>
                  </a:lnSpc>
                  <a:spcBef>
                    <a:spcPct val="50000"/>
                  </a:spcBef>
                </a:pPr>
                <a:r>
                  <a:rPr lang="en-US" altLang="zh-CN" sz="2000" b="1" dirty="0"/>
                  <a:t>-</a:t>
                </a:r>
              </a:p>
            </p:txBody>
          </p:sp>
          <p:sp>
            <p:nvSpPr>
              <p:cNvPr id="128" name="Text Box 41"/>
              <p:cNvSpPr txBox="1">
                <a:spLocks noChangeArrowheads="1"/>
              </p:cNvSpPr>
              <p:nvPr/>
            </p:nvSpPr>
            <p:spPr bwMode="auto">
              <a:xfrm>
                <a:off x="1833" y="1021"/>
                <a:ext cx="480" cy="275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i="1" dirty="0"/>
                  <a:t>R</a:t>
                </a:r>
                <a:endParaRPr lang="en-US" altLang="zh-CN" sz="2000" b="1" dirty="0"/>
              </a:p>
            </p:txBody>
          </p:sp>
          <p:sp>
            <p:nvSpPr>
              <p:cNvPr id="129" name="Text Box 42"/>
              <p:cNvSpPr txBox="1">
                <a:spLocks noChangeArrowheads="1"/>
              </p:cNvSpPr>
              <p:nvPr/>
            </p:nvSpPr>
            <p:spPr bwMode="auto">
              <a:xfrm>
                <a:off x="2507" y="1306"/>
                <a:ext cx="672" cy="657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dirty="0"/>
                  <a:t>+</a:t>
                </a:r>
              </a:p>
              <a:p>
                <a:pPr>
                  <a:lnSpc>
                    <a:spcPct val="40000"/>
                  </a:lnSpc>
                  <a:spcBef>
                    <a:spcPct val="50000"/>
                  </a:spcBef>
                </a:pPr>
                <a:r>
                  <a:rPr lang="en-US" altLang="zh-CN" sz="2000" b="1" i="1" dirty="0" err="1"/>
                  <a:t>u</a:t>
                </a:r>
                <a:r>
                  <a:rPr lang="en-US" altLang="zh-CN" sz="2000" b="1" baseline="-25000" dirty="0" err="1"/>
                  <a:t>C</a:t>
                </a:r>
                <a:endParaRPr lang="en-US" altLang="zh-CN" sz="2000" b="1" dirty="0"/>
              </a:p>
              <a:p>
                <a:pPr>
                  <a:lnSpc>
                    <a:spcPct val="40000"/>
                  </a:lnSpc>
                  <a:spcBef>
                    <a:spcPct val="50000"/>
                  </a:spcBef>
                </a:pPr>
                <a:r>
                  <a:rPr lang="en-US" altLang="zh-CN" sz="2000" b="1" dirty="0"/>
                  <a:t>-</a:t>
                </a: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97509" y="2859782"/>
            <a:ext cx="2158671" cy="2062319"/>
            <a:chOff x="2973935" y="345251"/>
            <a:chExt cx="2158671" cy="2062319"/>
          </a:xfrm>
        </p:grpSpPr>
        <p:sp>
          <p:nvSpPr>
            <p:cNvPr id="105" name="Text Box 4"/>
            <p:cNvSpPr txBox="1">
              <a:spLocks noChangeArrowheads="1"/>
            </p:cNvSpPr>
            <p:nvPr/>
          </p:nvSpPr>
          <p:spPr bwMode="auto">
            <a:xfrm>
              <a:off x="3075206" y="345251"/>
              <a:ext cx="205740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000" b="1" dirty="0">
                  <a:latin typeface="+mn-lt"/>
                  <a:ea typeface="+mn-ea"/>
                </a:rPr>
                <a:t>RL</a:t>
              </a:r>
              <a:r>
                <a:rPr kumimoji="1" lang="zh-CN" altLang="en-US" sz="2000" b="1" dirty="0">
                  <a:latin typeface="+mn-lt"/>
                  <a:ea typeface="+mn-ea"/>
                </a:rPr>
                <a:t>一阶电路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973935" y="627534"/>
              <a:ext cx="2044122" cy="1780036"/>
              <a:chOff x="2973935" y="627534"/>
              <a:chExt cx="2044122" cy="1780036"/>
            </a:xfrm>
          </p:grpSpPr>
          <p:sp>
            <p:nvSpPr>
              <p:cNvPr id="141" name="Text Box 14"/>
              <p:cNvSpPr txBox="1">
                <a:spLocks noChangeArrowheads="1"/>
              </p:cNvSpPr>
              <p:nvPr/>
            </p:nvSpPr>
            <p:spPr bwMode="auto">
              <a:xfrm>
                <a:off x="4303953" y="627534"/>
                <a:ext cx="714104" cy="39943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000" b="1" i="1" dirty="0" err="1"/>
                  <a:t>i</a:t>
                </a:r>
                <a:r>
                  <a:rPr lang="en-US" altLang="zh-CN" sz="2000" b="1" baseline="-25000" dirty="0" err="1"/>
                  <a:t>L</a:t>
                </a:r>
                <a:endParaRPr lang="en-US" altLang="zh-CN" sz="2000" b="1" dirty="0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2973935" y="1004696"/>
                <a:ext cx="1861737" cy="1402874"/>
                <a:chOff x="2973935" y="1004696"/>
                <a:chExt cx="1861737" cy="1402874"/>
              </a:xfrm>
            </p:grpSpPr>
            <p:sp>
              <p:nvSpPr>
                <p:cNvPr id="132" name="Line 5"/>
                <p:cNvSpPr>
                  <a:spLocks noChangeShapeType="1"/>
                </p:cNvSpPr>
                <p:nvPr/>
              </p:nvSpPr>
              <p:spPr bwMode="auto">
                <a:xfrm>
                  <a:off x="3158412" y="1004696"/>
                  <a:ext cx="149961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33" name="Oval 6"/>
                <p:cNvSpPr>
                  <a:spLocks noChangeArrowheads="1"/>
                </p:cNvSpPr>
                <p:nvPr/>
              </p:nvSpPr>
              <p:spPr bwMode="auto">
                <a:xfrm>
                  <a:off x="2973935" y="1539124"/>
                  <a:ext cx="357052" cy="334018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34" name="Line 7"/>
                <p:cNvSpPr>
                  <a:spLocks noChangeShapeType="1"/>
                </p:cNvSpPr>
                <p:nvPr/>
              </p:nvSpPr>
              <p:spPr bwMode="auto">
                <a:xfrm>
                  <a:off x="3170314" y="1873142"/>
                  <a:ext cx="0" cy="5344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35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3158412" y="2407570"/>
                  <a:ext cx="149961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36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211617" y="1195040"/>
                  <a:ext cx="928335" cy="39943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 i="1" dirty="0" err="1"/>
                    <a:t>i</a:t>
                  </a:r>
                  <a:r>
                    <a:rPr lang="en-US" altLang="zh-CN" sz="2000" b="1" baseline="-25000" dirty="0" err="1"/>
                    <a:t>S</a:t>
                  </a:r>
                  <a:endParaRPr lang="en-US" altLang="zh-CN" sz="2000" b="1" dirty="0"/>
                </a:p>
              </p:txBody>
            </p:sp>
            <p:sp>
              <p:nvSpPr>
                <p:cNvPr id="137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491880" y="1524248"/>
                  <a:ext cx="714104" cy="39943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 i="1" dirty="0"/>
                    <a:t>G</a:t>
                  </a:r>
                  <a:endParaRPr lang="en-US" altLang="zh-CN" sz="2000" b="1" dirty="0"/>
                </a:p>
              </p:txBody>
            </p:sp>
            <p:sp>
              <p:nvSpPr>
                <p:cNvPr id="138" name="Line 11"/>
                <p:cNvSpPr>
                  <a:spLocks noChangeShapeType="1"/>
                </p:cNvSpPr>
                <p:nvPr/>
              </p:nvSpPr>
              <p:spPr bwMode="auto">
                <a:xfrm>
                  <a:off x="2973935" y="1707525"/>
                  <a:ext cx="35705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39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3164258" y="1004696"/>
                  <a:ext cx="0" cy="5344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4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335799" y="1565475"/>
                  <a:ext cx="499873" cy="399430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 i="1" dirty="0"/>
                    <a:t>L</a:t>
                  </a:r>
                </a:p>
              </p:txBody>
            </p:sp>
            <p:grpSp>
              <p:nvGrpSpPr>
                <p:cNvPr id="148" name="Group 16"/>
                <p:cNvGrpSpPr>
                  <a:grpSpLocks/>
                </p:cNvGrpSpPr>
                <p:nvPr/>
              </p:nvGrpSpPr>
              <p:grpSpPr bwMode="auto">
                <a:xfrm rot="5400000">
                  <a:off x="4361322" y="1728925"/>
                  <a:ext cx="636707" cy="96904"/>
                  <a:chOff x="1200" y="2138"/>
                  <a:chExt cx="1728" cy="375"/>
                </a:xfrm>
              </p:grpSpPr>
              <p:sp>
                <p:nvSpPr>
                  <p:cNvPr id="150" name="Freeform 17"/>
                  <p:cNvSpPr>
                    <a:spLocks/>
                  </p:cNvSpPr>
                  <p:nvPr/>
                </p:nvSpPr>
                <p:spPr bwMode="auto">
                  <a:xfrm flipH="1">
                    <a:off x="1200" y="2151"/>
                    <a:ext cx="432" cy="336"/>
                  </a:xfrm>
                  <a:custGeom>
                    <a:avLst/>
                    <a:gdLst>
                      <a:gd name="T0" fmla="*/ 0 w 1440"/>
                      <a:gd name="T1" fmla="*/ 0 h 720"/>
                      <a:gd name="T2" fmla="*/ 0 w 1440"/>
                      <a:gd name="T3" fmla="*/ 0 h 720"/>
                      <a:gd name="T4" fmla="*/ 0 w 1440"/>
                      <a:gd name="T5" fmla="*/ 0 h 720"/>
                      <a:gd name="T6" fmla="*/ 0 w 1440"/>
                      <a:gd name="T7" fmla="*/ 0 h 720"/>
                      <a:gd name="T8" fmla="*/ 0 w 1440"/>
                      <a:gd name="T9" fmla="*/ 0 h 72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40"/>
                      <a:gd name="T16" fmla="*/ 0 h 720"/>
                      <a:gd name="T17" fmla="*/ 1440 w 1440"/>
                      <a:gd name="T18" fmla="*/ 720 h 72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40" h="720">
                        <a:moveTo>
                          <a:pt x="0" y="720"/>
                        </a:moveTo>
                        <a:cubicBezTo>
                          <a:pt x="84" y="540"/>
                          <a:pt x="168" y="360"/>
                          <a:pt x="288" y="240"/>
                        </a:cubicBezTo>
                        <a:cubicBezTo>
                          <a:pt x="408" y="120"/>
                          <a:pt x="576" y="0"/>
                          <a:pt x="720" y="0"/>
                        </a:cubicBezTo>
                        <a:cubicBezTo>
                          <a:pt x="864" y="0"/>
                          <a:pt x="1032" y="120"/>
                          <a:pt x="1152" y="240"/>
                        </a:cubicBezTo>
                        <a:cubicBezTo>
                          <a:pt x="1272" y="360"/>
                          <a:pt x="1356" y="540"/>
                          <a:pt x="1440" y="720"/>
                        </a:cubicBez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 sz="2000" b="1"/>
                  </a:p>
                </p:txBody>
              </p:sp>
              <p:sp>
                <p:nvSpPr>
                  <p:cNvPr id="151" name="Freeform 18"/>
                  <p:cNvSpPr>
                    <a:spLocks/>
                  </p:cNvSpPr>
                  <p:nvPr/>
                </p:nvSpPr>
                <p:spPr bwMode="auto">
                  <a:xfrm flipH="1">
                    <a:off x="1632" y="2138"/>
                    <a:ext cx="452" cy="375"/>
                  </a:xfrm>
                  <a:custGeom>
                    <a:avLst/>
                    <a:gdLst>
                      <a:gd name="T0" fmla="*/ 0 w 1440"/>
                      <a:gd name="T1" fmla="*/ 0 h 720"/>
                      <a:gd name="T2" fmla="*/ 0 w 1440"/>
                      <a:gd name="T3" fmla="*/ 0 h 720"/>
                      <a:gd name="T4" fmla="*/ 0 w 1440"/>
                      <a:gd name="T5" fmla="*/ 0 h 720"/>
                      <a:gd name="T6" fmla="*/ 0 w 1440"/>
                      <a:gd name="T7" fmla="*/ 0 h 720"/>
                      <a:gd name="T8" fmla="*/ 0 w 1440"/>
                      <a:gd name="T9" fmla="*/ 0 h 72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40"/>
                      <a:gd name="T16" fmla="*/ 0 h 720"/>
                      <a:gd name="T17" fmla="*/ 1440 w 1440"/>
                      <a:gd name="T18" fmla="*/ 720 h 72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40" h="720">
                        <a:moveTo>
                          <a:pt x="0" y="720"/>
                        </a:moveTo>
                        <a:cubicBezTo>
                          <a:pt x="84" y="540"/>
                          <a:pt x="168" y="360"/>
                          <a:pt x="288" y="240"/>
                        </a:cubicBezTo>
                        <a:cubicBezTo>
                          <a:pt x="408" y="120"/>
                          <a:pt x="576" y="0"/>
                          <a:pt x="720" y="0"/>
                        </a:cubicBezTo>
                        <a:cubicBezTo>
                          <a:pt x="864" y="0"/>
                          <a:pt x="1032" y="120"/>
                          <a:pt x="1152" y="240"/>
                        </a:cubicBezTo>
                        <a:cubicBezTo>
                          <a:pt x="1272" y="360"/>
                          <a:pt x="1356" y="540"/>
                          <a:pt x="1440" y="720"/>
                        </a:cubicBez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 sz="2000" b="1"/>
                  </a:p>
                </p:txBody>
              </p:sp>
              <p:sp>
                <p:nvSpPr>
                  <p:cNvPr id="152" name="Freeform 19"/>
                  <p:cNvSpPr>
                    <a:spLocks/>
                  </p:cNvSpPr>
                  <p:nvPr/>
                </p:nvSpPr>
                <p:spPr bwMode="auto">
                  <a:xfrm flipH="1">
                    <a:off x="2064" y="2138"/>
                    <a:ext cx="452" cy="375"/>
                  </a:xfrm>
                  <a:custGeom>
                    <a:avLst/>
                    <a:gdLst>
                      <a:gd name="T0" fmla="*/ 0 w 1440"/>
                      <a:gd name="T1" fmla="*/ 0 h 720"/>
                      <a:gd name="T2" fmla="*/ 0 w 1440"/>
                      <a:gd name="T3" fmla="*/ 0 h 720"/>
                      <a:gd name="T4" fmla="*/ 0 w 1440"/>
                      <a:gd name="T5" fmla="*/ 0 h 720"/>
                      <a:gd name="T6" fmla="*/ 0 w 1440"/>
                      <a:gd name="T7" fmla="*/ 0 h 720"/>
                      <a:gd name="T8" fmla="*/ 0 w 1440"/>
                      <a:gd name="T9" fmla="*/ 0 h 72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40"/>
                      <a:gd name="T16" fmla="*/ 0 h 720"/>
                      <a:gd name="T17" fmla="*/ 1440 w 1440"/>
                      <a:gd name="T18" fmla="*/ 720 h 72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40" h="720">
                        <a:moveTo>
                          <a:pt x="0" y="720"/>
                        </a:moveTo>
                        <a:cubicBezTo>
                          <a:pt x="84" y="540"/>
                          <a:pt x="168" y="360"/>
                          <a:pt x="288" y="240"/>
                        </a:cubicBezTo>
                        <a:cubicBezTo>
                          <a:pt x="408" y="120"/>
                          <a:pt x="576" y="0"/>
                          <a:pt x="720" y="0"/>
                        </a:cubicBezTo>
                        <a:cubicBezTo>
                          <a:pt x="864" y="0"/>
                          <a:pt x="1032" y="120"/>
                          <a:pt x="1152" y="240"/>
                        </a:cubicBezTo>
                        <a:cubicBezTo>
                          <a:pt x="1272" y="360"/>
                          <a:pt x="1356" y="540"/>
                          <a:pt x="1440" y="720"/>
                        </a:cubicBez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 sz="2000" b="1"/>
                  </a:p>
                </p:txBody>
              </p:sp>
              <p:sp>
                <p:nvSpPr>
                  <p:cNvPr id="153" name="Freeform 20"/>
                  <p:cNvSpPr>
                    <a:spLocks/>
                  </p:cNvSpPr>
                  <p:nvPr/>
                </p:nvSpPr>
                <p:spPr bwMode="auto">
                  <a:xfrm flipH="1">
                    <a:off x="2496" y="2138"/>
                    <a:ext cx="432" cy="336"/>
                  </a:xfrm>
                  <a:custGeom>
                    <a:avLst/>
                    <a:gdLst>
                      <a:gd name="T0" fmla="*/ 0 w 1440"/>
                      <a:gd name="T1" fmla="*/ 0 h 720"/>
                      <a:gd name="T2" fmla="*/ 0 w 1440"/>
                      <a:gd name="T3" fmla="*/ 0 h 720"/>
                      <a:gd name="T4" fmla="*/ 0 w 1440"/>
                      <a:gd name="T5" fmla="*/ 0 h 720"/>
                      <a:gd name="T6" fmla="*/ 0 w 1440"/>
                      <a:gd name="T7" fmla="*/ 0 h 720"/>
                      <a:gd name="T8" fmla="*/ 0 w 1440"/>
                      <a:gd name="T9" fmla="*/ 0 h 72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40"/>
                      <a:gd name="T16" fmla="*/ 0 h 720"/>
                      <a:gd name="T17" fmla="*/ 1440 w 1440"/>
                      <a:gd name="T18" fmla="*/ 720 h 72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40" h="720">
                        <a:moveTo>
                          <a:pt x="0" y="720"/>
                        </a:moveTo>
                        <a:cubicBezTo>
                          <a:pt x="84" y="540"/>
                          <a:pt x="168" y="360"/>
                          <a:pt x="288" y="240"/>
                        </a:cubicBezTo>
                        <a:cubicBezTo>
                          <a:pt x="408" y="120"/>
                          <a:pt x="576" y="0"/>
                          <a:pt x="720" y="0"/>
                        </a:cubicBezTo>
                        <a:cubicBezTo>
                          <a:pt x="864" y="0"/>
                          <a:pt x="1032" y="120"/>
                          <a:pt x="1152" y="240"/>
                        </a:cubicBezTo>
                        <a:cubicBezTo>
                          <a:pt x="1272" y="360"/>
                          <a:pt x="1356" y="540"/>
                          <a:pt x="1440" y="720"/>
                        </a:cubicBez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 sz="2000" b="1"/>
                  </a:p>
                </p:txBody>
              </p:sp>
            </p:grpSp>
            <p:sp>
              <p:nvSpPr>
                <p:cNvPr id="143" name="Line 22"/>
                <p:cNvSpPr>
                  <a:spLocks noChangeShapeType="1"/>
                </p:cNvSpPr>
                <p:nvPr/>
              </p:nvSpPr>
              <p:spPr bwMode="auto">
                <a:xfrm>
                  <a:off x="4644008" y="2073552"/>
                  <a:ext cx="0" cy="3340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44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4628275" y="1004696"/>
                  <a:ext cx="0" cy="46762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45" name="Rectangle 24"/>
                <p:cNvSpPr>
                  <a:spLocks noChangeArrowheads="1"/>
                </p:cNvSpPr>
                <p:nvPr/>
              </p:nvSpPr>
              <p:spPr bwMode="auto">
                <a:xfrm>
                  <a:off x="3872516" y="1541907"/>
                  <a:ext cx="142821" cy="40082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46" name="Line 25"/>
                <p:cNvSpPr>
                  <a:spLocks noChangeShapeType="1"/>
                </p:cNvSpPr>
                <p:nvPr/>
              </p:nvSpPr>
              <p:spPr bwMode="auto">
                <a:xfrm>
                  <a:off x="3943926" y="1939945"/>
                  <a:ext cx="0" cy="46762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oval" w="med" len="med"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  <p:sp>
              <p:nvSpPr>
                <p:cNvPr id="147" name="Line 26"/>
                <p:cNvSpPr>
                  <a:spLocks noChangeShapeType="1"/>
                </p:cNvSpPr>
                <p:nvPr/>
              </p:nvSpPr>
              <p:spPr bwMode="auto">
                <a:xfrm>
                  <a:off x="3943926" y="1004696"/>
                  <a:ext cx="0" cy="5344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oval" w="med" len="med"/>
                  <a:tailEnd/>
                </a:ln>
              </p:spPr>
              <p:txBody>
                <a:bodyPr wrap="none" anchor="ctr"/>
                <a:lstStyle/>
                <a:p>
                  <a:endParaRPr lang="zh-CN" altLang="en-US" sz="2000" b="1"/>
                </a:p>
              </p:txBody>
            </p:sp>
          </p:grpSp>
        </p:grpSp>
      </p:grp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6906035"/>
              </p:ext>
            </p:extLst>
          </p:nvPr>
        </p:nvGraphicFramePr>
        <p:xfrm>
          <a:off x="2681864" y="1028819"/>
          <a:ext cx="2754232" cy="1037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335" name="Equation" r:id="rId4" imgW="1968480" imgH="660240" progId="Equation.DSMT4">
                  <p:embed/>
                </p:oleObj>
              </mc:Choice>
              <mc:Fallback>
                <p:oleObj name="Equation" r:id="rId4" imgW="1968480" imgH="660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864" y="1028819"/>
                        <a:ext cx="2754232" cy="10375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320231"/>
              </p:ext>
            </p:extLst>
          </p:nvPr>
        </p:nvGraphicFramePr>
        <p:xfrm>
          <a:off x="2771800" y="3541495"/>
          <a:ext cx="2771736" cy="1063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336" name="Equation" r:id="rId6" imgW="1841400" imgH="660240" progId="Equation.DSMT4">
                  <p:embed/>
                </p:oleObj>
              </mc:Choice>
              <mc:Fallback>
                <p:oleObj name="Equation" r:id="rId6" imgW="1841400" imgH="660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541495"/>
                        <a:ext cx="2771736" cy="10634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5765865" y="2545787"/>
            <a:ext cx="3270631" cy="190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3333FF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 b="1" i="1" dirty="0">
                <a:solidFill>
                  <a:srgbClr val="FF0000"/>
                </a:solidFill>
              </a:rPr>
              <a:t>r</a:t>
            </a:r>
            <a:r>
              <a:rPr lang="en-US" altLang="zh-CN" b="1" dirty="0">
                <a:solidFill>
                  <a:srgbClr val="FF0000"/>
                </a:solidFill>
              </a:rPr>
              <a:t>(0</a:t>
            </a:r>
            <a:r>
              <a:rPr lang="en-US" altLang="zh-CN" b="1" baseline="30000" dirty="0">
                <a:solidFill>
                  <a:srgbClr val="FF0000"/>
                </a:solidFill>
              </a:rPr>
              <a:t>+</a:t>
            </a:r>
            <a:r>
              <a:rPr lang="en-US" altLang="zh-CN" b="1" dirty="0">
                <a:solidFill>
                  <a:srgbClr val="FF0000"/>
                </a:solidFill>
              </a:rPr>
              <a:t>) </a:t>
            </a:r>
            <a:r>
              <a:rPr lang="zh-CN" altLang="en-US" b="1" dirty="0">
                <a:solidFill>
                  <a:srgbClr val="FF0000"/>
                </a:solidFill>
              </a:rPr>
              <a:t> </a:t>
            </a:r>
            <a:r>
              <a:rPr lang="zh-CN" altLang="en-US" sz="2200" b="1" dirty="0"/>
              <a:t>响应的初始值</a:t>
            </a:r>
            <a:endParaRPr lang="en-US" altLang="zh-CN" sz="2200" b="1" dirty="0"/>
          </a:p>
          <a:p>
            <a:pPr>
              <a:spcBef>
                <a:spcPct val="30000"/>
              </a:spcBef>
            </a:pPr>
            <a:r>
              <a:rPr lang="en-US" altLang="zh-CN" b="1" i="1" dirty="0">
                <a:solidFill>
                  <a:srgbClr val="7030A0"/>
                </a:solidFill>
                <a:sym typeface="Symbol" pitchFamily="18" charset="2"/>
              </a:rPr>
              <a:t>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zh-CN" altLang="en-US" b="1" dirty="0">
                <a:solidFill>
                  <a:srgbClr val="FF0000"/>
                </a:solidFill>
                <a:sym typeface="Symbol" pitchFamily="18" charset="2"/>
              </a:rPr>
              <a:t>：  </a:t>
            </a:r>
            <a:r>
              <a:rPr lang="en-US" altLang="zh-CN" b="1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zh-CN" altLang="en-US" sz="2200" b="1" dirty="0">
                <a:sym typeface="Symbol" pitchFamily="18" charset="2"/>
              </a:rPr>
              <a:t>时间常数</a:t>
            </a:r>
            <a:r>
              <a:rPr lang="en-US" altLang="zh-CN" sz="2200" b="1" i="1" dirty="0"/>
              <a:t>RC</a:t>
            </a:r>
            <a:r>
              <a:rPr lang="en-US" altLang="zh-CN" sz="2200" b="1" dirty="0"/>
              <a:t> ,</a:t>
            </a:r>
            <a:r>
              <a:rPr lang="en-US" altLang="zh-CN" sz="2200" b="1" i="1" dirty="0"/>
              <a:t>GL</a:t>
            </a:r>
            <a:r>
              <a:rPr lang="en-US" altLang="zh-CN" sz="2200" b="1" dirty="0"/>
              <a:t> </a:t>
            </a:r>
            <a:endParaRPr lang="zh-CN" altLang="en-US" sz="2200" b="1" dirty="0"/>
          </a:p>
          <a:p>
            <a:pPr>
              <a:lnSpc>
                <a:spcPct val="130000"/>
              </a:lnSpc>
            </a:pPr>
            <a:r>
              <a:rPr lang="en-US" altLang="zh-CN" b="1" i="1" dirty="0">
                <a:solidFill>
                  <a:srgbClr val="FF0000"/>
                </a:solidFill>
              </a:rPr>
              <a:t>w</a:t>
            </a:r>
            <a:r>
              <a:rPr lang="en-US" altLang="zh-CN" b="1" dirty="0">
                <a:solidFill>
                  <a:srgbClr val="FF0000"/>
                </a:solidFill>
              </a:rPr>
              <a:t>(</a:t>
            </a:r>
            <a:r>
              <a:rPr lang="en-US" altLang="zh-CN" b="1" i="1" dirty="0">
                <a:solidFill>
                  <a:srgbClr val="FF0000"/>
                </a:solidFill>
              </a:rPr>
              <a:t>t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  <a:r>
              <a:rPr lang="zh-CN" altLang="en-US" b="1" dirty="0">
                <a:solidFill>
                  <a:srgbClr val="FF0000"/>
                </a:solidFill>
                <a:sym typeface="Symbol" pitchFamily="18" charset="2"/>
              </a:rPr>
              <a:t> ：</a:t>
            </a:r>
            <a:r>
              <a:rPr lang="zh-CN" altLang="en-US" sz="2200" b="1" dirty="0">
                <a:sym typeface="Symbol" pitchFamily="18" charset="2"/>
              </a:rPr>
              <a:t>外</a:t>
            </a:r>
            <a:r>
              <a:rPr lang="zh-CN" altLang="en-US" sz="2200" b="1" dirty="0"/>
              <a:t>加激励</a:t>
            </a:r>
            <a:endParaRPr lang="en-US" altLang="zh-CN" sz="2200" b="1" dirty="0"/>
          </a:p>
        </p:txBody>
      </p:sp>
      <p:grpSp>
        <p:nvGrpSpPr>
          <p:cNvPr id="68" name="Group 70"/>
          <p:cNvGrpSpPr>
            <a:grpSpLocks/>
          </p:cNvGrpSpPr>
          <p:nvPr/>
        </p:nvGrpSpPr>
        <p:grpSpPr bwMode="auto">
          <a:xfrm>
            <a:off x="5716664" y="640674"/>
            <a:ext cx="3933825" cy="1750880"/>
            <a:chOff x="3668" y="395"/>
            <a:chExt cx="2387" cy="1029"/>
          </a:xfrm>
        </p:grpSpPr>
        <p:grpSp>
          <p:nvGrpSpPr>
            <p:cNvPr id="69" name="组合 68"/>
            <p:cNvGrpSpPr>
              <a:grpSpLocks/>
            </p:cNvGrpSpPr>
            <p:nvPr/>
          </p:nvGrpSpPr>
          <p:grpSpPr bwMode="auto">
            <a:xfrm>
              <a:off x="3668" y="395"/>
              <a:ext cx="2387" cy="1029"/>
              <a:chOff x="5381667" y="777086"/>
              <a:chExt cx="3533811" cy="1632809"/>
            </a:xfrm>
          </p:grpSpPr>
          <p:sp>
            <p:nvSpPr>
              <p:cNvPr id="72" name="Rectangle 11"/>
              <p:cNvSpPr>
                <a:spLocks noChangeArrowheads="1"/>
              </p:cNvSpPr>
              <p:nvPr/>
            </p:nvSpPr>
            <p:spPr bwMode="auto">
              <a:xfrm>
                <a:off x="5381667" y="777086"/>
                <a:ext cx="2780844" cy="43113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lIns="92075" tIns="46038" rIns="92075" bIns="46038">
                <a:spAutoFit/>
              </a:bodyPr>
              <a:lstStyle/>
              <a:p>
                <a:r>
                  <a:rPr lang="zh-CN" altLang="en-US" b="1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宋体" pitchFamily="2" charset="-122"/>
                  </a:rPr>
                  <a:t>微分方程统一形式：</a:t>
                </a:r>
              </a:p>
            </p:txBody>
          </p:sp>
          <p:graphicFrame>
            <p:nvGraphicFramePr>
              <p:cNvPr id="73" name="Object 7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52072683"/>
                  </p:ext>
                </p:extLst>
              </p:nvPr>
            </p:nvGraphicFramePr>
            <p:xfrm>
              <a:off x="5381667" y="1335209"/>
              <a:ext cx="3533811" cy="107468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63337" name="Equation" r:id="rId8" imgW="2260440" imgH="660240" progId="">
                      <p:embed/>
                    </p:oleObj>
                  </mc:Choice>
                  <mc:Fallback>
                    <p:oleObj name="Equation" r:id="rId8" imgW="2260440" imgH="66024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81667" y="1335209"/>
                            <a:ext cx="3533811" cy="107468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25400">
                                <a:solidFill>
                                  <a:srgbClr val="3333FF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0" name="Text Box 74"/>
            <p:cNvSpPr txBox="1">
              <a:spLocks noChangeArrowheads="1"/>
            </p:cNvSpPr>
            <p:nvPr/>
          </p:nvSpPr>
          <p:spPr bwMode="auto">
            <a:xfrm>
              <a:off x="5057" y="833"/>
              <a:ext cx="499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(</a:t>
              </a:r>
              <a:r>
                <a:rPr lang="en-US" altLang="zh-CN" i="1"/>
                <a:t>t</a:t>
              </a:r>
              <a:r>
                <a:rPr lang="en-US" altLang="zh-CN"/>
                <a:t>&gt;0)</a:t>
              </a:r>
            </a:p>
          </p:txBody>
        </p:sp>
        <p:sp>
          <p:nvSpPr>
            <p:cNvPr id="71" name="Rectangle 75"/>
            <p:cNvSpPr>
              <a:spLocks noChangeArrowheads="1"/>
            </p:cNvSpPr>
            <p:nvPr/>
          </p:nvSpPr>
          <p:spPr bwMode="auto">
            <a:xfrm>
              <a:off x="5511" y="849"/>
              <a:ext cx="544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4" name="Line 76"/>
          <p:cNvSpPr>
            <a:spLocks noChangeShapeType="1"/>
          </p:cNvSpPr>
          <p:nvPr/>
        </p:nvSpPr>
        <p:spPr bwMode="auto">
          <a:xfrm>
            <a:off x="5630783" y="465810"/>
            <a:ext cx="0" cy="4443412"/>
          </a:xfrm>
          <a:prstGeom prst="line">
            <a:avLst/>
          </a:prstGeom>
          <a:noFill/>
          <a:ln w="9525">
            <a:solidFill>
              <a:srgbClr val="3333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5763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bldLvl="0" animBg="1"/>
      <p:bldP spid="62" grpId="1" animBg="1"/>
      <p:bldP spid="61" grpId="0" bldLvl="0" animBg="1"/>
      <p:bldP spid="61" grpId="1" animBg="1"/>
      <p:bldP spid="67" grpId="0"/>
      <p:bldP spid="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AC46F12-6CBB-4FBD-A0EF-95681C4828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45632"/>
            <a:ext cx="3332044" cy="1854894"/>
          </a:xfrm>
          <a:prstGeom prst="rect">
            <a:avLst/>
          </a:prstGeom>
        </p:spPr>
      </p:pic>
      <p:graphicFrame>
        <p:nvGraphicFramePr>
          <p:cNvPr id="5" name="Object 28">
            <a:extLst>
              <a:ext uri="{FF2B5EF4-FFF2-40B4-BE49-F238E27FC236}">
                <a16:creationId xmlns:a16="http://schemas.microsoft.com/office/drawing/2014/main" id="{EDC5C1F8-15D5-49FB-A540-048B89023C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5570428"/>
              </p:ext>
            </p:extLst>
          </p:nvPr>
        </p:nvGraphicFramePr>
        <p:xfrm>
          <a:off x="1808163" y="2959100"/>
          <a:ext cx="5788173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36" name="Equation" r:id="rId4" imgW="1955520" imgH="228600" progId="Equation.DSMT4">
                  <p:embed/>
                </p:oleObj>
              </mc:Choice>
              <mc:Fallback>
                <p:oleObj name="Equation" r:id="rId4" imgW="1955520" imgH="228600" progId="Equation.DSMT4">
                  <p:embed/>
                  <p:pic>
                    <p:nvPicPr>
                      <p:cNvPr id="20483" name="Object 28">
                        <a:extLst>
                          <a:ext uri="{FF2B5EF4-FFF2-40B4-BE49-F238E27FC236}">
                            <a16:creationId xmlns:a16="http://schemas.microsoft.com/office/drawing/2014/main" id="{1816C2D2-9E9C-4C5A-83B3-3A704AA447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163" y="2959100"/>
                        <a:ext cx="5788173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29">
            <a:extLst>
              <a:ext uri="{FF2B5EF4-FFF2-40B4-BE49-F238E27FC236}">
                <a16:creationId xmlns:a16="http://schemas.microsoft.com/office/drawing/2014/main" id="{8B895404-0368-4418-AE41-654F789DB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835" y="3675460"/>
            <a:ext cx="19431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</a:rPr>
              <a:t>解得：</a:t>
            </a:r>
          </a:p>
        </p:txBody>
      </p:sp>
      <p:graphicFrame>
        <p:nvGraphicFramePr>
          <p:cNvPr id="7" name="Object 30">
            <a:extLst>
              <a:ext uri="{FF2B5EF4-FFF2-40B4-BE49-F238E27FC236}">
                <a16:creationId xmlns:a16="http://schemas.microsoft.com/office/drawing/2014/main" id="{B618D8F0-FF27-40BA-B7B5-DB6AEC7014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891657"/>
              </p:ext>
            </p:extLst>
          </p:nvPr>
        </p:nvGraphicFramePr>
        <p:xfrm>
          <a:off x="2980135" y="3603853"/>
          <a:ext cx="230822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37" name="Equation" r:id="rId6" imgW="1104840" imgH="228600" progId="Equation.DSMT4">
                  <p:embed/>
                </p:oleObj>
              </mc:Choice>
              <mc:Fallback>
                <p:oleObj name="Equation" r:id="rId6" imgW="1104840" imgH="228600" progId="Equation.DSMT4">
                  <p:embed/>
                  <p:pic>
                    <p:nvPicPr>
                      <p:cNvPr id="20485" name="Object 30">
                        <a:extLst>
                          <a:ext uri="{FF2B5EF4-FFF2-40B4-BE49-F238E27FC236}">
                            <a16:creationId xmlns:a16="http://schemas.microsoft.com/office/drawing/2014/main" id="{02D51078-2DF3-4E32-94CB-51D49AB44E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0135" y="3603853"/>
                        <a:ext cx="2308225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1">
            <a:extLst>
              <a:ext uri="{FF2B5EF4-FFF2-40B4-BE49-F238E27FC236}">
                <a16:creationId xmlns:a16="http://schemas.microsoft.com/office/drawing/2014/main" id="{AB3EEA14-BCF0-416E-BA26-7CFAFE5FA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285" y="4361260"/>
            <a:ext cx="10858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</a:rPr>
              <a:t>则</a:t>
            </a:r>
            <a:r>
              <a:rPr lang="zh-CN" altLang="en-US" sz="2700">
                <a:solidFill>
                  <a:srgbClr val="FFFFFF"/>
                </a:solidFill>
              </a:rPr>
              <a:t>：</a:t>
            </a:r>
          </a:p>
        </p:txBody>
      </p:sp>
      <p:graphicFrame>
        <p:nvGraphicFramePr>
          <p:cNvPr id="9" name="Object 32">
            <a:extLst>
              <a:ext uri="{FF2B5EF4-FFF2-40B4-BE49-F238E27FC236}">
                <a16:creationId xmlns:a16="http://schemas.microsoft.com/office/drawing/2014/main" id="{7237DE4C-FA35-4073-A47B-9E6AB40DAC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136844"/>
              </p:ext>
            </p:extLst>
          </p:nvPr>
        </p:nvGraphicFramePr>
        <p:xfrm>
          <a:off x="2627784" y="4259491"/>
          <a:ext cx="432048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38" name="Equation" r:id="rId8" imgW="1650960" imgH="228600" progId="Equation.DSMT4">
                  <p:embed/>
                </p:oleObj>
              </mc:Choice>
              <mc:Fallback>
                <p:oleObj name="Equation" r:id="rId8" imgW="1650960" imgH="228600" progId="Equation.DSMT4">
                  <p:embed/>
                  <p:pic>
                    <p:nvPicPr>
                      <p:cNvPr id="20487" name="Object 32">
                        <a:extLst>
                          <a:ext uri="{FF2B5EF4-FFF2-40B4-BE49-F238E27FC236}">
                            <a16:creationId xmlns:a16="http://schemas.microsoft.com/office/drawing/2014/main" id="{56357FD6-C3F3-41D8-BAE9-E34B7D3C5A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259491"/>
                        <a:ext cx="432048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3">
            <a:extLst>
              <a:ext uri="{FF2B5EF4-FFF2-40B4-BE49-F238E27FC236}">
                <a16:creationId xmlns:a16="http://schemas.microsoft.com/office/drawing/2014/main" id="{921D7463-07B9-4F63-B412-628960E98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2801" y="2455353"/>
            <a:ext cx="21717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列</a:t>
            </a:r>
            <a:r>
              <a:rPr lang="en-US" altLang="zh-CN" sz="27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KVL</a:t>
            </a:r>
            <a:r>
              <a:rPr lang="zh-CN" altLang="en-US" sz="27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方程：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70C1CD0-C40F-4C62-9B6C-15AF5CC7236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290" y="323205"/>
            <a:ext cx="3460104" cy="243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5411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4AF78EC6-631B-4257-91B2-26CC060EF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50" y="661988"/>
            <a:ext cx="50292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685800" eaLnBrk="0" hangingPunct="0">
              <a:spcBef>
                <a:spcPct val="50000"/>
              </a:spcBef>
              <a:defRPr/>
            </a:pPr>
            <a:r>
              <a:rPr lang="en-US" altLang="zh-CN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，计算稳态值</a:t>
            </a:r>
            <a:r>
              <a:rPr lang="en-US" altLang="zh-CN" sz="2700" b="1" i="1" dirty="0">
                <a:solidFill>
                  <a:srgbClr val="3333FF"/>
                </a:solidFill>
                <a:latin typeface="Times New Roman"/>
                <a:ea typeface="楷体_GB2312" pitchFamily="49" charset="-122"/>
              </a:rPr>
              <a:t>u</a:t>
            </a:r>
            <a:r>
              <a:rPr lang="en-US" altLang="zh-CN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sym typeface="Symbol" pitchFamily="18" charset="2"/>
              </a:rPr>
              <a:t></a:t>
            </a:r>
            <a:r>
              <a:rPr lang="en-US" altLang="zh-CN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700" b="1" i="1" dirty="0" err="1">
                <a:solidFill>
                  <a:srgbClr val="3333FF"/>
                </a:solidFill>
                <a:latin typeface="Times New Roman"/>
                <a:ea typeface="楷体_GB2312" pitchFamily="49" charset="-122"/>
              </a:rPr>
              <a:t>i</a:t>
            </a:r>
            <a:r>
              <a:rPr lang="en-US" altLang="zh-CN" sz="2700" b="1" dirty="0">
                <a:solidFill>
                  <a:srgbClr val="3333FF"/>
                </a:solidFill>
              </a:rPr>
              <a:t>(</a:t>
            </a:r>
            <a:r>
              <a:rPr lang="en-US" altLang="zh-CN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sym typeface="Symbol" pitchFamily="18" charset="2"/>
              </a:rPr>
              <a:t></a:t>
            </a:r>
            <a:r>
              <a:rPr lang="en-US" altLang="zh-CN" sz="2700" b="1" dirty="0">
                <a:solidFill>
                  <a:srgbClr val="3333FF"/>
                </a:solidFill>
              </a:rPr>
              <a:t>)</a:t>
            </a:r>
            <a:r>
              <a:rPr lang="en-US" altLang="zh-CN" sz="27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graphicFrame>
        <p:nvGraphicFramePr>
          <p:cNvPr id="3" name="Object 1024">
            <a:extLst>
              <a:ext uri="{FF2B5EF4-FFF2-40B4-BE49-F238E27FC236}">
                <a16:creationId xmlns:a16="http://schemas.microsoft.com/office/drawing/2014/main" id="{DD02C781-34B4-4984-8A2A-65628D3699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008822"/>
              </p:ext>
            </p:extLst>
          </p:nvPr>
        </p:nvGraphicFramePr>
        <p:xfrm>
          <a:off x="2411760" y="3795886"/>
          <a:ext cx="452913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32" name="Equation" r:id="rId3" imgW="1473120" imgH="203040" progId="Equation.DSMT4">
                  <p:embed/>
                </p:oleObj>
              </mc:Choice>
              <mc:Fallback>
                <p:oleObj name="Equation" r:id="rId3" imgW="1473120" imgH="203040" progId="Equation.DSMT4">
                  <p:embed/>
                  <p:pic>
                    <p:nvPicPr>
                      <p:cNvPr id="175104" name="Object 1024">
                        <a:extLst>
                          <a:ext uri="{FF2B5EF4-FFF2-40B4-BE49-F238E27FC236}">
                            <a16:creationId xmlns:a16="http://schemas.microsoft.com/office/drawing/2014/main" id="{C14654FE-3CE4-4F4A-8D74-B70E761568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795886"/>
                        <a:ext cx="4529137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7C5BF85D-F3BF-4CE8-95A7-B4317396C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22936"/>
            <a:ext cx="3578980" cy="19923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C99DA4A-6EC7-42B5-B31F-DEBC7CD2EC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322936"/>
            <a:ext cx="3014998" cy="219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04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693AF1CA-3CC5-4A75-87F9-497392E96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018" y="2315940"/>
            <a:ext cx="20002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时间常数为</a:t>
            </a:r>
            <a:endParaRPr lang="zh-CN" altLang="en-US" sz="1800" b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3" name="Object 3">
            <a:extLst>
              <a:ext uri="{FF2B5EF4-FFF2-40B4-BE49-F238E27FC236}">
                <a16:creationId xmlns:a16="http://schemas.microsoft.com/office/drawing/2014/main" id="{A7112072-034C-45C8-9AAE-503D4DEF0F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353928"/>
              </p:ext>
            </p:extLst>
          </p:nvPr>
        </p:nvGraphicFramePr>
        <p:xfrm>
          <a:off x="3046413" y="2284413"/>
          <a:ext cx="2474912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4" name="Equation" r:id="rId3" imgW="965160" imgH="241200" progId="Equation.DSMT4">
                  <p:embed/>
                </p:oleObj>
              </mc:Choice>
              <mc:Fallback>
                <p:oleObj name="Equation" r:id="rId3" imgW="965160" imgH="241200" progId="Equation.DSMT4">
                  <p:embed/>
                  <p:pic>
                    <p:nvPicPr>
                      <p:cNvPr id="35843" name="Object 3">
                        <a:extLst>
                          <a:ext uri="{FF2B5EF4-FFF2-40B4-BE49-F238E27FC236}">
                            <a16:creationId xmlns:a16="http://schemas.microsoft.com/office/drawing/2014/main" id="{C87A8D4D-4ED7-4F15-8B99-51AC930569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6413" y="2284413"/>
                        <a:ext cx="2474912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4">
            <a:extLst>
              <a:ext uri="{FF2B5EF4-FFF2-40B4-BE49-F238E27FC236}">
                <a16:creationId xmlns:a16="http://schemas.microsoft.com/office/drawing/2014/main" id="{171A10C7-09F1-4B73-BF8B-0596BCD62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18" y="2817194"/>
            <a:ext cx="40005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、代入三要素公式得：</a:t>
            </a:r>
            <a:r>
              <a:rPr lang="zh-CN" altLang="en-US" sz="1800" b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graphicFrame>
        <p:nvGraphicFramePr>
          <p:cNvPr id="5" name="Object 9">
            <a:extLst>
              <a:ext uri="{FF2B5EF4-FFF2-40B4-BE49-F238E27FC236}">
                <a16:creationId xmlns:a16="http://schemas.microsoft.com/office/drawing/2014/main" id="{FF2FA8DA-7FFB-4C5D-A4B0-FAB1A1A382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906226"/>
              </p:ext>
            </p:extLst>
          </p:nvPr>
        </p:nvGraphicFramePr>
        <p:xfrm>
          <a:off x="962025" y="3309938"/>
          <a:ext cx="4349750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5" name="Equation" r:id="rId5" imgW="1676160" imgH="228600" progId="Equation.DSMT4">
                  <p:embed/>
                </p:oleObj>
              </mc:Choice>
              <mc:Fallback>
                <p:oleObj name="Equation" r:id="rId5" imgW="1676160" imgH="228600" progId="Equation.DSMT4">
                  <p:embed/>
                  <p:pic>
                    <p:nvPicPr>
                      <p:cNvPr id="35849" name="Object 9">
                        <a:extLst>
                          <a:ext uri="{FF2B5EF4-FFF2-40B4-BE49-F238E27FC236}">
                            <a16:creationId xmlns:a16="http://schemas.microsoft.com/office/drawing/2014/main" id="{1AA98C84-4BA6-461D-967D-940ABB4C6DA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025" y="3309938"/>
                        <a:ext cx="4349750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0">
            <a:extLst>
              <a:ext uri="{FF2B5EF4-FFF2-40B4-BE49-F238E27FC236}">
                <a16:creationId xmlns:a16="http://schemas.microsoft.com/office/drawing/2014/main" id="{FEE4923C-6354-45D5-8DF7-ED62BA8BB1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8566127"/>
              </p:ext>
            </p:extLst>
          </p:nvPr>
        </p:nvGraphicFramePr>
        <p:xfrm>
          <a:off x="915988" y="3998913"/>
          <a:ext cx="54784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6" name="Equation" r:id="rId7" imgW="2793960" imgH="228600" progId="Equation.DSMT4">
                  <p:embed/>
                </p:oleObj>
              </mc:Choice>
              <mc:Fallback>
                <p:oleObj name="Equation" r:id="rId7" imgW="2793960" imgH="228600" progId="Equation.DSMT4">
                  <p:embed/>
                  <p:pic>
                    <p:nvPicPr>
                      <p:cNvPr id="35850" name="Object 10">
                        <a:extLst>
                          <a:ext uri="{FF2B5EF4-FFF2-40B4-BE49-F238E27FC236}">
                            <a16:creationId xmlns:a16="http://schemas.microsoft.com/office/drawing/2014/main" id="{C5CF3B70-DC05-4CA7-8F03-0D8CBBBA33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3998913"/>
                        <a:ext cx="5478462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2">
            <a:extLst>
              <a:ext uri="{FF2B5EF4-FFF2-40B4-BE49-F238E27FC236}">
                <a16:creationId xmlns:a16="http://schemas.microsoft.com/office/drawing/2014/main" id="{9032EC14-4DC3-4D60-876D-85302B680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339502"/>
            <a:ext cx="411480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en-US" altLang="zh-CN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，计算时间常数</a:t>
            </a:r>
            <a:r>
              <a:rPr lang="zh-CN" altLang="en-US" sz="270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</a:t>
            </a:r>
            <a:endParaRPr lang="zh-CN" altLang="en-US" sz="2700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  <a:p>
            <a:pPr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电容相连接的电阻网络如右图，用加压求流法得： </a:t>
            </a:r>
          </a:p>
        </p:txBody>
      </p:sp>
      <p:graphicFrame>
        <p:nvGraphicFramePr>
          <p:cNvPr id="8" name="Object 29">
            <a:extLst>
              <a:ext uri="{FF2B5EF4-FFF2-40B4-BE49-F238E27FC236}">
                <a16:creationId xmlns:a16="http://schemas.microsoft.com/office/drawing/2014/main" id="{28E23DD1-EE5A-447F-A19C-20FD2D4991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766111"/>
              </p:ext>
            </p:extLst>
          </p:nvPr>
        </p:nvGraphicFramePr>
        <p:xfrm>
          <a:off x="1827213" y="1801813"/>
          <a:ext cx="1450975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7" name="Equation" r:id="rId9" imgW="647640" imgH="241200" progId="Equation.DSMT4">
                  <p:embed/>
                </p:oleObj>
              </mc:Choice>
              <mc:Fallback>
                <p:oleObj name="Equation" r:id="rId9" imgW="647640" imgH="241200" progId="Equation.DSMT4">
                  <p:embed/>
                  <p:pic>
                    <p:nvPicPr>
                      <p:cNvPr id="35869" name="Object 29">
                        <a:extLst>
                          <a:ext uri="{FF2B5EF4-FFF2-40B4-BE49-F238E27FC236}">
                            <a16:creationId xmlns:a16="http://schemas.microsoft.com/office/drawing/2014/main" id="{B5F9EF31-048C-43DB-AF17-BFE93D0D45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213" y="1801813"/>
                        <a:ext cx="1450975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01AA3BDA-DCF8-4D05-875B-1C0BF1CE7C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13" y="354750"/>
            <a:ext cx="3023056" cy="250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6862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00103" y="357174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4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06669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B448A9A6-54C1-4583-B75E-B608A7311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797" y="381001"/>
            <a:ext cx="34861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en-US" altLang="zh-CN" sz="27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18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求</a:t>
            </a:r>
            <a:r>
              <a:rPr lang="en-US" altLang="zh-CN" sz="2700" i="1">
                <a:solidFill>
                  <a:srgbClr val="FFFFFF"/>
                </a:solidFill>
                <a:ea typeface="楷体_GB2312" pitchFamily="49" charset="-122"/>
              </a:rPr>
              <a:t>u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2700" i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t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。已知：</a:t>
            </a:r>
            <a:r>
              <a:rPr lang="zh-CN" altLang="en-US" sz="1800" b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graphicFrame>
        <p:nvGraphicFramePr>
          <p:cNvPr id="24579" name="Object 3">
            <a:extLst>
              <a:ext uri="{FF2B5EF4-FFF2-40B4-BE49-F238E27FC236}">
                <a16:creationId xmlns:a16="http://schemas.microsoft.com/office/drawing/2014/main" id="{E635B27A-7066-428D-B7E5-2A3276598A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54166" y="369094"/>
          <a:ext cx="2846784" cy="489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44" name="Equation" r:id="rId3" imgW="1495324" imgH="181104" progId="Equation.3">
                  <p:embed/>
                </p:oleObj>
              </mc:Choice>
              <mc:Fallback>
                <p:oleObj name="Equation" r:id="rId3" imgW="1495324" imgH="181104" progId="Equation.3">
                  <p:embed/>
                  <p:pic>
                    <p:nvPicPr>
                      <p:cNvPr id="24579" name="Object 3">
                        <a:extLst>
                          <a:ext uri="{FF2B5EF4-FFF2-40B4-BE49-F238E27FC236}">
                            <a16:creationId xmlns:a16="http://schemas.microsoft.com/office/drawing/2014/main" id="{E635B27A-7066-428D-B7E5-2A3276598A3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4166" y="369094"/>
                        <a:ext cx="2846784" cy="4893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Text Box 4">
            <a:extLst>
              <a:ext uri="{FF2B5EF4-FFF2-40B4-BE49-F238E27FC236}">
                <a16:creationId xmlns:a16="http://schemas.microsoft.com/office/drawing/2014/main" id="{6C160A4C-E3C9-4B46-BEBC-7A74C03A7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950" y="3201591"/>
            <a:ext cx="63805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解：非一阶电路，但电路换路后可分成两部分</a:t>
            </a:r>
            <a:r>
              <a:rPr lang="zh-CN" altLang="en-US" sz="2700">
                <a:solidFill>
                  <a:srgbClr val="FFCC00"/>
                </a:solidFill>
                <a:latin typeface="楷体_GB2312" pitchFamily="49" charset="-122"/>
                <a:ea typeface="楷体_GB2312" pitchFamily="49" charset="-122"/>
              </a:rPr>
              <a:t>分别求响应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，然后迭加，即：</a:t>
            </a:r>
          </a:p>
        </p:txBody>
      </p:sp>
      <p:grpSp>
        <p:nvGrpSpPr>
          <p:cNvPr id="24581" name="Group 51">
            <a:extLst>
              <a:ext uri="{FF2B5EF4-FFF2-40B4-BE49-F238E27FC236}">
                <a16:creationId xmlns:a16="http://schemas.microsoft.com/office/drawing/2014/main" id="{51A44FB6-8104-451D-86A6-F215037DEDBB}"/>
              </a:ext>
            </a:extLst>
          </p:cNvPr>
          <p:cNvGrpSpPr>
            <a:grpSpLocks/>
          </p:cNvGrpSpPr>
          <p:nvPr/>
        </p:nvGrpSpPr>
        <p:grpSpPr bwMode="auto">
          <a:xfrm>
            <a:off x="2919413" y="912019"/>
            <a:ext cx="4171950" cy="2063354"/>
            <a:chOff x="1111" y="835"/>
            <a:chExt cx="3504" cy="1733"/>
          </a:xfrm>
        </p:grpSpPr>
        <p:sp>
          <p:nvSpPr>
            <p:cNvPr id="24583" name="Text Box 7">
              <a:extLst>
                <a:ext uri="{FF2B5EF4-FFF2-40B4-BE49-F238E27FC236}">
                  <a16:creationId xmlns:a16="http://schemas.microsoft.com/office/drawing/2014/main" id="{C1517589-8AB6-4B70-80DA-49EB48438B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7" y="1329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u</a:t>
              </a:r>
              <a:r>
                <a:rPr lang="en-US" altLang="zh-CN" sz="2100" baseline="-25000">
                  <a:solidFill>
                    <a:srgbClr val="FFFFFF"/>
                  </a:solidFill>
                </a:rPr>
                <a:t>C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4584" name="Oval 8">
              <a:extLst>
                <a:ext uri="{FF2B5EF4-FFF2-40B4-BE49-F238E27FC236}">
                  <a16:creationId xmlns:a16="http://schemas.microsoft.com/office/drawing/2014/main" id="{0F363A86-9BBB-4E4C-8F7E-504957FBC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9" y="1800"/>
              <a:ext cx="240" cy="2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4585" name="Rectangle 9">
              <a:extLst>
                <a:ext uri="{FF2B5EF4-FFF2-40B4-BE49-F238E27FC236}">
                  <a16:creationId xmlns:a16="http://schemas.microsoft.com/office/drawing/2014/main" id="{47B2A534-08B7-4565-986A-9DCB2A9EA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" y="1800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4586" name="Line 10">
              <a:extLst>
                <a:ext uri="{FF2B5EF4-FFF2-40B4-BE49-F238E27FC236}">
                  <a16:creationId xmlns:a16="http://schemas.microsoft.com/office/drawing/2014/main" id="{1ADC55E5-7EE7-4F40-9D8C-BC89F0A2D5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7" y="1128"/>
              <a:ext cx="168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87" name="Line 11">
              <a:extLst>
                <a:ext uri="{FF2B5EF4-FFF2-40B4-BE49-F238E27FC236}">
                  <a16:creationId xmlns:a16="http://schemas.microsoft.com/office/drawing/2014/main" id="{08DF900E-0BAA-4DA0-9698-E26F496619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1" y="1580"/>
              <a:ext cx="0" cy="31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88" name="Line 12">
              <a:extLst>
                <a:ext uri="{FF2B5EF4-FFF2-40B4-BE49-F238E27FC236}">
                  <a16:creationId xmlns:a16="http://schemas.microsoft.com/office/drawing/2014/main" id="{E875FC92-B06C-4231-AB80-AD54CF36B4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43" y="2568"/>
              <a:ext cx="230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89" name="Line 13">
              <a:extLst>
                <a:ext uri="{FF2B5EF4-FFF2-40B4-BE49-F238E27FC236}">
                  <a16:creationId xmlns:a16="http://schemas.microsoft.com/office/drawing/2014/main" id="{A8DB0402-B582-463E-A21F-D4DC158B58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43" y="2088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90" name="Line 14">
              <a:extLst>
                <a:ext uri="{FF2B5EF4-FFF2-40B4-BE49-F238E27FC236}">
                  <a16:creationId xmlns:a16="http://schemas.microsoft.com/office/drawing/2014/main" id="{EB3E598F-DCEC-49BF-8C5C-74B8B45AFC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9" y="1944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91" name="Line 15">
              <a:extLst>
                <a:ext uri="{FF2B5EF4-FFF2-40B4-BE49-F238E27FC236}">
                  <a16:creationId xmlns:a16="http://schemas.microsoft.com/office/drawing/2014/main" id="{A0FEC556-380C-485B-A082-FA125075FD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43" y="1512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92" name="Line 16">
              <a:extLst>
                <a:ext uri="{FF2B5EF4-FFF2-40B4-BE49-F238E27FC236}">
                  <a16:creationId xmlns:a16="http://schemas.microsoft.com/office/drawing/2014/main" id="{7C619568-E5C6-4926-93E3-DD89407FD4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5" y="1368"/>
              <a:ext cx="0" cy="43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93" name="Line 17">
              <a:extLst>
                <a:ext uri="{FF2B5EF4-FFF2-40B4-BE49-F238E27FC236}">
                  <a16:creationId xmlns:a16="http://schemas.microsoft.com/office/drawing/2014/main" id="{5DFC7A67-4D84-4DF9-A295-642D3EC0BC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75" y="2088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594" name="Text Box 18">
              <a:extLst>
                <a:ext uri="{FF2B5EF4-FFF2-40B4-BE49-F238E27FC236}">
                  <a16:creationId xmlns:a16="http://schemas.microsoft.com/office/drawing/2014/main" id="{3A6FCA8B-EBFF-4DC9-8363-A17A875FF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7" y="1464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24595" name="Text Box 19">
              <a:extLst>
                <a:ext uri="{FF2B5EF4-FFF2-40B4-BE49-F238E27FC236}">
                  <a16:creationId xmlns:a16="http://schemas.microsoft.com/office/drawing/2014/main" id="{10E6C3B9-C613-4700-8E91-3499097437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1752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4596" name="Text Box 20">
              <a:extLst>
                <a:ext uri="{FF2B5EF4-FFF2-40B4-BE49-F238E27FC236}">
                  <a16:creationId xmlns:a16="http://schemas.microsoft.com/office/drawing/2014/main" id="{7632F578-B5AE-4E0B-A24E-869C960E6C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1" y="1388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 0.5F</a:t>
              </a:r>
            </a:p>
          </p:txBody>
        </p:sp>
        <p:sp>
          <p:nvSpPr>
            <p:cNvPr id="24597" name="Text Box 21">
              <a:extLst>
                <a:ext uri="{FF2B5EF4-FFF2-40B4-BE49-F238E27FC236}">
                  <a16:creationId xmlns:a16="http://schemas.microsoft.com/office/drawing/2014/main" id="{E8F162FC-ABA5-4F0D-9A3B-0EC121586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3" y="1992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4598" name="Text Box 22">
              <a:extLst>
                <a:ext uri="{FF2B5EF4-FFF2-40B4-BE49-F238E27FC236}">
                  <a16:creationId xmlns:a16="http://schemas.microsoft.com/office/drawing/2014/main" id="{0F6920B9-86C6-47F7-84A0-B49D17F166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9" y="1060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4599" name="Text Box 23">
              <a:extLst>
                <a:ext uri="{FF2B5EF4-FFF2-40B4-BE49-F238E27FC236}">
                  <a16:creationId xmlns:a16="http://schemas.microsoft.com/office/drawing/2014/main" id="{67E9ADCF-04BD-413C-9526-D2F9FCAD9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1561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1A</a:t>
              </a:r>
            </a:p>
          </p:txBody>
        </p:sp>
        <p:sp>
          <p:nvSpPr>
            <p:cNvPr id="24600" name="Line 24">
              <a:extLst>
                <a:ext uri="{FF2B5EF4-FFF2-40B4-BE49-F238E27FC236}">
                  <a16:creationId xmlns:a16="http://schemas.microsoft.com/office/drawing/2014/main" id="{AABB5428-65CC-4761-AD1B-6955AEC9A1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7" y="1475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01" name="Line 25">
              <a:extLst>
                <a:ext uri="{FF2B5EF4-FFF2-40B4-BE49-F238E27FC236}">
                  <a16:creationId xmlns:a16="http://schemas.microsoft.com/office/drawing/2014/main" id="{9C96CF33-F732-40F7-8038-3874F70294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7" y="1580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02" name="Text Box 27">
              <a:extLst>
                <a:ext uri="{FF2B5EF4-FFF2-40B4-BE49-F238E27FC236}">
                  <a16:creationId xmlns:a16="http://schemas.microsoft.com/office/drawing/2014/main" id="{139A403F-060D-4882-AF3B-7FBF44859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9" y="835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t=0</a:t>
              </a:r>
            </a:p>
          </p:txBody>
        </p:sp>
        <p:sp>
          <p:nvSpPr>
            <p:cNvPr id="24603" name="Line 28">
              <a:extLst>
                <a:ext uri="{FF2B5EF4-FFF2-40B4-BE49-F238E27FC236}">
                  <a16:creationId xmlns:a16="http://schemas.microsoft.com/office/drawing/2014/main" id="{C439A819-2DD5-43F5-9EB7-7941F82E31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43" y="1128"/>
              <a:ext cx="0" cy="38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04" name="Line 29">
              <a:extLst>
                <a:ext uri="{FF2B5EF4-FFF2-40B4-BE49-F238E27FC236}">
                  <a16:creationId xmlns:a16="http://schemas.microsoft.com/office/drawing/2014/main" id="{AB6ADDE3-639D-47A4-84D2-6A9AEDB12C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43" y="1128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05" name="Line 30">
              <a:extLst>
                <a:ext uri="{FF2B5EF4-FFF2-40B4-BE49-F238E27FC236}">
                  <a16:creationId xmlns:a16="http://schemas.microsoft.com/office/drawing/2014/main" id="{F3995D5E-936F-4935-9721-9489B941F7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3" y="1128"/>
              <a:ext cx="336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06" name="Freeform 31">
              <a:extLst>
                <a:ext uri="{FF2B5EF4-FFF2-40B4-BE49-F238E27FC236}">
                  <a16:creationId xmlns:a16="http://schemas.microsoft.com/office/drawing/2014/main" id="{29702353-6243-4F90-BF8C-3B866069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936"/>
              <a:ext cx="336" cy="432"/>
            </a:xfrm>
            <a:custGeom>
              <a:avLst/>
              <a:gdLst>
                <a:gd name="T0" fmla="*/ 0 w 336"/>
                <a:gd name="T1" fmla="*/ 432 h 432"/>
                <a:gd name="T2" fmla="*/ 240 w 336"/>
                <a:gd name="T3" fmla="*/ 240 h 432"/>
                <a:gd name="T4" fmla="*/ 336 w 336"/>
                <a:gd name="T5" fmla="*/ 0 h 432"/>
                <a:gd name="T6" fmla="*/ 0 60000 65536"/>
                <a:gd name="T7" fmla="*/ 0 60000 65536"/>
                <a:gd name="T8" fmla="*/ 0 60000 65536"/>
                <a:gd name="T9" fmla="*/ 0 w 336"/>
                <a:gd name="T10" fmla="*/ 0 h 432"/>
                <a:gd name="T11" fmla="*/ 336 w 336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6" h="432">
                  <a:moveTo>
                    <a:pt x="0" y="432"/>
                  </a:moveTo>
                  <a:cubicBezTo>
                    <a:pt x="92" y="372"/>
                    <a:pt x="184" y="312"/>
                    <a:pt x="240" y="240"/>
                  </a:cubicBezTo>
                  <a:cubicBezTo>
                    <a:pt x="296" y="168"/>
                    <a:pt x="316" y="84"/>
                    <a:pt x="336" y="0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07" name="Line 32">
              <a:extLst>
                <a:ext uri="{FF2B5EF4-FFF2-40B4-BE49-F238E27FC236}">
                  <a16:creationId xmlns:a16="http://schemas.microsoft.com/office/drawing/2014/main" id="{49A52C2B-C59D-460B-A5CE-E56163512A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1" y="1128"/>
              <a:ext cx="0" cy="33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grpSp>
          <p:nvGrpSpPr>
            <p:cNvPr id="24608" name="Group 33">
              <a:extLst>
                <a:ext uri="{FF2B5EF4-FFF2-40B4-BE49-F238E27FC236}">
                  <a16:creationId xmlns:a16="http://schemas.microsoft.com/office/drawing/2014/main" id="{4F1CE7CC-2265-4EC9-8251-69698B718727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600" y="2044"/>
              <a:ext cx="432" cy="136"/>
              <a:chOff x="1200" y="2112"/>
              <a:chExt cx="1728" cy="336"/>
            </a:xfrm>
          </p:grpSpPr>
          <p:sp>
            <p:nvSpPr>
              <p:cNvPr id="24621" name="Freeform 34">
                <a:extLst>
                  <a:ext uri="{FF2B5EF4-FFF2-40B4-BE49-F238E27FC236}">
                    <a16:creationId xmlns:a16="http://schemas.microsoft.com/office/drawing/2014/main" id="{E097D0F6-D2C7-43EC-B2DD-49425A36045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00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4622" name="Freeform 35">
                <a:extLst>
                  <a:ext uri="{FF2B5EF4-FFF2-40B4-BE49-F238E27FC236}">
                    <a16:creationId xmlns:a16="http://schemas.microsoft.com/office/drawing/2014/main" id="{F6D297AF-4776-4009-80EE-483784D1075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32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4623" name="Freeform 36">
                <a:extLst>
                  <a:ext uri="{FF2B5EF4-FFF2-40B4-BE49-F238E27FC236}">
                    <a16:creationId xmlns:a16="http://schemas.microsoft.com/office/drawing/2014/main" id="{6AFF2748-2924-49A8-9452-53BED2CE483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64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4624" name="Freeform 37">
                <a:extLst>
                  <a:ext uri="{FF2B5EF4-FFF2-40B4-BE49-F238E27FC236}">
                    <a16:creationId xmlns:a16="http://schemas.microsoft.com/office/drawing/2014/main" id="{D8F27650-9531-41DB-9778-823990EF7C9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96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4609" name="Text Box 38">
              <a:extLst>
                <a:ext uri="{FF2B5EF4-FFF2-40B4-BE49-F238E27FC236}">
                  <a16:creationId xmlns:a16="http://schemas.microsoft.com/office/drawing/2014/main" id="{14683E84-BAF9-4937-9FBA-479BFA3643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1" y="1933"/>
              <a:ext cx="59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1H</a:t>
              </a:r>
              <a:endParaRPr lang="en-US" altLang="zh-CN" sz="2100" b="0">
                <a:solidFill>
                  <a:srgbClr val="000000"/>
                </a:solidFill>
              </a:endParaRPr>
            </a:p>
          </p:txBody>
        </p:sp>
        <p:sp>
          <p:nvSpPr>
            <p:cNvPr id="24610" name="Line 39">
              <a:extLst>
                <a:ext uri="{FF2B5EF4-FFF2-40B4-BE49-F238E27FC236}">
                  <a16:creationId xmlns:a16="http://schemas.microsoft.com/office/drawing/2014/main" id="{E9338519-636E-43F7-BBB3-3DE613525B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1" y="2328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11" name="Rectangle 40">
              <a:extLst>
                <a:ext uri="{FF2B5EF4-FFF2-40B4-BE49-F238E27FC236}">
                  <a16:creationId xmlns:a16="http://schemas.microsoft.com/office/drawing/2014/main" id="{099CADE8-0DC5-4D74-A4EE-5730C6983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" y="1368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4612" name="Rectangle 41">
              <a:extLst>
                <a:ext uri="{FF2B5EF4-FFF2-40B4-BE49-F238E27FC236}">
                  <a16:creationId xmlns:a16="http://schemas.microsoft.com/office/drawing/2014/main" id="{BEE67F44-B08A-44D2-82F0-78B56825F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7" y="1992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4613" name="Line 42">
              <a:extLst>
                <a:ext uri="{FF2B5EF4-FFF2-40B4-BE49-F238E27FC236}">
                  <a16:creationId xmlns:a16="http://schemas.microsoft.com/office/drawing/2014/main" id="{7AE7E435-E785-46F9-B37A-E00CF0B975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5" y="1128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14" name="Line 43">
              <a:extLst>
                <a:ext uri="{FF2B5EF4-FFF2-40B4-BE49-F238E27FC236}">
                  <a16:creationId xmlns:a16="http://schemas.microsoft.com/office/drawing/2014/main" id="{FBC90E21-6DEC-4BAB-BBB5-D225AC31B1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5" y="1656"/>
              <a:ext cx="0" cy="33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15" name="Line 44">
              <a:extLst>
                <a:ext uri="{FF2B5EF4-FFF2-40B4-BE49-F238E27FC236}">
                  <a16:creationId xmlns:a16="http://schemas.microsoft.com/office/drawing/2014/main" id="{DE60C42E-E729-4FC1-ACE5-885A0A7E25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5" y="2280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16" name="Line 45">
              <a:extLst>
                <a:ext uri="{FF2B5EF4-FFF2-40B4-BE49-F238E27FC236}">
                  <a16:creationId xmlns:a16="http://schemas.microsoft.com/office/drawing/2014/main" id="{CD42C3A4-806C-4F3A-82CE-9D36A4C72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1" y="1800"/>
              <a:ext cx="62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17" name="Line 46">
              <a:extLst>
                <a:ext uri="{FF2B5EF4-FFF2-40B4-BE49-F238E27FC236}">
                  <a16:creationId xmlns:a16="http://schemas.microsoft.com/office/drawing/2014/main" id="{406D7E74-4E40-4459-931D-8839D2EDCF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1" y="2328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4618" name="Text Box 47">
              <a:extLst>
                <a:ext uri="{FF2B5EF4-FFF2-40B4-BE49-F238E27FC236}">
                  <a16:creationId xmlns:a16="http://schemas.microsoft.com/office/drawing/2014/main" id="{A77A0EC3-93B4-40A4-AA72-F5F9BEBD6A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9" y="2136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i="1">
                  <a:solidFill>
                    <a:srgbClr val="FFFFFF"/>
                  </a:solidFill>
                </a:rPr>
                <a:t>i</a:t>
              </a:r>
              <a:r>
                <a:rPr lang="en-US" altLang="zh-CN" sz="2700" baseline="-25000">
                  <a:solidFill>
                    <a:srgbClr val="FFFFFF"/>
                  </a:solidFill>
                </a:rPr>
                <a:t>L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4619" name="Text Box 48">
              <a:extLst>
                <a:ext uri="{FF2B5EF4-FFF2-40B4-BE49-F238E27FC236}">
                  <a16:creationId xmlns:a16="http://schemas.microsoft.com/office/drawing/2014/main" id="{81B10FF8-54E5-4163-9566-1A0F92F644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3" y="1320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4620" name="Text Box 49">
              <a:extLst>
                <a:ext uri="{FF2B5EF4-FFF2-40B4-BE49-F238E27FC236}">
                  <a16:creationId xmlns:a16="http://schemas.microsoft.com/office/drawing/2014/main" id="{83F61326-1D57-4376-B990-B8F846FD3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9" y="1032"/>
              <a:ext cx="816" cy="1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  <a:p>
              <a:pPr defTabSz="685800">
                <a:spcBef>
                  <a:spcPct val="50000"/>
                </a:spcBef>
              </a:pPr>
              <a:r>
                <a:rPr lang="en-US" altLang="zh-CN" sz="2700" i="1">
                  <a:solidFill>
                    <a:srgbClr val="FFFFFF"/>
                  </a:solidFill>
                </a:rPr>
                <a:t>u</a:t>
              </a:r>
              <a:r>
                <a:rPr lang="en-US" altLang="zh-CN" sz="2700">
                  <a:solidFill>
                    <a:srgbClr val="FFFFFF"/>
                  </a:solidFill>
                </a:rPr>
                <a:t>(t)</a:t>
              </a:r>
            </a:p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_</a:t>
              </a:r>
            </a:p>
          </p:txBody>
        </p:sp>
      </p:grpSp>
      <p:graphicFrame>
        <p:nvGraphicFramePr>
          <p:cNvPr id="30725" name="Object 5">
            <a:extLst>
              <a:ext uri="{FF2B5EF4-FFF2-40B4-BE49-F238E27FC236}">
                <a16:creationId xmlns:a16="http://schemas.microsoft.com/office/drawing/2014/main" id="{431668CC-F395-45E8-84CD-FDEF9C4BF4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11091" y="4132660"/>
          <a:ext cx="2843213" cy="492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45" name="Equation" r:id="rId5" imgW="1162090" imgH="171305" progId="Equation.3">
                  <p:embed/>
                </p:oleObj>
              </mc:Choice>
              <mc:Fallback>
                <p:oleObj name="Equation" r:id="rId5" imgW="1162090" imgH="171305" progId="Equation.3">
                  <p:embed/>
                  <p:pic>
                    <p:nvPicPr>
                      <p:cNvPr id="30725" name="Object 5">
                        <a:extLst>
                          <a:ext uri="{FF2B5EF4-FFF2-40B4-BE49-F238E27FC236}">
                            <a16:creationId xmlns:a16="http://schemas.microsoft.com/office/drawing/2014/main" id="{431668CC-F395-45E8-84CD-FDEF9C4BF4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1091" y="4132660"/>
                        <a:ext cx="2843213" cy="4929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075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69C1EDBD-1E7A-4DC0-AA47-2E56C9144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391" y="465535"/>
            <a:ext cx="17145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en-US" altLang="zh-CN" sz="2700">
                <a:solidFill>
                  <a:srgbClr val="FFFFFF"/>
                </a:solidFill>
                <a:ea typeface="楷体_GB2312" pitchFamily="49" charset="-122"/>
              </a:rPr>
              <a:t>RC</a:t>
            </a:r>
            <a:r>
              <a:rPr lang="zh-CN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部分：</a:t>
            </a:r>
            <a:endParaRPr lang="zh-CN" altLang="en-US" sz="2700">
              <a:solidFill>
                <a:srgbClr val="FFFF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31747" name="Object 3">
            <a:extLst>
              <a:ext uri="{FF2B5EF4-FFF2-40B4-BE49-F238E27FC236}">
                <a16:creationId xmlns:a16="http://schemas.microsoft.com/office/drawing/2014/main" id="{EB5F4FDD-C07A-4C78-A35E-703F8D2BFD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56160" y="2900363"/>
          <a:ext cx="3026569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225" name="Equation" r:id="rId3" imgW="1304857" imgH="181104" progId="Equation.3">
                  <p:embed/>
                </p:oleObj>
              </mc:Choice>
              <mc:Fallback>
                <p:oleObj name="Equation" r:id="rId3" imgW="1304857" imgH="181104" progId="Equation.3">
                  <p:embed/>
                  <p:pic>
                    <p:nvPicPr>
                      <p:cNvPr id="31747" name="Object 3">
                        <a:extLst>
                          <a:ext uri="{FF2B5EF4-FFF2-40B4-BE49-F238E27FC236}">
                            <a16:creationId xmlns:a16="http://schemas.microsoft.com/office/drawing/2014/main" id="{EB5F4FDD-C07A-4C78-A35E-703F8D2BFD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6160" y="2900363"/>
                        <a:ext cx="3026569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3">
            <a:extLst>
              <a:ext uri="{FF2B5EF4-FFF2-40B4-BE49-F238E27FC236}">
                <a16:creationId xmlns:a16="http://schemas.microsoft.com/office/drawing/2014/main" id="{99D52DF5-0826-429C-AFD2-FCE70A2201B9}"/>
              </a:ext>
            </a:extLst>
          </p:cNvPr>
          <p:cNvGrpSpPr>
            <a:grpSpLocks/>
          </p:cNvGrpSpPr>
          <p:nvPr/>
        </p:nvGrpSpPr>
        <p:grpSpPr bwMode="auto">
          <a:xfrm>
            <a:off x="1657350" y="1113235"/>
            <a:ext cx="2286000" cy="1485900"/>
            <a:chOff x="432" y="1008"/>
            <a:chExt cx="1920" cy="1248"/>
          </a:xfrm>
        </p:grpSpPr>
        <p:sp>
          <p:nvSpPr>
            <p:cNvPr id="25659" name="Rectangle 54">
              <a:extLst>
                <a:ext uri="{FF2B5EF4-FFF2-40B4-BE49-F238E27FC236}">
                  <a16:creationId xmlns:a16="http://schemas.microsoft.com/office/drawing/2014/main" id="{B2513492-5FC4-4EE2-9D6D-DD581B515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008"/>
              <a:ext cx="1776" cy="1248"/>
            </a:xfrm>
            <a:prstGeom prst="rect">
              <a:avLst/>
            </a:prstGeom>
            <a:solidFill>
              <a:srgbClr val="808080"/>
            </a:solidFill>
            <a:ln w="63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660" name="Text Box 55">
              <a:extLst>
                <a:ext uri="{FF2B5EF4-FFF2-40B4-BE49-F238E27FC236}">
                  <a16:creationId xmlns:a16="http://schemas.microsoft.com/office/drawing/2014/main" id="{39A115DF-B0FF-40EC-9F36-0641CB67F4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449"/>
              <a:ext cx="43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u</a:t>
              </a:r>
              <a:r>
                <a:rPr lang="en-US" altLang="zh-CN" sz="2100" baseline="-25000">
                  <a:solidFill>
                    <a:srgbClr val="FFFFFF"/>
                  </a:solidFill>
                </a:rPr>
                <a:t>C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5661" name="Oval 56">
              <a:extLst>
                <a:ext uri="{FF2B5EF4-FFF2-40B4-BE49-F238E27FC236}">
                  <a16:creationId xmlns:a16="http://schemas.microsoft.com/office/drawing/2014/main" id="{41E21BC5-980C-4DF3-BD63-D0407D87C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1392"/>
              <a:ext cx="240" cy="2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662" name="Rectangle 57">
              <a:extLst>
                <a:ext uri="{FF2B5EF4-FFF2-40B4-BE49-F238E27FC236}">
                  <a16:creationId xmlns:a16="http://schemas.microsoft.com/office/drawing/2014/main" id="{2E007B57-4F8F-4D41-ACFE-9911E7D9B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1392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663" name="Line 58">
              <a:extLst>
                <a:ext uri="{FF2B5EF4-FFF2-40B4-BE49-F238E27FC236}">
                  <a16:creationId xmlns:a16="http://schemas.microsoft.com/office/drawing/2014/main" id="{C4178DDD-B104-4626-B010-E82C5D7FEE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584"/>
              <a:ext cx="19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64" name="Line 59">
              <a:extLst>
                <a:ext uri="{FF2B5EF4-FFF2-40B4-BE49-F238E27FC236}">
                  <a16:creationId xmlns:a16="http://schemas.microsoft.com/office/drawing/2014/main" id="{AE1B2A5D-E090-43EB-A3C3-9B9A529E4B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680"/>
              <a:ext cx="19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65" name="Line 60">
              <a:extLst>
                <a:ext uri="{FF2B5EF4-FFF2-40B4-BE49-F238E27FC236}">
                  <a16:creationId xmlns:a16="http://schemas.microsoft.com/office/drawing/2014/main" id="{9107F0F1-2014-478E-A94C-6C8FD9E3C0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64" y="2160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66" name="Line 61">
              <a:extLst>
                <a:ext uri="{FF2B5EF4-FFF2-40B4-BE49-F238E27FC236}">
                  <a16:creationId xmlns:a16="http://schemas.microsoft.com/office/drawing/2014/main" id="{A298DAD8-4600-4C09-9423-18BE92A4DF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4" y="1680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67" name="Line 62">
              <a:extLst>
                <a:ext uri="{FF2B5EF4-FFF2-40B4-BE49-F238E27FC236}">
                  <a16:creationId xmlns:a16="http://schemas.microsoft.com/office/drawing/2014/main" id="{D58C29E2-91C6-4C07-A7FA-2483F96654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1536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68" name="Line 63">
              <a:extLst>
                <a:ext uri="{FF2B5EF4-FFF2-40B4-BE49-F238E27FC236}">
                  <a16:creationId xmlns:a16="http://schemas.microsoft.com/office/drawing/2014/main" id="{86FAF650-BEF3-403B-9BA3-BD85E5A24F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4" y="1104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69" name="Line 64">
              <a:extLst>
                <a:ext uri="{FF2B5EF4-FFF2-40B4-BE49-F238E27FC236}">
                  <a16:creationId xmlns:a16="http://schemas.microsoft.com/office/drawing/2014/main" id="{782A4A3C-2BB3-4A22-BDFC-DEF160E9DC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1104"/>
              <a:ext cx="100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70" name="Line 65">
              <a:extLst>
                <a:ext uri="{FF2B5EF4-FFF2-40B4-BE49-F238E27FC236}">
                  <a16:creationId xmlns:a16="http://schemas.microsoft.com/office/drawing/2014/main" id="{7023CB18-655E-4290-9E4B-167506D2C0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104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71" name="Line 66">
              <a:extLst>
                <a:ext uri="{FF2B5EF4-FFF2-40B4-BE49-F238E27FC236}">
                  <a16:creationId xmlns:a16="http://schemas.microsoft.com/office/drawing/2014/main" id="{F54CFAA4-928B-4C9A-B7BD-C79E842466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8" y="1680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72" name="Line 67">
              <a:extLst>
                <a:ext uri="{FF2B5EF4-FFF2-40B4-BE49-F238E27FC236}">
                  <a16:creationId xmlns:a16="http://schemas.microsoft.com/office/drawing/2014/main" id="{41CC6E76-ACA4-40DF-A69C-AA04A01268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1680"/>
              <a:ext cx="0" cy="52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73" name="Line 68">
              <a:extLst>
                <a:ext uri="{FF2B5EF4-FFF2-40B4-BE49-F238E27FC236}">
                  <a16:creationId xmlns:a16="http://schemas.microsoft.com/office/drawing/2014/main" id="{29BE6F0F-C1CE-463D-8580-2810AA9B3D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1104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74" name="Text Box 69">
              <a:extLst>
                <a:ext uri="{FF2B5EF4-FFF2-40B4-BE49-F238E27FC236}">
                  <a16:creationId xmlns:a16="http://schemas.microsoft.com/office/drawing/2014/main" id="{2E3E9AA8-1858-4BC4-B180-1B9D5BD721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1200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5675" name="Text Box 70">
              <a:extLst>
                <a:ext uri="{FF2B5EF4-FFF2-40B4-BE49-F238E27FC236}">
                  <a16:creationId xmlns:a16="http://schemas.microsoft.com/office/drawing/2014/main" id="{5E124E37-C346-44C1-97C2-0E9C6F5AED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1680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25676" name="Text Box 71">
              <a:extLst>
                <a:ext uri="{FF2B5EF4-FFF2-40B4-BE49-F238E27FC236}">
                  <a16:creationId xmlns:a16="http://schemas.microsoft.com/office/drawing/2014/main" id="{26D1D81C-4F70-44FB-8C7C-23B5288180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1680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 0.5F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5677" name="Text Box 72">
              <a:extLst>
                <a:ext uri="{FF2B5EF4-FFF2-40B4-BE49-F238E27FC236}">
                  <a16:creationId xmlns:a16="http://schemas.microsoft.com/office/drawing/2014/main" id="{57255CE1-1470-495D-B9CB-D53A7C97A5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6" y="1641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5678" name="Text Box 73">
              <a:extLst>
                <a:ext uri="{FF2B5EF4-FFF2-40B4-BE49-F238E27FC236}">
                  <a16:creationId xmlns:a16="http://schemas.microsoft.com/office/drawing/2014/main" id="{A6D6E1D6-62EA-4ABF-93B4-7287B3437A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1008"/>
              <a:ext cx="48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1A</a:t>
              </a:r>
            </a:p>
          </p:txBody>
        </p:sp>
      </p:grpSp>
      <p:graphicFrame>
        <p:nvGraphicFramePr>
          <p:cNvPr id="31818" name="Object 74">
            <a:extLst>
              <a:ext uri="{FF2B5EF4-FFF2-40B4-BE49-F238E27FC236}">
                <a16:creationId xmlns:a16="http://schemas.microsoft.com/office/drawing/2014/main" id="{8784B56F-09E0-42FD-AF33-04D7269D01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69694" y="2900363"/>
          <a:ext cx="1726406" cy="489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226" name="公式" r:id="rId5" imgW="714508" imgH="171305" progId="Equation.3">
                  <p:embed/>
                </p:oleObj>
              </mc:Choice>
              <mc:Fallback>
                <p:oleObj name="公式" r:id="rId5" imgW="714508" imgH="171305" progId="Equation.3">
                  <p:embed/>
                  <p:pic>
                    <p:nvPicPr>
                      <p:cNvPr id="31818" name="Object 74">
                        <a:extLst>
                          <a:ext uri="{FF2B5EF4-FFF2-40B4-BE49-F238E27FC236}">
                            <a16:creationId xmlns:a16="http://schemas.microsoft.com/office/drawing/2014/main" id="{8784B56F-09E0-42FD-AF33-04D7269D01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9694" y="2900363"/>
                        <a:ext cx="1726406" cy="4893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77">
            <a:extLst>
              <a:ext uri="{FF2B5EF4-FFF2-40B4-BE49-F238E27FC236}">
                <a16:creationId xmlns:a16="http://schemas.microsoft.com/office/drawing/2014/main" id="{19F96751-F191-49B6-833F-358B6B726E20}"/>
              </a:ext>
            </a:extLst>
          </p:cNvPr>
          <p:cNvGrpSpPr>
            <a:grpSpLocks/>
          </p:cNvGrpSpPr>
          <p:nvPr/>
        </p:nvGrpSpPr>
        <p:grpSpPr bwMode="auto">
          <a:xfrm>
            <a:off x="2114551" y="4083844"/>
            <a:ext cx="4423172" cy="514350"/>
            <a:chOff x="431" y="3430"/>
            <a:chExt cx="3715" cy="432"/>
          </a:xfrm>
        </p:grpSpPr>
        <p:sp>
          <p:nvSpPr>
            <p:cNvPr id="25657" name="Text Box 75">
              <a:extLst>
                <a:ext uri="{FF2B5EF4-FFF2-40B4-BE49-F238E27FC236}">
                  <a16:creationId xmlns:a16="http://schemas.microsoft.com/office/drawing/2014/main" id="{EF3A646D-5843-4866-97C6-B55F3A139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" y="3430"/>
              <a:ext cx="115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zh-CN" altLang="en-US" sz="2700">
                  <a:solidFill>
                    <a:srgbClr val="FFFFFF"/>
                  </a:solidFill>
                </a:rPr>
                <a:t>故有：</a:t>
              </a:r>
            </a:p>
          </p:txBody>
        </p:sp>
        <p:graphicFrame>
          <p:nvGraphicFramePr>
            <p:cNvPr id="25658" name="Object 76">
              <a:extLst>
                <a:ext uri="{FF2B5EF4-FFF2-40B4-BE49-F238E27FC236}">
                  <a16:creationId xmlns:a16="http://schemas.microsoft.com/office/drawing/2014/main" id="{032B3B13-A225-41EC-AD45-01DCC843874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14" y="3431"/>
            <a:ext cx="2732" cy="4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4227" name="Equation" r:id="rId7" imgW="1400260" imgH="181104" progId="Equation.3">
                    <p:embed/>
                  </p:oleObj>
                </mc:Choice>
                <mc:Fallback>
                  <p:oleObj name="Equation" r:id="rId7" imgW="1400260" imgH="181104" progId="Equation.3">
                    <p:embed/>
                    <p:pic>
                      <p:nvPicPr>
                        <p:cNvPr id="25658" name="Object 76">
                          <a:extLst>
                            <a:ext uri="{FF2B5EF4-FFF2-40B4-BE49-F238E27FC236}">
                              <a16:creationId xmlns:a16="http://schemas.microsoft.com/office/drawing/2014/main" id="{032B3B13-A225-41EC-AD45-01DCC843874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4" y="3431"/>
                          <a:ext cx="2732" cy="4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" name="Object 78">
            <a:extLst>
              <a:ext uri="{FF2B5EF4-FFF2-40B4-BE49-F238E27FC236}">
                <a16:creationId xmlns:a16="http://schemas.microsoft.com/office/drawing/2014/main" id="{5D66D22D-1E0B-4127-92D3-FB82FAA671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98157" y="3448051"/>
          <a:ext cx="2121694" cy="489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228" name="公式" r:id="rId9" imgW="895503" imgH="171305" progId="Equation.3">
                  <p:embed/>
                </p:oleObj>
              </mc:Choice>
              <mc:Fallback>
                <p:oleObj name="公式" r:id="rId9" imgW="895503" imgH="171305" progId="Equation.3">
                  <p:embed/>
                  <p:pic>
                    <p:nvPicPr>
                      <p:cNvPr id="2" name="Object 78">
                        <a:extLst>
                          <a:ext uri="{FF2B5EF4-FFF2-40B4-BE49-F238E27FC236}">
                            <a16:creationId xmlns:a16="http://schemas.microsoft.com/office/drawing/2014/main" id="{5D66D22D-1E0B-4127-92D3-FB82FAA671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8157" y="3448051"/>
                        <a:ext cx="2121694" cy="4893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0" name="Object 24">
            <a:extLst>
              <a:ext uri="{FF2B5EF4-FFF2-40B4-BE49-F238E27FC236}">
                <a16:creationId xmlns:a16="http://schemas.microsoft.com/office/drawing/2014/main" id="{5600F474-EC25-48CA-AC05-4E68D59C2E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45556" y="3487342"/>
          <a:ext cx="1134666" cy="450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229" name="公式" r:id="rId11" imgW="485811" imgH="171305" progId="Equation.3">
                  <p:embed/>
                </p:oleObj>
              </mc:Choice>
              <mc:Fallback>
                <p:oleObj name="公式" r:id="rId11" imgW="485811" imgH="171305" progId="Equation.3">
                  <p:embed/>
                  <p:pic>
                    <p:nvPicPr>
                      <p:cNvPr id="29720" name="Object 24">
                        <a:extLst>
                          <a:ext uri="{FF2B5EF4-FFF2-40B4-BE49-F238E27FC236}">
                            <a16:creationId xmlns:a16="http://schemas.microsoft.com/office/drawing/2014/main" id="{5600F474-EC25-48CA-AC05-4E68D59C2E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5556" y="3487342"/>
                        <a:ext cx="1134666" cy="450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609" name="Group 4">
            <a:extLst>
              <a:ext uri="{FF2B5EF4-FFF2-40B4-BE49-F238E27FC236}">
                <a16:creationId xmlns:a16="http://schemas.microsoft.com/office/drawing/2014/main" id="{F7C2A7B3-19BC-4472-BAF9-9779C47A3B76}"/>
              </a:ext>
            </a:extLst>
          </p:cNvPr>
          <p:cNvGrpSpPr>
            <a:grpSpLocks/>
          </p:cNvGrpSpPr>
          <p:nvPr/>
        </p:nvGrpSpPr>
        <p:grpSpPr bwMode="auto">
          <a:xfrm>
            <a:off x="4110037" y="465535"/>
            <a:ext cx="4120754" cy="2252663"/>
            <a:chOff x="1291" y="364"/>
            <a:chExt cx="3461" cy="1892"/>
          </a:xfrm>
        </p:grpSpPr>
        <p:sp>
          <p:nvSpPr>
            <p:cNvPr id="25610" name="Text Box 5">
              <a:extLst>
                <a:ext uri="{FF2B5EF4-FFF2-40B4-BE49-F238E27FC236}">
                  <a16:creationId xmlns:a16="http://schemas.microsoft.com/office/drawing/2014/main" id="{87DF2F0E-C797-4665-958A-0635F39668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816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u</a:t>
              </a:r>
              <a:r>
                <a:rPr lang="en-US" altLang="zh-CN" sz="2100" baseline="-25000">
                  <a:solidFill>
                    <a:srgbClr val="FFFFFF"/>
                  </a:solidFill>
                </a:rPr>
                <a:t>C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5611" name="Oval 6">
              <a:extLst>
                <a:ext uri="{FF2B5EF4-FFF2-40B4-BE49-F238E27FC236}">
                  <a16:creationId xmlns:a16="http://schemas.microsoft.com/office/drawing/2014/main" id="{01ACB9D1-EC35-4284-AC01-82BBECD5D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392"/>
              <a:ext cx="240" cy="2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612" name="Rectangle 7">
              <a:extLst>
                <a:ext uri="{FF2B5EF4-FFF2-40B4-BE49-F238E27FC236}">
                  <a16:creationId xmlns:a16="http://schemas.microsoft.com/office/drawing/2014/main" id="{22A968AF-B690-4BF5-83CA-B429AC468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1392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613" name="Line 8">
              <a:extLst>
                <a:ext uri="{FF2B5EF4-FFF2-40B4-BE49-F238E27FC236}">
                  <a16:creationId xmlns:a16="http://schemas.microsoft.com/office/drawing/2014/main" id="{B04E01A1-2C6E-4617-B446-459DBEE299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4" y="720"/>
              <a:ext cx="168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14" name="Line 9">
              <a:extLst>
                <a:ext uri="{FF2B5EF4-FFF2-40B4-BE49-F238E27FC236}">
                  <a16:creationId xmlns:a16="http://schemas.microsoft.com/office/drawing/2014/main" id="{90AF8F91-E8D3-4D33-B86D-B6C0C78E3A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056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15" name="Line 10">
              <a:extLst>
                <a:ext uri="{FF2B5EF4-FFF2-40B4-BE49-F238E27FC236}">
                  <a16:creationId xmlns:a16="http://schemas.microsoft.com/office/drawing/2014/main" id="{39530135-B556-47B0-9DA3-A5FF3760A4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80" y="2160"/>
              <a:ext cx="230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16" name="Line 11">
              <a:extLst>
                <a:ext uri="{FF2B5EF4-FFF2-40B4-BE49-F238E27FC236}">
                  <a16:creationId xmlns:a16="http://schemas.microsoft.com/office/drawing/2014/main" id="{CEB10740-2D76-464C-B122-170E236FB4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80" y="1680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17" name="Line 12">
              <a:extLst>
                <a:ext uri="{FF2B5EF4-FFF2-40B4-BE49-F238E27FC236}">
                  <a16:creationId xmlns:a16="http://schemas.microsoft.com/office/drawing/2014/main" id="{E16C03C3-EB8D-4215-ABE3-E905718FFA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6" y="1536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18" name="Line 13">
              <a:extLst>
                <a:ext uri="{FF2B5EF4-FFF2-40B4-BE49-F238E27FC236}">
                  <a16:creationId xmlns:a16="http://schemas.microsoft.com/office/drawing/2014/main" id="{5EFF6EDE-5D5B-438A-A4EF-BCD1BB611E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80" y="1104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19" name="Line 14">
              <a:extLst>
                <a:ext uri="{FF2B5EF4-FFF2-40B4-BE49-F238E27FC236}">
                  <a16:creationId xmlns:a16="http://schemas.microsoft.com/office/drawing/2014/main" id="{563E8A1E-4917-4334-A1CD-BABD647A0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960"/>
              <a:ext cx="0" cy="43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20" name="Line 15">
              <a:extLst>
                <a:ext uri="{FF2B5EF4-FFF2-40B4-BE49-F238E27FC236}">
                  <a16:creationId xmlns:a16="http://schemas.microsoft.com/office/drawing/2014/main" id="{1D044720-D6FB-47D5-BBC5-C8EB026BBD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1680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21" name="Text Box 16">
              <a:extLst>
                <a:ext uri="{FF2B5EF4-FFF2-40B4-BE49-F238E27FC236}">
                  <a16:creationId xmlns:a16="http://schemas.microsoft.com/office/drawing/2014/main" id="{FD30D0BE-AE70-4B7B-BEDC-62AC619E4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960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25622" name="Text Box 17">
              <a:extLst>
                <a:ext uri="{FF2B5EF4-FFF2-40B4-BE49-F238E27FC236}">
                  <a16:creationId xmlns:a16="http://schemas.microsoft.com/office/drawing/2014/main" id="{6AD61ACE-CC66-43B0-AFFA-B19E37A5D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6" y="1323"/>
              <a:ext cx="459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5623" name="Text Box 18">
              <a:extLst>
                <a:ext uri="{FF2B5EF4-FFF2-40B4-BE49-F238E27FC236}">
                  <a16:creationId xmlns:a16="http://schemas.microsoft.com/office/drawing/2014/main" id="{80DCBAD1-B528-4689-B515-FAB08F659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845"/>
              <a:ext cx="672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  0.5F</a:t>
              </a:r>
            </a:p>
          </p:txBody>
        </p:sp>
        <p:sp>
          <p:nvSpPr>
            <p:cNvPr id="25624" name="Text Box 19">
              <a:extLst>
                <a:ext uri="{FF2B5EF4-FFF2-40B4-BE49-F238E27FC236}">
                  <a16:creationId xmlns:a16="http://schemas.microsoft.com/office/drawing/2014/main" id="{CEB0A84E-357D-434E-A9AA-9435BF13A3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1584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5625" name="Text Box 20">
              <a:extLst>
                <a:ext uri="{FF2B5EF4-FFF2-40B4-BE49-F238E27FC236}">
                  <a16:creationId xmlns:a16="http://schemas.microsoft.com/office/drawing/2014/main" id="{CEF41C49-013F-4B46-BFD3-8B8979D93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" y="624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5626" name="Text Box 21">
              <a:extLst>
                <a:ext uri="{FF2B5EF4-FFF2-40B4-BE49-F238E27FC236}">
                  <a16:creationId xmlns:a16="http://schemas.microsoft.com/office/drawing/2014/main" id="{35F75CBD-E8FE-4F67-8350-2ACED60594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1" y="1008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1A</a:t>
              </a:r>
            </a:p>
          </p:txBody>
        </p:sp>
        <p:sp>
          <p:nvSpPr>
            <p:cNvPr id="25627" name="Line 22">
              <a:extLst>
                <a:ext uri="{FF2B5EF4-FFF2-40B4-BE49-F238E27FC236}">
                  <a16:creationId xmlns:a16="http://schemas.microsoft.com/office/drawing/2014/main" id="{128C4D40-9BF2-40E7-8482-CEA0FF83B1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960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28" name="Line 23">
              <a:extLst>
                <a:ext uri="{FF2B5EF4-FFF2-40B4-BE49-F238E27FC236}">
                  <a16:creationId xmlns:a16="http://schemas.microsoft.com/office/drawing/2014/main" id="{A5F8D873-F655-41EF-84D9-3EA0C030B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1056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29" name="Text Box 24">
              <a:extLst>
                <a:ext uri="{FF2B5EF4-FFF2-40B4-BE49-F238E27FC236}">
                  <a16:creationId xmlns:a16="http://schemas.microsoft.com/office/drawing/2014/main" id="{0A33226B-AC9F-4335-AD09-1AE84FB59A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364"/>
              <a:ext cx="67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t=0</a:t>
              </a:r>
            </a:p>
          </p:txBody>
        </p:sp>
        <p:sp>
          <p:nvSpPr>
            <p:cNvPr id="25630" name="Line 25">
              <a:extLst>
                <a:ext uri="{FF2B5EF4-FFF2-40B4-BE49-F238E27FC236}">
                  <a16:creationId xmlns:a16="http://schemas.microsoft.com/office/drawing/2014/main" id="{FC8504F5-7CC5-4764-8D39-959C9382EF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80" y="720"/>
              <a:ext cx="0" cy="38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31" name="Line 26">
              <a:extLst>
                <a:ext uri="{FF2B5EF4-FFF2-40B4-BE49-F238E27FC236}">
                  <a16:creationId xmlns:a16="http://schemas.microsoft.com/office/drawing/2014/main" id="{3BC220FC-22B0-458C-89BE-60630311DB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720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32" name="Line 27">
              <a:extLst>
                <a:ext uri="{FF2B5EF4-FFF2-40B4-BE49-F238E27FC236}">
                  <a16:creationId xmlns:a16="http://schemas.microsoft.com/office/drawing/2014/main" id="{420B8A23-7C6E-4EEF-90DA-1879551DA3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0" y="691"/>
              <a:ext cx="426" cy="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33" name="Line 29">
              <a:extLst>
                <a:ext uri="{FF2B5EF4-FFF2-40B4-BE49-F238E27FC236}">
                  <a16:creationId xmlns:a16="http://schemas.microsoft.com/office/drawing/2014/main" id="{8651BE34-DD13-4565-823A-385D87A99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720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grpSp>
          <p:nvGrpSpPr>
            <p:cNvPr id="25634" name="Group 30">
              <a:extLst>
                <a:ext uri="{FF2B5EF4-FFF2-40B4-BE49-F238E27FC236}">
                  <a16:creationId xmlns:a16="http://schemas.microsoft.com/office/drawing/2014/main" id="{B5B8433E-F268-41F5-942E-C23325B7EDD7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737" y="1684"/>
              <a:ext cx="432" cy="136"/>
              <a:chOff x="1200" y="2112"/>
              <a:chExt cx="1728" cy="336"/>
            </a:xfrm>
          </p:grpSpPr>
          <p:sp>
            <p:nvSpPr>
              <p:cNvPr id="25653" name="Freeform 31">
                <a:extLst>
                  <a:ext uri="{FF2B5EF4-FFF2-40B4-BE49-F238E27FC236}">
                    <a16:creationId xmlns:a16="http://schemas.microsoft.com/office/drawing/2014/main" id="{06901BBA-CCD6-4CFF-8D85-C7ADC0AB18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00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5654" name="Freeform 32">
                <a:extLst>
                  <a:ext uri="{FF2B5EF4-FFF2-40B4-BE49-F238E27FC236}">
                    <a16:creationId xmlns:a16="http://schemas.microsoft.com/office/drawing/2014/main" id="{BDF3970D-0EDF-4FEE-A1AA-64133663B5F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32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5655" name="Freeform 33">
                <a:extLst>
                  <a:ext uri="{FF2B5EF4-FFF2-40B4-BE49-F238E27FC236}">
                    <a16:creationId xmlns:a16="http://schemas.microsoft.com/office/drawing/2014/main" id="{B732359A-8CAD-4A52-AF9B-CFB0C865766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64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5656" name="Freeform 34">
                <a:extLst>
                  <a:ext uri="{FF2B5EF4-FFF2-40B4-BE49-F238E27FC236}">
                    <a16:creationId xmlns:a16="http://schemas.microsoft.com/office/drawing/2014/main" id="{FDA4F99F-F843-4197-9544-912C4F985E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96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5635" name="Text Box 35">
              <a:extLst>
                <a:ext uri="{FF2B5EF4-FFF2-40B4-BE49-F238E27FC236}">
                  <a16:creationId xmlns:a16="http://schemas.microsoft.com/office/drawing/2014/main" id="{87FAF60A-104C-4B0C-ADF3-D0FAD0BC7D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2" y="1536"/>
              <a:ext cx="406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1H</a:t>
              </a:r>
              <a:endParaRPr lang="en-US" altLang="zh-CN" sz="2100" b="0">
                <a:solidFill>
                  <a:srgbClr val="000000"/>
                </a:solidFill>
              </a:endParaRPr>
            </a:p>
          </p:txBody>
        </p:sp>
        <p:sp>
          <p:nvSpPr>
            <p:cNvPr id="25636" name="Line 36">
              <a:extLst>
                <a:ext uri="{FF2B5EF4-FFF2-40B4-BE49-F238E27FC236}">
                  <a16:creationId xmlns:a16="http://schemas.microsoft.com/office/drawing/2014/main" id="{696965A5-D251-4453-BCD3-9AD5B467BB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968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37" name="Rectangle 37">
              <a:extLst>
                <a:ext uri="{FF2B5EF4-FFF2-40B4-BE49-F238E27FC236}">
                  <a16:creationId xmlns:a16="http://schemas.microsoft.com/office/drawing/2014/main" id="{31368AC0-347E-4A73-A126-11C832989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864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638" name="Rectangle 38">
              <a:extLst>
                <a:ext uri="{FF2B5EF4-FFF2-40B4-BE49-F238E27FC236}">
                  <a16:creationId xmlns:a16="http://schemas.microsoft.com/office/drawing/2014/main" id="{88F709FE-F486-4E07-95A6-DC401BE76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584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639" name="Line 39">
              <a:extLst>
                <a:ext uri="{FF2B5EF4-FFF2-40B4-BE49-F238E27FC236}">
                  <a16:creationId xmlns:a16="http://schemas.microsoft.com/office/drawing/2014/main" id="{21A0C3AD-FAC1-47D3-A026-9124B4C8D3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720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40" name="Line 40">
              <a:extLst>
                <a:ext uri="{FF2B5EF4-FFF2-40B4-BE49-F238E27FC236}">
                  <a16:creationId xmlns:a16="http://schemas.microsoft.com/office/drawing/2014/main" id="{5E5DCF87-4E51-47C3-8705-92807A17B7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1152"/>
              <a:ext cx="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41" name="Line 41">
              <a:extLst>
                <a:ext uri="{FF2B5EF4-FFF2-40B4-BE49-F238E27FC236}">
                  <a16:creationId xmlns:a16="http://schemas.microsoft.com/office/drawing/2014/main" id="{58984978-6454-41CC-9C1C-8C9B152E0D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1872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42" name="Line 42">
              <a:extLst>
                <a:ext uri="{FF2B5EF4-FFF2-40B4-BE49-F238E27FC236}">
                  <a16:creationId xmlns:a16="http://schemas.microsoft.com/office/drawing/2014/main" id="{A9A37043-61DA-4D5B-8E0B-6CF637F543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248"/>
              <a:ext cx="62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43" name="Text Box 43">
              <a:extLst>
                <a:ext uri="{FF2B5EF4-FFF2-40B4-BE49-F238E27FC236}">
                  <a16:creationId xmlns:a16="http://schemas.microsoft.com/office/drawing/2014/main" id="{B0D266D1-6EE4-4AB9-BBCE-43749816E6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912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5644" name="Text Box 44">
              <a:extLst>
                <a:ext uri="{FF2B5EF4-FFF2-40B4-BE49-F238E27FC236}">
                  <a16:creationId xmlns:a16="http://schemas.microsoft.com/office/drawing/2014/main" id="{DD4C4119-894A-4AAE-9A88-DEDFA19FAB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624"/>
              <a:ext cx="816" cy="1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  <a:p>
              <a:pPr defTabSz="685800">
                <a:spcBef>
                  <a:spcPct val="50000"/>
                </a:spcBef>
              </a:pPr>
              <a:r>
                <a:rPr lang="en-US" altLang="zh-CN" sz="2700" i="1">
                  <a:solidFill>
                    <a:srgbClr val="FFFFFF"/>
                  </a:solidFill>
                </a:rPr>
                <a:t>u</a:t>
              </a:r>
              <a:r>
                <a:rPr lang="en-US" altLang="zh-CN" sz="2700">
                  <a:solidFill>
                    <a:srgbClr val="FFFFFF"/>
                  </a:solidFill>
                </a:rPr>
                <a:t>(t)</a:t>
              </a:r>
            </a:p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_</a:t>
              </a:r>
            </a:p>
          </p:txBody>
        </p:sp>
        <p:sp>
          <p:nvSpPr>
            <p:cNvPr id="25645" name="Line 45">
              <a:extLst>
                <a:ext uri="{FF2B5EF4-FFF2-40B4-BE49-F238E27FC236}">
                  <a16:creationId xmlns:a16="http://schemas.microsoft.com/office/drawing/2014/main" id="{F74ACC8C-F2A3-4F78-A9E3-CE8751610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392"/>
              <a:ext cx="62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46" name="Line 46">
              <a:extLst>
                <a:ext uri="{FF2B5EF4-FFF2-40B4-BE49-F238E27FC236}">
                  <a16:creationId xmlns:a16="http://schemas.microsoft.com/office/drawing/2014/main" id="{5D0FBCAE-8E3A-48F6-AFD3-F3642A412B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1392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47" name="Line 47">
              <a:extLst>
                <a:ext uri="{FF2B5EF4-FFF2-40B4-BE49-F238E27FC236}">
                  <a16:creationId xmlns:a16="http://schemas.microsoft.com/office/drawing/2014/main" id="{1DED6821-4529-4388-8C14-9B1E1C4382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1248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48" name="Text Box 48">
              <a:extLst>
                <a:ext uri="{FF2B5EF4-FFF2-40B4-BE49-F238E27FC236}">
                  <a16:creationId xmlns:a16="http://schemas.microsoft.com/office/drawing/2014/main" id="{46FC8E2E-6CFD-4A72-AED5-B96DB6DBD0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1584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u</a:t>
              </a:r>
              <a:r>
                <a:rPr lang="en-US" altLang="zh-CN" sz="2100" baseline="-25000">
                  <a:solidFill>
                    <a:srgbClr val="FFFFFF"/>
                  </a:solidFill>
                </a:rPr>
                <a:t>L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5649" name="Text Box 49">
              <a:extLst>
                <a:ext uri="{FF2B5EF4-FFF2-40B4-BE49-F238E27FC236}">
                  <a16:creationId xmlns:a16="http://schemas.microsoft.com/office/drawing/2014/main" id="{B72C7AAC-3F8C-4A6A-8B82-257696E75C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1804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25650" name="Text Box 50">
              <a:extLst>
                <a:ext uri="{FF2B5EF4-FFF2-40B4-BE49-F238E27FC236}">
                  <a16:creationId xmlns:a16="http://schemas.microsoft.com/office/drawing/2014/main" id="{F14CCAA8-4B05-4A04-B650-51D3265404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6" y="1344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5651" name="Line 51">
              <a:extLst>
                <a:ext uri="{FF2B5EF4-FFF2-40B4-BE49-F238E27FC236}">
                  <a16:creationId xmlns:a16="http://schemas.microsoft.com/office/drawing/2014/main" id="{E455735E-CF5F-4A09-ADCA-B08F3355EB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2160"/>
              <a:ext cx="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5652" name="Line 52">
              <a:extLst>
                <a:ext uri="{FF2B5EF4-FFF2-40B4-BE49-F238E27FC236}">
                  <a16:creationId xmlns:a16="http://schemas.microsoft.com/office/drawing/2014/main" id="{52946A5C-2B63-487F-9F70-11CD5B83A4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392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408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1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>
            <a:extLst>
              <a:ext uri="{FF2B5EF4-FFF2-40B4-BE49-F238E27FC236}">
                <a16:creationId xmlns:a16="http://schemas.microsoft.com/office/drawing/2014/main" id="{A5A5DFB1-1134-40D3-96D5-387F56BA7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391" y="411957"/>
            <a:ext cx="17145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en-US" altLang="zh-CN" sz="2700">
                <a:solidFill>
                  <a:srgbClr val="FFFFFF"/>
                </a:solidFill>
                <a:ea typeface="楷体_GB2312" pitchFamily="49" charset="-122"/>
              </a:rPr>
              <a:t>RL</a:t>
            </a:r>
            <a:r>
              <a:rPr lang="zh-CN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部分：</a:t>
            </a:r>
            <a:endParaRPr lang="zh-CN" altLang="en-US" sz="2700">
              <a:solidFill>
                <a:srgbClr val="FFFF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32771" name="Object 3">
            <a:extLst>
              <a:ext uri="{FF2B5EF4-FFF2-40B4-BE49-F238E27FC236}">
                <a16:creationId xmlns:a16="http://schemas.microsoft.com/office/drawing/2014/main" id="{3AFC631D-8D39-45F7-B420-C8279FB379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01391" y="2733675"/>
          <a:ext cx="2886075" cy="486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68" name="Equation" r:id="rId3" imgW="1238210" imgH="171305" progId="Equation.3">
                  <p:embed/>
                </p:oleObj>
              </mc:Choice>
              <mc:Fallback>
                <p:oleObj name="Equation" r:id="rId3" imgW="1238210" imgH="171305" progId="Equation.3">
                  <p:embed/>
                  <p:pic>
                    <p:nvPicPr>
                      <p:cNvPr id="32771" name="Object 3">
                        <a:extLst>
                          <a:ext uri="{FF2B5EF4-FFF2-40B4-BE49-F238E27FC236}">
                            <a16:creationId xmlns:a16="http://schemas.microsoft.com/office/drawing/2014/main" id="{3AFC631D-8D39-45F7-B420-C8279FB379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391" y="2733675"/>
                        <a:ext cx="2886075" cy="486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Text Box 44">
            <a:extLst>
              <a:ext uri="{FF2B5EF4-FFF2-40B4-BE49-F238E27FC236}">
                <a16:creationId xmlns:a16="http://schemas.microsoft.com/office/drawing/2014/main" id="{34A5A645-762D-4602-8A7F-9CDF8B0A1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6835" y="682228"/>
            <a:ext cx="9715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en-US" altLang="zh-CN" sz="2700">
                <a:solidFill>
                  <a:srgbClr val="FFFFFF"/>
                </a:solidFill>
              </a:rPr>
              <a:t>+</a:t>
            </a:r>
          </a:p>
          <a:p>
            <a:pPr defTabSz="685800">
              <a:spcBef>
                <a:spcPct val="50000"/>
              </a:spcBef>
            </a:pPr>
            <a:r>
              <a:rPr lang="en-US" altLang="zh-CN" sz="2700" i="1">
                <a:solidFill>
                  <a:srgbClr val="FFFFFF"/>
                </a:solidFill>
              </a:rPr>
              <a:t>u</a:t>
            </a:r>
            <a:r>
              <a:rPr lang="en-US" altLang="zh-CN" sz="2700">
                <a:solidFill>
                  <a:srgbClr val="FFFFFF"/>
                </a:solidFill>
              </a:rPr>
              <a:t>(t)</a:t>
            </a:r>
          </a:p>
          <a:p>
            <a:pPr defTabSz="685800">
              <a:spcBef>
                <a:spcPct val="50000"/>
              </a:spcBef>
            </a:pPr>
            <a:r>
              <a:rPr lang="en-US" altLang="zh-CN" sz="2700">
                <a:solidFill>
                  <a:srgbClr val="FFFFFF"/>
                </a:solidFill>
              </a:rPr>
              <a:t>_</a:t>
            </a:r>
          </a:p>
        </p:txBody>
      </p:sp>
      <p:grpSp>
        <p:nvGrpSpPr>
          <p:cNvPr id="26629" name="Group 81">
            <a:extLst>
              <a:ext uri="{FF2B5EF4-FFF2-40B4-BE49-F238E27FC236}">
                <a16:creationId xmlns:a16="http://schemas.microsoft.com/office/drawing/2014/main" id="{C74A95D3-73DC-438A-83F2-A1B69EF79DCE}"/>
              </a:ext>
            </a:extLst>
          </p:cNvPr>
          <p:cNvGrpSpPr>
            <a:grpSpLocks/>
          </p:cNvGrpSpPr>
          <p:nvPr/>
        </p:nvGrpSpPr>
        <p:grpSpPr bwMode="auto">
          <a:xfrm>
            <a:off x="3856435" y="454819"/>
            <a:ext cx="3600450" cy="2170510"/>
            <a:chOff x="2279" y="382"/>
            <a:chExt cx="3024" cy="1823"/>
          </a:xfrm>
        </p:grpSpPr>
        <p:sp>
          <p:nvSpPr>
            <p:cNvPr id="26659" name="Text Box 5">
              <a:extLst>
                <a:ext uri="{FF2B5EF4-FFF2-40B4-BE49-F238E27FC236}">
                  <a16:creationId xmlns:a16="http://schemas.microsoft.com/office/drawing/2014/main" id="{79EDD4A3-0C22-4658-A824-E5B9AD6BF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5" y="765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u</a:t>
              </a:r>
              <a:r>
                <a:rPr lang="en-US" altLang="zh-CN" sz="2100" baseline="-25000">
                  <a:solidFill>
                    <a:srgbClr val="FFFFFF"/>
                  </a:solidFill>
                </a:rPr>
                <a:t>C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6660" name="Oval 6">
              <a:extLst>
                <a:ext uri="{FF2B5EF4-FFF2-40B4-BE49-F238E27FC236}">
                  <a16:creationId xmlns:a16="http://schemas.microsoft.com/office/drawing/2014/main" id="{CEEA69DF-84FC-428E-92C5-FDFAB9D38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" y="1341"/>
              <a:ext cx="240" cy="2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6661" name="Rectangle 7">
              <a:extLst>
                <a:ext uri="{FF2B5EF4-FFF2-40B4-BE49-F238E27FC236}">
                  <a16:creationId xmlns:a16="http://schemas.microsoft.com/office/drawing/2014/main" id="{0A8B8400-B017-46F6-834A-4D4B95806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5" y="1341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6662" name="Line 8">
              <a:extLst>
                <a:ext uri="{FF2B5EF4-FFF2-40B4-BE49-F238E27FC236}">
                  <a16:creationId xmlns:a16="http://schemas.microsoft.com/office/drawing/2014/main" id="{7121DCA0-E5E6-4068-83B3-4FA16CCFA5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5" y="669"/>
              <a:ext cx="168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63" name="Line 9">
              <a:extLst>
                <a:ext uri="{FF2B5EF4-FFF2-40B4-BE49-F238E27FC236}">
                  <a16:creationId xmlns:a16="http://schemas.microsoft.com/office/drawing/2014/main" id="{C48762CE-4E09-450B-BBD3-8528014B3B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1005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64" name="Line 10">
              <a:extLst>
                <a:ext uri="{FF2B5EF4-FFF2-40B4-BE49-F238E27FC236}">
                  <a16:creationId xmlns:a16="http://schemas.microsoft.com/office/drawing/2014/main" id="{9C6D6224-7F9B-4D74-BFBB-66C2C65601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11" y="2109"/>
              <a:ext cx="230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65" name="Line 11">
              <a:extLst>
                <a:ext uri="{FF2B5EF4-FFF2-40B4-BE49-F238E27FC236}">
                  <a16:creationId xmlns:a16="http://schemas.microsoft.com/office/drawing/2014/main" id="{D5D08FDD-7C6C-40C0-8FDA-74DC3B5EAC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11" y="1629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66" name="Line 12">
              <a:extLst>
                <a:ext uri="{FF2B5EF4-FFF2-40B4-BE49-F238E27FC236}">
                  <a16:creationId xmlns:a16="http://schemas.microsoft.com/office/drawing/2014/main" id="{F4FCF1F9-1A60-4672-89ED-BF1ED65B63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7" y="1485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67" name="Line 13">
              <a:extLst>
                <a:ext uri="{FF2B5EF4-FFF2-40B4-BE49-F238E27FC236}">
                  <a16:creationId xmlns:a16="http://schemas.microsoft.com/office/drawing/2014/main" id="{4E2C2AF1-BE60-4156-A36F-054107773C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11" y="1053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68" name="Line 14">
              <a:extLst>
                <a:ext uri="{FF2B5EF4-FFF2-40B4-BE49-F238E27FC236}">
                  <a16:creationId xmlns:a16="http://schemas.microsoft.com/office/drawing/2014/main" id="{7BE6CAA4-7B1B-4EB7-866B-F6818D3222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3" y="909"/>
              <a:ext cx="0" cy="43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69" name="Line 15">
              <a:extLst>
                <a:ext uri="{FF2B5EF4-FFF2-40B4-BE49-F238E27FC236}">
                  <a16:creationId xmlns:a16="http://schemas.microsoft.com/office/drawing/2014/main" id="{02B07868-40FC-4066-8BC7-E5BDF64C4B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43" y="1629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70" name="Text Box 16">
              <a:extLst>
                <a:ext uri="{FF2B5EF4-FFF2-40B4-BE49-F238E27FC236}">
                  <a16:creationId xmlns:a16="http://schemas.microsoft.com/office/drawing/2014/main" id="{FDD6168B-3917-4CC5-81AC-B1FAF6DD88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5" y="909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26671" name="Text Box 17">
              <a:extLst>
                <a:ext uri="{FF2B5EF4-FFF2-40B4-BE49-F238E27FC236}">
                  <a16:creationId xmlns:a16="http://schemas.microsoft.com/office/drawing/2014/main" id="{AD3CA2C1-F505-4612-80F0-3B9BA36504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4" y="1332"/>
              <a:ext cx="537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6672" name="Text Box 18">
              <a:extLst>
                <a:ext uri="{FF2B5EF4-FFF2-40B4-BE49-F238E27FC236}">
                  <a16:creationId xmlns:a16="http://schemas.microsoft.com/office/drawing/2014/main" id="{C31ACF69-BEF7-4A55-AF46-7612CD64DC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89" y="803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 0.5F</a:t>
              </a:r>
            </a:p>
          </p:txBody>
        </p:sp>
        <p:sp>
          <p:nvSpPr>
            <p:cNvPr id="26673" name="Text Box 19">
              <a:extLst>
                <a:ext uri="{FF2B5EF4-FFF2-40B4-BE49-F238E27FC236}">
                  <a16:creationId xmlns:a16="http://schemas.microsoft.com/office/drawing/2014/main" id="{7BF84E08-46C3-4AC8-852F-3EA2B0770E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1" y="1533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6674" name="Text Box 20">
              <a:extLst>
                <a:ext uri="{FF2B5EF4-FFF2-40B4-BE49-F238E27FC236}">
                  <a16:creationId xmlns:a16="http://schemas.microsoft.com/office/drawing/2014/main" id="{2D4447E3-11DB-4D11-ABA8-6093B34DB0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7" y="573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6675" name="Text Box 21">
              <a:extLst>
                <a:ext uri="{FF2B5EF4-FFF2-40B4-BE49-F238E27FC236}">
                  <a16:creationId xmlns:a16="http://schemas.microsoft.com/office/drawing/2014/main" id="{EE45938D-D738-4EFD-ADBB-FA5F82A1E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9" y="1062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1A</a:t>
              </a:r>
            </a:p>
          </p:txBody>
        </p:sp>
        <p:sp>
          <p:nvSpPr>
            <p:cNvPr id="26676" name="Line 22">
              <a:extLst>
                <a:ext uri="{FF2B5EF4-FFF2-40B4-BE49-F238E27FC236}">
                  <a16:creationId xmlns:a16="http://schemas.microsoft.com/office/drawing/2014/main" id="{E35C26AA-86E9-409C-B5EE-EF1F9E554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5" y="909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77" name="Line 23">
              <a:extLst>
                <a:ext uri="{FF2B5EF4-FFF2-40B4-BE49-F238E27FC236}">
                  <a16:creationId xmlns:a16="http://schemas.microsoft.com/office/drawing/2014/main" id="{567EAC61-D56F-4BD2-A8CE-CB1060002C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5" y="1005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78" name="Text Box 24">
              <a:extLst>
                <a:ext uri="{FF2B5EF4-FFF2-40B4-BE49-F238E27FC236}">
                  <a16:creationId xmlns:a16="http://schemas.microsoft.com/office/drawing/2014/main" id="{95A264A7-4A01-4C64-A3A2-943F8ACD3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7" y="382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t=0</a:t>
              </a:r>
            </a:p>
          </p:txBody>
        </p:sp>
        <p:sp>
          <p:nvSpPr>
            <p:cNvPr id="26679" name="Line 25">
              <a:extLst>
                <a:ext uri="{FF2B5EF4-FFF2-40B4-BE49-F238E27FC236}">
                  <a16:creationId xmlns:a16="http://schemas.microsoft.com/office/drawing/2014/main" id="{790F60FB-5C79-4E35-AF5C-9280C25452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11" y="669"/>
              <a:ext cx="0" cy="38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80" name="Line 26">
              <a:extLst>
                <a:ext uri="{FF2B5EF4-FFF2-40B4-BE49-F238E27FC236}">
                  <a16:creationId xmlns:a16="http://schemas.microsoft.com/office/drawing/2014/main" id="{2AB59884-7A85-4C43-A7CD-EB1F7CE2DD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1" y="669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81" name="Line 27">
              <a:extLst>
                <a:ext uri="{FF2B5EF4-FFF2-40B4-BE49-F238E27FC236}">
                  <a16:creationId xmlns:a16="http://schemas.microsoft.com/office/drawing/2014/main" id="{5B6FFD81-04B8-44BC-9767-13DD9AB70C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51" y="640"/>
              <a:ext cx="435" cy="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82" name="Line 29">
              <a:extLst>
                <a:ext uri="{FF2B5EF4-FFF2-40B4-BE49-F238E27FC236}">
                  <a16:creationId xmlns:a16="http://schemas.microsoft.com/office/drawing/2014/main" id="{8E771ED9-7382-4941-A655-21EC5A3A86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669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grpSp>
          <p:nvGrpSpPr>
            <p:cNvPr id="26683" name="Group 30">
              <a:extLst>
                <a:ext uri="{FF2B5EF4-FFF2-40B4-BE49-F238E27FC236}">
                  <a16:creationId xmlns:a16="http://schemas.microsoft.com/office/drawing/2014/main" id="{B04354D0-E926-45C0-A297-6A7179F0286F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768" y="1633"/>
              <a:ext cx="432" cy="136"/>
              <a:chOff x="1200" y="2112"/>
              <a:chExt cx="1728" cy="336"/>
            </a:xfrm>
          </p:grpSpPr>
          <p:sp>
            <p:nvSpPr>
              <p:cNvPr id="26701" name="Freeform 31">
                <a:extLst>
                  <a:ext uri="{FF2B5EF4-FFF2-40B4-BE49-F238E27FC236}">
                    <a16:creationId xmlns:a16="http://schemas.microsoft.com/office/drawing/2014/main" id="{97F06BBF-048A-4823-ACE9-D90EDBECE16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00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702" name="Freeform 32">
                <a:extLst>
                  <a:ext uri="{FF2B5EF4-FFF2-40B4-BE49-F238E27FC236}">
                    <a16:creationId xmlns:a16="http://schemas.microsoft.com/office/drawing/2014/main" id="{62804958-07F2-4D5C-8BA2-834D6A1A820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32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703" name="Freeform 33">
                <a:extLst>
                  <a:ext uri="{FF2B5EF4-FFF2-40B4-BE49-F238E27FC236}">
                    <a16:creationId xmlns:a16="http://schemas.microsoft.com/office/drawing/2014/main" id="{35762341-BAFA-40E7-8A9C-CA34CB3D8DF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64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704" name="Freeform 34">
                <a:extLst>
                  <a:ext uri="{FF2B5EF4-FFF2-40B4-BE49-F238E27FC236}">
                    <a16:creationId xmlns:a16="http://schemas.microsoft.com/office/drawing/2014/main" id="{C4140A5B-FE11-4C23-AC3D-8A05A145EF5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96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6684" name="Text Box 35">
              <a:extLst>
                <a:ext uri="{FF2B5EF4-FFF2-40B4-BE49-F238E27FC236}">
                  <a16:creationId xmlns:a16="http://schemas.microsoft.com/office/drawing/2014/main" id="{767EE335-F6B1-4A8D-9C7D-2F237A1438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2" y="1485"/>
              <a:ext cx="583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1H</a:t>
              </a:r>
              <a:endParaRPr lang="en-US" altLang="zh-CN" sz="2100" b="0">
                <a:solidFill>
                  <a:srgbClr val="000000"/>
                </a:solidFill>
              </a:endParaRPr>
            </a:p>
          </p:txBody>
        </p:sp>
        <p:sp>
          <p:nvSpPr>
            <p:cNvPr id="26685" name="Line 36">
              <a:extLst>
                <a:ext uri="{FF2B5EF4-FFF2-40B4-BE49-F238E27FC236}">
                  <a16:creationId xmlns:a16="http://schemas.microsoft.com/office/drawing/2014/main" id="{C977B658-9381-4A4E-B0EA-192D3C31E0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1917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86" name="Rectangle 37">
              <a:extLst>
                <a:ext uri="{FF2B5EF4-FFF2-40B4-BE49-F238E27FC236}">
                  <a16:creationId xmlns:a16="http://schemas.microsoft.com/office/drawing/2014/main" id="{A8B43BD1-B6EC-4579-8CA5-F63AAD1B2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5" y="813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6687" name="Rectangle 38">
              <a:extLst>
                <a:ext uri="{FF2B5EF4-FFF2-40B4-BE49-F238E27FC236}">
                  <a16:creationId xmlns:a16="http://schemas.microsoft.com/office/drawing/2014/main" id="{1F80BABC-FF97-4FDF-AF06-35C80F19E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5" y="1533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6688" name="Line 39">
              <a:extLst>
                <a:ext uri="{FF2B5EF4-FFF2-40B4-BE49-F238E27FC236}">
                  <a16:creationId xmlns:a16="http://schemas.microsoft.com/office/drawing/2014/main" id="{9C726468-B5BD-40C5-BD4F-5BB8B91B1A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3" y="669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89" name="Line 40">
              <a:extLst>
                <a:ext uri="{FF2B5EF4-FFF2-40B4-BE49-F238E27FC236}">
                  <a16:creationId xmlns:a16="http://schemas.microsoft.com/office/drawing/2014/main" id="{7BB57814-84C0-4EF7-8E37-35ACB9A288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3" y="1101"/>
              <a:ext cx="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90" name="Line 41">
              <a:extLst>
                <a:ext uri="{FF2B5EF4-FFF2-40B4-BE49-F238E27FC236}">
                  <a16:creationId xmlns:a16="http://schemas.microsoft.com/office/drawing/2014/main" id="{7E5595C4-1658-43EE-94EA-32B2CE132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3" y="1821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91" name="Line 42">
              <a:extLst>
                <a:ext uri="{FF2B5EF4-FFF2-40B4-BE49-F238E27FC236}">
                  <a16:creationId xmlns:a16="http://schemas.microsoft.com/office/drawing/2014/main" id="{6333BC82-92B4-4839-A288-E3FE1BF2A0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1197"/>
              <a:ext cx="62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92" name="Text Box 43">
              <a:extLst>
                <a:ext uri="{FF2B5EF4-FFF2-40B4-BE49-F238E27FC236}">
                  <a16:creationId xmlns:a16="http://schemas.microsoft.com/office/drawing/2014/main" id="{A7658048-2CF4-4A95-B53B-4F6353F861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1" y="861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26693" name="Line 45">
              <a:extLst>
                <a:ext uri="{FF2B5EF4-FFF2-40B4-BE49-F238E27FC236}">
                  <a16:creationId xmlns:a16="http://schemas.microsoft.com/office/drawing/2014/main" id="{0B51EF10-CB2D-47A2-A1A9-23E5212140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1341"/>
              <a:ext cx="62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94" name="Line 46">
              <a:extLst>
                <a:ext uri="{FF2B5EF4-FFF2-40B4-BE49-F238E27FC236}">
                  <a16:creationId xmlns:a16="http://schemas.microsoft.com/office/drawing/2014/main" id="{A91F18B5-5014-4991-BA67-F975058871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3" y="1341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95" name="Line 47">
              <a:extLst>
                <a:ext uri="{FF2B5EF4-FFF2-40B4-BE49-F238E27FC236}">
                  <a16:creationId xmlns:a16="http://schemas.microsoft.com/office/drawing/2014/main" id="{2A7D8D76-BB08-4BF7-976E-CBAB68903F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5" y="1197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696" name="Text Box 48">
              <a:extLst>
                <a:ext uri="{FF2B5EF4-FFF2-40B4-BE49-F238E27FC236}">
                  <a16:creationId xmlns:a16="http://schemas.microsoft.com/office/drawing/2014/main" id="{400DB2F0-AE92-40A0-8CBA-E949ED2730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5" y="1533"/>
              <a:ext cx="48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u</a:t>
              </a:r>
              <a:r>
                <a:rPr lang="en-US" altLang="zh-CN" sz="2100" baseline="-25000">
                  <a:solidFill>
                    <a:srgbClr val="FFFFFF"/>
                  </a:solidFill>
                </a:rPr>
                <a:t>L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26697" name="Text Box 49">
              <a:extLst>
                <a:ext uri="{FF2B5EF4-FFF2-40B4-BE49-F238E27FC236}">
                  <a16:creationId xmlns:a16="http://schemas.microsoft.com/office/drawing/2014/main" id="{0CB3CC7D-326A-4FC3-B18B-63029116A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5" y="1753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26698" name="Text Box 50">
              <a:extLst>
                <a:ext uri="{FF2B5EF4-FFF2-40B4-BE49-F238E27FC236}">
                  <a16:creationId xmlns:a16="http://schemas.microsoft.com/office/drawing/2014/main" id="{C4A15E72-93AC-4DE4-A020-5C903B22D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7" y="1293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26699" name="Line 51">
              <a:extLst>
                <a:ext uri="{FF2B5EF4-FFF2-40B4-BE49-F238E27FC236}">
                  <a16:creationId xmlns:a16="http://schemas.microsoft.com/office/drawing/2014/main" id="{3F8B9C6A-41B2-4A11-B1F4-3F4BB9E05D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2109"/>
              <a:ext cx="0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26700" name="Line 52">
              <a:extLst>
                <a:ext uri="{FF2B5EF4-FFF2-40B4-BE49-F238E27FC236}">
                  <a16:creationId xmlns:a16="http://schemas.microsoft.com/office/drawing/2014/main" id="{34C11FE5-D9A6-4C44-8E8C-5F6BF7212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1341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32821" name="Object 53">
            <a:extLst>
              <a:ext uri="{FF2B5EF4-FFF2-40B4-BE49-F238E27FC236}">
                <a16:creationId xmlns:a16="http://schemas.microsoft.com/office/drawing/2014/main" id="{28D9E301-94DF-4F6A-A759-4132E682DE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56160" y="3219450"/>
          <a:ext cx="2124075" cy="591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69" name="Equation" r:id="rId5" imgW="888840" imgH="241200" progId="Equation.DSMT4">
                  <p:embed/>
                </p:oleObj>
              </mc:Choice>
              <mc:Fallback>
                <p:oleObj name="Equation" r:id="rId5" imgW="888840" imgH="241200" progId="Equation.DSMT4">
                  <p:embed/>
                  <p:pic>
                    <p:nvPicPr>
                      <p:cNvPr id="32821" name="Object 53">
                        <a:extLst>
                          <a:ext uri="{FF2B5EF4-FFF2-40B4-BE49-F238E27FC236}">
                            <a16:creationId xmlns:a16="http://schemas.microsoft.com/office/drawing/2014/main" id="{28D9E301-94DF-4F6A-A759-4132E682DE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6160" y="3219450"/>
                        <a:ext cx="2124075" cy="591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22" name="Text Box 54">
            <a:extLst>
              <a:ext uri="{FF2B5EF4-FFF2-40B4-BE49-F238E27FC236}">
                <a16:creationId xmlns:a16="http://schemas.microsoft.com/office/drawing/2014/main" id="{AC224A30-CE35-4D4D-A168-CADEBA775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0569" y="2733676"/>
            <a:ext cx="13716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>
                <a:solidFill>
                  <a:srgbClr val="FFFFFF"/>
                </a:solidFill>
              </a:rPr>
              <a:t>故：</a:t>
            </a:r>
          </a:p>
        </p:txBody>
      </p:sp>
      <p:graphicFrame>
        <p:nvGraphicFramePr>
          <p:cNvPr id="32823" name="Object 55">
            <a:extLst>
              <a:ext uri="{FF2B5EF4-FFF2-40B4-BE49-F238E27FC236}">
                <a16:creationId xmlns:a16="http://schemas.microsoft.com/office/drawing/2014/main" id="{AF65A117-C5EB-4216-A5FF-924CF1B012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51747" y="3219450"/>
          <a:ext cx="3252788" cy="486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70" name="Equation" r:id="rId7" imgW="1400260" imgH="171305" progId="Equation.3">
                  <p:embed/>
                </p:oleObj>
              </mc:Choice>
              <mc:Fallback>
                <p:oleObj name="Equation" r:id="rId7" imgW="1400260" imgH="171305" progId="Equation.3">
                  <p:embed/>
                  <p:pic>
                    <p:nvPicPr>
                      <p:cNvPr id="32823" name="Object 55">
                        <a:extLst>
                          <a:ext uri="{FF2B5EF4-FFF2-40B4-BE49-F238E27FC236}">
                            <a16:creationId xmlns:a16="http://schemas.microsoft.com/office/drawing/2014/main" id="{AF65A117-C5EB-4216-A5FF-924CF1B012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1747" y="3219450"/>
                        <a:ext cx="3252788" cy="486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50" name="Object 82">
            <a:extLst>
              <a:ext uri="{FF2B5EF4-FFF2-40B4-BE49-F238E27FC236}">
                <a16:creationId xmlns:a16="http://schemas.microsoft.com/office/drawing/2014/main" id="{DA95BB23-AF49-4DD0-957E-4B7E082846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1266" y="3813572"/>
          <a:ext cx="3346847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71" name="Equation" r:id="rId9" imgW="1495324" imgH="400050" progId="Equation.3">
                  <p:embed/>
                </p:oleObj>
              </mc:Choice>
              <mc:Fallback>
                <p:oleObj name="Equation" r:id="rId9" imgW="1495324" imgH="400050" progId="Equation.3">
                  <p:embed/>
                  <p:pic>
                    <p:nvPicPr>
                      <p:cNvPr id="32850" name="Object 82">
                        <a:extLst>
                          <a:ext uri="{FF2B5EF4-FFF2-40B4-BE49-F238E27FC236}">
                            <a16:creationId xmlns:a16="http://schemas.microsoft.com/office/drawing/2014/main" id="{DA95BB23-AF49-4DD0-957E-4B7E082846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1266" y="3813572"/>
                        <a:ext cx="3346847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51" name="Object 83">
            <a:extLst>
              <a:ext uri="{FF2B5EF4-FFF2-40B4-BE49-F238E27FC236}">
                <a16:creationId xmlns:a16="http://schemas.microsoft.com/office/drawing/2014/main" id="{36E6B4D3-831E-4E2A-A0C4-32C010718B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47813" y="4137423"/>
          <a:ext cx="2121694" cy="840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72" name="Equation" r:id="rId11" imgW="895503" imgH="333488" progId="Equation.DSMT4">
                  <p:embed/>
                </p:oleObj>
              </mc:Choice>
              <mc:Fallback>
                <p:oleObj name="Equation" r:id="rId11" imgW="895503" imgH="333488" progId="Equation.DSMT4">
                  <p:embed/>
                  <p:pic>
                    <p:nvPicPr>
                      <p:cNvPr id="32851" name="Object 83">
                        <a:extLst>
                          <a:ext uri="{FF2B5EF4-FFF2-40B4-BE49-F238E27FC236}">
                            <a16:creationId xmlns:a16="http://schemas.microsoft.com/office/drawing/2014/main" id="{36E6B4D3-831E-4E2A-A0C4-32C010718B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4137423"/>
                        <a:ext cx="2121694" cy="840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706" name="Object 82">
            <a:extLst>
              <a:ext uri="{FF2B5EF4-FFF2-40B4-BE49-F238E27FC236}">
                <a16:creationId xmlns:a16="http://schemas.microsoft.com/office/drawing/2014/main" id="{B8AC8E74-86D4-4F29-8F07-43F7C2AFA5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09738" y="3706417"/>
          <a:ext cx="1782366" cy="640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273" name="Equation" r:id="rId13" imgW="634680" imgH="228600" progId="Equation.DSMT4">
                  <p:embed/>
                </p:oleObj>
              </mc:Choice>
              <mc:Fallback>
                <p:oleObj name="Equation" r:id="rId13" imgW="634680" imgH="228600" progId="Equation.DSMT4">
                  <p:embed/>
                  <p:pic>
                    <p:nvPicPr>
                      <p:cNvPr id="26706" name="Object 82">
                        <a:extLst>
                          <a:ext uri="{FF2B5EF4-FFF2-40B4-BE49-F238E27FC236}">
                            <a16:creationId xmlns:a16="http://schemas.microsoft.com/office/drawing/2014/main" id="{B8AC8E74-86D4-4F29-8F07-43F7C2AFA5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3706417"/>
                        <a:ext cx="1782366" cy="6405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>
            <a:extLst>
              <a:ext uri="{FF2B5EF4-FFF2-40B4-BE49-F238E27FC236}">
                <a16:creationId xmlns:a16="http://schemas.microsoft.com/office/drawing/2014/main" id="{37FA5F83-2FA6-43A1-A13C-760BE76E44D6}"/>
              </a:ext>
            </a:extLst>
          </p:cNvPr>
          <p:cNvGrpSpPr/>
          <p:nvPr/>
        </p:nvGrpSpPr>
        <p:grpSpPr>
          <a:xfrm>
            <a:off x="1600200" y="1028700"/>
            <a:ext cx="2343150" cy="1485900"/>
            <a:chOff x="1600200" y="1028700"/>
            <a:chExt cx="2343150" cy="1485900"/>
          </a:xfrm>
        </p:grpSpPr>
        <p:grpSp>
          <p:nvGrpSpPr>
            <p:cNvPr id="4" name="Group 56">
              <a:extLst>
                <a:ext uri="{FF2B5EF4-FFF2-40B4-BE49-F238E27FC236}">
                  <a16:creationId xmlns:a16="http://schemas.microsoft.com/office/drawing/2014/main" id="{A703CAFF-DB0C-47BE-B41F-7CC523FCB9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0200" y="1028700"/>
              <a:ext cx="2343150" cy="1485900"/>
              <a:chOff x="384" y="864"/>
              <a:chExt cx="1968" cy="1248"/>
            </a:xfrm>
          </p:grpSpPr>
          <p:sp>
            <p:nvSpPr>
              <p:cNvPr id="26636" name="Rectangle 57">
                <a:extLst>
                  <a:ext uri="{FF2B5EF4-FFF2-40B4-BE49-F238E27FC236}">
                    <a16:creationId xmlns:a16="http://schemas.microsoft.com/office/drawing/2014/main" id="{6C8DC4BA-E345-4D1C-9076-B786356B4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" y="864"/>
                <a:ext cx="1776" cy="1248"/>
              </a:xfrm>
              <a:prstGeom prst="rect">
                <a:avLst/>
              </a:prstGeom>
              <a:solidFill>
                <a:srgbClr val="808080"/>
              </a:solidFill>
              <a:ln w="63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endParaRPr lang="zh-CN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637" name="Text Box 58">
                <a:extLst>
                  <a:ext uri="{FF2B5EF4-FFF2-40B4-BE49-F238E27FC236}">
                    <a16:creationId xmlns:a16="http://schemas.microsoft.com/office/drawing/2014/main" id="{6F7AC5AD-A78B-4354-91A6-2C15491085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0" y="1305"/>
                <a:ext cx="432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>
                  <a:spcBef>
                    <a:spcPct val="50000"/>
                  </a:spcBef>
                </a:pPr>
                <a:r>
                  <a:rPr lang="en-US" altLang="zh-CN" sz="2100" i="1" dirty="0" err="1">
                    <a:solidFill>
                      <a:srgbClr val="FFFFFF"/>
                    </a:solidFill>
                  </a:rPr>
                  <a:t>u</a:t>
                </a:r>
                <a:r>
                  <a:rPr lang="en-US" altLang="zh-CN" sz="2100" baseline="-25000" dirty="0" err="1">
                    <a:solidFill>
                      <a:srgbClr val="FFFFFF"/>
                    </a:solidFill>
                  </a:rPr>
                  <a:t>L</a:t>
                </a:r>
                <a:endParaRPr lang="en-US" altLang="zh-CN" sz="2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638" name="Oval 59">
                <a:extLst>
                  <a:ext uri="{FF2B5EF4-FFF2-40B4-BE49-F238E27FC236}">
                    <a16:creationId xmlns:a16="http://schemas.microsoft.com/office/drawing/2014/main" id="{2EE8C320-B5A4-49A4-BCB1-859E1EB09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240" cy="288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endParaRPr lang="zh-CN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639" name="Rectangle 60">
                <a:extLst>
                  <a:ext uri="{FF2B5EF4-FFF2-40B4-BE49-F238E27FC236}">
                    <a16:creationId xmlns:a16="http://schemas.microsoft.com/office/drawing/2014/main" id="{C5A1EDD6-62B5-470C-B5B7-0972E75CE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1248"/>
                <a:ext cx="96" cy="288"/>
              </a:xfrm>
              <a:prstGeom prst="rect">
                <a:avLst/>
              </a:prstGeom>
              <a:noFill/>
              <a:ln w="38100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endParaRPr lang="zh-CN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26640" name="Line 61">
                <a:extLst>
                  <a:ext uri="{FF2B5EF4-FFF2-40B4-BE49-F238E27FC236}">
                    <a16:creationId xmlns:a16="http://schemas.microsoft.com/office/drawing/2014/main" id="{B93EEBE3-154B-4A8C-8520-315AEB1A0C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16" y="2016"/>
                <a:ext cx="1008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1" name="Line 62">
                <a:extLst>
                  <a:ext uri="{FF2B5EF4-FFF2-40B4-BE49-F238E27FC236}">
                    <a16:creationId xmlns:a16="http://schemas.microsoft.com/office/drawing/2014/main" id="{5AB493D1-5E24-4416-8DF8-1A542DEE8A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6" y="1536"/>
                <a:ext cx="0" cy="48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2" name="Line 63">
                <a:extLst>
                  <a:ext uri="{FF2B5EF4-FFF2-40B4-BE49-F238E27FC236}">
                    <a16:creationId xmlns:a16="http://schemas.microsoft.com/office/drawing/2014/main" id="{27319FF7-5267-4BCF-AC25-7F82CB734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2" y="1392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3" name="Line 64">
                <a:extLst>
                  <a:ext uri="{FF2B5EF4-FFF2-40B4-BE49-F238E27FC236}">
                    <a16:creationId xmlns:a16="http://schemas.microsoft.com/office/drawing/2014/main" id="{2F24C4E5-2111-4F1B-8597-493782552A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16" y="960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4" name="Line 65">
                <a:extLst>
                  <a:ext uri="{FF2B5EF4-FFF2-40B4-BE49-F238E27FC236}">
                    <a16:creationId xmlns:a16="http://schemas.microsoft.com/office/drawing/2014/main" id="{F93A3751-B479-4D55-965C-E36D0627B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6" y="960"/>
                <a:ext cx="1008" cy="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5" name="Line 66">
                <a:extLst>
                  <a:ext uri="{FF2B5EF4-FFF2-40B4-BE49-F238E27FC236}">
                    <a16:creationId xmlns:a16="http://schemas.microsoft.com/office/drawing/2014/main" id="{52D9ABA0-BD69-4D47-9886-93095A3679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960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6" name="Line 67">
                <a:extLst>
                  <a:ext uri="{FF2B5EF4-FFF2-40B4-BE49-F238E27FC236}">
                    <a16:creationId xmlns:a16="http://schemas.microsoft.com/office/drawing/2014/main" id="{4ED35181-127D-4889-98FD-2A74AB3E2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1536"/>
                <a:ext cx="0" cy="48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7" name="Line 68">
                <a:extLst>
                  <a:ext uri="{FF2B5EF4-FFF2-40B4-BE49-F238E27FC236}">
                    <a16:creationId xmlns:a16="http://schemas.microsoft.com/office/drawing/2014/main" id="{569E5132-A95E-4E37-AE0F-11C139B520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4" y="1776"/>
                <a:ext cx="0" cy="26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8" name="Line 69">
                <a:extLst>
                  <a:ext uri="{FF2B5EF4-FFF2-40B4-BE49-F238E27FC236}">
                    <a16:creationId xmlns:a16="http://schemas.microsoft.com/office/drawing/2014/main" id="{8DC7D93F-5DAB-4271-B782-2913786F2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4" y="960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649" name="Text Box 70">
                <a:extLst>
                  <a:ext uri="{FF2B5EF4-FFF2-40B4-BE49-F238E27FC236}">
                    <a16:creationId xmlns:a16="http://schemas.microsoft.com/office/drawing/2014/main" id="{A7AA083F-83BE-40B1-B289-4971F8E0FC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2" y="960"/>
                <a:ext cx="384" cy="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>
                  <a:spcBef>
                    <a:spcPct val="50000"/>
                  </a:spcBef>
                </a:pPr>
                <a:r>
                  <a:rPr lang="en-US" altLang="zh-CN" sz="2700">
                    <a:solidFill>
                      <a:srgbClr val="FFFFFF"/>
                    </a:solidFill>
                  </a:rPr>
                  <a:t>+</a:t>
                </a:r>
              </a:p>
            </p:txBody>
          </p:sp>
          <p:sp>
            <p:nvSpPr>
              <p:cNvPr id="26650" name="Text Box 71">
                <a:extLst>
                  <a:ext uri="{FF2B5EF4-FFF2-40B4-BE49-F238E27FC236}">
                    <a16:creationId xmlns:a16="http://schemas.microsoft.com/office/drawing/2014/main" id="{DC5B9A50-C12A-423E-951A-D548BA07C0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0" y="1612"/>
                <a:ext cx="192" cy="4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>
                  <a:spcBef>
                    <a:spcPct val="50000"/>
                  </a:spcBef>
                </a:pPr>
                <a:r>
                  <a:rPr lang="en-US" altLang="zh-CN" sz="2700">
                    <a:solidFill>
                      <a:srgbClr val="FFFFFF"/>
                    </a:solidFill>
                  </a:rPr>
                  <a:t>-</a:t>
                </a:r>
              </a:p>
            </p:txBody>
          </p:sp>
          <p:sp>
            <p:nvSpPr>
              <p:cNvPr id="26651" name="Text Box 72">
                <a:extLst>
                  <a:ext uri="{FF2B5EF4-FFF2-40B4-BE49-F238E27FC236}">
                    <a16:creationId xmlns:a16="http://schemas.microsoft.com/office/drawing/2014/main" id="{7AF1D7E7-5DF9-4FA1-9932-3AF9238AE0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" y="1440"/>
                <a:ext cx="672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>
                  <a:spcBef>
                    <a:spcPct val="50000"/>
                  </a:spcBef>
                </a:pPr>
                <a:r>
                  <a:rPr lang="en-US" altLang="zh-CN" sz="2100" dirty="0">
                    <a:solidFill>
                      <a:srgbClr val="FFFFFF"/>
                    </a:solidFill>
                  </a:rPr>
                  <a:t>1H</a:t>
                </a:r>
                <a:endParaRPr lang="en-US" altLang="zh-CN" sz="27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652" name="Text Box 73">
                <a:extLst>
                  <a:ext uri="{FF2B5EF4-FFF2-40B4-BE49-F238E27FC236}">
                    <a16:creationId xmlns:a16="http://schemas.microsoft.com/office/drawing/2014/main" id="{A675EEDE-268B-43A5-8B79-EA5F40EFF1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68" y="1497"/>
                <a:ext cx="672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>
                  <a:spcBef>
                    <a:spcPct val="50000"/>
                  </a:spcBef>
                </a:pPr>
                <a:r>
                  <a:rPr lang="en-US" altLang="zh-CN" sz="2100">
                    <a:solidFill>
                      <a:srgbClr val="FFFFFF"/>
                    </a:solidFill>
                  </a:rPr>
                  <a:t>2</a:t>
                </a:r>
                <a:r>
                  <a:rPr lang="en-US" altLang="zh-CN" sz="2100">
                    <a:solidFill>
                      <a:srgbClr val="FFFFFF"/>
                    </a:solidFill>
                    <a:sym typeface="Symbol" panose="05050102010706020507" pitchFamily="18" charset="2"/>
                  </a:rPr>
                  <a:t></a:t>
                </a:r>
                <a:endParaRPr lang="en-US" altLang="zh-CN" sz="2100">
                  <a:solidFill>
                    <a:srgbClr val="FFFFFF"/>
                  </a:solidFill>
                </a:endParaRPr>
              </a:p>
            </p:txBody>
          </p:sp>
          <p:sp>
            <p:nvSpPr>
              <p:cNvPr id="26653" name="Text Box 74">
                <a:extLst>
                  <a:ext uri="{FF2B5EF4-FFF2-40B4-BE49-F238E27FC236}">
                    <a16:creationId xmlns:a16="http://schemas.microsoft.com/office/drawing/2014/main" id="{43749DD7-5448-4765-B4A4-AAB1F58394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4" y="864"/>
                <a:ext cx="480" cy="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>
                  <a:spcBef>
                    <a:spcPct val="50000"/>
                  </a:spcBef>
                </a:pPr>
                <a:r>
                  <a:rPr lang="en-US" altLang="zh-CN" sz="2700">
                    <a:solidFill>
                      <a:srgbClr val="FFFFFF"/>
                    </a:solidFill>
                  </a:rPr>
                  <a:t>1A</a:t>
                </a:r>
              </a:p>
            </p:txBody>
          </p:sp>
          <p:grpSp>
            <p:nvGrpSpPr>
              <p:cNvPr id="26654" name="Group 75">
                <a:extLst>
                  <a:ext uri="{FF2B5EF4-FFF2-40B4-BE49-F238E27FC236}">
                    <a16:creationId xmlns:a16="http://schemas.microsoft.com/office/drawing/2014/main" id="{977B9FE3-0A2B-4DE9-8ED7-A5E83755B4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608" y="1442"/>
                <a:ext cx="528" cy="144"/>
                <a:chOff x="1200" y="2112"/>
                <a:chExt cx="1728" cy="336"/>
              </a:xfrm>
            </p:grpSpPr>
            <p:sp>
              <p:nvSpPr>
                <p:cNvPr id="26655" name="Freeform 76">
                  <a:extLst>
                    <a:ext uri="{FF2B5EF4-FFF2-40B4-BE49-F238E27FC236}">
                      <a16:creationId xmlns:a16="http://schemas.microsoft.com/office/drawing/2014/main" id="{483252D7-35AA-4147-B35E-D7E7CF4DD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200" y="2112"/>
                  <a:ext cx="432" cy="336"/>
                </a:xfrm>
                <a:custGeom>
                  <a:avLst/>
                  <a:gdLst>
                    <a:gd name="T0" fmla="*/ 0 w 1440"/>
                    <a:gd name="T1" fmla="*/ 0 h 720"/>
                    <a:gd name="T2" fmla="*/ 0 w 1440"/>
                    <a:gd name="T3" fmla="*/ 0 h 720"/>
                    <a:gd name="T4" fmla="*/ 0 w 1440"/>
                    <a:gd name="T5" fmla="*/ 0 h 720"/>
                    <a:gd name="T6" fmla="*/ 0 w 1440"/>
                    <a:gd name="T7" fmla="*/ 0 h 720"/>
                    <a:gd name="T8" fmla="*/ 0 w 1440"/>
                    <a:gd name="T9" fmla="*/ 0 h 7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20"/>
                    <a:gd name="T17" fmla="*/ 1440 w 1440"/>
                    <a:gd name="T18" fmla="*/ 720 h 7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20">
                      <a:moveTo>
                        <a:pt x="0" y="720"/>
                      </a:moveTo>
                      <a:cubicBezTo>
                        <a:pt x="84" y="540"/>
                        <a:pt x="168" y="360"/>
                        <a:pt x="288" y="240"/>
                      </a:cubicBezTo>
                      <a:cubicBezTo>
                        <a:pt x="408" y="120"/>
                        <a:pt x="576" y="0"/>
                        <a:pt x="720" y="0"/>
                      </a:cubicBezTo>
                      <a:cubicBezTo>
                        <a:pt x="864" y="0"/>
                        <a:pt x="1032" y="120"/>
                        <a:pt x="1152" y="240"/>
                      </a:cubicBezTo>
                      <a:cubicBezTo>
                        <a:pt x="1272" y="360"/>
                        <a:pt x="1356" y="540"/>
                        <a:pt x="1440" y="720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defTabSz="685800" eaLnBrk="0" hangingPunct="0"/>
                  <a:endParaRPr lang="zh-CN" altLang="en-US" sz="2700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6656" name="Freeform 77">
                  <a:extLst>
                    <a:ext uri="{FF2B5EF4-FFF2-40B4-BE49-F238E27FC236}">
                      <a16:creationId xmlns:a16="http://schemas.microsoft.com/office/drawing/2014/main" id="{9D7834DF-487E-458B-9DA0-A9EB58BB54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1632" y="2112"/>
                  <a:ext cx="432" cy="336"/>
                </a:xfrm>
                <a:custGeom>
                  <a:avLst/>
                  <a:gdLst>
                    <a:gd name="T0" fmla="*/ 0 w 1440"/>
                    <a:gd name="T1" fmla="*/ 0 h 720"/>
                    <a:gd name="T2" fmla="*/ 0 w 1440"/>
                    <a:gd name="T3" fmla="*/ 0 h 720"/>
                    <a:gd name="T4" fmla="*/ 0 w 1440"/>
                    <a:gd name="T5" fmla="*/ 0 h 720"/>
                    <a:gd name="T6" fmla="*/ 0 w 1440"/>
                    <a:gd name="T7" fmla="*/ 0 h 720"/>
                    <a:gd name="T8" fmla="*/ 0 w 1440"/>
                    <a:gd name="T9" fmla="*/ 0 h 7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20"/>
                    <a:gd name="T17" fmla="*/ 1440 w 1440"/>
                    <a:gd name="T18" fmla="*/ 720 h 7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20">
                      <a:moveTo>
                        <a:pt x="0" y="720"/>
                      </a:moveTo>
                      <a:cubicBezTo>
                        <a:pt x="84" y="540"/>
                        <a:pt x="168" y="360"/>
                        <a:pt x="288" y="240"/>
                      </a:cubicBezTo>
                      <a:cubicBezTo>
                        <a:pt x="408" y="120"/>
                        <a:pt x="576" y="0"/>
                        <a:pt x="720" y="0"/>
                      </a:cubicBezTo>
                      <a:cubicBezTo>
                        <a:pt x="864" y="0"/>
                        <a:pt x="1032" y="120"/>
                        <a:pt x="1152" y="240"/>
                      </a:cubicBezTo>
                      <a:cubicBezTo>
                        <a:pt x="1272" y="360"/>
                        <a:pt x="1356" y="540"/>
                        <a:pt x="1440" y="720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defTabSz="685800" eaLnBrk="0" hangingPunct="0"/>
                  <a:endParaRPr lang="zh-CN" altLang="en-US" sz="2700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6657" name="Freeform 78">
                  <a:extLst>
                    <a:ext uri="{FF2B5EF4-FFF2-40B4-BE49-F238E27FC236}">
                      <a16:creationId xmlns:a16="http://schemas.microsoft.com/office/drawing/2014/main" id="{93E22B0C-2787-406E-9D40-F2CB712565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064" y="2112"/>
                  <a:ext cx="432" cy="336"/>
                </a:xfrm>
                <a:custGeom>
                  <a:avLst/>
                  <a:gdLst>
                    <a:gd name="T0" fmla="*/ 0 w 1440"/>
                    <a:gd name="T1" fmla="*/ 0 h 720"/>
                    <a:gd name="T2" fmla="*/ 0 w 1440"/>
                    <a:gd name="T3" fmla="*/ 0 h 720"/>
                    <a:gd name="T4" fmla="*/ 0 w 1440"/>
                    <a:gd name="T5" fmla="*/ 0 h 720"/>
                    <a:gd name="T6" fmla="*/ 0 w 1440"/>
                    <a:gd name="T7" fmla="*/ 0 h 720"/>
                    <a:gd name="T8" fmla="*/ 0 w 1440"/>
                    <a:gd name="T9" fmla="*/ 0 h 7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20"/>
                    <a:gd name="T17" fmla="*/ 1440 w 1440"/>
                    <a:gd name="T18" fmla="*/ 720 h 7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20">
                      <a:moveTo>
                        <a:pt x="0" y="720"/>
                      </a:moveTo>
                      <a:cubicBezTo>
                        <a:pt x="84" y="540"/>
                        <a:pt x="168" y="360"/>
                        <a:pt x="288" y="240"/>
                      </a:cubicBezTo>
                      <a:cubicBezTo>
                        <a:pt x="408" y="120"/>
                        <a:pt x="576" y="0"/>
                        <a:pt x="720" y="0"/>
                      </a:cubicBezTo>
                      <a:cubicBezTo>
                        <a:pt x="864" y="0"/>
                        <a:pt x="1032" y="120"/>
                        <a:pt x="1152" y="240"/>
                      </a:cubicBezTo>
                      <a:cubicBezTo>
                        <a:pt x="1272" y="360"/>
                        <a:pt x="1356" y="540"/>
                        <a:pt x="1440" y="720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defTabSz="685800" eaLnBrk="0" hangingPunct="0"/>
                  <a:endParaRPr lang="zh-CN" altLang="en-US" sz="2700" b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6658" name="Freeform 79">
                  <a:extLst>
                    <a:ext uri="{FF2B5EF4-FFF2-40B4-BE49-F238E27FC236}">
                      <a16:creationId xmlns:a16="http://schemas.microsoft.com/office/drawing/2014/main" id="{BE479D27-8F7D-40F9-822E-FE5808832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496" y="2112"/>
                  <a:ext cx="432" cy="336"/>
                </a:xfrm>
                <a:custGeom>
                  <a:avLst/>
                  <a:gdLst>
                    <a:gd name="T0" fmla="*/ 0 w 1440"/>
                    <a:gd name="T1" fmla="*/ 0 h 720"/>
                    <a:gd name="T2" fmla="*/ 0 w 1440"/>
                    <a:gd name="T3" fmla="*/ 0 h 720"/>
                    <a:gd name="T4" fmla="*/ 0 w 1440"/>
                    <a:gd name="T5" fmla="*/ 0 h 720"/>
                    <a:gd name="T6" fmla="*/ 0 w 1440"/>
                    <a:gd name="T7" fmla="*/ 0 h 720"/>
                    <a:gd name="T8" fmla="*/ 0 w 1440"/>
                    <a:gd name="T9" fmla="*/ 0 h 7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20"/>
                    <a:gd name="T17" fmla="*/ 1440 w 1440"/>
                    <a:gd name="T18" fmla="*/ 720 h 7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20">
                      <a:moveTo>
                        <a:pt x="0" y="720"/>
                      </a:moveTo>
                      <a:cubicBezTo>
                        <a:pt x="84" y="540"/>
                        <a:pt x="168" y="360"/>
                        <a:pt x="288" y="240"/>
                      </a:cubicBezTo>
                      <a:cubicBezTo>
                        <a:pt x="408" y="120"/>
                        <a:pt x="576" y="0"/>
                        <a:pt x="720" y="0"/>
                      </a:cubicBezTo>
                      <a:cubicBezTo>
                        <a:pt x="864" y="0"/>
                        <a:pt x="1032" y="120"/>
                        <a:pt x="1152" y="240"/>
                      </a:cubicBezTo>
                      <a:cubicBezTo>
                        <a:pt x="1272" y="360"/>
                        <a:pt x="1356" y="540"/>
                        <a:pt x="1440" y="720"/>
                      </a:cubicBezTo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defTabSz="685800" eaLnBrk="0" hangingPunct="0"/>
                  <a:endParaRPr lang="zh-CN" altLang="en-US" sz="2700" b="1">
                    <a:solidFill>
                      <a:srgbClr val="FFFFFF"/>
                    </a:solidFill>
                  </a:endParaRPr>
                </a:p>
              </p:txBody>
            </p:sp>
          </p:grpSp>
        </p:grpSp>
        <p:sp>
          <p:nvSpPr>
            <p:cNvPr id="82" name="Text Box 58">
              <a:extLst>
                <a:ext uri="{FF2B5EF4-FFF2-40B4-BE49-F238E27FC236}">
                  <a16:creationId xmlns:a16="http://schemas.microsoft.com/office/drawing/2014/main" id="{C218FCAC-6313-472A-A834-18FAA7DD1E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2282" y="1959768"/>
              <a:ext cx="514350" cy="415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 dirty="0" err="1">
                  <a:solidFill>
                    <a:srgbClr val="FFFFFF"/>
                  </a:solidFill>
                </a:rPr>
                <a:t>i</a:t>
              </a:r>
              <a:r>
                <a:rPr lang="en-US" altLang="zh-CN" sz="2100" baseline="-25000" dirty="0" err="1">
                  <a:solidFill>
                    <a:srgbClr val="FFFFFF"/>
                  </a:solidFill>
                </a:rPr>
                <a:t>L</a:t>
              </a:r>
              <a:endParaRPr lang="en-US" altLang="zh-CN" sz="27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389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2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>
            <a:extLst>
              <a:ext uri="{FF2B5EF4-FFF2-40B4-BE49-F238E27FC236}">
                <a16:creationId xmlns:a16="http://schemas.microsoft.com/office/drawing/2014/main" id="{EA7E789F-6581-4D49-9E5F-32B5998D6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2310" y="438151"/>
            <a:ext cx="680442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en-US" altLang="zh-CN" sz="27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20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原电路已稳定。求</a:t>
            </a:r>
            <a:r>
              <a:rPr lang="en-US" altLang="zh-CN" sz="2700" i="1">
                <a:solidFill>
                  <a:srgbClr val="FFFFFF"/>
                </a:solidFill>
                <a:ea typeface="楷体_GB2312" pitchFamily="49" charset="-122"/>
              </a:rPr>
              <a:t>t</a:t>
            </a:r>
            <a:r>
              <a:rPr lang="en-US" altLang="zh-CN" sz="2700">
                <a:solidFill>
                  <a:srgbClr val="FFFFFF"/>
                </a:solidFill>
                <a:ea typeface="楷体_GB2312" pitchFamily="49" charset="-122"/>
                <a:sym typeface="Symbol" panose="05050102010706020507" pitchFamily="18" charset="2"/>
              </a:rPr>
              <a:t>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en-US" altLang="zh-CN" sz="2700" i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i</a:t>
            </a:r>
            <a:r>
              <a:rPr lang="en-US" altLang="zh-CN" sz="2700" baseline="-30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2700" i="1">
                <a:solidFill>
                  <a:srgbClr val="FFFFFF"/>
                </a:solidFill>
                <a:ea typeface="楷体_GB2312" pitchFamily="49" charset="-122"/>
              </a:rPr>
              <a:t>t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2700" i="1">
                <a:solidFill>
                  <a:srgbClr val="FFFFFF"/>
                </a:solidFill>
                <a:ea typeface="楷体_GB2312" pitchFamily="49" charset="-122"/>
              </a:rPr>
              <a:t>u</a:t>
            </a:r>
            <a:r>
              <a:rPr lang="en-US" altLang="zh-CN" sz="2700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2700" i="1">
                <a:solidFill>
                  <a:srgbClr val="FFFFFF"/>
                </a:solidFill>
                <a:ea typeface="楷体_GB2312" pitchFamily="49" charset="-122"/>
              </a:rPr>
              <a:t>t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lang="zh-CN" altLang="en-US" sz="1800" b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37891" name="Text Box 3">
            <a:extLst>
              <a:ext uri="{FF2B5EF4-FFF2-40B4-BE49-F238E27FC236}">
                <a16:creationId xmlns:a16="http://schemas.microsoft.com/office/drawing/2014/main" id="{AB62B067-9FBF-46EF-97AB-A3965086B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182" y="3057526"/>
            <a:ext cx="559355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解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：</a:t>
            </a:r>
            <a:r>
              <a:rPr lang="en-US" altLang="zh-CN" sz="27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1)</a:t>
            </a:r>
            <a:r>
              <a:rPr lang="zh-CN" altLang="en-US" sz="27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求换路前的初始状态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graphicFrame>
        <p:nvGraphicFramePr>
          <p:cNvPr id="37892" name="Object 4">
            <a:extLst>
              <a:ext uri="{FF2B5EF4-FFF2-40B4-BE49-F238E27FC236}">
                <a16:creationId xmlns:a16="http://schemas.microsoft.com/office/drawing/2014/main" id="{2B138F9F-161E-4BD7-83AC-E26A082D85C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98985" y="4106466"/>
          <a:ext cx="3184922" cy="765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16" name="Equation" r:id="rId3" imgW="1495324" imgH="333488" progId="Equation.DSMT4">
                  <p:embed/>
                </p:oleObj>
              </mc:Choice>
              <mc:Fallback>
                <p:oleObj name="Equation" r:id="rId3" imgW="1495324" imgH="333488" progId="Equation.DSMT4">
                  <p:embed/>
                  <p:pic>
                    <p:nvPicPr>
                      <p:cNvPr id="37892" name="Object 4">
                        <a:extLst>
                          <a:ext uri="{FF2B5EF4-FFF2-40B4-BE49-F238E27FC236}">
                            <a16:creationId xmlns:a16="http://schemas.microsoft.com/office/drawing/2014/main" id="{2B138F9F-161E-4BD7-83AC-E26A082D85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985" y="4106466"/>
                        <a:ext cx="3184922" cy="7655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3" name="Group 51">
            <a:extLst>
              <a:ext uri="{FF2B5EF4-FFF2-40B4-BE49-F238E27FC236}">
                <a16:creationId xmlns:a16="http://schemas.microsoft.com/office/drawing/2014/main" id="{C9A09198-A4F4-496E-9E17-4A113A17FA66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1059657"/>
            <a:ext cx="4914900" cy="1884759"/>
            <a:chOff x="884" y="994"/>
            <a:chExt cx="4128" cy="1583"/>
          </a:xfrm>
        </p:grpSpPr>
        <p:sp>
          <p:nvSpPr>
            <p:cNvPr id="32776" name="Text Box 6">
              <a:extLst>
                <a:ext uri="{FF2B5EF4-FFF2-40B4-BE49-F238E27FC236}">
                  <a16:creationId xmlns:a16="http://schemas.microsoft.com/office/drawing/2014/main" id="{E1FFA23F-64B9-40B0-BD96-55C8809C42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8" y="1957"/>
              <a:ext cx="384" cy="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u</a:t>
              </a:r>
              <a:r>
                <a:rPr lang="en-US" altLang="zh-CN" sz="2100" baseline="-25000">
                  <a:solidFill>
                    <a:srgbClr val="FFFFFF"/>
                  </a:solidFill>
                </a:rPr>
                <a:t>C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32777" name="Rectangle 7">
              <a:extLst>
                <a:ext uri="{FF2B5EF4-FFF2-40B4-BE49-F238E27FC236}">
                  <a16:creationId xmlns:a16="http://schemas.microsoft.com/office/drawing/2014/main" id="{1AF64C2F-92BC-4730-8CAC-9EE777F20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1804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2778" name="Line 8">
              <a:extLst>
                <a:ext uri="{FF2B5EF4-FFF2-40B4-BE49-F238E27FC236}">
                  <a16:creationId xmlns:a16="http://schemas.microsoft.com/office/drawing/2014/main" id="{8DFBDC75-5030-4203-A133-6E873ACEE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4" y="2092"/>
              <a:ext cx="19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79" name="Line 9">
              <a:extLst>
                <a:ext uri="{FF2B5EF4-FFF2-40B4-BE49-F238E27FC236}">
                  <a16:creationId xmlns:a16="http://schemas.microsoft.com/office/drawing/2014/main" id="{698313B5-96B3-4A5A-80DA-123FD47E76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64" y="2188"/>
              <a:ext cx="19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80" name="Rectangle 10">
              <a:extLst>
                <a:ext uri="{FF2B5EF4-FFF2-40B4-BE49-F238E27FC236}">
                  <a16:creationId xmlns:a16="http://schemas.microsoft.com/office/drawing/2014/main" id="{586988A4-9167-4A6D-BE23-076165DC2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" y="1372"/>
              <a:ext cx="288" cy="96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2781" name="Oval 11">
              <a:extLst>
                <a:ext uri="{FF2B5EF4-FFF2-40B4-BE49-F238E27FC236}">
                  <a16:creationId xmlns:a16="http://schemas.microsoft.com/office/drawing/2014/main" id="{5CFB1241-D71B-4898-88FB-CEE595988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8" y="2044"/>
              <a:ext cx="240" cy="24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2782" name="Line 12">
              <a:extLst>
                <a:ext uri="{FF2B5EF4-FFF2-40B4-BE49-F238E27FC236}">
                  <a16:creationId xmlns:a16="http://schemas.microsoft.com/office/drawing/2014/main" id="{FDC7E5B2-9EAC-4570-BFF6-7B8618ECE0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6" y="1420"/>
              <a:ext cx="52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83" name="Line 13">
              <a:extLst>
                <a:ext uri="{FF2B5EF4-FFF2-40B4-BE49-F238E27FC236}">
                  <a16:creationId xmlns:a16="http://schemas.microsoft.com/office/drawing/2014/main" id="{2E90EA74-95FC-4901-B9A3-B0B6D07809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60" y="2476"/>
              <a:ext cx="283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84" name="Line 14">
              <a:extLst>
                <a:ext uri="{FF2B5EF4-FFF2-40B4-BE49-F238E27FC236}">
                  <a16:creationId xmlns:a16="http://schemas.microsoft.com/office/drawing/2014/main" id="{727056E5-4BCD-4C67-A56F-898C0479F6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60" y="1420"/>
              <a:ext cx="0" cy="105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85" name="Line 15">
              <a:extLst>
                <a:ext uri="{FF2B5EF4-FFF2-40B4-BE49-F238E27FC236}">
                  <a16:creationId xmlns:a16="http://schemas.microsoft.com/office/drawing/2014/main" id="{37454C11-A04A-42E7-83E7-5C7F0E6820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60" y="1420"/>
              <a:ext cx="19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86" name="Line 16">
              <a:extLst>
                <a:ext uri="{FF2B5EF4-FFF2-40B4-BE49-F238E27FC236}">
                  <a16:creationId xmlns:a16="http://schemas.microsoft.com/office/drawing/2014/main" id="{69AE95EA-5E95-459C-9428-BCBFB6F8C9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4" y="1900"/>
              <a:ext cx="0" cy="57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87" name="Line 17">
              <a:extLst>
                <a:ext uri="{FF2B5EF4-FFF2-40B4-BE49-F238E27FC236}">
                  <a16:creationId xmlns:a16="http://schemas.microsoft.com/office/drawing/2014/main" id="{521D3961-9929-40C6-9D3F-E9DED28D6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44" y="1420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788" name="Text Box 18">
              <a:extLst>
                <a:ext uri="{FF2B5EF4-FFF2-40B4-BE49-F238E27FC236}">
                  <a16:creationId xmlns:a16="http://schemas.microsoft.com/office/drawing/2014/main" id="{8761DEC0-34C0-4F94-8AC2-32FDEACFD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8" y="2092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32789" name="Text Box 19">
              <a:extLst>
                <a:ext uri="{FF2B5EF4-FFF2-40B4-BE49-F238E27FC236}">
                  <a16:creationId xmlns:a16="http://schemas.microsoft.com/office/drawing/2014/main" id="{5358ED82-2C53-48B3-B720-C4461E1B9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6" y="1948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0.5F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32790" name="Text Box 20">
              <a:extLst>
                <a:ext uri="{FF2B5EF4-FFF2-40B4-BE49-F238E27FC236}">
                  <a16:creationId xmlns:a16="http://schemas.microsoft.com/office/drawing/2014/main" id="{67E73346-6794-47AA-BA8E-3E49D762E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6" y="997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32791" name="Text Box 21">
              <a:extLst>
                <a:ext uri="{FF2B5EF4-FFF2-40B4-BE49-F238E27FC236}">
                  <a16:creationId xmlns:a16="http://schemas.microsoft.com/office/drawing/2014/main" id="{F333267F-8F71-450D-ACD3-128CB6A52A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04" y="1024"/>
              <a:ext cx="1008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400" i="1">
                  <a:solidFill>
                    <a:srgbClr val="FFFFFF"/>
                  </a:solidFill>
                </a:rPr>
                <a:t>i</a:t>
              </a:r>
              <a:r>
                <a:rPr lang="en-US" altLang="zh-CN" sz="2400" baseline="-25000">
                  <a:solidFill>
                    <a:srgbClr val="FFFFFF"/>
                  </a:solidFill>
                </a:rPr>
                <a:t>L     </a:t>
              </a:r>
              <a:r>
                <a:rPr lang="en-US" altLang="zh-CN" sz="2100">
                  <a:solidFill>
                    <a:srgbClr val="FFFFFF"/>
                  </a:solidFill>
                </a:rPr>
                <a:t>6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32792" name="Text Box 22">
              <a:extLst>
                <a:ext uri="{FF2B5EF4-FFF2-40B4-BE49-F238E27FC236}">
                  <a16:creationId xmlns:a16="http://schemas.microsoft.com/office/drawing/2014/main" id="{00D03DA3-F07D-4D2D-85C4-5810388048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" y="1765"/>
              <a:ext cx="62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10V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32793" name="Text Box 23">
              <a:extLst>
                <a:ext uri="{FF2B5EF4-FFF2-40B4-BE49-F238E27FC236}">
                  <a16:creationId xmlns:a16="http://schemas.microsoft.com/office/drawing/2014/main" id="{8B48D0F1-4ABC-4E83-95F4-6BFEA00674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6" y="1352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32794" name="Text Box 24">
              <a:extLst>
                <a:ext uri="{FF2B5EF4-FFF2-40B4-BE49-F238E27FC236}">
                  <a16:creationId xmlns:a16="http://schemas.microsoft.com/office/drawing/2014/main" id="{79A28701-ADC0-45BD-A50D-2FF7DFAF3D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6" y="2024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32795" name="Text Box 25">
              <a:extLst>
                <a:ext uri="{FF2B5EF4-FFF2-40B4-BE49-F238E27FC236}">
                  <a16:creationId xmlns:a16="http://schemas.microsoft.com/office/drawing/2014/main" id="{2CF586F5-58C3-4578-AECE-A7B30AE57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3" y="1564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 i="1">
                  <a:solidFill>
                    <a:srgbClr val="FFFFFF"/>
                  </a:solidFill>
                </a:rPr>
                <a:t>t</a:t>
              </a:r>
              <a:r>
                <a:rPr lang="en-US" altLang="zh-CN" sz="2100">
                  <a:solidFill>
                    <a:srgbClr val="FFFFFF"/>
                  </a:solidFill>
                </a:rPr>
                <a:t>=0</a:t>
              </a:r>
            </a:p>
          </p:txBody>
        </p:sp>
        <p:sp>
          <p:nvSpPr>
            <p:cNvPr id="32796" name="Oval 26">
              <a:extLst>
                <a:ext uri="{FF2B5EF4-FFF2-40B4-BE49-F238E27FC236}">
                  <a16:creationId xmlns:a16="http://schemas.microsoft.com/office/drawing/2014/main" id="{612D54AC-E020-4161-B139-03341C4C5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6" y="1852"/>
              <a:ext cx="240" cy="2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2797" name="Rectangle 27">
              <a:extLst>
                <a:ext uri="{FF2B5EF4-FFF2-40B4-BE49-F238E27FC236}">
                  <a16:creationId xmlns:a16="http://schemas.microsoft.com/office/drawing/2014/main" id="{1513D68E-EC1C-4CB8-823D-9553CB9F8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2" y="1372"/>
              <a:ext cx="288" cy="96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grpSp>
          <p:nvGrpSpPr>
            <p:cNvPr id="32798" name="Group 28">
              <a:extLst>
                <a:ext uri="{FF2B5EF4-FFF2-40B4-BE49-F238E27FC236}">
                  <a16:creationId xmlns:a16="http://schemas.microsoft.com/office/drawing/2014/main" id="{20343D32-92B1-4BED-9129-5CA4FC7B66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0" y="1298"/>
              <a:ext cx="582" cy="119"/>
              <a:chOff x="1200" y="2112"/>
              <a:chExt cx="1728" cy="336"/>
            </a:xfrm>
          </p:grpSpPr>
          <p:sp>
            <p:nvSpPr>
              <p:cNvPr id="32817" name="Freeform 29">
                <a:extLst>
                  <a:ext uri="{FF2B5EF4-FFF2-40B4-BE49-F238E27FC236}">
                    <a16:creationId xmlns:a16="http://schemas.microsoft.com/office/drawing/2014/main" id="{131794E7-FB5E-4640-8750-B14E108B90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00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2818" name="Freeform 30">
                <a:extLst>
                  <a:ext uri="{FF2B5EF4-FFF2-40B4-BE49-F238E27FC236}">
                    <a16:creationId xmlns:a16="http://schemas.microsoft.com/office/drawing/2014/main" id="{802BBCF2-C632-4424-8DE8-9130331FD70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32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2819" name="Freeform 31">
                <a:extLst>
                  <a:ext uri="{FF2B5EF4-FFF2-40B4-BE49-F238E27FC236}">
                    <a16:creationId xmlns:a16="http://schemas.microsoft.com/office/drawing/2014/main" id="{7BAA33F1-7FB2-4E6A-B8F0-0C2FE754BE8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64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2820" name="Freeform 32">
                <a:extLst>
                  <a:ext uri="{FF2B5EF4-FFF2-40B4-BE49-F238E27FC236}">
                    <a16:creationId xmlns:a16="http://schemas.microsoft.com/office/drawing/2014/main" id="{FE4A4A97-608F-4FDF-B97A-A17114733B0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96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685800" eaLnBrk="0" hangingPunct="0"/>
                <a:endParaRPr lang="zh-CN" altLang="en-US" sz="2700" b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2799" name="Text Box 33">
              <a:extLst>
                <a:ext uri="{FF2B5EF4-FFF2-40B4-BE49-F238E27FC236}">
                  <a16:creationId xmlns:a16="http://schemas.microsoft.com/office/drawing/2014/main" id="{906C5533-ECA3-4D28-815B-DA5F4CA714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2" y="994"/>
              <a:ext cx="72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0.1H</a:t>
              </a:r>
            </a:p>
          </p:txBody>
        </p:sp>
        <p:sp>
          <p:nvSpPr>
            <p:cNvPr id="32800" name="Line 34">
              <a:extLst>
                <a:ext uri="{FF2B5EF4-FFF2-40B4-BE49-F238E27FC236}">
                  <a16:creationId xmlns:a16="http://schemas.microsoft.com/office/drawing/2014/main" id="{AA629DC6-BB44-4313-8A1A-E60FFBC8CC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0" y="1420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1" name="Line 35">
              <a:extLst>
                <a:ext uri="{FF2B5EF4-FFF2-40B4-BE49-F238E27FC236}">
                  <a16:creationId xmlns:a16="http://schemas.microsoft.com/office/drawing/2014/main" id="{746504F7-0B5F-4699-932D-D980C393DA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44" y="1708"/>
              <a:ext cx="1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2" name="Freeform 36">
              <a:extLst>
                <a:ext uri="{FF2B5EF4-FFF2-40B4-BE49-F238E27FC236}">
                  <a16:creationId xmlns:a16="http://schemas.microsoft.com/office/drawing/2014/main" id="{BB7583B0-1E8B-4603-B59B-F1EB94FE3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0" y="1780"/>
              <a:ext cx="336" cy="168"/>
            </a:xfrm>
            <a:custGeom>
              <a:avLst/>
              <a:gdLst>
                <a:gd name="T0" fmla="*/ 336 w 336"/>
                <a:gd name="T1" fmla="*/ 168 h 168"/>
                <a:gd name="T2" fmla="*/ 144 w 336"/>
                <a:gd name="T3" fmla="*/ 24 h 168"/>
                <a:gd name="T4" fmla="*/ 0 w 336"/>
                <a:gd name="T5" fmla="*/ 24 h 168"/>
                <a:gd name="T6" fmla="*/ 0 60000 65536"/>
                <a:gd name="T7" fmla="*/ 0 60000 65536"/>
                <a:gd name="T8" fmla="*/ 0 60000 65536"/>
                <a:gd name="T9" fmla="*/ 0 w 336"/>
                <a:gd name="T10" fmla="*/ 0 h 168"/>
                <a:gd name="T11" fmla="*/ 336 w 336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6" h="168">
                  <a:moveTo>
                    <a:pt x="336" y="168"/>
                  </a:moveTo>
                  <a:cubicBezTo>
                    <a:pt x="268" y="108"/>
                    <a:pt x="200" y="48"/>
                    <a:pt x="144" y="24"/>
                  </a:cubicBezTo>
                  <a:cubicBezTo>
                    <a:pt x="88" y="0"/>
                    <a:pt x="44" y="12"/>
                    <a:pt x="0" y="2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3" name="Rectangle 37">
              <a:extLst>
                <a:ext uri="{FF2B5EF4-FFF2-40B4-BE49-F238E27FC236}">
                  <a16:creationId xmlns:a16="http://schemas.microsoft.com/office/drawing/2014/main" id="{8C156CF6-C87C-49F2-8FE2-B06A61A51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2" y="1612"/>
              <a:ext cx="96" cy="288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/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2804" name="Line 38">
              <a:extLst>
                <a:ext uri="{FF2B5EF4-FFF2-40B4-BE49-F238E27FC236}">
                  <a16:creationId xmlns:a16="http://schemas.microsoft.com/office/drawing/2014/main" id="{E2F088A5-14A9-48AE-8725-D75510519F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0" y="2188"/>
              <a:ext cx="0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5" name="Line 39">
              <a:extLst>
                <a:ext uri="{FF2B5EF4-FFF2-40B4-BE49-F238E27FC236}">
                  <a16:creationId xmlns:a16="http://schemas.microsoft.com/office/drawing/2014/main" id="{A65AFE8A-4F65-4C7F-A90D-AE52A86EFF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0" y="1900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6" name="Line 40">
              <a:extLst>
                <a:ext uri="{FF2B5EF4-FFF2-40B4-BE49-F238E27FC236}">
                  <a16:creationId xmlns:a16="http://schemas.microsoft.com/office/drawing/2014/main" id="{0E248091-6EBA-4ED0-9A8C-138E7DEDB2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72" y="1420"/>
              <a:ext cx="72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7" name="Line 41">
              <a:extLst>
                <a:ext uri="{FF2B5EF4-FFF2-40B4-BE49-F238E27FC236}">
                  <a16:creationId xmlns:a16="http://schemas.microsoft.com/office/drawing/2014/main" id="{D7180881-B48E-422E-B653-7196FE584E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2" y="1420"/>
              <a:ext cx="0" cy="38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8" name="Line 42">
              <a:extLst>
                <a:ext uri="{FF2B5EF4-FFF2-40B4-BE49-F238E27FC236}">
                  <a16:creationId xmlns:a16="http://schemas.microsoft.com/office/drawing/2014/main" id="{62E64FC2-C1F9-4BD7-BFBB-D8615EC460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2" y="2092"/>
              <a:ext cx="0" cy="38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09" name="Line 43">
              <a:extLst>
                <a:ext uri="{FF2B5EF4-FFF2-40B4-BE49-F238E27FC236}">
                  <a16:creationId xmlns:a16="http://schemas.microsoft.com/office/drawing/2014/main" id="{FFA614FE-025E-4DAD-926E-D8DF7C106D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60" y="1420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10" name="Text Box 44">
              <a:extLst>
                <a:ext uri="{FF2B5EF4-FFF2-40B4-BE49-F238E27FC236}">
                  <a16:creationId xmlns:a16="http://schemas.microsoft.com/office/drawing/2014/main" id="{D9F47D10-ABAF-4C82-831E-EF7146ECD8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60" y="1708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32811" name="Text Box 45">
              <a:extLst>
                <a:ext uri="{FF2B5EF4-FFF2-40B4-BE49-F238E27FC236}">
                  <a16:creationId xmlns:a16="http://schemas.microsoft.com/office/drawing/2014/main" id="{04A651B3-0125-4CE7-9823-CB801AC0C4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4" y="1957"/>
              <a:ext cx="52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2V</a:t>
              </a:r>
              <a:endParaRPr lang="en-US" altLang="zh-CN" sz="2700">
                <a:solidFill>
                  <a:srgbClr val="FFFFFF"/>
                </a:solidFill>
              </a:endParaRPr>
            </a:p>
          </p:txBody>
        </p:sp>
        <p:sp>
          <p:nvSpPr>
            <p:cNvPr id="32812" name="Text Box 46">
              <a:extLst>
                <a:ext uri="{FF2B5EF4-FFF2-40B4-BE49-F238E27FC236}">
                  <a16:creationId xmlns:a16="http://schemas.microsoft.com/office/drawing/2014/main" id="{C89A8CD2-46F5-4DE7-BD9E-CF91C3D505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6" y="2092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-</a:t>
              </a:r>
            </a:p>
          </p:txBody>
        </p:sp>
        <p:sp>
          <p:nvSpPr>
            <p:cNvPr id="32813" name="Text Box 47">
              <a:extLst>
                <a:ext uri="{FF2B5EF4-FFF2-40B4-BE49-F238E27FC236}">
                  <a16:creationId xmlns:a16="http://schemas.microsoft.com/office/drawing/2014/main" id="{3A34164E-940F-4252-94A0-5C01E4410B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6" y="1708"/>
              <a:ext cx="19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>
                  <a:solidFill>
                    <a:srgbClr val="FFFFFF"/>
                  </a:solidFill>
                </a:rPr>
                <a:t>+</a:t>
              </a:r>
            </a:p>
          </p:txBody>
        </p:sp>
        <p:sp>
          <p:nvSpPr>
            <p:cNvPr id="32814" name="Line 48">
              <a:extLst>
                <a:ext uri="{FF2B5EF4-FFF2-40B4-BE49-F238E27FC236}">
                  <a16:creationId xmlns:a16="http://schemas.microsoft.com/office/drawing/2014/main" id="{4F3EF453-2838-41DE-8629-054AA90314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2" y="1420"/>
              <a:ext cx="9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="1">
                <a:solidFill>
                  <a:srgbClr val="FFFFFF"/>
                </a:solidFill>
              </a:endParaRPr>
            </a:p>
          </p:txBody>
        </p:sp>
        <p:sp>
          <p:nvSpPr>
            <p:cNvPr id="32815" name="Text Box 49">
              <a:extLst>
                <a:ext uri="{FF2B5EF4-FFF2-40B4-BE49-F238E27FC236}">
                  <a16:creationId xmlns:a16="http://schemas.microsoft.com/office/drawing/2014/main" id="{E80C4BD3-5574-4457-9EDE-C700E5731B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0" y="1765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3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  <p:sp>
          <p:nvSpPr>
            <p:cNvPr id="32816" name="Text Box 50">
              <a:extLst>
                <a:ext uri="{FF2B5EF4-FFF2-40B4-BE49-F238E27FC236}">
                  <a16:creationId xmlns:a16="http://schemas.microsoft.com/office/drawing/2014/main" id="{46D262C7-9329-426B-AB39-3E070735E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0" y="1525"/>
              <a:ext cx="672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100">
                  <a:solidFill>
                    <a:srgbClr val="FFFFFF"/>
                  </a:solidFill>
                </a:rPr>
                <a:t>2</a:t>
              </a:r>
              <a:r>
                <a:rPr lang="en-US" altLang="zh-CN" sz="2100">
                  <a:solidFill>
                    <a:srgbClr val="FFFFFF"/>
                  </a:solidFill>
                  <a:sym typeface="Symbol" panose="05050102010706020507" pitchFamily="18" charset="2"/>
                </a:rPr>
                <a:t>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</p:grpSp>
      <p:sp>
        <p:nvSpPr>
          <p:cNvPr id="37940" name="Text Box 52">
            <a:extLst>
              <a:ext uri="{FF2B5EF4-FFF2-40B4-BE49-F238E27FC236}">
                <a16:creationId xmlns:a16="http://schemas.microsoft.com/office/drawing/2014/main" id="{74BEF47D-99B9-4CC7-8037-C49A287A8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316" y="3624263"/>
            <a:ext cx="534709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电感</a:t>
            </a:r>
            <a:r>
              <a:rPr lang="en-US" altLang="zh-CN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等效于短路，电容开路则：</a:t>
            </a:r>
          </a:p>
        </p:txBody>
      </p:sp>
      <p:graphicFrame>
        <p:nvGraphicFramePr>
          <p:cNvPr id="2" name="Object 52">
            <a:extLst>
              <a:ext uri="{FF2B5EF4-FFF2-40B4-BE49-F238E27FC236}">
                <a16:creationId xmlns:a16="http://schemas.microsoft.com/office/drawing/2014/main" id="{7173D2DC-B803-4331-AAAC-DD9B0FFDDD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80310" y="4105275"/>
          <a:ext cx="3505200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17" name="Equation" r:id="rId5" imgW="1647902" imgH="333488" progId="Equation.DSMT4">
                  <p:embed/>
                </p:oleObj>
              </mc:Choice>
              <mc:Fallback>
                <p:oleObj name="Equation" r:id="rId5" imgW="1647902" imgH="333488" progId="Equation.DSMT4">
                  <p:embed/>
                  <p:pic>
                    <p:nvPicPr>
                      <p:cNvPr id="2" name="Object 52">
                        <a:extLst>
                          <a:ext uri="{FF2B5EF4-FFF2-40B4-BE49-F238E27FC236}">
                            <a16:creationId xmlns:a16="http://schemas.microsoft.com/office/drawing/2014/main" id="{7173D2DC-B803-4331-AAAC-DD9B0FFDDD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0310" y="4105275"/>
                        <a:ext cx="3505200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639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  <p:bldP spid="3794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64" name="Object 52">
            <a:extLst>
              <a:ext uri="{FF2B5EF4-FFF2-40B4-BE49-F238E27FC236}">
                <a16:creationId xmlns:a16="http://schemas.microsoft.com/office/drawing/2014/main" id="{3A2521E9-F070-45BD-8488-C86C3267FD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8794" y="3584972"/>
          <a:ext cx="156091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7" name="公式" r:id="rId3" imgW="676279" imgH="161845" progId="Equation.3">
                  <p:embed/>
                </p:oleObj>
              </mc:Choice>
              <mc:Fallback>
                <p:oleObj name="公式" r:id="rId3" imgW="676279" imgH="161845" progId="Equation.3">
                  <p:embed/>
                  <p:pic>
                    <p:nvPicPr>
                      <p:cNvPr id="38964" name="Object 52">
                        <a:extLst>
                          <a:ext uri="{FF2B5EF4-FFF2-40B4-BE49-F238E27FC236}">
                            <a16:creationId xmlns:a16="http://schemas.microsoft.com/office/drawing/2014/main" id="{3A2521E9-F070-45BD-8488-C86C3267FD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8794" y="3584972"/>
                        <a:ext cx="156091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65" name="Object 53">
            <a:extLst>
              <a:ext uri="{FF2B5EF4-FFF2-40B4-BE49-F238E27FC236}">
                <a16:creationId xmlns:a16="http://schemas.microsoft.com/office/drawing/2014/main" id="{564956B4-E30F-4769-BD20-25A94D0C3E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0460" y="3009900"/>
          <a:ext cx="5622131" cy="477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8" name="Equation" r:id="rId5" imgW="2657415" imgH="181104" progId="Equation.3">
                  <p:embed/>
                </p:oleObj>
              </mc:Choice>
              <mc:Fallback>
                <p:oleObj name="Equation" r:id="rId5" imgW="2657415" imgH="181104" progId="Equation.3">
                  <p:embed/>
                  <p:pic>
                    <p:nvPicPr>
                      <p:cNvPr id="38965" name="Object 53">
                        <a:extLst>
                          <a:ext uri="{FF2B5EF4-FFF2-40B4-BE49-F238E27FC236}">
                            <a16:creationId xmlns:a16="http://schemas.microsoft.com/office/drawing/2014/main" id="{564956B4-E30F-4769-BD20-25A94D0C3E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0460" y="3009900"/>
                        <a:ext cx="5622131" cy="4774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6" name="Text Box 52">
            <a:extLst>
              <a:ext uri="{FF2B5EF4-FFF2-40B4-BE49-F238E27FC236}">
                <a16:creationId xmlns:a16="http://schemas.microsoft.com/office/drawing/2014/main" id="{53EC8F2B-C5E0-4FD1-B82A-257E753F3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4951" y="529829"/>
            <a:ext cx="534709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defTabSz="685800" eaLnBrk="0" hangingPunct="0">
              <a:spcBef>
                <a:spcPct val="50000"/>
              </a:spcBef>
            </a:pPr>
            <a:r>
              <a:rPr lang="zh-CN" altLang="en-US" sz="27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换路后，电路可分为两部分：</a:t>
            </a:r>
          </a:p>
        </p:txBody>
      </p:sp>
      <p:grpSp>
        <p:nvGrpSpPr>
          <p:cNvPr id="33797" name="组合 119">
            <a:extLst>
              <a:ext uri="{FF2B5EF4-FFF2-40B4-BE49-F238E27FC236}">
                <a16:creationId xmlns:a16="http://schemas.microsoft.com/office/drawing/2014/main" id="{4324B0F8-3C00-49FB-B8EB-3503AA9A4B9E}"/>
              </a:ext>
            </a:extLst>
          </p:cNvPr>
          <p:cNvGrpSpPr>
            <a:grpSpLocks/>
          </p:cNvGrpSpPr>
          <p:nvPr/>
        </p:nvGrpSpPr>
        <p:grpSpPr bwMode="auto">
          <a:xfrm>
            <a:off x="1724025" y="1010842"/>
            <a:ext cx="5894785" cy="1860234"/>
            <a:chOff x="1030239" y="4219564"/>
            <a:chExt cx="7859769" cy="2480321"/>
          </a:xfrm>
        </p:grpSpPr>
        <p:grpSp>
          <p:nvGrpSpPr>
            <p:cNvPr id="33801" name="组合 116">
              <a:extLst>
                <a:ext uri="{FF2B5EF4-FFF2-40B4-BE49-F238E27FC236}">
                  <a16:creationId xmlns:a16="http://schemas.microsoft.com/office/drawing/2014/main" id="{B258F2EF-E905-497F-AE58-B858B6F63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0239" y="4219564"/>
              <a:ext cx="7859769" cy="2480321"/>
              <a:chOff x="811161" y="1739902"/>
              <a:chExt cx="7859769" cy="2480321"/>
            </a:xfrm>
          </p:grpSpPr>
          <p:grpSp>
            <p:nvGrpSpPr>
              <p:cNvPr id="33803" name="组合 57">
                <a:extLst>
                  <a:ext uri="{FF2B5EF4-FFF2-40B4-BE49-F238E27FC236}">
                    <a16:creationId xmlns:a16="http://schemas.microsoft.com/office/drawing/2014/main" id="{261F1A6B-CA3E-4B81-8369-C9C56E915E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1161" y="1739902"/>
                <a:ext cx="7859769" cy="2480321"/>
                <a:chOff x="628596" y="1593850"/>
                <a:chExt cx="7859769" cy="2480321"/>
              </a:xfrm>
            </p:grpSpPr>
            <p:grpSp>
              <p:nvGrpSpPr>
                <p:cNvPr id="33805" name="组合 55">
                  <a:extLst>
                    <a:ext uri="{FF2B5EF4-FFF2-40B4-BE49-F238E27FC236}">
                      <a16:creationId xmlns:a16="http://schemas.microsoft.com/office/drawing/2014/main" id="{02FABF5C-7F50-4246-891F-D9D0F42142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28596" y="1593850"/>
                  <a:ext cx="3657600" cy="2415422"/>
                  <a:chOff x="762000" y="1593850"/>
                  <a:chExt cx="3657600" cy="2415422"/>
                </a:xfrm>
              </p:grpSpPr>
              <p:sp>
                <p:nvSpPr>
                  <p:cNvPr id="33831" name="Oval 9">
                    <a:extLst>
                      <a:ext uri="{FF2B5EF4-FFF2-40B4-BE49-F238E27FC236}">
                        <a16:creationId xmlns:a16="http://schemas.microsoft.com/office/drawing/2014/main" id="{2B078D4F-2E8D-485D-BCD5-25BB68EA96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38600" y="2906713"/>
                    <a:ext cx="381000" cy="38100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/>
                    <a:endParaRPr lang="zh-CN" altLang="en-US" sz="18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32" name="Line 10">
                    <a:extLst>
                      <a:ext uri="{FF2B5EF4-FFF2-40B4-BE49-F238E27FC236}">
                        <a16:creationId xmlns:a16="http://schemas.microsoft.com/office/drawing/2014/main" id="{F33F9919-5102-4415-A4F7-6521DE70EB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33800" y="2265363"/>
                    <a:ext cx="457200" cy="3175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33" name="Line 11">
                    <a:extLst>
                      <a:ext uri="{FF2B5EF4-FFF2-40B4-BE49-F238E27FC236}">
                        <a16:creationId xmlns:a16="http://schemas.microsoft.com/office/drawing/2014/main" id="{8B00ACE3-00DF-4107-ACD6-FE902731EB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76400" y="2265363"/>
                    <a:ext cx="0" cy="167640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34" name="Line 12">
                    <a:extLst>
                      <a:ext uri="{FF2B5EF4-FFF2-40B4-BE49-F238E27FC236}">
                        <a16:creationId xmlns:a16="http://schemas.microsoft.com/office/drawing/2014/main" id="{1C5B78A0-3757-48EF-B5A6-ADC86FFEBA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676400" y="2265363"/>
                    <a:ext cx="3048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35" name="Line 13">
                    <a:extLst>
                      <a:ext uri="{FF2B5EF4-FFF2-40B4-BE49-F238E27FC236}">
                        <a16:creationId xmlns:a16="http://schemas.microsoft.com/office/drawing/2014/main" id="{B7FFE3B0-A0F7-44EE-9974-E6256B56523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91000" y="2297113"/>
                    <a:ext cx="0" cy="164465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36" name="Text Box 16">
                    <a:extLst>
                      <a:ext uri="{FF2B5EF4-FFF2-40B4-BE49-F238E27FC236}">
                        <a16:creationId xmlns:a16="http://schemas.microsoft.com/office/drawing/2014/main" id="{9F1BF240-A18B-494A-9F53-E850E5D0051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28799" y="1593850"/>
                    <a:ext cx="1066799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1</a:t>
                    </a:r>
                    <a:r>
                      <a:rPr lang="en-US" altLang="zh-CN" sz="2100">
                        <a:solidFill>
                          <a:srgbClr val="FFFFFF"/>
                        </a:solidFill>
                        <a:sym typeface="Symbol" panose="05050102010706020507" pitchFamily="18" charset="2"/>
                      </a:rPr>
                      <a:t></a:t>
                    </a:r>
                    <a:endParaRPr lang="en-US" altLang="zh-CN" sz="21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37" name="Text Box 18">
                    <a:extLst>
                      <a:ext uri="{FF2B5EF4-FFF2-40B4-BE49-F238E27FC236}">
                        <a16:creationId xmlns:a16="http://schemas.microsoft.com/office/drawing/2014/main" id="{DD67C47E-2455-4915-9B02-F4D5753C4F8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2000" y="2813050"/>
                    <a:ext cx="990600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10V</a:t>
                    </a:r>
                    <a:endParaRPr lang="en-US" altLang="zh-CN" sz="27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38" name="Text Box 19">
                    <a:extLst>
                      <a:ext uri="{FF2B5EF4-FFF2-40B4-BE49-F238E27FC236}">
                        <a16:creationId xmlns:a16="http://schemas.microsoft.com/office/drawing/2014/main" id="{CE9A43D8-3646-4DEB-B204-73F41DBF784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66799" y="2157413"/>
                    <a:ext cx="609600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33839" name="Text Box 20">
                    <a:extLst>
                      <a:ext uri="{FF2B5EF4-FFF2-40B4-BE49-F238E27FC236}">
                        <a16:creationId xmlns:a16="http://schemas.microsoft.com/office/drawing/2014/main" id="{2D10C5D4-C51F-4320-A287-57411458F5E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66799" y="3224213"/>
                    <a:ext cx="304799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-</a:t>
                    </a:r>
                  </a:p>
                </p:txBody>
              </p:sp>
              <p:sp>
                <p:nvSpPr>
                  <p:cNvPr id="33840" name="Oval 21">
                    <a:extLst>
                      <a:ext uri="{FF2B5EF4-FFF2-40B4-BE49-F238E27FC236}">
                        <a16:creationId xmlns:a16="http://schemas.microsoft.com/office/drawing/2014/main" id="{30C7832F-28DA-4CBC-AC47-21A87C59DA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800" y="2951163"/>
                    <a:ext cx="381000" cy="45720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/>
                    <a:endParaRPr lang="zh-CN" altLang="en-US" sz="18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41" name="Rectangle 22">
                    <a:extLst>
                      <a:ext uri="{FF2B5EF4-FFF2-40B4-BE49-F238E27FC236}">
                        <a16:creationId xmlns:a16="http://schemas.microsoft.com/office/drawing/2014/main" id="{70661288-FFF8-4506-A06B-C17067B5CD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81200" y="2189163"/>
                    <a:ext cx="457200" cy="152400"/>
                  </a:xfrm>
                  <a:prstGeom prst="rect">
                    <a:avLst/>
                  </a:prstGeom>
                  <a:noFill/>
                  <a:ln w="38100">
                    <a:solidFill>
                      <a:schemeClr val="bg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/>
                    <a:endParaRPr lang="zh-CN" altLang="en-US" sz="180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33842" name="Group 23">
                    <a:extLst>
                      <a:ext uri="{FF2B5EF4-FFF2-40B4-BE49-F238E27FC236}">
                        <a16:creationId xmlns:a16="http://schemas.microsoft.com/office/drawing/2014/main" id="{DA24B719-A535-4530-B26A-C3DED34E358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819400" y="2071688"/>
                    <a:ext cx="923925" cy="188913"/>
                    <a:chOff x="1200" y="2112"/>
                    <a:chExt cx="1728" cy="336"/>
                  </a:xfrm>
                </p:grpSpPr>
                <p:sp>
                  <p:nvSpPr>
                    <p:cNvPr id="33850" name="Freeform 24">
                      <a:extLst>
                        <a:ext uri="{FF2B5EF4-FFF2-40B4-BE49-F238E27FC236}">
                          <a16:creationId xmlns:a16="http://schemas.microsoft.com/office/drawing/2014/main" id="{8F77FEEF-6EDA-4AAD-B6E0-536C031BA8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1200" y="2112"/>
                      <a:ext cx="432" cy="336"/>
                    </a:xfrm>
                    <a:custGeom>
                      <a:avLst/>
                      <a:gdLst>
                        <a:gd name="T0" fmla="*/ 0 w 1440"/>
                        <a:gd name="T1" fmla="*/ 0 h 720"/>
                        <a:gd name="T2" fmla="*/ 0 w 1440"/>
                        <a:gd name="T3" fmla="*/ 0 h 720"/>
                        <a:gd name="T4" fmla="*/ 0 w 1440"/>
                        <a:gd name="T5" fmla="*/ 0 h 720"/>
                        <a:gd name="T6" fmla="*/ 0 w 1440"/>
                        <a:gd name="T7" fmla="*/ 0 h 720"/>
                        <a:gd name="T8" fmla="*/ 0 w 1440"/>
                        <a:gd name="T9" fmla="*/ 0 h 7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440"/>
                        <a:gd name="T16" fmla="*/ 0 h 720"/>
                        <a:gd name="T17" fmla="*/ 1440 w 1440"/>
                        <a:gd name="T18" fmla="*/ 720 h 7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440" h="720">
                          <a:moveTo>
                            <a:pt x="0" y="720"/>
                          </a:moveTo>
                          <a:cubicBezTo>
                            <a:pt x="84" y="540"/>
                            <a:pt x="168" y="360"/>
                            <a:pt x="288" y="240"/>
                          </a:cubicBezTo>
                          <a:cubicBezTo>
                            <a:pt x="408" y="120"/>
                            <a:pt x="576" y="0"/>
                            <a:pt x="720" y="0"/>
                          </a:cubicBezTo>
                          <a:cubicBezTo>
                            <a:pt x="864" y="0"/>
                            <a:pt x="1032" y="120"/>
                            <a:pt x="1152" y="240"/>
                          </a:cubicBezTo>
                          <a:cubicBezTo>
                            <a:pt x="1272" y="360"/>
                            <a:pt x="1356" y="540"/>
                            <a:pt x="1440" y="720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defTabSz="685800" eaLnBrk="0" hangingPunct="0"/>
                      <a:endParaRPr lang="zh-CN" altLang="en-US" sz="2700" b="1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33851" name="Freeform 25">
                      <a:extLst>
                        <a:ext uri="{FF2B5EF4-FFF2-40B4-BE49-F238E27FC236}">
                          <a16:creationId xmlns:a16="http://schemas.microsoft.com/office/drawing/2014/main" id="{E71F11F5-6BBF-4F54-952F-CFBD966593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1632" y="2112"/>
                      <a:ext cx="432" cy="336"/>
                    </a:xfrm>
                    <a:custGeom>
                      <a:avLst/>
                      <a:gdLst>
                        <a:gd name="T0" fmla="*/ 0 w 1440"/>
                        <a:gd name="T1" fmla="*/ 0 h 720"/>
                        <a:gd name="T2" fmla="*/ 0 w 1440"/>
                        <a:gd name="T3" fmla="*/ 0 h 720"/>
                        <a:gd name="T4" fmla="*/ 0 w 1440"/>
                        <a:gd name="T5" fmla="*/ 0 h 720"/>
                        <a:gd name="T6" fmla="*/ 0 w 1440"/>
                        <a:gd name="T7" fmla="*/ 0 h 720"/>
                        <a:gd name="T8" fmla="*/ 0 w 1440"/>
                        <a:gd name="T9" fmla="*/ 0 h 7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440"/>
                        <a:gd name="T16" fmla="*/ 0 h 720"/>
                        <a:gd name="T17" fmla="*/ 1440 w 1440"/>
                        <a:gd name="T18" fmla="*/ 720 h 7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440" h="720">
                          <a:moveTo>
                            <a:pt x="0" y="720"/>
                          </a:moveTo>
                          <a:cubicBezTo>
                            <a:pt x="84" y="540"/>
                            <a:pt x="168" y="360"/>
                            <a:pt x="288" y="240"/>
                          </a:cubicBezTo>
                          <a:cubicBezTo>
                            <a:pt x="408" y="120"/>
                            <a:pt x="576" y="0"/>
                            <a:pt x="720" y="0"/>
                          </a:cubicBezTo>
                          <a:cubicBezTo>
                            <a:pt x="864" y="0"/>
                            <a:pt x="1032" y="120"/>
                            <a:pt x="1152" y="240"/>
                          </a:cubicBezTo>
                          <a:cubicBezTo>
                            <a:pt x="1272" y="360"/>
                            <a:pt x="1356" y="540"/>
                            <a:pt x="1440" y="720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defTabSz="685800" eaLnBrk="0" hangingPunct="0"/>
                      <a:endParaRPr lang="zh-CN" altLang="en-US" sz="2700" b="1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33852" name="Freeform 26">
                      <a:extLst>
                        <a:ext uri="{FF2B5EF4-FFF2-40B4-BE49-F238E27FC236}">
                          <a16:creationId xmlns:a16="http://schemas.microsoft.com/office/drawing/2014/main" id="{D7AEEE94-7FA1-48CC-881C-B4CBB038FF4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2064" y="2112"/>
                      <a:ext cx="432" cy="336"/>
                    </a:xfrm>
                    <a:custGeom>
                      <a:avLst/>
                      <a:gdLst>
                        <a:gd name="T0" fmla="*/ 0 w 1440"/>
                        <a:gd name="T1" fmla="*/ 0 h 720"/>
                        <a:gd name="T2" fmla="*/ 0 w 1440"/>
                        <a:gd name="T3" fmla="*/ 0 h 720"/>
                        <a:gd name="T4" fmla="*/ 0 w 1440"/>
                        <a:gd name="T5" fmla="*/ 0 h 720"/>
                        <a:gd name="T6" fmla="*/ 0 w 1440"/>
                        <a:gd name="T7" fmla="*/ 0 h 720"/>
                        <a:gd name="T8" fmla="*/ 0 w 1440"/>
                        <a:gd name="T9" fmla="*/ 0 h 7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440"/>
                        <a:gd name="T16" fmla="*/ 0 h 720"/>
                        <a:gd name="T17" fmla="*/ 1440 w 1440"/>
                        <a:gd name="T18" fmla="*/ 720 h 7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440" h="720">
                          <a:moveTo>
                            <a:pt x="0" y="720"/>
                          </a:moveTo>
                          <a:cubicBezTo>
                            <a:pt x="84" y="540"/>
                            <a:pt x="168" y="360"/>
                            <a:pt x="288" y="240"/>
                          </a:cubicBezTo>
                          <a:cubicBezTo>
                            <a:pt x="408" y="120"/>
                            <a:pt x="576" y="0"/>
                            <a:pt x="720" y="0"/>
                          </a:cubicBezTo>
                          <a:cubicBezTo>
                            <a:pt x="864" y="0"/>
                            <a:pt x="1032" y="120"/>
                            <a:pt x="1152" y="240"/>
                          </a:cubicBezTo>
                          <a:cubicBezTo>
                            <a:pt x="1272" y="360"/>
                            <a:pt x="1356" y="540"/>
                            <a:pt x="1440" y="720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defTabSz="685800" eaLnBrk="0" hangingPunct="0"/>
                      <a:endParaRPr lang="zh-CN" altLang="en-US" sz="2700" b="1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33853" name="Freeform 27">
                      <a:extLst>
                        <a:ext uri="{FF2B5EF4-FFF2-40B4-BE49-F238E27FC236}">
                          <a16:creationId xmlns:a16="http://schemas.microsoft.com/office/drawing/2014/main" id="{602A7EF8-7668-4B45-9405-A6562EE8E26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H="1">
                      <a:off x="2496" y="2112"/>
                      <a:ext cx="432" cy="336"/>
                    </a:xfrm>
                    <a:custGeom>
                      <a:avLst/>
                      <a:gdLst>
                        <a:gd name="T0" fmla="*/ 0 w 1440"/>
                        <a:gd name="T1" fmla="*/ 0 h 720"/>
                        <a:gd name="T2" fmla="*/ 0 w 1440"/>
                        <a:gd name="T3" fmla="*/ 0 h 720"/>
                        <a:gd name="T4" fmla="*/ 0 w 1440"/>
                        <a:gd name="T5" fmla="*/ 0 h 720"/>
                        <a:gd name="T6" fmla="*/ 0 w 1440"/>
                        <a:gd name="T7" fmla="*/ 0 h 720"/>
                        <a:gd name="T8" fmla="*/ 0 w 1440"/>
                        <a:gd name="T9" fmla="*/ 0 h 7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440"/>
                        <a:gd name="T16" fmla="*/ 0 h 720"/>
                        <a:gd name="T17" fmla="*/ 1440 w 1440"/>
                        <a:gd name="T18" fmla="*/ 720 h 7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440" h="720">
                          <a:moveTo>
                            <a:pt x="0" y="720"/>
                          </a:moveTo>
                          <a:cubicBezTo>
                            <a:pt x="84" y="540"/>
                            <a:pt x="168" y="360"/>
                            <a:pt x="288" y="240"/>
                          </a:cubicBezTo>
                          <a:cubicBezTo>
                            <a:pt x="408" y="120"/>
                            <a:pt x="576" y="0"/>
                            <a:pt x="720" y="0"/>
                          </a:cubicBezTo>
                          <a:cubicBezTo>
                            <a:pt x="864" y="0"/>
                            <a:pt x="1032" y="120"/>
                            <a:pt x="1152" y="240"/>
                          </a:cubicBezTo>
                          <a:cubicBezTo>
                            <a:pt x="1272" y="360"/>
                            <a:pt x="1356" y="540"/>
                            <a:pt x="1440" y="720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defTabSz="685800" eaLnBrk="0" hangingPunct="0"/>
                      <a:endParaRPr lang="zh-CN" altLang="en-US" sz="2700" b="1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33843" name="Text Box 28">
                    <a:extLst>
                      <a:ext uri="{FF2B5EF4-FFF2-40B4-BE49-F238E27FC236}">
                        <a16:creationId xmlns:a16="http://schemas.microsoft.com/office/drawing/2014/main" id="{E6667CB6-1FB9-4F48-910D-73B0EC6C8E7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43200" y="1608138"/>
                    <a:ext cx="1152525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0.1H</a:t>
                    </a:r>
                  </a:p>
                </p:txBody>
              </p:sp>
              <p:sp>
                <p:nvSpPr>
                  <p:cNvPr id="33844" name="Line 29">
                    <a:extLst>
                      <a:ext uri="{FF2B5EF4-FFF2-40B4-BE49-F238E27FC236}">
                        <a16:creationId xmlns:a16="http://schemas.microsoft.com/office/drawing/2014/main" id="{9378BFA9-1D56-4B58-843E-B061F42D279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38400" y="2265363"/>
                    <a:ext cx="3810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45" name="Text Box 38">
                    <a:extLst>
                      <a:ext uri="{FF2B5EF4-FFF2-40B4-BE49-F238E27FC236}">
                        <a16:creationId xmlns:a16="http://schemas.microsoft.com/office/drawing/2014/main" id="{2533FEDA-2670-4694-85EA-15452CBD4A4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29000" y="2844799"/>
                    <a:ext cx="838200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2V</a:t>
                    </a:r>
                    <a:endParaRPr lang="en-US" altLang="zh-CN" sz="27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46" name="Text Box 39">
                    <a:extLst>
                      <a:ext uri="{FF2B5EF4-FFF2-40B4-BE49-F238E27FC236}">
                        <a16:creationId xmlns:a16="http://schemas.microsoft.com/office/drawing/2014/main" id="{B4D8444F-2C91-4E89-ACA1-8758B564B58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3801" y="3332162"/>
                    <a:ext cx="304799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-</a:t>
                    </a:r>
                  </a:p>
                </p:txBody>
              </p:sp>
              <p:sp>
                <p:nvSpPr>
                  <p:cNvPr id="33847" name="Text Box 40">
                    <a:extLst>
                      <a:ext uri="{FF2B5EF4-FFF2-40B4-BE49-F238E27FC236}">
                        <a16:creationId xmlns:a16="http://schemas.microsoft.com/office/drawing/2014/main" id="{9C1900CB-1444-4FC6-8B25-C3282178FF6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3801" y="2297113"/>
                    <a:ext cx="304799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33848" name="Line 41">
                    <a:extLst>
                      <a:ext uri="{FF2B5EF4-FFF2-40B4-BE49-F238E27FC236}">
                        <a16:creationId xmlns:a16="http://schemas.microsoft.com/office/drawing/2014/main" id="{EAD86579-50EE-4343-8505-53A0816948A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86200" y="2265363"/>
                    <a:ext cx="1524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49" name="Line 44">
                    <a:extLst>
                      <a:ext uri="{FF2B5EF4-FFF2-40B4-BE49-F238E27FC236}">
                        <a16:creationId xmlns:a16="http://schemas.microsoft.com/office/drawing/2014/main" id="{B0A1C604-232A-465C-AD60-292955005EC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76400" y="3897313"/>
                    <a:ext cx="25146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33806" name="组合 56">
                  <a:extLst>
                    <a:ext uri="{FF2B5EF4-FFF2-40B4-BE49-F238E27FC236}">
                      <a16:creationId xmlns:a16="http://schemas.microsoft.com/office/drawing/2014/main" id="{C0913006-6028-4D45-A975-AD125A444E5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54565" y="2160595"/>
                  <a:ext cx="3733800" cy="1913576"/>
                  <a:chOff x="4495800" y="2189163"/>
                  <a:chExt cx="3733800" cy="1913576"/>
                </a:xfrm>
              </p:grpSpPr>
              <p:sp>
                <p:nvSpPr>
                  <p:cNvPr id="33807" name="Text Box 4">
                    <a:extLst>
                      <a:ext uri="{FF2B5EF4-FFF2-40B4-BE49-F238E27FC236}">
                        <a16:creationId xmlns:a16="http://schemas.microsoft.com/office/drawing/2014/main" id="{55822E31-35D0-4924-AE8D-2B45599E18D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76999" y="3117850"/>
                    <a:ext cx="609600" cy="9848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 i="1">
                        <a:solidFill>
                          <a:srgbClr val="FFFFFF"/>
                        </a:solidFill>
                      </a:rPr>
                      <a:t>u</a:t>
                    </a:r>
                    <a:r>
                      <a:rPr lang="en-US" altLang="zh-CN" sz="2100" baseline="-25000">
                        <a:solidFill>
                          <a:srgbClr val="FFFFFF"/>
                        </a:solidFill>
                      </a:rPr>
                      <a:t>C</a:t>
                    </a:r>
                    <a:endParaRPr lang="en-US" altLang="zh-CN" sz="27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08" name="Rectangle 5">
                    <a:extLst>
                      <a:ext uri="{FF2B5EF4-FFF2-40B4-BE49-F238E27FC236}">
                        <a16:creationId xmlns:a16="http://schemas.microsoft.com/office/drawing/2014/main" id="{B9C169F0-DF61-4D45-8BCD-D17EB6D413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10400" y="2874963"/>
                    <a:ext cx="152400" cy="457200"/>
                  </a:xfrm>
                  <a:prstGeom prst="rect">
                    <a:avLst/>
                  </a:prstGeom>
                  <a:noFill/>
                  <a:ln w="38100">
                    <a:solidFill>
                      <a:schemeClr val="bg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/>
                    <a:endParaRPr lang="zh-CN" altLang="en-US" sz="18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09" name="Line 6">
                    <a:extLst>
                      <a:ext uri="{FF2B5EF4-FFF2-40B4-BE49-F238E27FC236}">
                        <a16:creationId xmlns:a16="http://schemas.microsoft.com/office/drawing/2014/main" id="{698B9B3C-54C6-44EF-8658-4CB94CE755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248400" y="3332163"/>
                    <a:ext cx="3048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10" name="Line 7">
                    <a:extLst>
                      <a:ext uri="{FF2B5EF4-FFF2-40B4-BE49-F238E27FC236}">
                        <a16:creationId xmlns:a16="http://schemas.microsoft.com/office/drawing/2014/main" id="{D583EB76-00E0-4E9A-B610-0BB8D3B67C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248400" y="3484563"/>
                    <a:ext cx="3048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11" name="Rectangle 8">
                    <a:extLst>
                      <a:ext uri="{FF2B5EF4-FFF2-40B4-BE49-F238E27FC236}">
                        <a16:creationId xmlns:a16="http://schemas.microsoft.com/office/drawing/2014/main" id="{DD87F60B-ECEC-4332-B232-37DD3A1745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86400" y="2189163"/>
                    <a:ext cx="457200" cy="152400"/>
                  </a:xfrm>
                  <a:prstGeom prst="rect">
                    <a:avLst/>
                  </a:prstGeom>
                  <a:noFill/>
                  <a:ln w="38100">
                    <a:solidFill>
                      <a:schemeClr val="bg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/>
                    <a:endParaRPr lang="zh-CN" altLang="en-US" sz="18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12" name="Text Box 14">
                    <a:extLst>
                      <a:ext uri="{FF2B5EF4-FFF2-40B4-BE49-F238E27FC236}">
                        <a16:creationId xmlns:a16="http://schemas.microsoft.com/office/drawing/2014/main" id="{DB3B5515-9BE1-44F0-8DD7-F5693C7B930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76999" y="3332163"/>
                    <a:ext cx="304800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-</a:t>
                    </a:r>
                  </a:p>
                </p:txBody>
              </p:sp>
              <p:sp>
                <p:nvSpPr>
                  <p:cNvPr id="33813" name="Text Box 15">
                    <a:extLst>
                      <a:ext uri="{FF2B5EF4-FFF2-40B4-BE49-F238E27FC236}">
                        <a16:creationId xmlns:a16="http://schemas.microsoft.com/office/drawing/2014/main" id="{CC22E5FB-90C0-4E93-9354-D0CFFEB1FF1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10200" y="3103564"/>
                    <a:ext cx="1066800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0.5F</a:t>
                    </a:r>
                    <a:endParaRPr lang="en-US" altLang="zh-CN" sz="27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14" name="Rectangle 30">
                    <a:extLst>
                      <a:ext uri="{FF2B5EF4-FFF2-40B4-BE49-F238E27FC236}">
                        <a16:creationId xmlns:a16="http://schemas.microsoft.com/office/drawing/2014/main" id="{ECB95C3E-14DB-4048-B96F-795FF8E8B4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24600" y="2570163"/>
                    <a:ext cx="152400" cy="457200"/>
                  </a:xfrm>
                  <a:prstGeom prst="rect">
                    <a:avLst/>
                  </a:prstGeom>
                  <a:noFill/>
                  <a:ln w="38100">
                    <a:solidFill>
                      <a:schemeClr val="bg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/>
                    <a:endParaRPr lang="zh-CN" altLang="en-US" sz="18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15" name="Line 31">
                    <a:extLst>
                      <a:ext uri="{FF2B5EF4-FFF2-40B4-BE49-F238E27FC236}">
                        <a16:creationId xmlns:a16="http://schemas.microsoft.com/office/drawing/2014/main" id="{778DD60F-A8B4-4161-A4CE-24D82F119BC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400800" y="3484563"/>
                    <a:ext cx="0" cy="45720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 type="oval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16" name="Line 32">
                    <a:extLst>
                      <a:ext uri="{FF2B5EF4-FFF2-40B4-BE49-F238E27FC236}">
                        <a16:creationId xmlns:a16="http://schemas.microsoft.com/office/drawing/2014/main" id="{7999F44F-AD77-4848-BB68-D6E16BE259B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400800" y="3027363"/>
                    <a:ext cx="0" cy="30480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17" name="Line 33">
                    <a:extLst>
                      <a:ext uri="{FF2B5EF4-FFF2-40B4-BE49-F238E27FC236}">
                        <a16:creationId xmlns:a16="http://schemas.microsoft.com/office/drawing/2014/main" id="{97869E93-9718-40FF-A7F4-5C48E1D2E8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943600" y="2265363"/>
                    <a:ext cx="11430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18" name="Line 34">
                    <a:extLst>
                      <a:ext uri="{FF2B5EF4-FFF2-40B4-BE49-F238E27FC236}">
                        <a16:creationId xmlns:a16="http://schemas.microsoft.com/office/drawing/2014/main" id="{3C38828D-2D6E-4E76-9534-30A73EADA0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86600" y="2265363"/>
                    <a:ext cx="0" cy="60960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19" name="Line 35">
                    <a:extLst>
                      <a:ext uri="{FF2B5EF4-FFF2-40B4-BE49-F238E27FC236}">
                        <a16:creationId xmlns:a16="http://schemas.microsoft.com/office/drawing/2014/main" id="{7DA8DAC8-0085-4DA6-A0C4-06AD705591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086600" y="3332163"/>
                    <a:ext cx="0" cy="60960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20" name="Line 36">
                    <a:extLst>
                      <a:ext uri="{FF2B5EF4-FFF2-40B4-BE49-F238E27FC236}">
                        <a16:creationId xmlns:a16="http://schemas.microsoft.com/office/drawing/2014/main" id="{8597734B-C766-4CAC-9961-7FD232791A9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400800" y="2265363"/>
                    <a:ext cx="0" cy="30480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 type="oval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21" name="Text Box 37">
                    <a:extLst>
                      <a:ext uri="{FF2B5EF4-FFF2-40B4-BE49-F238E27FC236}">
                        <a16:creationId xmlns:a16="http://schemas.microsoft.com/office/drawing/2014/main" id="{E5BE90B0-2099-457D-8CE8-DDEE4A2A0D3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00800" y="2722564"/>
                    <a:ext cx="304800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33822" name="Text Box 42">
                    <a:extLst>
                      <a:ext uri="{FF2B5EF4-FFF2-40B4-BE49-F238E27FC236}">
                        <a16:creationId xmlns:a16="http://schemas.microsoft.com/office/drawing/2014/main" id="{368F8546-9920-4CA9-B1D4-A03FCD933B3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2800" y="2813051"/>
                    <a:ext cx="1066800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3</a:t>
                    </a:r>
                    <a:r>
                      <a:rPr lang="en-US" altLang="zh-CN" sz="2100">
                        <a:solidFill>
                          <a:srgbClr val="FFFFFF"/>
                        </a:solidFill>
                        <a:sym typeface="Symbol" panose="05050102010706020507" pitchFamily="18" charset="2"/>
                      </a:rPr>
                      <a:t></a:t>
                    </a:r>
                    <a:endParaRPr lang="en-US" altLang="zh-CN" sz="21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23" name="Text Box 43">
                    <a:extLst>
                      <a:ext uri="{FF2B5EF4-FFF2-40B4-BE49-F238E27FC236}">
                        <a16:creationId xmlns:a16="http://schemas.microsoft.com/office/drawing/2014/main" id="{790B3345-9298-4661-BBF9-F8478CBDF15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38800" y="2432051"/>
                    <a:ext cx="1066800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2</a:t>
                    </a:r>
                    <a:r>
                      <a:rPr lang="en-US" altLang="zh-CN" sz="2100">
                        <a:solidFill>
                          <a:srgbClr val="FFFFFF"/>
                        </a:solidFill>
                        <a:sym typeface="Symbol" panose="05050102010706020507" pitchFamily="18" charset="2"/>
                      </a:rPr>
                      <a:t></a:t>
                    </a:r>
                    <a:endParaRPr lang="en-US" altLang="zh-CN" sz="21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24" name="Oval 45">
                    <a:extLst>
                      <a:ext uri="{FF2B5EF4-FFF2-40B4-BE49-F238E27FC236}">
                        <a16:creationId xmlns:a16="http://schemas.microsoft.com/office/drawing/2014/main" id="{33923174-150D-4048-9280-BEBD1F515F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05400" y="2938463"/>
                    <a:ext cx="381000" cy="381000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/>
                    <a:endParaRPr lang="zh-CN" altLang="en-US" sz="18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3825" name="Line 46">
                    <a:extLst>
                      <a:ext uri="{FF2B5EF4-FFF2-40B4-BE49-F238E27FC236}">
                        <a16:creationId xmlns:a16="http://schemas.microsoft.com/office/drawing/2014/main" id="{C2C49833-FDF2-422E-8A94-7256683F4E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57800" y="2328863"/>
                    <a:ext cx="0" cy="164465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26" name="Text Box 47">
                    <a:extLst>
                      <a:ext uri="{FF2B5EF4-FFF2-40B4-BE49-F238E27FC236}">
                        <a16:creationId xmlns:a16="http://schemas.microsoft.com/office/drawing/2014/main" id="{58621674-13AA-4321-81A3-98B06A63197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95800" y="2876549"/>
                    <a:ext cx="838201" cy="5539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100">
                        <a:solidFill>
                          <a:srgbClr val="FFFFFF"/>
                        </a:solidFill>
                      </a:rPr>
                      <a:t>2V</a:t>
                    </a:r>
                    <a:endParaRPr lang="en-US" altLang="zh-CN" sz="27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27" name="Text Box 48">
                    <a:extLst>
                      <a:ext uri="{FF2B5EF4-FFF2-40B4-BE49-F238E27FC236}">
                        <a16:creationId xmlns:a16="http://schemas.microsoft.com/office/drawing/2014/main" id="{13DEBEBC-1FED-4888-B291-A16F2A2DCCE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0600" y="3363912"/>
                    <a:ext cx="304800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-</a:t>
                    </a:r>
                  </a:p>
                </p:txBody>
              </p:sp>
              <p:sp>
                <p:nvSpPr>
                  <p:cNvPr id="33828" name="Text Box 49">
                    <a:extLst>
                      <a:ext uri="{FF2B5EF4-FFF2-40B4-BE49-F238E27FC236}">
                        <a16:creationId xmlns:a16="http://schemas.microsoft.com/office/drawing/2014/main" id="{881AE43C-45CF-405B-A5B2-C7E2BED4E0F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00600" y="2328863"/>
                    <a:ext cx="304800" cy="67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3600" b="1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defTabSz="685800">
                      <a:spcBef>
                        <a:spcPct val="50000"/>
                      </a:spcBef>
                    </a:pPr>
                    <a:r>
                      <a:rPr lang="en-US" altLang="zh-CN" sz="2700">
                        <a:solidFill>
                          <a:srgbClr val="FFFFFF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33829" name="Line 50">
                    <a:extLst>
                      <a:ext uri="{FF2B5EF4-FFF2-40B4-BE49-F238E27FC236}">
                        <a16:creationId xmlns:a16="http://schemas.microsoft.com/office/drawing/2014/main" id="{628ABC6A-1D5E-47B6-8A23-DB19182789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57800" y="2297113"/>
                    <a:ext cx="2286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33830" name="Line 51">
                    <a:extLst>
                      <a:ext uri="{FF2B5EF4-FFF2-40B4-BE49-F238E27FC236}">
                        <a16:creationId xmlns:a16="http://schemas.microsoft.com/office/drawing/2014/main" id="{673A7D6D-1CD2-4E51-ACB2-7A69A3654BC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57800" y="3973513"/>
                    <a:ext cx="18288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defTabSz="685800" eaLnBrk="0" hangingPunct="0"/>
                    <a:endParaRPr lang="zh-CN" altLang="en-US" sz="2700" b="1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sp>
            <p:nvSpPr>
              <p:cNvPr id="33804" name="Text Box 17">
                <a:extLst>
                  <a:ext uri="{FF2B5EF4-FFF2-40B4-BE49-F238E27FC236}">
                    <a16:creationId xmlns:a16="http://schemas.microsoft.com/office/drawing/2014/main" id="{8EAB22B3-9553-4127-9655-ACB65C6400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13442" y="1858941"/>
                <a:ext cx="730260" cy="553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defTabSz="685800">
                  <a:spcBef>
                    <a:spcPct val="50000"/>
                  </a:spcBef>
                </a:pPr>
                <a:r>
                  <a:rPr lang="en-US" altLang="zh-CN" sz="2100">
                    <a:solidFill>
                      <a:srgbClr val="FFFFFF"/>
                    </a:solidFill>
                  </a:rPr>
                  <a:t>6</a:t>
                </a:r>
                <a:r>
                  <a:rPr lang="en-US" altLang="zh-CN" sz="2100">
                    <a:solidFill>
                      <a:srgbClr val="FFFFFF"/>
                    </a:solidFill>
                    <a:sym typeface="Symbol" panose="05050102010706020507" pitchFamily="18" charset="2"/>
                  </a:rPr>
                  <a:t></a:t>
                </a:r>
                <a:endParaRPr lang="en-US" altLang="zh-CN" sz="21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3802" name="Text Box 21">
              <a:extLst>
                <a:ext uri="{FF2B5EF4-FFF2-40B4-BE49-F238E27FC236}">
                  <a16:creationId xmlns:a16="http://schemas.microsoft.com/office/drawing/2014/main" id="{695854FA-4B65-4692-89FB-3189FF1248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7331" y="4341824"/>
              <a:ext cx="558807" cy="615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400" i="1">
                  <a:solidFill>
                    <a:srgbClr val="FFFFFF"/>
                  </a:solidFill>
                </a:rPr>
                <a:t>i</a:t>
              </a:r>
              <a:r>
                <a:rPr lang="en-US" altLang="zh-CN" sz="2400" baseline="-25000">
                  <a:solidFill>
                    <a:srgbClr val="FFFFFF"/>
                  </a:solidFill>
                </a:rPr>
                <a:t>L </a:t>
              </a:r>
              <a:endParaRPr lang="en-US" altLang="zh-CN" sz="210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2" name="Object 117">
            <a:extLst>
              <a:ext uri="{FF2B5EF4-FFF2-40B4-BE49-F238E27FC236}">
                <a16:creationId xmlns:a16="http://schemas.microsoft.com/office/drawing/2014/main" id="{8659B4E3-2EE4-4450-A5FA-F54363ADF5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99385" y="3588544"/>
          <a:ext cx="1889522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9" name="公式" r:id="rId7" imgW="895503" imgH="171305" progId="Equation.3">
                  <p:embed/>
                </p:oleObj>
              </mc:Choice>
              <mc:Fallback>
                <p:oleObj name="公式" r:id="rId7" imgW="895503" imgH="171305" progId="Equation.3">
                  <p:embed/>
                  <p:pic>
                    <p:nvPicPr>
                      <p:cNvPr id="2" name="Object 117">
                        <a:extLst>
                          <a:ext uri="{FF2B5EF4-FFF2-40B4-BE49-F238E27FC236}">
                            <a16:creationId xmlns:a16="http://schemas.microsoft.com/office/drawing/2014/main" id="{8659B4E3-2EE4-4450-A5FA-F54363ADF5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9385" y="3588544"/>
                        <a:ext cx="1889522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18">
            <a:extLst>
              <a:ext uri="{FF2B5EF4-FFF2-40B4-BE49-F238E27FC236}">
                <a16:creationId xmlns:a16="http://schemas.microsoft.com/office/drawing/2014/main" id="{8E48A12B-9FF2-4F6C-8326-921A444BA8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1410" y="4145756"/>
          <a:ext cx="219075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0" name="公式" r:id="rId9" imgW="981095" imgH="161845" progId="Equation.3">
                  <p:embed/>
                </p:oleObj>
              </mc:Choice>
              <mc:Fallback>
                <p:oleObj name="公式" r:id="rId9" imgW="981095" imgH="161845" progId="Equation.3">
                  <p:embed/>
                  <p:pic>
                    <p:nvPicPr>
                      <p:cNvPr id="3" name="Object 118">
                        <a:extLst>
                          <a:ext uri="{FF2B5EF4-FFF2-40B4-BE49-F238E27FC236}">
                            <a16:creationId xmlns:a16="http://schemas.microsoft.com/office/drawing/2014/main" id="{8E48A12B-9FF2-4F6C-8326-921A444BA8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410" y="4145756"/>
                        <a:ext cx="219075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19">
            <a:extLst>
              <a:ext uri="{FF2B5EF4-FFF2-40B4-BE49-F238E27FC236}">
                <a16:creationId xmlns:a16="http://schemas.microsoft.com/office/drawing/2014/main" id="{2173C07E-70BB-4120-8292-A087147BB1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7954" y="4132660"/>
          <a:ext cx="314325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1" name="公式" r:id="rId11" imgW="1476379" imgH="400050" progId="Equation.3">
                  <p:embed/>
                </p:oleObj>
              </mc:Choice>
              <mc:Fallback>
                <p:oleObj name="公式" r:id="rId11" imgW="1476379" imgH="400050" progId="Equation.3">
                  <p:embed/>
                  <p:pic>
                    <p:nvPicPr>
                      <p:cNvPr id="4" name="Object 119">
                        <a:extLst>
                          <a:ext uri="{FF2B5EF4-FFF2-40B4-BE49-F238E27FC236}">
                            <a16:creationId xmlns:a16="http://schemas.microsoft.com/office/drawing/2014/main" id="{2173C07E-70BB-4120-8292-A087147BB1D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7954" y="4132660"/>
                        <a:ext cx="3143250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561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30" name="Text Box 54">
            <a:extLst>
              <a:ext uri="{FF2B5EF4-FFF2-40B4-BE49-F238E27FC236}">
                <a16:creationId xmlns:a16="http://schemas.microsoft.com/office/drawing/2014/main" id="{E0CD23FA-7CD1-4F29-8161-DBBE02100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00" y="800101"/>
            <a:ext cx="13716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>
                <a:solidFill>
                  <a:srgbClr val="FFFFFF"/>
                </a:solidFill>
              </a:rPr>
              <a:t>所以</a:t>
            </a:r>
          </a:p>
        </p:txBody>
      </p:sp>
      <p:graphicFrame>
        <p:nvGraphicFramePr>
          <p:cNvPr id="75831" name="Object 55">
            <a:extLst>
              <a:ext uri="{FF2B5EF4-FFF2-40B4-BE49-F238E27FC236}">
                <a16:creationId xmlns:a16="http://schemas.microsoft.com/office/drawing/2014/main" id="{CC7F186B-1E5A-4128-AB18-5609A6CB7A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88494" y="800100"/>
          <a:ext cx="3649266" cy="540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64" name="公式" r:id="rId3" imgW="1590727" imgH="209486" progId="Equation.3">
                  <p:embed/>
                </p:oleObj>
              </mc:Choice>
              <mc:Fallback>
                <p:oleObj name="公式" r:id="rId3" imgW="1590727" imgH="209486" progId="Equation.3">
                  <p:embed/>
                  <p:pic>
                    <p:nvPicPr>
                      <p:cNvPr id="75831" name="Object 55">
                        <a:extLst>
                          <a:ext uri="{FF2B5EF4-FFF2-40B4-BE49-F238E27FC236}">
                            <a16:creationId xmlns:a16="http://schemas.microsoft.com/office/drawing/2014/main" id="{CC7F186B-1E5A-4128-AB18-5609A6CB7A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8494" y="800100"/>
                        <a:ext cx="3649266" cy="540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858" name="Object 82">
            <a:extLst>
              <a:ext uri="{FF2B5EF4-FFF2-40B4-BE49-F238E27FC236}">
                <a16:creationId xmlns:a16="http://schemas.microsoft.com/office/drawing/2014/main" id="{D5E76334-E994-4365-A6BC-674AB546A9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59844" y="1603773"/>
          <a:ext cx="3649266" cy="840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65" name="Equation" r:id="rId5" imgW="1590727" imgH="342948" progId="Equation.DSMT4">
                  <p:embed/>
                </p:oleObj>
              </mc:Choice>
              <mc:Fallback>
                <p:oleObj name="Equation" r:id="rId5" imgW="1590727" imgH="342948" progId="Equation.DSMT4">
                  <p:embed/>
                  <p:pic>
                    <p:nvPicPr>
                      <p:cNvPr id="75858" name="Object 82">
                        <a:extLst>
                          <a:ext uri="{FF2B5EF4-FFF2-40B4-BE49-F238E27FC236}">
                            <a16:creationId xmlns:a16="http://schemas.microsoft.com/office/drawing/2014/main" id="{D5E76334-E994-4365-A6BC-674AB546A9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844" y="1603773"/>
                        <a:ext cx="3649266" cy="840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TextBox 1">
            <a:extLst>
              <a:ext uri="{FF2B5EF4-FFF2-40B4-BE49-F238E27FC236}">
                <a16:creationId xmlns:a16="http://schemas.microsoft.com/office/drawing/2014/main" id="{13A1510C-459E-48C3-94EF-0474B0558E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4131" y="3598069"/>
            <a:ext cx="241925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/>
            <a:r>
              <a:rPr lang="zh-CN" altLang="en-US" sz="2700">
                <a:solidFill>
                  <a:srgbClr val="FFFFFF"/>
                </a:solidFill>
              </a:rPr>
              <a:t>练习 </a:t>
            </a:r>
            <a:r>
              <a:rPr lang="en-US" altLang="zh-CN" sz="2700">
                <a:solidFill>
                  <a:srgbClr val="FFFFFF"/>
                </a:solidFill>
              </a:rPr>
              <a:t>P184 6-17</a:t>
            </a:r>
            <a:endParaRPr lang="zh-CN" altLang="en-US" sz="2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87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3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31800" y="1580590"/>
            <a:ext cx="7913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latin typeface="+mn-lt"/>
                <a:ea typeface="+mn-ea"/>
              </a:rPr>
              <a:t>一阶电路</a:t>
            </a: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</a:rPr>
              <a:t>任意激励</a:t>
            </a:r>
            <a:r>
              <a:rPr lang="zh-CN" altLang="en-US" b="1" dirty="0">
                <a:latin typeface="+mn-lt"/>
                <a:ea typeface="+mn-ea"/>
              </a:rPr>
              <a:t>下的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</a:rPr>
              <a:t>任一</a:t>
            </a:r>
            <a:r>
              <a:rPr lang="zh-CN" altLang="en-US" b="1" dirty="0">
                <a:latin typeface="+mn-lt"/>
                <a:ea typeface="+mn-ea"/>
              </a:rPr>
              <a:t>全响应为</a:t>
            </a:r>
            <a:r>
              <a:rPr lang="en-US" altLang="zh-CN" b="1" dirty="0">
                <a:latin typeface="+mn-lt"/>
                <a:ea typeface="+mn-ea"/>
              </a:rPr>
              <a:t>:</a:t>
            </a:r>
            <a:endParaRPr lang="zh-CN" altLang="en-US" b="1" dirty="0">
              <a:latin typeface="+mn-lt"/>
              <a:ea typeface="+mn-ea"/>
            </a:endParaRPr>
          </a:p>
        </p:txBody>
      </p:sp>
      <p:grpSp>
        <p:nvGrpSpPr>
          <p:cNvPr id="7175" name="Group 12"/>
          <p:cNvGrpSpPr>
            <a:grpSpLocks/>
          </p:cNvGrpSpPr>
          <p:nvPr/>
        </p:nvGrpSpPr>
        <p:grpSpPr bwMode="auto">
          <a:xfrm>
            <a:off x="971074" y="1010647"/>
            <a:ext cx="5976803" cy="464377"/>
            <a:chOff x="306" y="1755"/>
            <a:chExt cx="3604" cy="295"/>
          </a:xfrm>
        </p:grpSpPr>
        <p:sp>
          <p:nvSpPr>
            <p:cNvPr id="7179" name="Text Box 5"/>
            <p:cNvSpPr txBox="1">
              <a:spLocks noChangeArrowheads="1"/>
            </p:cNvSpPr>
            <p:nvPr/>
          </p:nvSpPr>
          <p:spPr bwMode="auto">
            <a:xfrm>
              <a:off x="306" y="1757"/>
              <a:ext cx="1563" cy="29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 i="1" dirty="0">
                  <a:latin typeface="+mn-lt"/>
                  <a:ea typeface="+mn-ea"/>
                </a:rPr>
                <a:t>t</a:t>
              </a:r>
              <a:r>
                <a:rPr lang="en-US" altLang="zh-CN" b="1" dirty="0">
                  <a:latin typeface="+mn-lt"/>
                  <a:ea typeface="+mn-ea"/>
                </a:rPr>
                <a:t>=0</a:t>
              </a:r>
              <a:r>
                <a:rPr lang="en-US" altLang="zh-CN" b="1" baseline="30000" dirty="0">
                  <a:latin typeface="+mn-lt"/>
                  <a:ea typeface="+mn-ea"/>
                </a:rPr>
                <a:t>+</a:t>
              </a:r>
              <a:r>
                <a:rPr lang="zh-CN" altLang="en-US" b="1" dirty="0">
                  <a:latin typeface="+mn-lt"/>
                  <a:ea typeface="+mn-ea"/>
                </a:rPr>
                <a:t>时初始值</a:t>
              </a:r>
              <a:r>
                <a:rPr lang="zh-CN" altLang="zh-CN" b="1" dirty="0">
                  <a:latin typeface="+mn-lt"/>
                  <a:ea typeface="+mn-ea"/>
                </a:rPr>
                <a:t>代入</a:t>
              </a:r>
              <a:endParaRPr lang="zh-CN" altLang="en-US" b="1" dirty="0">
                <a:latin typeface="+mn-lt"/>
                <a:ea typeface="+mn-ea"/>
              </a:endParaRPr>
            </a:p>
          </p:txBody>
        </p:sp>
        <p:graphicFrame>
          <p:nvGraphicFramePr>
            <p:cNvPr id="7173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3118328"/>
                </p:ext>
              </p:extLst>
            </p:nvPr>
          </p:nvGraphicFramePr>
          <p:xfrm>
            <a:off x="2416" y="1755"/>
            <a:ext cx="1494" cy="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0275" name="Equation" r:id="rId4" imgW="1104840" imgH="241200" progId="Equation.DSMT4">
                    <p:embed/>
                  </p:oleObj>
                </mc:Choice>
                <mc:Fallback>
                  <p:oleObj name="Equation" r:id="rId4" imgW="110484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6" y="1755"/>
                          <a:ext cx="1494" cy="291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176" name="Rectangle 11"/>
          <p:cNvSpPr>
            <a:spLocks noChangeArrowheads="1"/>
          </p:cNvSpPr>
          <p:nvPr/>
        </p:nvSpPr>
        <p:spPr bwMode="auto">
          <a:xfrm>
            <a:off x="323852" y="419358"/>
            <a:ext cx="23503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+mn-lt"/>
                <a:ea typeface="+mn-ea"/>
              </a:rPr>
              <a:t>响应的完全解为</a:t>
            </a:r>
          </a:p>
        </p:txBody>
      </p:sp>
      <p:graphicFrame>
        <p:nvGraphicFramePr>
          <p:cNvPr id="717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326856"/>
              </p:ext>
            </p:extLst>
          </p:nvPr>
        </p:nvGraphicFramePr>
        <p:xfrm>
          <a:off x="2987825" y="195488"/>
          <a:ext cx="4392487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276" name="Equation" r:id="rId6" imgW="1981080" imgH="355320" progId="Equation.DSMT4">
                  <p:embed/>
                </p:oleObj>
              </mc:Choice>
              <mc:Fallback>
                <p:oleObj name="Equation" r:id="rId6" imgW="198108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5" y="195488"/>
                        <a:ext cx="4392487" cy="701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514225"/>
              </p:ext>
            </p:extLst>
          </p:nvPr>
        </p:nvGraphicFramePr>
        <p:xfrm>
          <a:off x="1189038" y="1931988"/>
          <a:ext cx="6623322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277" name="Equation" r:id="rId8" imgW="2298600" imgH="355320" progId="Equation.DSMT4">
                  <p:embed/>
                </p:oleObj>
              </mc:Choice>
              <mc:Fallback>
                <p:oleObj name="Equation" r:id="rId8" imgW="2298600" imgH="355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9038" y="1931988"/>
                        <a:ext cx="6623322" cy="828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Text Box 2"/>
          <p:cNvSpPr txBox="1">
            <a:spLocks noChangeArrowheads="1"/>
          </p:cNvSpPr>
          <p:nvPr/>
        </p:nvSpPr>
        <p:spPr bwMode="auto">
          <a:xfrm>
            <a:off x="339597" y="2831935"/>
            <a:ext cx="86296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</a:rPr>
              <a:t>恒定激励</a:t>
            </a:r>
            <a:r>
              <a:rPr lang="zh-CN" altLang="en-US" b="1" dirty="0">
                <a:latin typeface="+mn-lt"/>
                <a:ea typeface="+mn-ea"/>
              </a:rPr>
              <a:t>的情况下</a:t>
            </a:r>
            <a:endParaRPr lang="en-US" altLang="zh-CN" b="1" dirty="0">
              <a:latin typeface="+mn-lt"/>
              <a:ea typeface="+mn-ea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b="1" i="1" dirty="0">
                <a:latin typeface="+mn-lt"/>
                <a:ea typeface="+mn-ea"/>
              </a:rPr>
              <a:t>    </a:t>
            </a:r>
            <a:r>
              <a:rPr lang="zh-CN" altLang="en-US" b="1" dirty="0">
                <a:latin typeface="+mn-lt"/>
                <a:ea typeface="+mn-ea"/>
              </a:rPr>
              <a:t>非齐次方程特解</a:t>
            </a:r>
            <a:r>
              <a:rPr lang="en-US" altLang="zh-CN" b="1" i="1" dirty="0" err="1">
                <a:latin typeface="+mn-lt"/>
                <a:ea typeface="+mn-ea"/>
              </a:rPr>
              <a:t>r</a:t>
            </a:r>
            <a:r>
              <a:rPr lang="en-US" altLang="zh-CN" b="1" baseline="-30000" dirty="0" err="1">
                <a:latin typeface="+mn-lt"/>
                <a:ea typeface="+mn-ea"/>
              </a:rPr>
              <a:t>p</a:t>
            </a:r>
            <a:r>
              <a:rPr lang="en-US" altLang="zh-CN" b="1" dirty="0">
                <a:latin typeface="+mn-lt"/>
                <a:ea typeface="+mn-ea"/>
              </a:rPr>
              <a:t>(</a:t>
            </a:r>
            <a:r>
              <a:rPr lang="en-US" altLang="zh-CN" b="1" i="1" dirty="0">
                <a:latin typeface="+mn-lt"/>
                <a:ea typeface="+mn-ea"/>
              </a:rPr>
              <a:t>t</a:t>
            </a:r>
            <a:r>
              <a:rPr lang="en-US" altLang="zh-CN" b="1" dirty="0">
                <a:latin typeface="+mn-lt"/>
                <a:ea typeface="+mn-ea"/>
              </a:rPr>
              <a:t>)</a:t>
            </a:r>
            <a:r>
              <a:rPr lang="zh-CN" altLang="zh-CN" b="1" dirty="0">
                <a:latin typeface="+mn-lt"/>
                <a:ea typeface="+mn-ea"/>
              </a:rPr>
              <a:t>为常数</a:t>
            </a:r>
            <a:r>
              <a:rPr lang="zh-CN" altLang="en-US" b="1" dirty="0">
                <a:latin typeface="+mn-lt"/>
                <a:ea typeface="+mn-ea"/>
              </a:rPr>
              <a:t>，即为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</a:rPr>
              <a:t>响应的稳态值</a:t>
            </a:r>
            <a:r>
              <a:rPr lang="zh-CN" altLang="zh-CN" b="1" dirty="0">
                <a:latin typeface="+mn-lt"/>
                <a:ea typeface="+mn-ea"/>
              </a:rPr>
              <a:t>，</a:t>
            </a:r>
            <a:endParaRPr lang="en-US" altLang="zh-CN" b="1" dirty="0">
              <a:latin typeface="+mn-lt"/>
              <a:ea typeface="+mn-ea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b="1" dirty="0">
                <a:latin typeface="+mn-lt"/>
                <a:ea typeface="+mn-ea"/>
              </a:rPr>
              <a:t>                                                </a:t>
            </a:r>
            <a:r>
              <a:rPr lang="zh-CN" altLang="en-US" b="1" dirty="0">
                <a:latin typeface="+mn-lt"/>
                <a:ea typeface="+mn-ea"/>
              </a:rPr>
              <a:t>则有：</a:t>
            </a:r>
            <a:endParaRPr lang="en-US" altLang="zh-CN" b="1" dirty="0">
              <a:latin typeface="+mn-lt"/>
              <a:ea typeface="+mn-ea"/>
            </a:endParaRPr>
          </a:p>
        </p:txBody>
      </p:sp>
      <p:graphicFrame>
        <p:nvGraphicFramePr>
          <p:cNvPr id="717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220906"/>
              </p:ext>
            </p:extLst>
          </p:nvPr>
        </p:nvGraphicFramePr>
        <p:xfrm>
          <a:off x="4788025" y="3869119"/>
          <a:ext cx="3168352" cy="521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278" name="Equation" r:id="rId10" imgW="1257120" imgH="241200" progId="Equation.DSMT4">
                  <p:embed/>
                </p:oleObj>
              </mc:Choice>
              <mc:Fallback>
                <p:oleObj name="Equation" r:id="rId10" imgW="12571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5" y="3869119"/>
                        <a:ext cx="3168352" cy="5215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右箭头 2"/>
          <p:cNvSpPr/>
          <p:nvPr/>
        </p:nvSpPr>
        <p:spPr bwMode="auto">
          <a:xfrm>
            <a:off x="3818935" y="1161752"/>
            <a:ext cx="432048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</a:endParaRPr>
          </a:p>
        </p:txBody>
      </p:sp>
      <p:sp>
        <p:nvSpPr>
          <p:cNvPr id="12" name="圆角矩形 27"/>
          <p:cNvSpPr>
            <a:spLocks/>
          </p:cNvSpPr>
          <p:nvPr/>
        </p:nvSpPr>
        <p:spPr bwMode="auto">
          <a:xfrm>
            <a:off x="395536" y="2859783"/>
            <a:ext cx="1296144" cy="41549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3300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zh-CN" altLang="zh-CN" sz="3200" b="1" i="1">
              <a:latin typeface="+mn-lt"/>
              <a:ea typeface="+mn-ea"/>
              <a:sym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666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7178" grpId="0"/>
      <p:bldP spid="3" grpId="0" animBg="1"/>
      <p:bldP spid="12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001711"/>
              </p:ext>
            </p:extLst>
          </p:nvPr>
        </p:nvGraphicFramePr>
        <p:xfrm>
          <a:off x="1547664" y="987574"/>
          <a:ext cx="5843358" cy="63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073" name="Equation" r:id="rId4" imgW="2209680" imgH="330120" progId="Equation.DSMT4">
                  <p:embed/>
                </p:oleObj>
              </mc:Choice>
              <mc:Fallback>
                <p:oleObj name="Equation" r:id="rId4" imgW="2209680" imgH="3301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987574"/>
                        <a:ext cx="5843358" cy="6386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圆角矩形 14"/>
          <p:cNvSpPr/>
          <p:nvPr/>
        </p:nvSpPr>
        <p:spPr>
          <a:xfrm>
            <a:off x="1547664" y="1193021"/>
            <a:ext cx="576084" cy="432435"/>
          </a:xfrm>
          <a:prstGeom prst="roundRect">
            <a:avLst/>
          </a:prstGeom>
          <a:solidFill>
            <a:srgbClr val="00FF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67544" y="411512"/>
            <a:ext cx="8748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latin typeface="楷体_GB2312" pitchFamily="49" charset="-122"/>
              </a:rPr>
              <a:t>恒定直流激励下一阶电路的全响应一般表达式为：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675587" y="2355726"/>
            <a:ext cx="2896413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FF3399"/>
                </a:solidFill>
                <a:latin typeface="+mn-lt"/>
                <a:ea typeface="+mn-ea"/>
              </a:rPr>
              <a:t>r</a:t>
            </a:r>
            <a:r>
              <a:rPr lang="en-US" altLang="zh-CN" b="1" dirty="0">
                <a:solidFill>
                  <a:srgbClr val="FF3399"/>
                </a:solidFill>
                <a:latin typeface="+mn-lt"/>
                <a:ea typeface="+mn-ea"/>
              </a:rPr>
              <a:t>(0</a:t>
            </a:r>
            <a:r>
              <a:rPr lang="en-US" altLang="zh-CN" b="1" baseline="30000" dirty="0">
                <a:solidFill>
                  <a:srgbClr val="FF3399"/>
                </a:solidFill>
                <a:latin typeface="+mn-lt"/>
                <a:ea typeface="+mn-ea"/>
              </a:rPr>
              <a:t>+</a:t>
            </a:r>
            <a:r>
              <a:rPr lang="en-US" altLang="zh-CN" b="1" dirty="0">
                <a:solidFill>
                  <a:srgbClr val="FF3399"/>
                </a:solidFill>
                <a:latin typeface="+mn-lt"/>
                <a:ea typeface="+mn-ea"/>
              </a:rPr>
              <a:t>) </a:t>
            </a:r>
            <a:r>
              <a:rPr lang="en-US" altLang="zh-CN" b="1" dirty="0">
                <a:latin typeface="+mn-lt"/>
                <a:ea typeface="+mn-ea"/>
              </a:rPr>
              <a:t>——</a:t>
            </a:r>
            <a:r>
              <a:rPr lang="zh-CN" altLang="en-US" b="1" dirty="0">
                <a:latin typeface="+mn-lt"/>
                <a:ea typeface="+mn-ea"/>
              </a:rPr>
              <a:t>初始值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68430" y="1723830"/>
            <a:ext cx="2198688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latin typeface="+mn-lt"/>
                <a:ea typeface="+mn-ea"/>
              </a:rPr>
              <a:t>其中</a:t>
            </a:r>
            <a:r>
              <a:rPr lang="zh-CN" alt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三要素</a:t>
            </a:r>
            <a:r>
              <a:rPr lang="zh-CN" altLang="en-US" b="1" dirty="0">
                <a:latin typeface="+mn-lt"/>
                <a:ea typeface="+mn-ea"/>
              </a:rPr>
              <a:t>：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590675" y="2891011"/>
            <a:ext cx="4205461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3333FF"/>
                </a:solidFill>
                <a:latin typeface="+mn-lt"/>
                <a:ea typeface="+mn-ea"/>
              </a:rPr>
              <a:t> r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</a:rPr>
              <a:t>(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  <a:sym typeface="Symbol" pitchFamily="18" charset="2"/>
              </a:rPr>
              <a:t>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</a:rPr>
              <a:t>) </a:t>
            </a:r>
            <a:r>
              <a:rPr lang="en-US" altLang="zh-CN" b="1" dirty="0">
                <a:latin typeface="+mn-lt"/>
                <a:ea typeface="+mn-ea"/>
              </a:rPr>
              <a:t>——</a:t>
            </a:r>
            <a:r>
              <a:rPr lang="zh-CN" altLang="en-US" b="1" dirty="0">
                <a:latin typeface="+mn-lt"/>
                <a:ea typeface="+mn-ea"/>
              </a:rPr>
              <a:t>终值（稳态值）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547664" y="3379042"/>
            <a:ext cx="6480720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i="1" dirty="0">
                <a:solidFill>
                  <a:srgbClr val="3333FF"/>
                </a:solidFill>
                <a:latin typeface="+mn-lt"/>
                <a:ea typeface="+mn-ea"/>
                <a:sym typeface="Symbol" pitchFamily="18" charset="2"/>
              </a:rPr>
              <a:t> </a:t>
            </a:r>
            <a:r>
              <a:rPr lang="en-US" altLang="zh-CN" b="1" i="1" dirty="0">
                <a:solidFill>
                  <a:srgbClr val="7030A0"/>
                </a:solidFill>
                <a:latin typeface="+mn-lt"/>
                <a:ea typeface="+mn-ea"/>
                <a:sym typeface="Symbol" pitchFamily="18" charset="2"/>
              </a:rPr>
              <a:t>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  <a:sym typeface="Symbol" pitchFamily="18" charset="2"/>
              </a:rPr>
              <a:t> </a:t>
            </a:r>
            <a:r>
              <a:rPr lang="en-US" altLang="zh-CN" b="1" dirty="0">
                <a:latin typeface="+mn-lt"/>
                <a:ea typeface="+mn-ea"/>
                <a:sym typeface="Symbol" pitchFamily="18" charset="2"/>
              </a:rPr>
              <a:t>——</a:t>
            </a:r>
            <a:r>
              <a:rPr lang="zh-CN" altLang="en-US" b="1" dirty="0">
                <a:latin typeface="+mn-lt"/>
                <a:ea typeface="+mn-ea"/>
                <a:sym typeface="Symbol" pitchFamily="18" charset="2"/>
              </a:rPr>
              <a:t>时间常数</a:t>
            </a:r>
            <a:r>
              <a:rPr lang="en-US" altLang="zh-CN" b="1" dirty="0">
                <a:latin typeface="+mn-lt"/>
                <a:ea typeface="+mn-ea"/>
                <a:sym typeface="Symbol" pitchFamily="18" charset="2"/>
              </a:rPr>
              <a:t>,</a:t>
            </a:r>
            <a:r>
              <a:rPr lang="zh-CN" altLang="en-US" b="1" i="1" dirty="0">
                <a:latin typeface="+mn-lt"/>
                <a:ea typeface="+mn-ea"/>
                <a:sym typeface="Symbol" pitchFamily="18" charset="2"/>
              </a:rPr>
              <a:t></a:t>
            </a:r>
            <a:r>
              <a:rPr lang="en-US" altLang="zh-CN" b="1" i="1" dirty="0">
                <a:latin typeface="+mn-lt"/>
                <a:ea typeface="+mn-ea"/>
                <a:sym typeface="Symbol" pitchFamily="18" charset="2"/>
              </a:rPr>
              <a:t>=RC</a:t>
            </a:r>
            <a:r>
              <a:rPr lang="zh-CN" altLang="en-US" b="1" dirty="0">
                <a:latin typeface="+mn-lt"/>
                <a:ea typeface="+mn-ea"/>
                <a:sym typeface="Symbol" pitchFamily="18" charset="2"/>
              </a:rPr>
              <a:t>或</a:t>
            </a:r>
            <a:r>
              <a:rPr lang="en-US" altLang="zh-CN" b="1" i="1" dirty="0">
                <a:latin typeface="+mn-lt"/>
                <a:ea typeface="+mn-ea"/>
                <a:sym typeface="Symbol" pitchFamily="18" charset="2"/>
              </a:rPr>
              <a:t>=GL</a:t>
            </a:r>
            <a:r>
              <a:rPr lang="en-US" altLang="zh-CN" b="1" dirty="0">
                <a:latin typeface="+mn-lt"/>
                <a:ea typeface="+mn-ea"/>
                <a:sym typeface="Symbol" pitchFamily="18" charset="2"/>
              </a:rPr>
              <a:t>(</a:t>
            </a:r>
            <a:r>
              <a:rPr lang="zh-CN" altLang="en-US" b="1" dirty="0">
                <a:latin typeface="+mn-lt"/>
                <a:ea typeface="+mn-ea"/>
                <a:sym typeface="Symbol" pitchFamily="18" charset="2"/>
              </a:rPr>
              <a:t>或者</a:t>
            </a:r>
            <a:r>
              <a:rPr lang="en-US" altLang="zh-CN" b="1" i="1" dirty="0">
                <a:latin typeface="+mn-lt"/>
                <a:ea typeface="+mn-ea"/>
                <a:sym typeface="Symbol" pitchFamily="18" charset="2"/>
              </a:rPr>
              <a:t>L/R</a:t>
            </a:r>
            <a:r>
              <a:rPr lang="en-US" altLang="zh-CN" b="1" dirty="0">
                <a:latin typeface="+mn-lt"/>
                <a:ea typeface="+mn-ea"/>
                <a:sym typeface="Symbol" pitchFamily="18" charset="2"/>
              </a:rPr>
              <a:t>)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95536" y="3840707"/>
            <a:ext cx="80307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注意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：上述过程换路时刻都在</a:t>
            </a:r>
            <a:r>
              <a:rPr kumimoji="0" lang="en-US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t=0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时刻，如果换路时刻为</a:t>
            </a:r>
            <a:r>
              <a:rPr kumimoji="0" lang="en-US" altLang="zh-CN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t=t</a:t>
            </a:r>
            <a:r>
              <a:rPr kumimoji="0" lang="en-US" altLang="zh-CN" b="1" i="0" u="none" strike="noStrike" cap="none" normalizeH="0" baseline="-25000" dirty="0">
                <a:ln>
                  <a:noFill/>
                </a:ln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kumimoji="0" lang="zh-CN" altLang="zh-CN" b="1" i="0" u="none" strike="noStrike" cap="none" normalizeH="0" baseline="-25000" dirty="0">
                <a:ln>
                  <a:noFill/>
                </a:ln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effectLst/>
              </a:rPr>
              <a:t>公式变为</a:t>
            </a:r>
            <a:endParaRPr kumimoji="0" lang="zh-CN" altLang="zh-CN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911583"/>
              </p:ext>
            </p:extLst>
          </p:nvPr>
        </p:nvGraphicFramePr>
        <p:xfrm>
          <a:off x="1831975" y="4462463"/>
          <a:ext cx="5153025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074" name="Equation" r:id="rId6" imgW="2336760" imgH="342720" progId="Equation.DSMT4">
                  <p:embed/>
                </p:oleObj>
              </mc:Choice>
              <mc:Fallback>
                <p:oleObj name="Equation" r:id="rId6" imgW="2336760" imgH="342720" progId="Equation.DSMT4">
                  <p:embed/>
                  <p:pic>
                    <p:nvPicPr>
                      <p:cNvPr id="3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1975" y="4462463"/>
                        <a:ext cx="5153025" cy="69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23944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1270" grpId="0"/>
      <p:bldP spid="11271" grpId="0"/>
      <p:bldP spid="11274" grpId="0"/>
      <p:bldP spid="1127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867177"/>
              </p:ext>
            </p:extLst>
          </p:nvPr>
        </p:nvGraphicFramePr>
        <p:xfrm>
          <a:off x="1115616" y="555526"/>
          <a:ext cx="5843358" cy="63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10" name="Equation" r:id="rId3" imgW="2209680" imgH="330120" progId="Equation.DSMT4">
                  <p:embed/>
                </p:oleObj>
              </mc:Choice>
              <mc:Fallback>
                <p:oleObj name="Equation" r:id="rId3" imgW="2209680" imgH="330120" progId="Equation.DSMT4">
                  <p:embed/>
                  <p:pic>
                    <p:nvPicPr>
                      <p:cNvPr id="6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55526"/>
                        <a:ext cx="5843358" cy="6386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2"/>
          <p:cNvSpPr txBox="1"/>
          <p:nvPr/>
        </p:nvSpPr>
        <p:spPr bwMode="auto">
          <a:xfrm>
            <a:off x="971600" y="1419622"/>
            <a:ext cx="35878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零输入响应的一般公式：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759848"/>
              </p:ext>
            </p:extLst>
          </p:nvPr>
        </p:nvGraphicFramePr>
        <p:xfrm>
          <a:off x="1825013" y="1660019"/>
          <a:ext cx="3648289" cy="893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11" name="Equation" r:id="rId5" imgW="1536480" imgH="355320" progId="Equation.DSMT4">
                  <p:embed/>
                </p:oleObj>
              </mc:Choice>
              <mc:Fallback>
                <p:oleObj name="Equation" r:id="rId5" imgW="1536480" imgH="35532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013" y="1660019"/>
                        <a:ext cx="3648289" cy="8934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 bwMode="auto">
          <a:xfrm>
            <a:off x="4427984" y="1393449"/>
            <a:ext cx="20906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r>
              <a:rPr lang="en-US" altLang="zh-CN" b="1" i="1" dirty="0">
                <a:solidFill>
                  <a:srgbClr val="FF0000"/>
                </a:solidFill>
                <a:latin typeface="+mn-lt"/>
                <a:ea typeface="+mn-ea"/>
                <a:sym typeface="宋体" pitchFamily="2" charset="-122"/>
              </a:rPr>
              <a:t>t</a:t>
            </a:r>
            <a:r>
              <a:rPr lang="zh-CN" altLang="en-US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 →∞，</a:t>
            </a:r>
            <a:r>
              <a:rPr lang="en-US" altLang="zh-CN" b="1" i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r</a:t>
            </a:r>
            <a:r>
              <a:rPr lang="en-US" altLang="zh-CN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(</a:t>
            </a:r>
            <a:r>
              <a:rPr lang="zh-CN" altLang="en-US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∞</a:t>
            </a:r>
            <a:r>
              <a:rPr lang="en-US" altLang="zh-CN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)=0</a:t>
            </a:r>
            <a:endParaRPr lang="zh-CN" altLang="en-US" b="1" dirty="0">
              <a:solidFill>
                <a:srgbClr val="FF0000"/>
              </a:solidFill>
              <a:latin typeface="+mn-lt"/>
              <a:ea typeface="+mn-ea"/>
              <a:sym typeface="宋体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1030158" y="2545001"/>
            <a:ext cx="35878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零状态响应的一般公式：</a:t>
            </a: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514661"/>
              </p:ext>
            </p:extLst>
          </p:nvPr>
        </p:nvGraphicFramePr>
        <p:xfrm>
          <a:off x="3784476" y="2603082"/>
          <a:ext cx="5099167" cy="100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12" name="Equation" r:id="rId7" imgW="1904760" imgH="355320" progId="Equation.DSMT4">
                  <p:embed/>
                </p:oleObj>
              </mc:Choice>
              <mc:Fallback>
                <p:oleObj name="Equation" r:id="rId7" imgW="1904760" imgH="35532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4476" y="2603082"/>
                        <a:ext cx="5099167" cy="100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488944"/>
              </p:ext>
            </p:extLst>
          </p:nvPr>
        </p:nvGraphicFramePr>
        <p:xfrm>
          <a:off x="3784476" y="3243312"/>
          <a:ext cx="4991422" cy="1027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13" name="Equation" r:id="rId9" imgW="1828800" imgH="355320" progId="Equation.DSMT4">
                  <p:embed/>
                </p:oleObj>
              </mc:Choice>
              <mc:Fallback>
                <p:oleObj name="Equation" r:id="rId9" imgW="1828800" imgH="35532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4476" y="3243312"/>
                        <a:ext cx="4991422" cy="10276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67480"/>
              </p:ext>
            </p:extLst>
          </p:nvPr>
        </p:nvGraphicFramePr>
        <p:xfrm>
          <a:off x="395536" y="3106900"/>
          <a:ext cx="2251230" cy="467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14" name="Equation" r:id="rId11" imgW="1231560" imgH="241200" progId="Equation.DSMT4">
                  <p:embed/>
                </p:oleObj>
              </mc:Choice>
              <mc:Fallback>
                <p:oleObj name="Equation" r:id="rId11" imgW="1231560" imgH="241200" progId="Equation.DSMT4">
                  <p:embed/>
                  <p:pic>
                    <p:nvPicPr>
                      <p:cNvPr id="8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106900"/>
                        <a:ext cx="2251230" cy="4671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28713"/>
              </p:ext>
            </p:extLst>
          </p:nvPr>
        </p:nvGraphicFramePr>
        <p:xfrm>
          <a:off x="476576" y="3661008"/>
          <a:ext cx="20891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415" name="Equation" r:id="rId13" imgW="1143000" imgH="241200" progId="Equation.DSMT4">
                  <p:embed/>
                </p:oleObj>
              </mc:Choice>
              <mc:Fallback>
                <p:oleObj name="Equation" r:id="rId13" imgW="1143000" imgH="241200" progId="Equation.DSMT4">
                  <p:embed/>
                  <p:pic>
                    <p:nvPicPr>
                      <p:cNvPr id="1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576" y="3661008"/>
                        <a:ext cx="208915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箭头: 右 12"/>
          <p:cNvSpPr/>
          <p:nvPr/>
        </p:nvSpPr>
        <p:spPr bwMode="auto">
          <a:xfrm>
            <a:off x="2958643" y="3190433"/>
            <a:ext cx="661333" cy="30008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" name="箭头: 右 13"/>
          <p:cNvSpPr/>
          <p:nvPr/>
        </p:nvSpPr>
        <p:spPr bwMode="auto">
          <a:xfrm>
            <a:off x="2951166" y="3757113"/>
            <a:ext cx="661333" cy="30008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>
            <a:off x="476576" y="4278771"/>
            <a:ext cx="77859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ym typeface="宋体" pitchFamily="2" charset="-122"/>
              </a:rPr>
              <a:t>根据换路定则，</a:t>
            </a:r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其他</a:t>
            </a:r>
            <a:r>
              <a:rPr lang="en-US" altLang="zh-CN" b="1" i="1" dirty="0">
                <a:latin typeface="+mn-lt"/>
                <a:ea typeface="+mn-ea"/>
                <a:sym typeface="宋体" pitchFamily="2" charset="-122"/>
              </a:rPr>
              <a:t>r</a:t>
            </a:r>
            <a:r>
              <a:rPr lang="en-US" altLang="zh-CN" b="1" dirty="0">
                <a:latin typeface="+mn-lt"/>
                <a:ea typeface="+mn-ea"/>
                <a:sym typeface="宋体" pitchFamily="2" charset="-122"/>
              </a:rPr>
              <a:t>(0</a:t>
            </a:r>
            <a:r>
              <a:rPr lang="en-US" altLang="zh-CN" b="1" baseline="30000" dirty="0">
                <a:latin typeface="+mn-lt"/>
                <a:ea typeface="+mn-ea"/>
                <a:sym typeface="宋体" pitchFamily="2" charset="-122"/>
              </a:rPr>
              <a:t>+</a:t>
            </a:r>
            <a:r>
              <a:rPr lang="en-US" altLang="zh-CN" b="1" dirty="0">
                <a:latin typeface="+mn-lt"/>
                <a:ea typeface="+mn-ea"/>
                <a:sym typeface="宋体" pitchFamily="2" charset="-122"/>
              </a:rPr>
              <a:t>)</a:t>
            </a:r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在换路时候可能跳变，</a:t>
            </a:r>
            <a:r>
              <a:rPr lang="en-US" altLang="zh-CN" b="1" i="1" dirty="0">
                <a:sym typeface="宋体" pitchFamily="2" charset="-122"/>
              </a:rPr>
              <a:t> r</a:t>
            </a:r>
            <a:r>
              <a:rPr lang="en-US" altLang="zh-CN" b="1" dirty="0">
                <a:sym typeface="宋体" pitchFamily="2" charset="-122"/>
              </a:rPr>
              <a:t>(0</a:t>
            </a:r>
            <a:r>
              <a:rPr lang="en-US" altLang="zh-CN" b="1" baseline="30000" dirty="0">
                <a:sym typeface="宋体" pitchFamily="2" charset="-122"/>
              </a:rPr>
              <a:t>+</a:t>
            </a:r>
            <a:r>
              <a:rPr lang="en-US" altLang="zh-CN" b="1" dirty="0">
                <a:sym typeface="宋体" pitchFamily="2" charset="-122"/>
              </a:rPr>
              <a:t>)</a:t>
            </a:r>
            <a:r>
              <a:rPr lang="zh-CN" altLang="en-US" b="1" dirty="0">
                <a:sym typeface="宋体" pitchFamily="2" charset="-122"/>
              </a:rPr>
              <a:t>为一不确定值。</a:t>
            </a:r>
            <a:endParaRPr lang="zh-CN" altLang="en-US" b="1" dirty="0">
              <a:latin typeface="+mn-lt"/>
              <a:ea typeface="+mn-ea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49453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79512" y="339579"/>
            <a:ext cx="7620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</a:rPr>
              <a:t>三要素法求</a:t>
            </a:r>
            <a:r>
              <a:rPr lang="zh-CN" altLang="en-US" b="1" dirty="0">
                <a:solidFill>
                  <a:srgbClr val="FF3300"/>
                </a:solidFill>
                <a:latin typeface="+mn-lt"/>
                <a:ea typeface="+mn-ea"/>
              </a:rPr>
              <a:t>直流激励</a:t>
            </a: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</a:rPr>
              <a:t>下响应的步骤：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771550"/>
            <a:ext cx="7704856" cy="57606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zh-CN" sz="2400" b="1" dirty="0">
                <a:latin typeface="+mn-lt"/>
                <a:ea typeface="+mn-ea"/>
              </a:rPr>
              <a:t>1</a:t>
            </a:r>
            <a:r>
              <a:rPr lang="en-US" altLang="zh-CN" b="1" dirty="0">
                <a:latin typeface="+mn-lt"/>
                <a:ea typeface="+mn-ea"/>
              </a:rPr>
              <a:t>. </a:t>
            </a:r>
            <a:r>
              <a:rPr lang="zh-CN" altLang="en-US" b="1" u="sng" dirty="0">
                <a:solidFill>
                  <a:srgbClr val="3333FF"/>
                </a:solidFill>
                <a:latin typeface="+mn-lt"/>
                <a:ea typeface="+mn-ea"/>
              </a:rPr>
              <a:t>计算</a:t>
            </a:r>
            <a:r>
              <a:rPr kumimoji="1" lang="zh-CN" altLang="en-US" sz="2400" b="1" u="sng" dirty="0">
                <a:solidFill>
                  <a:srgbClr val="3333FF"/>
                </a:solidFill>
                <a:latin typeface="+mn-lt"/>
                <a:ea typeface="+mn-ea"/>
              </a:rPr>
              <a:t>初始值</a:t>
            </a:r>
            <a:r>
              <a:rPr kumimoji="1" lang="en-US" altLang="zh-CN" sz="2400" b="1" i="1" u="sng" dirty="0">
                <a:solidFill>
                  <a:srgbClr val="3333FF"/>
                </a:solidFill>
                <a:latin typeface="+mn-lt"/>
                <a:ea typeface="+mn-ea"/>
              </a:rPr>
              <a:t>r</a:t>
            </a:r>
            <a:r>
              <a:rPr kumimoji="1" lang="en-US" altLang="zh-CN" sz="2400" b="1" u="sng" dirty="0">
                <a:solidFill>
                  <a:srgbClr val="3333FF"/>
                </a:solidFill>
                <a:latin typeface="+mn-lt"/>
                <a:ea typeface="+mn-ea"/>
              </a:rPr>
              <a:t>(0</a:t>
            </a:r>
            <a:r>
              <a:rPr kumimoji="1" lang="en-US" altLang="zh-CN" sz="2400" b="1" u="sng" baseline="30000" dirty="0">
                <a:solidFill>
                  <a:srgbClr val="3333FF"/>
                </a:solidFill>
                <a:latin typeface="+mn-lt"/>
                <a:ea typeface="+mn-ea"/>
              </a:rPr>
              <a:t>+</a:t>
            </a:r>
            <a:r>
              <a:rPr kumimoji="1" lang="en-US" altLang="zh-CN" sz="2400" b="1" dirty="0">
                <a:solidFill>
                  <a:srgbClr val="3333FF"/>
                </a:solidFill>
                <a:latin typeface="+mn-lt"/>
                <a:ea typeface="+mn-ea"/>
              </a:rPr>
              <a:t>)</a:t>
            </a:r>
            <a:r>
              <a:rPr kumimoji="1" lang="zh-CN" altLang="en-US" sz="2400" b="1" dirty="0">
                <a:latin typeface="+mn-lt"/>
                <a:ea typeface="+mn-ea"/>
              </a:rPr>
              <a:t>：</a:t>
            </a:r>
            <a:endParaRPr kumimoji="1" lang="zh-CN" altLang="en-US" b="1" dirty="0">
              <a:latin typeface="+mn-lt"/>
              <a:ea typeface="+mn-ea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601956" y="1306964"/>
            <a:ext cx="79304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zh-CN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(1) 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画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t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=0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-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图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，求初始状态：</a:t>
            </a:r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电容</a:t>
            </a:r>
            <a:r>
              <a:rPr lang="zh-CN" altLang="en-US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→</a:t>
            </a:r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开路，电感</a:t>
            </a:r>
            <a:r>
              <a:rPr lang="zh-CN" altLang="en-US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→</a:t>
            </a:r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短路，</a:t>
            </a:r>
            <a:endParaRPr lang="en-US" altLang="zh-CN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求电容电压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u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C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-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或电感电流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i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L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-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</a:rPr>
              <a:t>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。</a:t>
            </a:r>
            <a:endParaRPr kumimoji="0" lang="zh-CN" altLang="en-US" b="1" u="none" strike="noStrike" cap="none" normalizeH="0" baseline="0" dirty="0">
              <a:ln>
                <a:noFill/>
              </a:ln>
              <a:effectLst/>
              <a:latin typeface="+mj-lt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603947" y="2218007"/>
            <a:ext cx="70407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b="1" u="none" strike="noStrike" cap="none" normalizeH="0" baseline="0" dirty="0">
                <a:ln>
                  <a:noFill/>
                </a:ln>
                <a:effectLst/>
                <a:latin typeface="+mj-lt"/>
                <a:ea typeface="+mn-ea"/>
              </a:rPr>
              <a:t>(2)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  <a:ea typeface="+mn-ea"/>
              </a:rPr>
              <a:t>由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换路定则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  <a:ea typeface="+mn-ea"/>
              </a:rPr>
              <a:t>，确定电容电压或电感电流初始值，</a:t>
            </a:r>
            <a:endParaRPr kumimoji="1" lang="en-US" altLang="zh-CN" b="1" u="none" strike="noStrike" cap="none" normalizeH="0" baseline="0" dirty="0">
              <a:ln>
                <a:noFill/>
              </a:ln>
              <a:effectLst/>
              <a:latin typeface="+mj-lt"/>
              <a:ea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  <a:ea typeface="+mn-ea"/>
              </a:rPr>
              <a:t>      即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u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C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+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)=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u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C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-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和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i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L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+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)=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i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L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-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j-lt"/>
                <a:ea typeface="+mn-ea"/>
              </a:rPr>
              <a:t>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j-lt"/>
                <a:ea typeface="+mn-ea"/>
              </a:rPr>
              <a:t>。</a:t>
            </a:r>
            <a:endParaRPr kumimoji="0" lang="zh-CN" altLang="en-US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594182" y="3071839"/>
            <a:ext cx="833716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b="1" u="none" strike="noStrike" cap="none" normalizeH="0" baseline="0" dirty="0">
                <a:ln>
                  <a:noFill/>
                </a:ln>
                <a:effectLst/>
                <a:latin typeface="+mn-lt"/>
                <a:ea typeface="+mn-ea"/>
              </a:rPr>
              <a:t>(3)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n-lt"/>
                <a:ea typeface="+mn-ea"/>
              </a:rPr>
              <a:t>画</a:t>
            </a:r>
            <a:r>
              <a:rPr kumimoji="1" lang="en-US" altLang="zh-CN" b="1" i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t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=0+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图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n-lt"/>
                <a:ea typeface="+mn-ea"/>
              </a:rPr>
              <a:t>，求</a:t>
            </a:r>
            <a:r>
              <a:rPr kumimoji="1" lang="zh-CN" altLang="en-US" b="1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+mn-ea"/>
              </a:rPr>
              <a:t>其它初始值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effectLst/>
                <a:latin typeface="+mn-lt"/>
                <a:ea typeface="+mn-ea"/>
              </a:rPr>
              <a:t>——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n-lt"/>
                <a:ea typeface="+mn-ea"/>
              </a:rPr>
              <a:t>用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数值为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u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C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+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的电压源替代电容或用</a:t>
            </a:r>
            <a:r>
              <a:rPr kumimoji="1" lang="en-US" altLang="zh-CN" b="1" i="1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i</a:t>
            </a:r>
            <a:r>
              <a:rPr kumimoji="1" lang="en-US" altLang="zh-CN" b="1" u="none" strike="noStrike" cap="none" normalizeH="0" baseline="-30000" dirty="0" err="1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L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(0</a:t>
            </a:r>
            <a:r>
              <a:rPr kumimoji="1" lang="en-US" altLang="zh-CN" b="1" u="none" strike="noStrike" cap="none" normalizeH="0" baseline="3000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+</a:t>
            </a:r>
            <a:r>
              <a:rPr kumimoji="1" lang="en-US" altLang="zh-CN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)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+mn-lt"/>
                <a:ea typeface="+mn-ea"/>
              </a:rPr>
              <a:t>的电流源替代电感</a:t>
            </a:r>
            <a:r>
              <a:rPr kumimoji="1" lang="zh-CN" altLang="en-US" b="1" u="none" strike="noStrike" cap="none" normalizeH="0" baseline="0" dirty="0">
                <a:ln>
                  <a:noFill/>
                </a:ln>
                <a:effectLst/>
                <a:latin typeface="+mn-lt"/>
                <a:ea typeface="+mn-ea"/>
              </a:rPr>
              <a:t>，得电阻电路再计算。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b="1" u="none" strike="noStrike" cap="none" normalizeH="0" baseline="0" dirty="0">
              <a:ln>
                <a:noFill/>
              </a:ln>
              <a:effectLst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8796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bldLvl="2" animBg="1"/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68129" y="411510"/>
            <a:ext cx="8153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altLang="zh-CN" b="1" dirty="0">
                <a:latin typeface="+mn-lt"/>
                <a:ea typeface="+mn-ea"/>
              </a:rPr>
              <a:t>2. </a:t>
            </a:r>
            <a:r>
              <a:rPr lang="zh-CN" altLang="en-US" b="1" u="sng" dirty="0">
                <a:solidFill>
                  <a:srgbClr val="3333FF"/>
                </a:solidFill>
                <a:latin typeface="+mn-lt"/>
                <a:ea typeface="+mn-ea"/>
              </a:rPr>
              <a:t>计算稳态值</a:t>
            </a:r>
            <a:r>
              <a:rPr lang="en-US" altLang="zh-CN" b="1" i="1" u="sng" dirty="0">
                <a:solidFill>
                  <a:srgbClr val="3333FF"/>
                </a:solidFill>
                <a:latin typeface="+mn-lt"/>
                <a:ea typeface="+mn-ea"/>
              </a:rPr>
              <a:t>r</a:t>
            </a:r>
            <a:r>
              <a:rPr lang="en-US" altLang="zh-CN" b="1" u="sng" dirty="0">
                <a:solidFill>
                  <a:srgbClr val="3333FF"/>
                </a:solidFill>
                <a:latin typeface="+mn-lt"/>
                <a:ea typeface="+mn-ea"/>
              </a:rPr>
              <a:t>(</a:t>
            </a:r>
            <a:r>
              <a:rPr lang="en-US" altLang="zh-CN" b="1" u="sng" dirty="0">
                <a:solidFill>
                  <a:srgbClr val="3333FF"/>
                </a:solidFill>
                <a:latin typeface="+mn-lt"/>
                <a:ea typeface="+mn-ea"/>
                <a:sym typeface="Symbol" pitchFamily="18" charset="2"/>
              </a:rPr>
              <a:t></a:t>
            </a:r>
            <a:r>
              <a:rPr lang="en-US" altLang="zh-CN" b="1" u="sng" dirty="0">
                <a:solidFill>
                  <a:srgbClr val="3333FF"/>
                </a:solidFill>
                <a:latin typeface="+mn-lt"/>
                <a:ea typeface="+mn-ea"/>
              </a:rPr>
              <a:t>)</a:t>
            </a: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</a:rPr>
              <a:t>：</a:t>
            </a:r>
            <a:r>
              <a:rPr lang="zh-CN" altLang="en-US" b="1" dirty="0">
                <a:latin typeface="+mn-lt"/>
                <a:ea typeface="+mn-ea"/>
              </a:rPr>
              <a:t>画</a:t>
            </a:r>
            <a:r>
              <a:rPr lang="en-US" altLang="zh-CN" b="1" i="1" dirty="0">
                <a:latin typeface="+mn-lt"/>
                <a:ea typeface="+mn-ea"/>
              </a:rPr>
              <a:t>t </a:t>
            </a:r>
            <a:r>
              <a:rPr lang="en-US" altLang="zh-CN" b="1" dirty="0">
                <a:latin typeface="Times New Roman"/>
                <a:ea typeface="+mn-ea"/>
                <a:cs typeface="Times New Roman"/>
              </a:rPr>
              <a:t>→</a:t>
            </a:r>
            <a:r>
              <a:rPr lang="en-US" altLang="zh-CN" b="1" dirty="0">
                <a:latin typeface="+mn-lt"/>
                <a:ea typeface="+mn-ea"/>
                <a:sym typeface="Symbol" pitchFamily="18" charset="2"/>
              </a:rPr>
              <a:t></a:t>
            </a:r>
            <a:r>
              <a:rPr lang="zh-CN" altLang="en-US" b="1" dirty="0">
                <a:latin typeface="+mn-lt"/>
                <a:ea typeface="+mn-ea"/>
              </a:rPr>
              <a:t>图</a:t>
            </a:r>
            <a:r>
              <a:rPr lang="en-US" altLang="zh-CN" b="1" dirty="0">
                <a:latin typeface="+mn-lt"/>
                <a:ea typeface="+mn-ea"/>
              </a:rPr>
              <a:t>:</a:t>
            </a:r>
            <a:r>
              <a:rPr lang="zh-CN" altLang="en-US" b="1" u="sng" dirty="0">
                <a:latin typeface="+mn-lt"/>
                <a:ea typeface="+mn-ea"/>
              </a:rPr>
              <a:t>开关已经动作（已换路）</a:t>
            </a:r>
            <a:r>
              <a:rPr lang="en-US" altLang="zh-CN" b="1" dirty="0">
                <a:latin typeface="+mn-lt"/>
                <a:ea typeface="+mn-ea"/>
              </a:rPr>
              <a:t>,</a:t>
            </a:r>
            <a:r>
              <a:rPr lang="zh-CN" altLang="en-US" b="1" dirty="0">
                <a:latin typeface="+mn-lt"/>
                <a:ea typeface="+mn-ea"/>
              </a:rPr>
              <a:t>电路达到新的稳定状态。</a:t>
            </a:r>
            <a:endParaRPr lang="en-US" altLang="zh-CN" b="1" dirty="0">
              <a:latin typeface="+mn-lt"/>
              <a:ea typeface="+mn-ea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84153" y="1818345"/>
            <a:ext cx="7799388" cy="576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b="1" dirty="0">
                <a:latin typeface="+mn-lt"/>
                <a:ea typeface="+mn-ea"/>
              </a:rPr>
              <a:t>3. </a:t>
            </a:r>
            <a:r>
              <a:rPr lang="zh-CN" altLang="en-US" b="1" u="sng" dirty="0">
                <a:solidFill>
                  <a:srgbClr val="0000FF"/>
                </a:solidFill>
                <a:latin typeface="+mn-lt"/>
                <a:ea typeface="+mn-ea"/>
              </a:rPr>
              <a:t>计算时间常数</a:t>
            </a:r>
            <a:r>
              <a:rPr lang="zh-CN" altLang="en-US" b="1" i="1" u="sng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</a:t>
            </a:r>
            <a:r>
              <a:rPr lang="zh-CN" altLang="en-US" b="1" i="1" u="sng" dirty="0">
                <a:solidFill>
                  <a:srgbClr val="0000FF"/>
                </a:solidFill>
                <a:latin typeface="+mn-lt"/>
                <a:ea typeface="+mn-ea"/>
              </a:rPr>
              <a:t> </a:t>
            </a: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</a:rPr>
              <a:t>：</a:t>
            </a:r>
            <a:r>
              <a:rPr lang="zh-CN" altLang="en-US" b="1" dirty="0"/>
              <a:t> （开关已动作）</a:t>
            </a:r>
            <a:endParaRPr lang="en-US" altLang="zh-CN" b="1" dirty="0">
              <a:solidFill>
                <a:srgbClr val="3333FF"/>
              </a:solidFill>
              <a:latin typeface="+mn-lt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4153" y="3964132"/>
            <a:ext cx="6922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b="1" dirty="0">
                <a:latin typeface="+mn-lt"/>
                <a:ea typeface="+mn-ea"/>
              </a:rPr>
              <a:t>4. </a:t>
            </a:r>
            <a:r>
              <a:rPr lang="zh-CN" altLang="en-US" b="1" dirty="0">
                <a:latin typeface="+mn-lt"/>
                <a:ea typeface="+mn-ea"/>
              </a:rPr>
              <a:t>将</a:t>
            </a:r>
            <a:r>
              <a:rPr lang="en-US" altLang="zh-CN" b="1" i="1" dirty="0">
                <a:solidFill>
                  <a:srgbClr val="3333FF"/>
                </a:solidFill>
                <a:latin typeface="+mn-lt"/>
                <a:ea typeface="+mn-ea"/>
              </a:rPr>
              <a:t>r 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</a:rPr>
              <a:t>(0</a:t>
            </a:r>
            <a:r>
              <a:rPr lang="en-US" altLang="zh-CN" b="1" baseline="30000" dirty="0">
                <a:solidFill>
                  <a:srgbClr val="3333FF"/>
                </a:solidFill>
                <a:latin typeface="+mn-lt"/>
                <a:ea typeface="+mn-ea"/>
              </a:rPr>
              <a:t>+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</a:rPr>
              <a:t>)</a:t>
            </a:r>
            <a:r>
              <a:rPr lang="zh-CN" altLang="en-US" b="1" dirty="0">
                <a:latin typeface="+mn-lt"/>
                <a:ea typeface="+mn-ea"/>
              </a:rPr>
              <a:t>，</a:t>
            </a:r>
            <a:r>
              <a:rPr lang="en-US" altLang="zh-CN" b="1" i="1" dirty="0">
                <a:solidFill>
                  <a:srgbClr val="3333FF"/>
                </a:solidFill>
                <a:latin typeface="+mn-lt"/>
                <a:ea typeface="+mn-ea"/>
              </a:rPr>
              <a:t>r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</a:rPr>
              <a:t>(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  <a:sym typeface="Symbol" pitchFamily="18" charset="2"/>
              </a:rPr>
              <a:t></a:t>
            </a:r>
            <a:r>
              <a:rPr lang="en-US" altLang="zh-CN" b="1" dirty="0">
                <a:solidFill>
                  <a:srgbClr val="3333FF"/>
                </a:solidFill>
                <a:latin typeface="+mn-lt"/>
                <a:ea typeface="+mn-ea"/>
              </a:rPr>
              <a:t>)</a:t>
            </a:r>
            <a:r>
              <a:rPr lang="zh-CN" altLang="en-US" b="1" dirty="0">
                <a:latin typeface="+mn-lt"/>
                <a:ea typeface="+mn-ea"/>
              </a:rPr>
              <a:t>和</a:t>
            </a:r>
            <a:r>
              <a:rPr lang="zh-CN" altLang="en-US" b="1" dirty="0">
                <a:solidFill>
                  <a:srgbClr val="3333FF"/>
                </a:solidFill>
                <a:latin typeface="+mn-lt"/>
                <a:ea typeface="+mn-ea"/>
              </a:rPr>
              <a:t> </a:t>
            </a:r>
            <a:r>
              <a:rPr lang="zh-CN" altLang="en-US" b="1" i="1" dirty="0">
                <a:solidFill>
                  <a:srgbClr val="3333FF"/>
                </a:solidFill>
                <a:latin typeface="+mn-lt"/>
                <a:ea typeface="+mn-ea"/>
                <a:sym typeface="Symbol" pitchFamily="18" charset="2"/>
              </a:rPr>
              <a:t></a:t>
            </a:r>
            <a:r>
              <a:rPr lang="zh-CN" altLang="en-US" b="1" i="1" dirty="0">
                <a:solidFill>
                  <a:srgbClr val="3333FF"/>
                </a:solidFill>
                <a:latin typeface="+mn-lt"/>
                <a:ea typeface="+mn-ea"/>
              </a:rPr>
              <a:t> </a:t>
            </a:r>
            <a:r>
              <a:rPr lang="zh-CN" altLang="en-US" b="1" dirty="0">
                <a:latin typeface="+mn-lt"/>
                <a:ea typeface="+mn-ea"/>
              </a:rPr>
              <a:t>代入三要素一般表达式。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111602"/>
              </p:ext>
            </p:extLst>
          </p:nvPr>
        </p:nvGraphicFramePr>
        <p:xfrm>
          <a:off x="755576" y="4449177"/>
          <a:ext cx="5843587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6" name="Equation" r:id="rId3" imgW="2209680" imgH="330120" progId="Equation.DSMT4">
                  <p:embed/>
                </p:oleObj>
              </mc:Choice>
              <mc:Fallback>
                <p:oleObj name="Equation" r:id="rId3" imgW="2209680" imgH="330120" progId="Equation.DSMT4">
                  <p:embed/>
                  <p:pic>
                    <p:nvPicPr>
                      <p:cNvPr id="2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449177"/>
                        <a:ext cx="5843587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右箭头 4"/>
          <p:cNvSpPr/>
          <p:nvPr/>
        </p:nvSpPr>
        <p:spPr bwMode="auto">
          <a:xfrm>
            <a:off x="2690320" y="1366465"/>
            <a:ext cx="387441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1761" y="994992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电容</a:t>
            </a:r>
            <a:r>
              <a:rPr lang="zh-CN" altLang="en-US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→</a:t>
            </a:r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开路</a:t>
            </a:r>
            <a:endParaRPr lang="en-US" altLang="zh-CN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电感</a:t>
            </a:r>
            <a:r>
              <a:rPr lang="zh-CN" altLang="en-US" b="1" dirty="0">
                <a:solidFill>
                  <a:srgbClr val="FF3300"/>
                </a:solidFill>
                <a:latin typeface="Times New Roman"/>
                <a:ea typeface="楷体" panose="02010609060101010101" pitchFamily="49" charset="-122"/>
                <a:cs typeface="Times New Roman"/>
              </a:rPr>
              <a:t>→</a:t>
            </a:r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短路</a:t>
            </a:r>
            <a:endParaRPr lang="zh-CN" altLang="en-US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05017" y="1243646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hangingPunct="0"/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直流电阻电路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08460" y="1243644"/>
            <a:ext cx="2276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+mn-lt"/>
                <a:ea typeface="楷体" panose="02010609060101010101" pitchFamily="49" charset="-122"/>
              </a:rPr>
              <a:t>确定稳态值</a:t>
            </a:r>
            <a:r>
              <a:rPr lang="en-US" altLang="zh-CN" b="1" i="1" dirty="0">
                <a:latin typeface="+mn-lt"/>
                <a:ea typeface="楷体" panose="02010609060101010101" pitchFamily="49" charset="-122"/>
              </a:rPr>
              <a:t>r</a:t>
            </a:r>
            <a:r>
              <a:rPr lang="en-US" altLang="zh-CN" b="1" dirty="0">
                <a:latin typeface="+mn-lt"/>
                <a:ea typeface="楷体" panose="02010609060101010101" pitchFamily="49" charset="-122"/>
              </a:rPr>
              <a:t>(</a:t>
            </a:r>
            <a:r>
              <a:rPr lang="en-US" altLang="zh-CN" b="1" dirty="0">
                <a:latin typeface="+mn-lt"/>
                <a:ea typeface="楷体" panose="02010609060101010101" pitchFamily="49" charset="-122"/>
                <a:sym typeface="Symbol" pitchFamily="18" charset="2"/>
              </a:rPr>
              <a:t></a:t>
            </a:r>
            <a:r>
              <a:rPr lang="en-US" altLang="zh-CN" b="1" dirty="0">
                <a:latin typeface="+mn-lt"/>
                <a:ea typeface="楷体" panose="02010609060101010101" pitchFamily="49" charset="-122"/>
              </a:rPr>
              <a:t>)</a:t>
            </a:r>
            <a:endParaRPr lang="zh-CN" altLang="en-US" dirty="0"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11" name="右箭头 9"/>
          <p:cNvSpPr/>
          <p:nvPr/>
        </p:nvSpPr>
        <p:spPr bwMode="auto">
          <a:xfrm>
            <a:off x="5245963" y="1406066"/>
            <a:ext cx="387441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86528" y="2317426"/>
            <a:ext cx="7477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/>
              <a:t>（</a:t>
            </a:r>
            <a:r>
              <a:rPr lang="en-US" altLang="zh-CN" b="1" dirty="0"/>
              <a:t>1</a:t>
            </a:r>
            <a:r>
              <a:rPr lang="zh-CN" altLang="en-US" b="1" dirty="0"/>
              <a:t>）求等效电阻的电路：在原电路中把动态元件移去，从移去的动态元件的端口看进去（</a:t>
            </a:r>
            <a:r>
              <a:rPr lang="zh-CN" altLang="en-US" b="1" dirty="0">
                <a:solidFill>
                  <a:srgbClr val="FF0000"/>
                </a:solidFill>
              </a:rPr>
              <a:t>电压源短路，电流源开路，受控源保留</a:t>
            </a:r>
            <a:r>
              <a:rPr lang="zh-CN" altLang="en-US" b="1" dirty="0"/>
              <a:t>），求解等效电阻</a:t>
            </a:r>
            <a:r>
              <a:rPr lang="en-US" altLang="zh-CN" b="1" dirty="0"/>
              <a:t>.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58252" y="34304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b="1" dirty="0"/>
              <a:t>（</a:t>
            </a:r>
            <a:r>
              <a:rPr lang="en-US" altLang="zh-CN" b="1" dirty="0"/>
              <a:t>2</a:t>
            </a:r>
            <a:r>
              <a:rPr lang="zh-CN" altLang="en-US" b="1" dirty="0"/>
              <a:t>）带入</a:t>
            </a:r>
            <a:r>
              <a:rPr lang="zh-CN" altLang="en-US" b="1" i="1" dirty="0">
                <a:solidFill>
                  <a:srgbClr val="FF0000"/>
                </a:solidFill>
                <a:sym typeface="Symbol" pitchFamily="18" charset="2"/>
              </a:rPr>
              <a:t></a:t>
            </a:r>
            <a:r>
              <a:rPr lang="zh-CN" altLang="en-US" b="1" i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=</a:t>
            </a:r>
            <a:r>
              <a:rPr lang="en-US" altLang="zh-CN" b="1" i="1" dirty="0">
                <a:solidFill>
                  <a:srgbClr val="FF0000"/>
                </a:solidFill>
              </a:rPr>
              <a:t>RC</a:t>
            </a:r>
            <a:r>
              <a:rPr lang="en-US" altLang="zh-CN" b="1" i="1" dirty="0"/>
              <a:t> </a:t>
            </a:r>
            <a:r>
              <a:rPr lang="zh-CN" altLang="en-US" b="1" dirty="0"/>
              <a:t>或 </a:t>
            </a:r>
            <a:r>
              <a:rPr lang="zh-CN" altLang="en-US" b="1" i="1" dirty="0">
                <a:solidFill>
                  <a:srgbClr val="FF0000"/>
                </a:solidFill>
                <a:sym typeface="Symbol" pitchFamily="18" charset="2"/>
              </a:rPr>
              <a:t></a:t>
            </a:r>
            <a:r>
              <a:rPr lang="zh-CN" altLang="en-US" b="1" i="1" dirty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=</a:t>
            </a:r>
            <a:r>
              <a:rPr lang="en-US" altLang="zh-CN" b="1" i="1" dirty="0">
                <a:solidFill>
                  <a:srgbClr val="FF0000"/>
                </a:solidFill>
              </a:rPr>
              <a:t>L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en-US" altLang="zh-CN" b="1" i="1" dirty="0">
                <a:solidFill>
                  <a:srgbClr val="FF0000"/>
                </a:solidFill>
              </a:rPr>
              <a:t>R</a:t>
            </a:r>
            <a:endParaRPr lang="zh-CN" alt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21308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 animBg="1"/>
      <p:bldP spid="8" grpId="0"/>
      <p:bldP spid="9" grpId="0"/>
      <p:bldP spid="10" grpId="0"/>
      <p:bldP spid="11" grpId="0" animBg="1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AutoShape 93"/>
          <p:cNvSpPr>
            <a:spLocks noChangeArrowheads="1"/>
          </p:cNvSpPr>
          <p:nvPr/>
        </p:nvSpPr>
        <p:spPr bwMode="auto">
          <a:xfrm>
            <a:off x="184150" y="331490"/>
            <a:ext cx="8856663" cy="800100"/>
          </a:xfrm>
          <a:prstGeom prst="roundRect">
            <a:avLst>
              <a:gd name="adj" fmla="val 16301"/>
            </a:avLst>
          </a:prstGeom>
          <a:gradFill rotWithShape="1">
            <a:gsLst>
              <a:gs pos="0">
                <a:srgbClr val="9C9CFF"/>
              </a:gs>
              <a:gs pos="35001">
                <a:srgbClr val="BABAFF"/>
              </a:gs>
              <a:gs pos="100000">
                <a:srgbClr val="E4E4FF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 b="1">
              <a:solidFill>
                <a:srgbClr val="000000"/>
              </a:solidFill>
              <a:sym typeface="Times New Roman" pitchFamily="18" charset="0"/>
            </a:endParaRPr>
          </a:p>
        </p:txBody>
      </p:sp>
      <p:sp>
        <p:nvSpPr>
          <p:cNvPr id="25604" name="文本框 6"/>
          <p:cNvSpPr txBox="1">
            <a:spLocks noChangeArrowheads="1"/>
          </p:cNvSpPr>
          <p:nvPr/>
        </p:nvSpPr>
        <p:spPr bwMode="auto">
          <a:xfrm>
            <a:off x="363538" y="339502"/>
            <a:ext cx="84724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 dirty="0">
                <a:latin typeface="宋体" pitchFamily="2" charset="-122"/>
                <a:sym typeface="宋体" pitchFamily="2" charset="-122"/>
              </a:rPr>
              <a:t>【例】</a:t>
            </a:r>
            <a:r>
              <a:rPr lang="zh-CN" altLang="en-US" b="1" dirty="0">
                <a:latin typeface="+mn-lt"/>
              </a:rPr>
              <a:t>电路原处于稳定状态。</a:t>
            </a:r>
            <a:r>
              <a:rPr lang="en-US" altLang="zh-CN" b="1" i="1" dirty="0">
                <a:latin typeface="+mn-lt"/>
              </a:rPr>
              <a:t> t=</a:t>
            </a:r>
            <a:r>
              <a:rPr lang="en-US" altLang="zh-CN" b="1" dirty="0">
                <a:latin typeface="+mn-lt"/>
              </a:rPr>
              <a:t>0</a:t>
            </a:r>
            <a:r>
              <a:rPr lang="zh-CN" altLang="en-US" b="1" dirty="0">
                <a:latin typeface="+mn-lt"/>
              </a:rPr>
              <a:t>时开关</a:t>
            </a:r>
            <a:r>
              <a:rPr lang="en-US" altLang="zh-CN" b="1" dirty="0">
                <a:latin typeface="+mn-lt"/>
              </a:rPr>
              <a:t>K</a:t>
            </a:r>
            <a:r>
              <a:rPr lang="zh-CN" altLang="en-US" b="1" dirty="0">
                <a:latin typeface="+mn-lt"/>
              </a:rPr>
              <a:t>闭合，求</a:t>
            </a:r>
            <a:r>
              <a:rPr lang="en-US" altLang="zh-CN" b="1" i="1" dirty="0">
                <a:latin typeface="+mn-lt"/>
              </a:rPr>
              <a:t>t&gt;</a:t>
            </a:r>
            <a:r>
              <a:rPr lang="en-US" altLang="zh-CN" b="1" dirty="0">
                <a:latin typeface="+mn-lt"/>
              </a:rPr>
              <a:t>0</a:t>
            </a:r>
            <a:r>
              <a:rPr lang="zh-CN" altLang="en-US" b="1" dirty="0">
                <a:latin typeface="+mn-lt"/>
              </a:rPr>
              <a:t>的响应</a:t>
            </a:r>
            <a:r>
              <a:rPr lang="en-US" altLang="zh-CN" b="1" i="1" dirty="0" err="1">
                <a:latin typeface="+mn-lt"/>
              </a:rPr>
              <a:t>i</a:t>
            </a:r>
            <a:r>
              <a:rPr lang="en-US" altLang="zh-CN" b="1" dirty="0">
                <a:latin typeface="+mn-lt"/>
              </a:rPr>
              <a:t>(</a:t>
            </a:r>
            <a:r>
              <a:rPr lang="en-US" altLang="zh-CN" b="1" i="1" dirty="0">
                <a:latin typeface="+mn-lt"/>
              </a:rPr>
              <a:t>t</a:t>
            </a:r>
            <a:r>
              <a:rPr lang="en-US" altLang="zh-CN" b="1" dirty="0">
                <a:latin typeface="+mn-lt"/>
              </a:rPr>
              <a:t>)</a:t>
            </a:r>
            <a:r>
              <a:rPr lang="zh-CN" altLang="en-US" b="1" dirty="0">
                <a:latin typeface="+mn-lt"/>
              </a:rPr>
              <a:t>，并画波形图。 </a:t>
            </a:r>
            <a:endParaRPr lang="en-US" altLang="zh-CN" b="1" dirty="0">
              <a:latin typeface="+mn-lt"/>
              <a:sym typeface="宋体" pitchFamily="2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83740" y="3723878"/>
            <a:ext cx="76320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sym typeface="宋体" pitchFamily="2" charset="-122"/>
              </a:rPr>
              <a:t>分析</a:t>
            </a:r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：分别求出</a:t>
            </a:r>
            <a:r>
              <a:rPr lang="en-US" altLang="zh-CN" b="1" i="1" dirty="0" err="1">
                <a:latin typeface="+mn-lt"/>
                <a:ea typeface="+mn-ea"/>
                <a:sym typeface="宋体" pitchFamily="2" charset="-122"/>
              </a:rPr>
              <a:t>i</a:t>
            </a:r>
            <a:r>
              <a:rPr lang="en-US" altLang="zh-CN" b="1" baseline="-25000" dirty="0">
                <a:latin typeface="+mn-lt"/>
                <a:ea typeface="+mn-ea"/>
                <a:sym typeface="宋体" pitchFamily="2" charset="-122"/>
              </a:rPr>
              <a:t> </a:t>
            </a:r>
            <a:r>
              <a:rPr lang="en-US" altLang="zh-CN" b="1" dirty="0">
                <a:latin typeface="+mn-lt"/>
                <a:ea typeface="+mn-ea"/>
                <a:sym typeface="宋体" pitchFamily="2" charset="-122"/>
              </a:rPr>
              <a:t>(0</a:t>
            </a:r>
            <a:r>
              <a:rPr lang="en-US" altLang="zh-CN" b="1" baseline="30000" dirty="0">
                <a:latin typeface="+mn-lt"/>
                <a:ea typeface="+mn-ea"/>
                <a:sym typeface="宋体" pitchFamily="2" charset="-122"/>
              </a:rPr>
              <a:t>+</a:t>
            </a:r>
            <a:r>
              <a:rPr lang="en-US" altLang="zh-CN" b="1" dirty="0">
                <a:latin typeface="+mn-lt"/>
                <a:ea typeface="+mn-ea"/>
                <a:sym typeface="宋体" pitchFamily="2" charset="-122"/>
              </a:rPr>
              <a:t>)</a:t>
            </a:r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、</a:t>
            </a:r>
            <a:r>
              <a:rPr lang="en-US" altLang="zh-CN" b="1" i="1" dirty="0">
                <a:sym typeface="宋体" pitchFamily="2" charset="-122"/>
              </a:rPr>
              <a:t> </a:t>
            </a:r>
            <a:r>
              <a:rPr lang="en-US" altLang="zh-CN" b="1" i="1" dirty="0" err="1">
                <a:sym typeface="宋体" pitchFamily="2" charset="-122"/>
              </a:rPr>
              <a:t>i</a:t>
            </a:r>
            <a:r>
              <a:rPr lang="en-US" altLang="zh-CN" b="1" i="1" dirty="0">
                <a:solidFill>
                  <a:srgbClr val="3333FF"/>
                </a:solidFill>
              </a:rPr>
              <a:t> </a:t>
            </a:r>
            <a:r>
              <a:rPr lang="en-US" altLang="zh-CN" b="1" dirty="0">
                <a:latin typeface="+mn-lt"/>
                <a:ea typeface="+mn-ea"/>
              </a:rPr>
              <a:t>(</a:t>
            </a:r>
            <a:r>
              <a:rPr lang="en-US" altLang="zh-CN" b="1" dirty="0">
                <a:latin typeface="+mn-lt"/>
                <a:ea typeface="+mn-ea"/>
                <a:sym typeface="Symbol" pitchFamily="18" charset="2"/>
              </a:rPr>
              <a:t></a:t>
            </a:r>
            <a:r>
              <a:rPr lang="en-US" altLang="zh-CN" b="1" dirty="0">
                <a:latin typeface="+mn-lt"/>
                <a:ea typeface="+mn-ea"/>
              </a:rPr>
              <a:t>)</a:t>
            </a:r>
            <a:r>
              <a:rPr lang="zh-CN" altLang="en-US" b="1" dirty="0">
                <a:latin typeface="+mn-lt"/>
                <a:ea typeface="+mn-ea"/>
              </a:rPr>
              <a:t> </a:t>
            </a:r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、</a:t>
            </a:r>
            <a:r>
              <a:rPr lang="zh-CN" altLang="en-US" b="1" dirty="0">
                <a:latin typeface="+mn-lt"/>
                <a:ea typeface="+mn-ea"/>
                <a:sym typeface="Symbol" pitchFamily="18" charset="2"/>
              </a:rPr>
              <a:t>带入三要素表达式。</a:t>
            </a:r>
            <a:endParaRPr lang="en-US" altLang="zh-CN" b="1" dirty="0">
              <a:latin typeface="+mn-lt"/>
              <a:ea typeface="+mn-ea"/>
              <a:sym typeface="宋体" pitchFamily="2" charset="-122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19420"/>
            <a:ext cx="3067658" cy="20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42693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952027"/>
            <a:ext cx="2546623" cy="226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7544" y="324693"/>
            <a:ext cx="31293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+mn-lt"/>
                <a:ea typeface="+mn-ea"/>
                <a:sym typeface="宋体" pitchFamily="2" charset="-122"/>
              </a:rPr>
              <a:t>解：</a:t>
            </a:r>
            <a:r>
              <a:rPr lang="en-US" altLang="zh-CN" b="1" dirty="0">
                <a:latin typeface="+mn-lt"/>
                <a:ea typeface="+mn-ea"/>
                <a:sym typeface="宋体" pitchFamily="2" charset="-122"/>
              </a:rPr>
              <a:t>1.</a:t>
            </a:r>
            <a:r>
              <a:rPr lang="zh-CN" altLang="en-US" b="1" dirty="0">
                <a:latin typeface="+mn-lt"/>
                <a:ea typeface="+mn-ea"/>
              </a:rPr>
              <a:t>计算初始值</a:t>
            </a:r>
            <a:r>
              <a:rPr lang="en-US" altLang="zh-CN" b="1" i="1" dirty="0" err="1">
                <a:solidFill>
                  <a:srgbClr val="FF0000"/>
                </a:solidFill>
                <a:latin typeface="+mn-lt"/>
                <a:ea typeface="+mn-ea"/>
              </a:rPr>
              <a:t>i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(0</a:t>
            </a:r>
            <a:r>
              <a:rPr lang="en-US" altLang="zh-CN" b="1" baseline="30000" dirty="0">
                <a:solidFill>
                  <a:srgbClr val="FF0000"/>
                </a:solidFill>
                <a:latin typeface="+mn-lt"/>
                <a:ea typeface="+mn-ea"/>
              </a:rPr>
              <a:t>+</a:t>
            </a:r>
            <a:r>
              <a:rPr lang="en-US" altLang="zh-CN" b="1" dirty="0">
                <a:solidFill>
                  <a:srgbClr val="FF0000"/>
                </a:solidFill>
                <a:latin typeface="+mn-lt"/>
                <a:ea typeface="+mn-ea"/>
              </a:rPr>
              <a:t>)</a:t>
            </a:r>
            <a:endParaRPr lang="zh-CN" altLang="en-US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758240"/>
              </p:ext>
            </p:extLst>
          </p:nvPr>
        </p:nvGraphicFramePr>
        <p:xfrm>
          <a:off x="2483768" y="3221038"/>
          <a:ext cx="2333625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42" name="Equation" r:id="rId4" imgW="1193760" imgH="393480" progId="Equation.DSMT4">
                  <p:embed/>
                </p:oleObj>
              </mc:Choice>
              <mc:Fallback>
                <p:oleObj name="Equation" r:id="rId4" imgW="11937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221038"/>
                        <a:ext cx="2333625" cy="80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67543" y="4054301"/>
            <a:ext cx="83772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</a:rPr>
              <a:t>换路定则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</a:rPr>
              <a:t>：</a:t>
            </a:r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461889"/>
              </p:ext>
            </p:extLst>
          </p:nvPr>
        </p:nvGraphicFramePr>
        <p:xfrm>
          <a:off x="2483768" y="4089667"/>
          <a:ext cx="273685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43" name="Equation" r:id="rId6" imgW="1257120" imgH="241200" progId="Equation.DSMT4">
                  <p:embed/>
                </p:oleObj>
              </mc:Choice>
              <mc:Fallback>
                <p:oleObj name="Equation" r:id="rId6" imgW="12571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4089667"/>
                        <a:ext cx="2736850" cy="549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07504" y="1017191"/>
            <a:ext cx="2590800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3333FF"/>
                </a:solidFill>
                <a:latin typeface="楷体_GB2312" pitchFamily="49" charset="-122"/>
              </a:rPr>
              <a:t>0</a:t>
            </a:r>
            <a:r>
              <a:rPr lang="en-US" altLang="zh-CN" b="1" baseline="30000" dirty="0">
                <a:solidFill>
                  <a:srgbClr val="3333FF"/>
                </a:solidFill>
                <a:latin typeface="楷体_GB2312" pitchFamily="49" charset="-122"/>
              </a:rPr>
              <a:t>-</a:t>
            </a:r>
            <a:r>
              <a:rPr lang="zh-CN" altLang="en-US" b="1" dirty="0">
                <a:solidFill>
                  <a:srgbClr val="3333FF"/>
                </a:solidFill>
                <a:latin typeface="楷体_GB2312" pitchFamily="49" charset="-122"/>
              </a:rPr>
              <a:t>图：</a:t>
            </a: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14742" y="911610"/>
            <a:ext cx="3067658" cy="20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右箭头 15"/>
          <p:cNvSpPr/>
          <p:nvPr/>
        </p:nvSpPr>
        <p:spPr bwMode="auto">
          <a:xfrm>
            <a:off x="4788024" y="1846928"/>
            <a:ext cx="288032" cy="23899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>
            <a:off x="7660970" y="1679295"/>
            <a:ext cx="0" cy="537094"/>
          </a:xfrm>
          <a:prstGeom prst="line">
            <a:avLst/>
          </a:prstGeom>
          <a:ln w="38100">
            <a:solidFill>
              <a:srgbClr val="3333FF"/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0080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 animBg="1"/>
    </p:bldLst>
  </p:timing>
</p:sld>
</file>

<file path=ppt/theme/theme1.xml><?xml version="1.0" encoding="utf-8"?>
<a:theme xmlns:a="http://schemas.openxmlformats.org/drawingml/2006/main" name="2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ln>
          <a:headEnd type="none" w="med" len="med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>
          <a:defRPr b="1" dirty="0">
            <a:solidFill>
              <a:srgbClr val="FF0000"/>
            </a:solidFill>
            <a:latin typeface="+mn-lt"/>
            <a:ea typeface="+mn-ea"/>
            <a:sym typeface="宋体" pitchFamily="2" charset="-122"/>
          </a:defRPr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14581</TotalTime>
  <Words>1144</Words>
  <Application>Microsoft Office PowerPoint</Application>
  <PresentationFormat>全屏显示(16:9)</PresentationFormat>
  <Paragraphs>211</Paragraphs>
  <Slides>29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楷体</vt:lpstr>
      <vt:lpstr>楷体_GB2312</vt:lpstr>
      <vt:lpstr>宋体</vt:lpstr>
      <vt:lpstr>Arial</vt:lpstr>
      <vt:lpstr>Calibri</vt:lpstr>
      <vt:lpstr>Times New Roman</vt:lpstr>
      <vt:lpstr>Wingdings</vt:lpstr>
      <vt:lpstr>2_默认设计模板</vt:lpstr>
      <vt:lpstr>空演示文稿</vt:lpstr>
      <vt:lpstr>Equation</vt:lpstr>
      <vt:lpstr>Visio</vt:lpstr>
      <vt:lpstr>MathType 6.0 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1251</cp:revision>
  <dcterms:created xsi:type="dcterms:W3CDTF">2004-09-16T03:31:17Z</dcterms:created>
  <dcterms:modified xsi:type="dcterms:W3CDTF">2020-04-07T08:01:40Z</dcterms:modified>
</cp:coreProperties>
</file>