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4" r:id="rId1"/>
    <p:sldMasterId id="2147484407" r:id="rId2"/>
  </p:sldMasterIdLst>
  <p:notesMasterIdLst>
    <p:notesMasterId r:id="rId23"/>
  </p:notesMasterIdLst>
  <p:handoutMasterIdLst>
    <p:handoutMasterId r:id="rId24"/>
  </p:handoutMasterIdLst>
  <p:sldIdLst>
    <p:sldId id="443" r:id="rId3"/>
    <p:sldId id="476" r:id="rId4"/>
    <p:sldId id="424" r:id="rId5"/>
    <p:sldId id="475" r:id="rId6"/>
    <p:sldId id="470" r:id="rId7"/>
    <p:sldId id="468" r:id="rId8"/>
    <p:sldId id="461" r:id="rId9"/>
    <p:sldId id="466" r:id="rId10"/>
    <p:sldId id="451" r:id="rId11"/>
    <p:sldId id="462" r:id="rId12"/>
    <p:sldId id="453" r:id="rId13"/>
    <p:sldId id="463" r:id="rId14"/>
    <p:sldId id="464" r:id="rId15"/>
    <p:sldId id="394" r:id="rId16"/>
    <p:sldId id="395" r:id="rId17"/>
    <p:sldId id="448" r:id="rId18"/>
    <p:sldId id="403" r:id="rId19"/>
    <p:sldId id="404" r:id="rId20"/>
    <p:sldId id="405" r:id="rId21"/>
    <p:sldId id="406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FF00"/>
    <a:srgbClr val="FF3300"/>
    <a:srgbClr val="00CC00"/>
    <a:srgbClr val="FFFFFF"/>
    <a:srgbClr val="FF3399"/>
    <a:srgbClr val="0066CC"/>
    <a:srgbClr val="FFCC00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1011" autoAdjust="0"/>
  </p:normalViewPr>
  <p:slideViewPr>
    <p:cSldViewPr>
      <p:cViewPr varScale="1">
        <p:scale>
          <a:sx n="118" d="100"/>
          <a:sy n="118" d="100"/>
        </p:scale>
        <p:origin x="1052" y="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2022/4/14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30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2022/4/14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前面介绍了换路定理，解决了从</a:t>
            </a:r>
            <a:r>
              <a:rPr lang="en-US" altLang="zh-CN" dirty="0"/>
              <a:t>0-</a:t>
            </a:r>
            <a:r>
              <a:rPr lang="zh-CN" altLang="en-US" dirty="0"/>
              <a:t>时刻到</a:t>
            </a:r>
            <a:r>
              <a:rPr lang="en-US" altLang="zh-CN" dirty="0"/>
              <a:t>0+</a:t>
            </a:r>
            <a:r>
              <a:rPr lang="zh-CN" altLang="en-US" dirty="0"/>
              <a:t>时刻的问题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4053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工程技术中时间常数一般不会大于毫秒数量级，故过渡过程也称为暂态过程。同样可以画出波形，可以看出：</a:t>
            </a:r>
            <a:r>
              <a:rPr lang="en-US" altLang="zh-CN" dirty="0"/>
              <a:t>1</a:t>
            </a:r>
            <a:r>
              <a:rPr lang="zh-CN" altLang="en-US" dirty="0"/>
              <a:t>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88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3333FF"/>
                </a:solidFill>
              </a:rPr>
              <a:t>可以用等效概念划归为一个等效动态元件的电路也称为一阶电路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3333FF"/>
                </a:solidFill>
              </a:rPr>
              <a:t>出镜！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把过渡过程描述成一个微分方程，一阶导数，用数学的方法求解，叫经典法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最终衰减到零，即放电过程结束       </a:t>
            </a:r>
            <a:r>
              <a:rPr lang="zh-CN" altLang="en-US" sz="1200" dirty="0"/>
              <a:t>响应衰减的快慢取决于</a:t>
            </a:r>
            <a:r>
              <a:rPr lang="en-US" altLang="zh-CN" sz="1200" i="1" dirty="0">
                <a:solidFill>
                  <a:srgbClr val="FF0000"/>
                </a:solidFill>
              </a:rPr>
              <a:t>RC</a:t>
            </a:r>
            <a:r>
              <a:rPr lang="zh-CN" altLang="en-US" sz="1200" b="1" dirty="0">
                <a:latin typeface="+mn-ea"/>
                <a:sym typeface="Symbol" pitchFamily="18" charset="2"/>
              </a:rPr>
              <a:t>大小反映了放电过程时间的长短</a:t>
            </a:r>
            <a:r>
              <a:rPr lang="zh-CN" altLang="en-US" sz="1200" dirty="0">
                <a:sym typeface="Symbol" pitchFamily="18" charset="2"/>
              </a:rPr>
              <a:t>。</a:t>
            </a:r>
            <a:endParaRPr lang="en-US" altLang="zh-CN" sz="1200" dirty="0">
              <a:sym typeface="Symbol" pitchFamily="18" charset="2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i="1" dirty="0">
              <a:solidFill>
                <a:srgbClr val="FF0000"/>
              </a:solidFill>
            </a:endParaRPr>
          </a:p>
          <a:p>
            <a:r>
              <a:rPr lang="en-US" altLang="zh-CN" dirty="0"/>
              <a:t>RC</a:t>
            </a:r>
            <a:r>
              <a:rPr lang="zh-CN" altLang="en-US" dirty="0"/>
              <a:t>的量纲是</a:t>
            </a:r>
            <a:r>
              <a:rPr lang="en-US" altLang="zh-CN" dirty="0"/>
              <a:t>S</a:t>
            </a:r>
            <a:r>
              <a:rPr lang="zh-CN" altLang="en-US" dirty="0"/>
              <a:t>，跟时间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trike="noStrike" dirty="0"/>
              <a:t>时间常数的值对应曲线</a:t>
            </a:r>
            <a:r>
              <a:rPr lang="en-US" altLang="zh-CN" strike="noStrike" dirty="0"/>
              <a:t>T=0</a:t>
            </a:r>
            <a:r>
              <a:rPr lang="zh-CN" altLang="en-US" strike="noStrike" dirty="0"/>
              <a:t>时刻的切线与时间轴的交点。也是电容电压衰减到初始值的</a:t>
            </a:r>
            <a:r>
              <a:rPr lang="en-US" altLang="zh-CN" strike="noStrike" dirty="0"/>
              <a:t>36.8%</a:t>
            </a:r>
            <a:r>
              <a:rPr lang="zh-CN" altLang="en-US" strike="noStrike" dirty="0"/>
              <a:t>所需要的时间。这通常是从示波器上估计时间常数的一个简便方法。实际上，时间常数表示任意时间电容电压衰减到原来值</a:t>
            </a:r>
            <a:r>
              <a:rPr lang="en-US" altLang="zh-CN" strike="noStrike" dirty="0"/>
              <a:t>36.8%</a:t>
            </a:r>
            <a:r>
              <a:rPr lang="zh-CN" altLang="en-US" strike="noStrike" dirty="0"/>
              <a:t>所需要的时间。比如，</a:t>
            </a:r>
            <a:r>
              <a:rPr lang="en-US" altLang="zh-CN" strike="noStrike" dirty="0"/>
              <a:t>a</a:t>
            </a:r>
            <a:r>
              <a:rPr lang="zh-CN" altLang="en-US" strike="noStrike" dirty="0"/>
              <a:t>时刻观察电容电压衰减到该时刻电压</a:t>
            </a:r>
            <a:r>
              <a:rPr lang="en-US" altLang="zh-CN" strike="noStrike" dirty="0"/>
              <a:t>36.8%</a:t>
            </a:r>
            <a:r>
              <a:rPr lang="zh-CN" altLang="en-US" strike="noStrike" dirty="0"/>
              <a:t>，都是需要经过一个</a:t>
            </a:r>
            <a:r>
              <a:rPr lang="en-US" altLang="zh-CN" sz="1200" i="1" strike="noStrike" dirty="0">
                <a:sym typeface="Symbol" pitchFamily="18" charset="2"/>
              </a:rPr>
              <a:t> </a:t>
            </a:r>
            <a:r>
              <a:rPr lang="zh-CN" altLang="en-US" sz="1200" i="0" strike="noStrike" dirty="0">
                <a:sym typeface="Symbol" pitchFamily="18" charset="2"/>
              </a:rPr>
              <a:t>的时间</a:t>
            </a:r>
            <a:r>
              <a:rPr lang="zh-CN" altLang="en-US" strike="noStrike" dirty="0"/>
              <a:t>，即到</a:t>
            </a:r>
            <a:r>
              <a:rPr lang="en-US" altLang="zh-CN" sz="1200" i="1" strike="noStrike" dirty="0">
                <a:sym typeface="Symbol" pitchFamily="18" charset="2"/>
              </a:rPr>
              <a:t>a+</a:t>
            </a:r>
            <a:r>
              <a:rPr lang="zh-CN" altLang="en-US" sz="1200" i="0" strike="noStrike" dirty="0">
                <a:sym typeface="Symbol" pitchFamily="18" charset="2"/>
              </a:rPr>
              <a:t>时刻</a:t>
            </a:r>
            <a:r>
              <a:rPr lang="zh-CN" altLang="en-US" sz="1200" i="1" strike="noStrike" dirty="0">
                <a:sym typeface="Symbol" pitchFamily="18" charset="2"/>
              </a:rPr>
              <a:t>。</a:t>
            </a:r>
            <a:r>
              <a:rPr lang="zh-CN" altLang="en-US" strike="sngStrike" dirty="0"/>
              <a:t>当</a:t>
            </a:r>
            <a:r>
              <a:rPr lang="en-US" altLang="zh-CN" strike="sngStrike" dirty="0"/>
              <a:t>t=0</a:t>
            </a:r>
            <a:r>
              <a:rPr lang="zh-CN" altLang="en-US" strike="sngStrike" dirty="0"/>
              <a:t>时，</a:t>
            </a:r>
            <a:r>
              <a:rPr lang="en-US" altLang="zh-CN" strike="sngStrike" dirty="0"/>
              <a:t>UC</a:t>
            </a:r>
            <a:r>
              <a:rPr lang="zh-CN" altLang="en-US" strike="sngStrike" dirty="0"/>
              <a:t>等于</a:t>
            </a:r>
            <a:r>
              <a:rPr lang="en-US" altLang="zh-CN" strike="sngStrike" dirty="0"/>
              <a:t>U</a:t>
            </a:r>
            <a:r>
              <a:rPr lang="zh-CN" altLang="en-US" strike="sngStrike" dirty="0"/>
              <a:t>零，当</a:t>
            </a:r>
            <a:r>
              <a:rPr lang="en-US" altLang="zh-CN" strike="sngStrike" dirty="0"/>
              <a:t>t</a:t>
            </a:r>
            <a:r>
              <a:rPr lang="zh-CN" altLang="en-US" strike="sngStrike" dirty="0"/>
              <a:t>等于无穷大时，</a:t>
            </a:r>
            <a:r>
              <a:rPr lang="en-US" altLang="zh-CN" strike="sngStrike" dirty="0"/>
              <a:t>UC</a:t>
            </a:r>
            <a:r>
              <a:rPr lang="zh-CN" altLang="en-US" strike="sngStrike" dirty="0"/>
              <a:t>达到新的稳态值。如果</a:t>
            </a:r>
            <a:r>
              <a:rPr lang="en-US" altLang="zh-CN" strike="sngStrike" dirty="0"/>
              <a:t>T</a:t>
            </a:r>
            <a:r>
              <a:rPr lang="zh-CN" altLang="en-US" strike="sngStrike" dirty="0"/>
              <a:t>非常大，那么在相当长的时间内，曲线是呈线性减小的。可以成为</a:t>
            </a:r>
            <a:r>
              <a:rPr lang="en-US" altLang="zh-CN" strike="sngStrike" dirty="0"/>
              <a:t>UCT</a:t>
            </a:r>
            <a:r>
              <a:rPr lang="zh-CN" altLang="en-US" strike="sngStrike" dirty="0"/>
              <a:t>和</a:t>
            </a:r>
            <a:r>
              <a:rPr lang="en-US" altLang="zh-CN" strike="sngStrike" dirty="0"/>
              <a:t>t</a:t>
            </a:r>
            <a:r>
              <a:rPr lang="zh-CN" altLang="en-US" strike="sngStrike" dirty="0"/>
              <a:t>成正比，这在电子学中计时很有用。从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912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放电过程中电阻所消耗的总的能量恰好等于电容的初始初值，电容的全部储能被电阻</a:t>
            </a:r>
            <a:r>
              <a:rPr lang="en-US" altLang="zh-CN" dirty="0"/>
              <a:t>R</a:t>
            </a:r>
            <a:r>
              <a:rPr lang="zh-CN" altLang="en-US" dirty="0"/>
              <a:t>所消耗，体现了能量守恒定律。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281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根据</a:t>
            </a:r>
            <a:r>
              <a:rPr lang="en-US" altLang="zh-CN" dirty="0"/>
              <a:t>KVL</a:t>
            </a:r>
            <a:r>
              <a:rPr lang="zh-CN" altLang="en-US" dirty="0"/>
              <a:t>求解出结果和</a:t>
            </a:r>
            <a:r>
              <a:rPr lang="en-US" altLang="zh-CN" dirty="0"/>
              <a:t>RC</a:t>
            </a:r>
            <a:r>
              <a:rPr lang="zh-CN" altLang="en-US" dirty="0"/>
              <a:t>电路类似，时间常数</a:t>
            </a:r>
            <a:r>
              <a:rPr lang="en-US" altLang="zh-CN" dirty="0"/>
              <a:t>T</a:t>
            </a:r>
            <a:r>
              <a:rPr lang="zh-CN" altLang="en-US" dirty="0"/>
              <a:t>是</a:t>
            </a:r>
            <a:r>
              <a:rPr lang="en-US" altLang="zh-CN" dirty="0"/>
              <a:t>L/R,</a:t>
            </a:r>
            <a:r>
              <a:rPr lang="zh-CN" altLang="en-US" dirty="0"/>
              <a:t>同样也能得到</a:t>
            </a:r>
            <a:r>
              <a:rPr lang="en-US" altLang="zh-CN" dirty="0" err="1"/>
              <a:t>ul</a:t>
            </a:r>
            <a:r>
              <a:rPr lang="zh-CN" altLang="en-US" dirty="0"/>
              <a:t>的方程是</a:t>
            </a:r>
            <a:r>
              <a:rPr lang="en-US" altLang="zh-CN" dirty="0"/>
              <a:t>……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91276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2786571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3770920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19213963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224AE10-B4DC-4EA1-AE88-BDC55FCEDE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E0597E-11D2-485F-890E-F099F97351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06B193-3F54-4647-B95F-07696E19E2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3186B-AEF4-4C3C-9199-3F7CF944296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9689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6779E3-D24F-4062-BA46-E03495E97A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DD1F7E5-2B59-43ED-A95E-C973F1B25F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4DA10EC-94D0-451B-8363-E274E2B33C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90D642-AD73-4FC2-8AA2-E97DAF5B112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946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D1577E-14CF-452E-AF00-F134F111DF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3BF8B6-F51E-4F9E-A1DB-43B06EF5FE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9A3D66-366C-4FA0-A6AF-D0C4E28A76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DEB53-B469-4122-B353-F526269532F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7378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9B64B8-4582-446E-9054-8656AFD504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757459-F464-48B0-A9A8-273C022EE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3B7076-0AB0-46BE-B70C-9A9524F957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5180F-9749-47D3-B24D-C67F000311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854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0D68AD9-0BA3-4576-BD76-96C32EFFA6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E925910-8B26-4E72-91E0-D77FD60B9C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33C02E1-652F-4D26-AC4D-F4C2874C1A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ED0B3-7A4E-4764-B419-DD4F16A0BEC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3252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B865E9D-CCB0-48D7-8A7E-A6247BC9D6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C05CF43-7660-4183-A0CF-3D6F198D2A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1734942-C825-491C-8D89-15DDC4974D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15A2DC-1FED-4C66-BCD3-AA192C36E5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3720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ADD4881-3833-4CAA-8F0E-745833FF6E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47E9E2B-0030-4F5A-8AE4-9F8028E57D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0731283-DC1A-4403-9B61-D82840E8B9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F7B9E-55F2-418C-A062-2F8A8F71DB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347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6876054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57B3C4-3E67-48E3-98A7-8CC77FDB53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BACBB9-0155-4345-90F2-25AF950B68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C47168-0CA2-4667-8FF0-F011F9BD8B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7AF7B-E076-43C5-BF71-8EB02F7B5D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1513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F49C0E-3D21-4808-8A1F-33C3050884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1A52D4-3A9E-44E2-A651-948C44EAC3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0FA98-7E9C-4194-8A91-6B3E773DF4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729EE4-33D4-4886-AFC7-26B1B410973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8913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B35B7F9-FDB3-4C8C-A6A0-C3A74C592D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985F84-C71E-469F-AB3B-5B5E7213D0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0CB98C-7147-4205-A481-CA02B96975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42193-2DEC-4173-9417-2DBE5C4A35A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5016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DA37FE-E144-4569-8FE8-34CC769511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74C6296-B364-49EB-8FE7-E88D750513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CA4CCB-50ED-4CC1-B4E3-7E9825E5F8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9F531-2BE4-4BFA-B811-4A813B1E77B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12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414216652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81870180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09714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228950879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一阶电路的零输入响应</a:t>
            </a:r>
          </a:p>
        </p:txBody>
      </p:sp>
    </p:spTree>
    <p:extLst>
      <p:ext uri="{BB962C8B-B14F-4D97-AF65-F5344CB8AC3E}">
        <p14:creationId xmlns:p14="http://schemas.microsoft.com/office/powerpoint/2010/main" val="20770897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4871093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  <p:extLst>
      <p:ext uri="{BB962C8B-B14F-4D97-AF65-F5344CB8AC3E}">
        <p14:creationId xmlns:p14="http://schemas.microsoft.com/office/powerpoint/2010/main" val="10100926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7" y="4754562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  <p:sldLayoutId id="214748440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A5C00E6-7B24-4C56-92D9-0B0A6E6F60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90BB77A-97D4-4F97-9703-769913CBBA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A27B43-1F6F-4EBE-A438-3CEAD1AA0DE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0944B21-E408-4492-936A-66BCB00D19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B13DE46-DDD9-4B2F-A2EB-B505A76214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CDF6C3CD-FCBA-4473-8830-42AD7FAC4E4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551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8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45.wmf"/><Relationship Id="rId3" Type="http://schemas.openxmlformats.org/officeDocument/2006/relationships/image" Target="../media/image37.png"/><Relationship Id="rId21" Type="http://schemas.openxmlformats.org/officeDocument/2006/relationships/oleObject" Target="../embeddings/oleObject37.bin"/><Relationship Id="rId7" Type="http://schemas.openxmlformats.org/officeDocument/2006/relationships/image" Target="../media/image39.wmf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35.bin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4.wmf"/><Relationship Id="rId20" Type="http://schemas.openxmlformats.org/officeDocument/2006/relationships/image" Target="../media/image46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2.bin"/><Relationship Id="rId5" Type="http://schemas.openxmlformats.org/officeDocument/2006/relationships/image" Target="../media/image38.wmf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36.bin"/><Relationship Id="rId4" Type="http://schemas.openxmlformats.org/officeDocument/2006/relationships/oleObject" Target="../embeddings/oleObject29.bin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43.wmf"/><Relationship Id="rId22" Type="http://schemas.openxmlformats.org/officeDocument/2006/relationships/image" Target="../media/image4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4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5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2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5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wmf"/><Relationship Id="rId7" Type="http://schemas.openxmlformats.org/officeDocument/2006/relationships/image" Target="../media/image60.jpg"/><Relationship Id="rId2" Type="http://schemas.openxmlformats.org/officeDocument/2006/relationships/oleObject" Target="../embeddings/oleObject49.bin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9.jpg"/><Relationship Id="rId5" Type="http://schemas.openxmlformats.org/officeDocument/2006/relationships/image" Target="../media/image58.wmf"/><Relationship Id="rId10" Type="http://schemas.openxmlformats.org/officeDocument/2006/relationships/image" Target="../media/image62.wmf"/><Relationship Id="rId4" Type="http://schemas.openxmlformats.org/officeDocument/2006/relationships/oleObject" Target="../embeddings/oleObject50.bin"/><Relationship Id="rId9" Type="http://schemas.openxmlformats.org/officeDocument/2006/relationships/oleObject" Target="../embeddings/oleObject5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13" Type="http://schemas.openxmlformats.org/officeDocument/2006/relationships/image" Target="../media/image67.wmf"/><Relationship Id="rId3" Type="http://schemas.openxmlformats.org/officeDocument/2006/relationships/image" Target="../media/image63.wmf"/><Relationship Id="rId7" Type="http://schemas.openxmlformats.org/officeDocument/2006/relationships/image" Target="../media/image65.wmf"/><Relationship Id="rId12" Type="http://schemas.openxmlformats.org/officeDocument/2006/relationships/oleObject" Target="../embeddings/oleObject56.bin"/><Relationship Id="rId2" Type="http://schemas.openxmlformats.org/officeDocument/2006/relationships/oleObject" Target="../embeddings/oleObject52.bin"/><Relationship Id="rId1" Type="http://schemas.openxmlformats.org/officeDocument/2006/relationships/slideLayout" Target="../slideLayouts/slideLayout19.x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66.wmf"/><Relationship Id="rId5" Type="http://schemas.openxmlformats.org/officeDocument/2006/relationships/image" Target="../media/image64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oleObject" Target="../embeddings/oleObject57.bin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1.png"/><Relationship Id="rId5" Type="http://schemas.openxmlformats.org/officeDocument/2006/relationships/image" Target="../media/image70.wmf"/><Relationship Id="rId4" Type="http://schemas.openxmlformats.org/officeDocument/2006/relationships/oleObject" Target="../embeddings/oleObject5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5.png"/><Relationship Id="rId2" Type="http://schemas.openxmlformats.org/officeDocument/2006/relationships/oleObject" Target="../embeddings/oleObject59.bin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4.png"/><Relationship Id="rId5" Type="http://schemas.openxmlformats.org/officeDocument/2006/relationships/image" Target="../media/image73.wmf"/><Relationship Id="rId4" Type="http://schemas.openxmlformats.org/officeDocument/2006/relationships/oleObject" Target="../embeddings/oleObject60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80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6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7" Type="http://schemas.openxmlformats.org/officeDocument/2006/relationships/image" Target="../media/image83.wmf"/><Relationship Id="rId2" Type="http://schemas.openxmlformats.org/officeDocument/2006/relationships/oleObject" Target="../embeddings/oleObject65.bin"/><Relationship Id="rId1" Type="http://schemas.openxmlformats.org/officeDocument/2006/relationships/slideLayout" Target="../slideLayouts/slideLayout19.x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82.wmf"/><Relationship Id="rId4" Type="http://schemas.openxmlformats.org/officeDocument/2006/relationships/oleObject" Target="../embeddings/oleObject6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6.wmf"/><Relationship Id="rId3" Type="http://schemas.openxmlformats.org/officeDocument/2006/relationships/image" Target="../media/image10.png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6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11" Type="http://schemas.openxmlformats.org/officeDocument/2006/relationships/image" Target="../media/image15.jpe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17.wmf"/><Relationship Id="rId10" Type="http://schemas.openxmlformats.org/officeDocument/2006/relationships/image" Target="../media/image14.wmf"/><Relationship Id="rId4" Type="http://schemas.openxmlformats.org/officeDocument/2006/relationships/image" Target="../media/image11.png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6.wmf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17.bin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wmf"/><Relationship Id="rId20" Type="http://schemas.openxmlformats.org/officeDocument/2006/relationships/image" Target="../media/image2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4.bin"/><Relationship Id="rId24" Type="http://schemas.openxmlformats.org/officeDocument/2006/relationships/image" Target="../media/image8.e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23" Type="http://schemas.openxmlformats.org/officeDocument/2006/relationships/oleObject" Target="../embeddings/oleObject20.bin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18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4.wmf"/><Relationship Id="rId22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63328" y="2000248"/>
            <a:ext cx="4817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一阶电路的零输入响应</a:t>
            </a:r>
          </a:p>
        </p:txBody>
      </p:sp>
    </p:spTree>
    <p:extLst>
      <p:ext uri="{BB962C8B-B14F-4D97-AF65-F5344CB8AC3E}">
        <p14:creationId xmlns:p14="http://schemas.microsoft.com/office/powerpoint/2010/main" val="219226883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335332" y="339501"/>
            <a:ext cx="4283868" cy="59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二、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RL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电路的零输入响应</a:t>
            </a:r>
          </a:p>
        </p:txBody>
      </p: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32" y="1311610"/>
            <a:ext cx="3154364" cy="194421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874053"/>
              </p:ext>
            </p:extLst>
          </p:nvPr>
        </p:nvGraphicFramePr>
        <p:xfrm>
          <a:off x="4716016" y="2444158"/>
          <a:ext cx="1838325" cy="825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280" imgH="393480" progId="Equation.DSMT4">
                  <p:embed/>
                </p:oleObj>
              </mc:Choice>
              <mc:Fallback>
                <p:oleObj name="Equation" r:id="rId4" imgW="863280" imgH="393480" progId="Equation.DSMT4">
                  <p:embed/>
                  <p:pic>
                    <p:nvPicPr>
                      <p:cNvPr id="0" name="Picture 6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444158"/>
                        <a:ext cx="1838325" cy="8257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085614"/>
              </p:ext>
            </p:extLst>
          </p:nvPr>
        </p:nvGraphicFramePr>
        <p:xfrm>
          <a:off x="1403648" y="3719294"/>
          <a:ext cx="14065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60240" imgH="241200" progId="">
                  <p:embed/>
                </p:oleObj>
              </mc:Choice>
              <mc:Fallback>
                <p:oleObj name="Equation" r:id="rId6" imgW="660240" imgH="241200" progId="">
                  <p:embed/>
                  <p:pic>
                    <p:nvPicPr>
                      <p:cNvPr id="0" name="Picture 6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719294"/>
                        <a:ext cx="140652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2195736" y="1210651"/>
            <a:ext cx="1656184" cy="214613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60467" name="Picture 37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20479" r="4"/>
          <a:stretch/>
        </p:blipFill>
        <p:spPr bwMode="auto">
          <a:xfrm>
            <a:off x="0" y="1311610"/>
            <a:ext cx="3115783" cy="200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4860032" y="3382609"/>
            <a:ext cx="3170631" cy="738187"/>
            <a:chOff x="3663525" y="1851670"/>
            <a:chExt cx="3170631" cy="738187"/>
          </a:xfrm>
        </p:grpSpPr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0856029"/>
                </p:ext>
              </p:extLst>
            </p:nvPr>
          </p:nvGraphicFramePr>
          <p:xfrm>
            <a:off x="5724128" y="2125511"/>
            <a:ext cx="1110028" cy="379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9" imgW="444307" imgH="203112" progId="Equation.3">
                    <p:embed/>
                  </p:oleObj>
                </mc:Choice>
                <mc:Fallback>
                  <p:oleObj name="公式" r:id="rId9" imgW="444307" imgH="203112" progId="Equation.3">
                    <p:embed/>
                    <p:pic>
                      <p:nvPicPr>
                        <p:cNvPr id="0" name="Picture 6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24128" y="2125511"/>
                          <a:ext cx="1110028" cy="379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1865140"/>
                </p:ext>
              </p:extLst>
            </p:nvPr>
          </p:nvGraphicFramePr>
          <p:xfrm>
            <a:off x="3663525" y="1851670"/>
            <a:ext cx="1911350" cy="738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799920" imgH="342720" progId="">
                    <p:embed/>
                  </p:oleObj>
                </mc:Choice>
                <mc:Fallback>
                  <p:oleObj name="Equation" r:id="rId11" imgW="799920" imgH="342720" progId="">
                    <p:embed/>
                    <p:pic>
                      <p:nvPicPr>
                        <p:cNvPr id="0" name="Picture 6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3525" y="1851670"/>
                          <a:ext cx="1911350" cy="738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" name="组合 22"/>
          <p:cNvGrpSpPr/>
          <p:nvPr/>
        </p:nvGrpSpPr>
        <p:grpSpPr>
          <a:xfrm>
            <a:off x="4825999" y="4083918"/>
            <a:ext cx="3994473" cy="769937"/>
            <a:chOff x="4638054" y="4083918"/>
            <a:chExt cx="3994473" cy="769937"/>
          </a:xfrm>
        </p:grpSpPr>
        <p:graphicFrame>
          <p:nvGraphicFramePr>
            <p:cNvPr id="15" name="对象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0786749"/>
                </p:ext>
              </p:extLst>
            </p:nvPr>
          </p:nvGraphicFramePr>
          <p:xfrm>
            <a:off x="4638054" y="4083918"/>
            <a:ext cx="2973387" cy="769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498320" imgH="419040" progId="">
                    <p:embed/>
                  </p:oleObj>
                </mc:Choice>
                <mc:Fallback>
                  <p:oleObj name="Equation" r:id="rId13" imgW="1498320" imgH="419040" progId="">
                    <p:embed/>
                    <p:pic>
                      <p:nvPicPr>
                        <p:cNvPr id="0" name="Picture 6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8054" y="4083918"/>
                          <a:ext cx="2973387" cy="7699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对象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8517704"/>
                </p:ext>
              </p:extLst>
            </p:nvPr>
          </p:nvGraphicFramePr>
          <p:xfrm>
            <a:off x="7740352" y="4299942"/>
            <a:ext cx="89217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15" imgW="444307" imgH="203112" progId="Equation.3">
                    <p:embed/>
                  </p:oleObj>
                </mc:Choice>
                <mc:Fallback>
                  <p:oleObj name="公式" r:id="rId15" imgW="444307" imgH="203112" progId="Equation.3">
                    <p:embed/>
                    <p:pic>
                      <p:nvPicPr>
                        <p:cNvPr id="0" name="Picture 6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40352" y="4299942"/>
                          <a:ext cx="892175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66FF33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" name="矩形 6"/>
          <p:cNvSpPr/>
          <p:nvPr/>
        </p:nvSpPr>
        <p:spPr bwMode="auto">
          <a:xfrm>
            <a:off x="4644352" y="2371621"/>
            <a:ext cx="1937714" cy="936104"/>
          </a:xfrm>
          <a:prstGeom prst="rect">
            <a:avLst/>
          </a:prstGeom>
          <a:noFill/>
          <a:ln>
            <a:solidFill>
              <a:srgbClr val="3333FF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419872" y="1059582"/>
            <a:ext cx="4032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开关由</a:t>
            </a:r>
            <a:r>
              <a:rPr kumimoji="1" lang="en-US" altLang="zh-CN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1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换到</a:t>
            </a:r>
            <a:r>
              <a:rPr kumimoji="1" lang="en-US" altLang="zh-CN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2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，</a:t>
            </a:r>
            <a:r>
              <a:rPr lang="zh-CN" altLang="en-US" b="1" dirty="0">
                <a:solidFill>
                  <a:srgbClr val="800000"/>
                </a:solidFill>
                <a:latin typeface="+mn-lt"/>
                <a:ea typeface="宋体" charset="-122"/>
              </a:rPr>
              <a:t>分析电路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？</a:t>
            </a:r>
          </a:p>
        </p:txBody>
      </p:sp>
      <p:sp>
        <p:nvSpPr>
          <p:cNvPr id="13" name="矩形 12"/>
          <p:cNvSpPr/>
          <p:nvPr/>
        </p:nvSpPr>
        <p:spPr>
          <a:xfrm>
            <a:off x="3571044" y="1750043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+mn-lt"/>
              </a:rPr>
              <a:t>KVL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41930" y="3003798"/>
            <a:ext cx="6759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lt"/>
              </a:rPr>
              <a:t>解微分方程</a:t>
            </a: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820199"/>
              </p:ext>
            </p:extLst>
          </p:nvPr>
        </p:nvGraphicFramePr>
        <p:xfrm>
          <a:off x="4646613" y="1651000"/>
          <a:ext cx="157956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60240" imgH="228600" progId="">
                  <p:embed/>
                </p:oleObj>
              </mc:Choice>
              <mc:Fallback>
                <p:oleObj name="Equation" r:id="rId17" imgW="660240" imgH="228600" progId="">
                  <p:embed/>
                  <p:pic>
                    <p:nvPicPr>
                      <p:cNvPr id="0" name="Picture 6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613" y="1651000"/>
                        <a:ext cx="1579562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矩形 37"/>
          <p:cNvSpPr/>
          <p:nvPr/>
        </p:nvSpPr>
        <p:spPr>
          <a:xfrm>
            <a:off x="6582066" y="1728664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+mn-lt"/>
              </a:rPr>
              <a:t>VCR</a:t>
            </a:r>
            <a:endParaRPr lang="zh-CN" altLang="en-US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9162554"/>
              </p:ext>
            </p:extLst>
          </p:nvPr>
        </p:nvGraphicFramePr>
        <p:xfrm>
          <a:off x="7524328" y="1579376"/>
          <a:ext cx="1194619" cy="701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660240" imgH="393480" progId="">
                  <p:embed/>
                </p:oleObj>
              </mc:Choice>
              <mc:Fallback>
                <p:oleObj name="Equation" r:id="rId19" imgW="660240" imgH="393480" progId="">
                  <p:embed/>
                  <p:pic>
                    <p:nvPicPr>
                      <p:cNvPr id="0" name="Picture 6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1579376"/>
                        <a:ext cx="1194619" cy="7019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551985"/>
              </p:ext>
            </p:extLst>
          </p:nvPr>
        </p:nvGraphicFramePr>
        <p:xfrm>
          <a:off x="335332" y="3719294"/>
          <a:ext cx="11080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520560" imgH="241200" progId="">
                  <p:embed/>
                </p:oleObj>
              </mc:Choice>
              <mc:Fallback>
                <p:oleObj name="Equation" r:id="rId21" imgW="520560" imgH="241200" progId="">
                  <p:embed/>
                  <p:pic>
                    <p:nvPicPr>
                      <p:cNvPr id="0" name="Picture 6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32" y="3719294"/>
                        <a:ext cx="1108075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椭圆 21"/>
          <p:cNvSpPr/>
          <p:nvPr/>
        </p:nvSpPr>
        <p:spPr bwMode="auto">
          <a:xfrm>
            <a:off x="6869278" y="3507854"/>
            <a:ext cx="1303122" cy="5948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7668344" y="4116651"/>
            <a:ext cx="1303122" cy="5948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1638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7" grpId="0" animBg="1"/>
      <p:bldP spid="63" grpId="0"/>
      <p:bldP spid="13" grpId="0"/>
      <p:bldP spid="35" grpId="0"/>
      <p:bldP spid="38" grpId="0"/>
      <p:bldP spid="22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362257" y="170935"/>
            <a:ext cx="3885507" cy="1468429"/>
            <a:chOff x="4336068" y="3232473"/>
            <a:chExt cx="3885507" cy="1468429"/>
          </a:xfrm>
        </p:grpSpPr>
        <p:graphicFrame>
          <p:nvGraphicFramePr>
            <p:cNvPr id="38" name="对象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0661633"/>
                </p:ext>
              </p:extLst>
            </p:nvPr>
          </p:nvGraphicFramePr>
          <p:xfrm>
            <a:off x="6588224" y="3477297"/>
            <a:ext cx="1110028" cy="379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44307" imgH="203112" progId="">
                    <p:embed/>
                  </p:oleObj>
                </mc:Choice>
                <mc:Fallback>
                  <p:oleObj name="Equation" r:id="rId3" imgW="444307" imgH="203112" progId="">
                    <p:embed/>
                    <p:pic>
                      <p:nvPicPr>
                        <p:cNvPr id="0" name="Picture 4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8224" y="3477297"/>
                          <a:ext cx="1110028" cy="3792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对象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3980095"/>
                </p:ext>
              </p:extLst>
            </p:nvPr>
          </p:nvGraphicFramePr>
          <p:xfrm>
            <a:off x="4415339" y="3232473"/>
            <a:ext cx="1912938" cy="739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799920" imgH="342720" progId="">
                    <p:embed/>
                  </p:oleObj>
                </mc:Choice>
                <mc:Fallback>
                  <p:oleObj name="Equation" r:id="rId5" imgW="799920" imgH="342720" progId="">
                    <p:embed/>
                    <p:pic>
                      <p:nvPicPr>
                        <p:cNvPr id="0" name="Picture 4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5339" y="3232473"/>
                          <a:ext cx="1912938" cy="739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对象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778022"/>
                </p:ext>
              </p:extLst>
            </p:nvPr>
          </p:nvGraphicFramePr>
          <p:xfrm>
            <a:off x="4336068" y="3948427"/>
            <a:ext cx="2411412" cy="752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015920" imgH="342720" progId="">
                    <p:embed/>
                  </p:oleObj>
                </mc:Choice>
                <mc:Fallback>
                  <p:oleObj name="Equation" r:id="rId7" imgW="1015920" imgH="342720" progId="">
                    <p:embed/>
                    <p:pic>
                      <p:nvPicPr>
                        <p:cNvPr id="0" name="Picture 4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6068" y="3948427"/>
                          <a:ext cx="2411412" cy="7524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对象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3297834"/>
                </p:ext>
              </p:extLst>
            </p:nvPr>
          </p:nvGraphicFramePr>
          <p:xfrm>
            <a:off x="7329400" y="4083918"/>
            <a:ext cx="89217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9" imgW="444307" imgH="203112" progId="Equation.3">
                    <p:embed/>
                  </p:oleObj>
                </mc:Choice>
                <mc:Fallback>
                  <p:oleObj name="公式" r:id="rId9" imgW="444307" imgH="203112" progId="Equation.3">
                    <p:embed/>
                    <p:pic>
                      <p:nvPicPr>
                        <p:cNvPr id="0" name="Picture 4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29400" y="4083918"/>
                          <a:ext cx="892175" cy="304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66FF33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组合 3"/>
          <p:cNvGrpSpPr/>
          <p:nvPr/>
        </p:nvGrpSpPr>
        <p:grpSpPr>
          <a:xfrm>
            <a:off x="6120844" y="415265"/>
            <a:ext cx="2830639" cy="1782146"/>
            <a:chOff x="5917825" y="490662"/>
            <a:chExt cx="2614615" cy="1435893"/>
          </a:xfrm>
        </p:grpSpPr>
        <p:sp>
          <p:nvSpPr>
            <p:cNvPr id="743433" name="Freeform 9"/>
            <p:cNvSpPr>
              <a:spLocks/>
            </p:cNvSpPr>
            <p:nvPr/>
          </p:nvSpPr>
          <p:spPr bwMode="auto">
            <a:xfrm>
              <a:off x="6638550" y="976436"/>
              <a:ext cx="1600200" cy="514350"/>
            </a:xfrm>
            <a:custGeom>
              <a:avLst/>
              <a:gdLst>
                <a:gd name="T0" fmla="*/ 0 w 1008"/>
                <a:gd name="T1" fmla="*/ 0 h 432"/>
                <a:gd name="T2" fmla="*/ 240 w 1008"/>
                <a:gd name="T3" fmla="*/ 240 h 432"/>
                <a:gd name="T4" fmla="*/ 672 w 1008"/>
                <a:gd name="T5" fmla="*/ 384 h 432"/>
                <a:gd name="T6" fmla="*/ 1008 w 1008"/>
                <a:gd name="T7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8" h="432">
                  <a:moveTo>
                    <a:pt x="0" y="0"/>
                  </a:moveTo>
                  <a:cubicBezTo>
                    <a:pt x="64" y="88"/>
                    <a:pt x="128" y="176"/>
                    <a:pt x="240" y="240"/>
                  </a:cubicBezTo>
                  <a:cubicBezTo>
                    <a:pt x="352" y="304"/>
                    <a:pt x="544" y="352"/>
                    <a:pt x="672" y="384"/>
                  </a:cubicBezTo>
                  <a:cubicBezTo>
                    <a:pt x="800" y="416"/>
                    <a:pt x="952" y="424"/>
                    <a:pt x="1008" y="432"/>
                  </a:cubicBez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grpSp>
          <p:nvGrpSpPr>
            <p:cNvPr id="743434" name="Group 10"/>
            <p:cNvGrpSpPr>
              <a:grpSpLocks/>
            </p:cNvGrpSpPr>
            <p:nvPr/>
          </p:nvGrpSpPr>
          <p:grpSpPr bwMode="auto">
            <a:xfrm>
              <a:off x="5917827" y="490662"/>
              <a:ext cx="2614613" cy="1435893"/>
              <a:chOff x="3402" y="54"/>
              <a:chExt cx="1647" cy="1206"/>
            </a:xfrm>
          </p:grpSpPr>
          <p:sp>
            <p:nvSpPr>
              <p:cNvPr id="743435" name="Line 11"/>
              <p:cNvSpPr>
                <a:spLocks noChangeShapeType="1"/>
              </p:cNvSpPr>
              <p:nvPr/>
            </p:nvSpPr>
            <p:spPr bwMode="auto">
              <a:xfrm>
                <a:off x="3402" y="912"/>
                <a:ext cx="162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743436" name="Line 12"/>
              <p:cNvSpPr>
                <a:spLocks noChangeShapeType="1"/>
              </p:cNvSpPr>
              <p:nvPr/>
            </p:nvSpPr>
            <p:spPr bwMode="auto">
              <a:xfrm flipH="1" flipV="1">
                <a:off x="3863" y="180"/>
                <a:ext cx="0" cy="10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743437" name="Text Box 13"/>
              <p:cNvSpPr txBox="1">
                <a:spLocks noChangeArrowheads="1"/>
              </p:cNvSpPr>
              <p:nvPr/>
            </p:nvSpPr>
            <p:spPr bwMode="auto">
              <a:xfrm>
                <a:off x="3618" y="130"/>
                <a:ext cx="257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i="1" dirty="0"/>
                  <a:t>I</a:t>
                </a:r>
                <a:r>
                  <a:rPr lang="en-US" altLang="zh-CN" b="1" baseline="-25000" dirty="0"/>
                  <a:t>0</a:t>
                </a:r>
                <a:endParaRPr lang="en-US" altLang="zh-CN" b="1" dirty="0"/>
              </a:p>
            </p:txBody>
          </p:sp>
          <p:sp>
            <p:nvSpPr>
              <p:cNvPr id="743438" name="Text Box 14"/>
              <p:cNvSpPr txBox="1">
                <a:spLocks noChangeArrowheads="1"/>
              </p:cNvSpPr>
              <p:nvPr/>
            </p:nvSpPr>
            <p:spPr bwMode="auto">
              <a:xfrm>
                <a:off x="4879" y="862"/>
                <a:ext cx="170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i="1"/>
                  <a:t>t</a:t>
                </a:r>
                <a:endParaRPr lang="en-US" altLang="zh-CN" b="1"/>
              </a:p>
            </p:txBody>
          </p:sp>
          <p:sp>
            <p:nvSpPr>
              <p:cNvPr id="743439" name="Text Box 15"/>
              <p:cNvSpPr txBox="1">
                <a:spLocks noChangeArrowheads="1"/>
              </p:cNvSpPr>
              <p:nvPr/>
            </p:nvSpPr>
            <p:spPr bwMode="auto">
              <a:xfrm>
                <a:off x="3878" y="54"/>
                <a:ext cx="254" cy="3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i="1" dirty="0" err="1"/>
                  <a:t>i</a:t>
                </a:r>
                <a:r>
                  <a:rPr lang="en-US" altLang="zh-CN" b="1" baseline="-25000" dirty="0" err="1"/>
                  <a:t>L</a:t>
                </a:r>
                <a:endParaRPr lang="en-US" altLang="zh-CN" b="1" dirty="0"/>
              </a:p>
            </p:txBody>
          </p:sp>
          <p:sp>
            <p:nvSpPr>
              <p:cNvPr id="743440" name="Text Box 16"/>
              <p:cNvSpPr txBox="1">
                <a:spLocks noChangeArrowheads="1"/>
              </p:cNvSpPr>
              <p:nvPr/>
            </p:nvSpPr>
            <p:spPr bwMode="auto">
              <a:xfrm>
                <a:off x="3629" y="826"/>
                <a:ext cx="213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dirty="0"/>
                  <a:t>0</a:t>
                </a:r>
              </a:p>
            </p:txBody>
          </p:sp>
        </p:grpSp>
        <p:sp>
          <p:nvSpPr>
            <p:cNvPr id="743441" name="Line 17"/>
            <p:cNvSpPr>
              <a:spLocks noChangeShapeType="1"/>
            </p:cNvSpPr>
            <p:nvPr/>
          </p:nvSpPr>
          <p:spPr bwMode="auto">
            <a:xfrm flipH="1" flipV="1">
              <a:off x="5917825" y="976436"/>
              <a:ext cx="72390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113081" y="1643786"/>
            <a:ext cx="5573470" cy="3232208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  <a:miter lim="800000"/>
            <a:headEnd/>
            <a:tailEnd/>
          </a:ln>
          <a:effectLst/>
        </p:spPr>
        <p:txBody>
          <a:bodyPr wrap="square" anchor="ctr" anchorCtr="0">
            <a:noAutofit/>
          </a:bodyPr>
          <a:lstStyle>
            <a:lvl1pPr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altLang="zh-CN" sz="2400" dirty="0">
              <a:latin typeface="+mn-lt"/>
              <a:ea typeface="+mn-ea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buFontTx/>
              <a:buAutoNum type="arabicPeriod"/>
            </a:pPr>
            <a:r>
              <a:rPr lang="zh-CN" altLang="en-US" sz="2000" dirty="0">
                <a:latin typeface="+mn-lt"/>
                <a:ea typeface="+mn-ea"/>
              </a:rPr>
              <a:t>换路时，电感电流</a:t>
            </a:r>
            <a:r>
              <a:rPr lang="zh-CN" altLang="en-US" sz="2000" dirty="0">
                <a:solidFill>
                  <a:srgbClr val="FF0000"/>
                </a:solidFill>
                <a:latin typeface="+mn-lt"/>
                <a:ea typeface="+mn-ea"/>
              </a:rPr>
              <a:t>连续</a:t>
            </a:r>
            <a:r>
              <a:rPr lang="zh-CN" altLang="en-US" sz="2000" dirty="0">
                <a:latin typeface="+mn-lt"/>
                <a:ea typeface="+mn-ea"/>
              </a:rPr>
              <a:t>，无跃变；电压</a:t>
            </a:r>
            <a:r>
              <a:rPr lang="zh-CN" altLang="en-US" sz="2000" dirty="0">
                <a:solidFill>
                  <a:srgbClr val="FF0000"/>
                </a:solidFill>
                <a:latin typeface="+mn-lt"/>
                <a:ea typeface="+mn-ea"/>
              </a:rPr>
              <a:t>不连续</a:t>
            </a:r>
            <a:r>
              <a:rPr lang="zh-CN" altLang="en-US" sz="2000" dirty="0">
                <a:latin typeface="+mn-lt"/>
                <a:ea typeface="+mn-ea"/>
              </a:rPr>
              <a:t>，发生跃变；</a:t>
            </a:r>
            <a:endParaRPr lang="en-US" altLang="zh-CN" sz="2000" dirty="0">
              <a:latin typeface="+mn-lt"/>
              <a:ea typeface="+mn-ea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zh-CN" altLang="en-US" sz="2000" dirty="0">
                <a:latin typeface="+mn-lt"/>
                <a:ea typeface="+mn-ea"/>
              </a:rPr>
              <a:t>换路后，</a:t>
            </a:r>
            <a:r>
              <a:rPr lang="en-US" altLang="zh-CN" sz="2000" i="1" dirty="0" err="1">
                <a:latin typeface="+mn-lt"/>
                <a:ea typeface="+mn-ea"/>
              </a:rPr>
              <a:t>i</a:t>
            </a:r>
            <a:r>
              <a:rPr lang="en-US" altLang="zh-CN" sz="2000" baseline="-25000" dirty="0" err="1">
                <a:latin typeface="+mn-lt"/>
                <a:ea typeface="+mn-ea"/>
              </a:rPr>
              <a:t>L</a:t>
            </a:r>
            <a:r>
              <a:rPr lang="en-US" altLang="zh-CN" sz="2000" i="1" dirty="0">
                <a:latin typeface="+mn-lt"/>
                <a:ea typeface="+mn-ea"/>
              </a:rPr>
              <a:t>,</a:t>
            </a:r>
            <a:r>
              <a:rPr lang="en-US" altLang="zh-CN" sz="2000" i="1" baseline="-25000" dirty="0">
                <a:latin typeface="+mn-lt"/>
                <a:ea typeface="+mn-ea"/>
              </a:rPr>
              <a:t> </a:t>
            </a:r>
            <a:r>
              <a:rPr lang="en-US" altLang="zh-CN" sz="2000" i="1" dirty="0" err="1">
                <a:latin typeface="+mn-lt"/>
                <a:ea typeface="+mn-ea"/>
              </a:rPr>
              <a:t>u</a:t>
            </a:r>
            <a:r>
              <a:rPr lang="en-US" altLang="zh-CN" sz="2000" baseline="-25000" dirty="0" err="1">
                <a:latin typeface="+mn-lt"/>
                <a:ea typeface="+mn-ea"/>
              </a:rPr>
              <a:t>L</a:t>
            </a:r>
            <a:r>
              <a:rPr lang="en-US" altLang="zh-CN" sz="2000" dirty="0">
                <a:latin typeface="+mn-lt"/>
                <a:ea typeface="+mn-ea"/>
              </a:rPr>
              <a:t> </a:t>
            </a:r>
            <a:r>
              <a:rPr lang="zh-CN" altLang="en-US" sz="2000" dirty="0">
                <a:latin typeface="+mn-lt"/>
                <a:ea typeface="+mn-ea"/>
              </a:rPr>
              <a:t>绝对值以</a:t>
            </a:r>
            <a:r>
              <a:rPr lang="zh-CN" altLang="en-US" sz="2000" dirty="0">
                <a:solidFill>
                  <a:srgbClr val="FF0000"/>
                </a:solidFill>
                <a:latin typeface="+mn-lt"/>
                <a:ea typeface="+mn-ea"/>
              </a:rPr>
              <a:t>同一指数规律</a:t>
            </a:r>
            <a:r>
              <a:rPr lang="zh-CN" altLang="en-US" sz="2000" dirty="0">
                <a:latin typeface="+mn-lt"/>
                <a:ea typeface="+mn-ea"/>
              </a:rPr>
              <a:t>衰减到零；</a:t>
            </a:r>
            <a:endParaRPr lang="en-US" altLang="zh-CN" sz="2000" dirty="0">
              <a:latin typeface="+mn-lt"/>
              <a:ea typeface="+mn-ea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zh-CN" altLang="en-US" sz="2000" dirty="0">
                <a:latin typeface="+mn-lt"/>
                <a:ea typeface="+mn-ea"/>
              </a:rPr>
              <a:t>响应</a:t>
            </a:r>
            <a:r>
              <a:rPr lang="zh-CN" altLang="zh-CN" sz="2000" dirty="0">
                <a:latin typeface="+mn-lt"/>
                <a:ea typeface="+mn-ea"/>
              </a:rPr>
              <a:t>衰减</a:t>
            </a:r>
            <a:r>
              <a:rPr lang="zh-CN" altLang="en-US" sz="2000" dirty="0">
                <a:latin typeface="+mn-lt"/>
                <a:ea typeface="+mn-ea"/>
              </a:rPr>
              <a:t>的</a:t>
            </a:r>
            <a:r>
              <a:rPr lang="zh-CN" altLang="zh-CN" sz="2000" dirty="0">
                <a:latin typeface="+mn-lt"/>
                <a:ea typeface="+mn-ea"/>
              </a:rPr>
              <a:t>快慢取决于</a:t>
            </a:r>
            <a:r>
              <a:rPr lang="en-US" altLang="zh-CN" sz="2000" i="1" dirty="0">
                <a:solidFill>
                  <a:srgbClr val="FF0000"/>
                </a:solidFill>
                <a:latin typeface="+mn-lt"/>
                <a:ea typeface="+mn-ea"/>
              </a:rPr>
              <a:t>L</a:t>
            </a:r>
            <a:r>
              <a:rPr lang="en-US" altLang="zh-CN" sz="2000" dirty="0">
                <a:solidFill>
                  <a:srgbClr val="FF0000"/>
                </a:solidFill>
                <a:latin typeface="+mn-lt"/>
                <a:ea typeface="+mn-ea"/>
              </a:rPr>
              <a:t>/</a:t>
            </a:r>
            <a:r>
              <a:rPr lang="en-US" altLang="zh-CN" sz="2000" i="1" dirty="0">
                <a:solidFill>
                  <a:srgbClr val="FF0000"/>
                </a:solidFill>
                <a:latin typeface="+mn-lt"/>
                <a:ea typeface="+mn-ea"/>
              </a:rPr>
              <a:t>R</a:t>
            </a:r>
            <a:r>
              <a:rPr lang="zh-CN" altLang="en-US" sz="2000" dirty="0">
                <a:latin typeface="+mn-lt"/>
                <a:ea typeface="+mn-ea"/>
              </a:rPr>
              <a:t>；</a:t>
            </a:r>
            <a:r>
              <a:rPr lang="en-US" altLang="zh-CN" sz="2000" dirty="0"/>
              <a:t>	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000" dirty="0">
                <a:latin typeface="+mn-lt"/>
                <a:ea typeface="+mn-ea"/>
              </a:rPr>
              <a:t>       </a:t>
            </a:r>
            <a:r>
              <a:rPr lang="zh-CN" altLang="en-US" sz="2000" dirty="0">
                <a:latin typeface="+mn-lt"/>
                <a:ea typeface="+mn-ea"/>
              </a:rPr>
              <a:t>令</a:t>
            </a:r>
            <a:r>
              <a:rPr lang="zh-CN" altLang="en-US" sz="2000" i="1" dirty="0">
                <a:solidFill>
                  <a:srgbClr val="FF0000"/>
                </a:solidFill>
                <a:sym typeface="Symbol" pitchFamily="18" charset="2"/>
              </a:rPr>
              <a:t></a:t>
            </a:r>
            <a:r>
              <a:rPr lang="zh-CN" altLang="en-US" sz="2000" dirty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altLang="zh-CN" sz="2000" dirty="0">
                <a:solidFill>
                  <a:srgbClr val="FF0000"/>
                </a:solidFill>
              </a:rPr>
              <a:t>=</a:t>
            </a:r>
            <a:r>
              <a:rPr lang="en-US" altLang="zh-CN" sz="2000" i="1" dirty="0">
                <a:solidFill>
                  <a:srgbClr val="FF0000"/>
                </a:solidFill>
              </a:rPr>
              <a:t>L</a:t>
            </a:r>
            <a:r>
              <a:rPr lang="en-US" altLang="zh-CN" sz="2000" dirty="0">
                <a:solidFill>
                  <a:srgbClr val="FF0000"/>
                </a:solidFill>
              </a:rPr>
              <a:t>/</a:t>
            </a:r>
            <a:r>
              <a:rPr lang="en-US" altLang="zh-CN" sz="2000" i="1" dirty="0">
                <a:solidFill>
                  <a:srgbClr val="FF0000"/>
                </a:solidFill>
              </a:rPr>
              <a:t>R     </a:t>
            </a:r>
            <a:r>
              <a:rPr lang="zh-CN" altLang="en-US" sz="2000" dirty="0"/>
              <a:t>时间常数</a:t>
            </a:r>
            <a:endParaRPr lang="en-US" altLang="zh-CN" sz="2000" i="1" dirty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 startAt="4"/>
            </a:pPr>
            <a:r>
              <a:rPr lang="zh-CN" altLang="en-US" sz="2000" u="sng" dirty="0">
                <a:solidFill>
                  <a:srgbClr val="FF3300"/>
                </a:solidFill>
                <a:latin typeface="+mn-lt"/>
                <a:ea typeface="+mn-ea"/>
              </a:rPr>
              <a:t>能量关系 </a:t>
            </a:r>
            <a:r>
              <a:rPr lang="en-US" altLang="zh-CN" sz="2000" dirty="0">
                <a:latin typeface="+mn-lt"/>
                <a:ea typeface="+mn-ea"/>
              </a:rPr>
              <a:t>: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电感在放电过程中释放的能量全部转换为电阻消耗的能量</a:t>
            </a: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。 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sym typeface="Symbol" pitchFamily="18" charset="2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zh-CN" altLang="en-US" sz="2400" dirty="0"/>
          </a:p>
        </p:txBody>
      </p:sp>
      <p:sp>
        <p:nvSpPr>
          <p:cNvPr id="29" name="Text Box 44"/>
          <p:cNvSpPr txBox="1">
            <a:spLocks noChangeArrowheads="1"/>
          </p:cNvSpPr>
          <p:nvPr/>
        </p:nvSpPr>
        <p:spPr bwMode="auto">
          <a:xfrm>
            <a:off x="107503" y="333585"/>
            <a:ext cx="957983" cy="555591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9pPr>
          </a:lstStyle>
          <a:p>
            <a:pPr algn="just"/>
            <a:r>
              <a:rPr kumimoji="1"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结论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992235" y="2395873"/>
            <a:ext cx="2790169" cy="1808486"/>
            <a:chOff x="5958294" y="2955254"/>
            <a:chExt cx="2678113" cy="1419225"/>
          </a:xfrm>
        </p:grpSpPr>
        <p:sp>
          <p:nvSpPr>
            <p:cNvPr id="743442" name="Freeform 18"/>
            <p:cNvSpPr>
              <a:spLocks/>
            </p:cNvSpPr>
            <p:nvPr/>
          </p:nvSpPr>
          <p:spPr bwMode="auto">
            <a:xfrm flipV="1">
              <a:off x="6742517" y="3495798"/>
              <a:ext cx="1600200" cy="514350"/>
            </a:xfrm>
            <a:custGeom>
              <a:avLst/>
              <a:gdLst>
                <a:gd name="T0" fmla="*/ 0 w 1008"/>
                <a:gd name="T1" fmla="*/ 0 h 432"/>
                <a:gd name="T2" fmla="*/ 240 w 1008"/>
                <a:gd name="T3" fmla="*/ 240 h 432"/>
                <a:gd name="T4" fmla="*/ 672 w 1008"/>
                <a:gd name="T5" fmla="*/ 384 h 432"/>
                <a:gd name="T6" fmla="*/ 1008 w 1008"/>
                <a:gd name="T7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8" h="432">
                  <a:moveTo>
                    <a:pt x="0" y="0"/>
                  </a:moveTo>
                  <a:cubicBezTo>
                    <a:pt x="64" y="88"/>
                    <a:pt x="128" y="176"/>
                    <a:pt x="240" y="240"/>
                  </a:cubicBezTo>
                  <a:cubicBezTo>
                    <a:pt x="352" y="304"/>
                    <a:pt x="544" y="352"/>
                    <a:pt x="672" y="384"/>
                  </a:cubicBezTo>
                  <a:cubicBezTo>
                    <a:pt x="800" y="416"/>
                    <a:pt x="952" y="424"/>
                    <a:pt x="1008" y="432"/>
                  </a:cubicBez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grpSp>
          <p:nvGrpSpPr>
            <p:cNvPr id="743443" name="Group 19"/>
            <p:cNvGrpSpPr>
              <a:grpSpLocks/>
            </p:cNvGrpSpPr>
            <p:nvPr/>
          </p:nvGrpSpPr>
          <p:grpSpPr bwMode="auto">
            <a:xfrm>
              <a:off x="5958294" y="2955254"/>
              <a:ext cx="2678113" cy="1419225"/>
              <a:chOff x="3362" y="1166"/>
              <a:chExt cx="1687" cy="1192"/>
            </a:xfrm>
          </p:grpSpPr>
          <p:sp>
            <p:nvSpPr>
              <p:cNvPr id="743444" name="Line 20"/>
              <p:cNvSpPr>
                <a:spLocks noChangeShapeType="1"/>
              </p:cNvSpPr>
              <p:nvPr/>
            </p:nvSpPr>
            <p:spPr bwMode="auto">
              <a:xfrm>
                <a:off x="3427" y="1566"/>
                <a:ext cx="162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743445" name="Line 21"/>
              <p:cNvSpPr>
                <a:spLocks noChangeShapeType="1"/>
              </p:cNvSpPr>
              <p:nvPr/>
            </p:nvSpPr>
            <p:spPr bwMode="auto">
              <a:xfrm flipH="1" flipV="1">
                <a:off x="3863" y="1278"/>
                <a:ext cx="0" cy="10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743446" name="Text Box 22"/>
              <p:cNvSpPr txBox="1">
                <a:spLocks noChangeArrowheads="1"/>
              </p:cNvSpPr>
              <p:nvPr/>
            </p:nvSpPr>
            <p:spPr bwMode="auto">
              <a:xfrm>
                <a:off x="3362" y="1840"/>
                <a:ext cx="540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i="1" dirty="0">
                    <a:sym typeface="Symbol" pitchFamily="18" charset="2"/>
                  </a:rPr>
                  <a:t> R</a:t>
                </a:r>
                <a:r>
                  <a:rPr lang="en-US" altLang="zh-CN" b="1" i="1" dirty="0"/>
                  <a:t>I</a:t>
                </a:r>
                <a:r>
                  <a:rPr lang="en-US" altLang="zh-CN" b="1" baseline="-25000" dirty="0"/>
                  <a:t>0</a:t>
                </a:r>
                <a:endParaRPr lang="en-US" altLang="zh-CN" b="1" dirty="0"/>
              </a:p>
            </p:txBody>
          </p:sp>
          <p:sp>
            <p:nvSpPr>
              <p:cNvPr id="743447" name="Text Box 23"/>
              <p:cNvSpPr txBox="1">
                <a:spLocks noChangeArrowheads="1"/>
              </p:cNvSpPr>
              <p:nvPr/>
            </p:nvSpPr>
            <p:spPr bwMode="auto">
              <a:xfrm>
                <a:off x="4879" y="1516"/>
                <a:ext cx="170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i="1"/>
                  <a:t>t</a:t>
                </a:r>
                <a:endParaRPr lang="en-US" altLang="zh-CN" b="1"/>
              </a:p>
            </p:txBody>
          </p:sp>
          <p:sp>
            <p:nvSpPr>
              <p:cNvPr id="743448" name="Text Box 24"/>
              <p:cNvSpPr txBox="1">
                <a:spLocks noChangeArrowheads="1"/>
              </p:cNvSpPr>
              <p:nvPr/>
            </p:nvSpPr>
            <p:spPr bwMode="auto">
              <a:xfrm>
                <a:off x="3870" y="1166"/>
                <a:ext cx="491" cy="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i="1" dirty="0" err="1"/>
                  <a:t>u</a:t>
                </a:r>
                <a:r>
                  <a:rPr lang="en-US" altLang="zh-CN" b="1" baseline="-25000" dirty="0" err="1"/>
                  <a:t>L</a:t>
                </a:r>
                <a:endParaRPr lang="en-US" altLang="zh-CN" b="1" dirty="0"/>
              </a:p>
            </p:txBody>
          </p:sp>
          <p:sp>
            <p:nvSpPr>
              <p:cNvPr id="743449" name="Text Box 25"/>
              <p:cNvSpPr txBox="1">
                <a:spLocks noChangeArrowheads="1"/>
              </p:cNvSpPr>
              <p:nvPr/>
            </p:nvSpPr>
            <p:spPr bwMode="auto">
              <a:xfrm>
                <a:off x="3641" y="1468"/>
                <a:ext cx="213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altLang="zh-CN" b="1" dirty="0"/>
                  <a:t>0</a:t>
                </a:r>
              </a:p>
            </p:txBody>
          </p:sp>
        </p:grpSp>
        <p:sp>
          <p:nvSpPr>
            <p:cNvPr id="743450" name="Line 26"/>
            <p:cNvSpPr>
              <a:spLocks noChangeShapeType="1"/>
            </p:cNvSpPr>
            <p:nvPr/>
          </p:nvSpPr>
          <p:spPr bwMode="auto">
            <a:xfrm flipH="1" flipV="1">
              <a:off x="6021792" y="3424360"/>
              <a:ext cx="72390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32" name="Line 21"/>
            <p:cNvSpPr>
              <a:spLocks noChangeShapeType="1"/>
            </p:cNvSpPr>
            <p:nvPr/>
          </p:nvSpPr>
          <p:spPr bwMode="auto">
            <a:xfrm flipV="1">
              <a:off x="6739752" y="3428914"/>
              <a:ext cx="8993" cy="559802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sp>
        <p:nvSpPr>
          <p:cNvPr id="743427" name="Text Box 3"/>
          <p:cNvSpPr txBox="1">
            <a:spLocks noChangeArrowheads="1"/>
          </p:cNvSpPr>
          <p:nvPr/>
        </p:nvSpPr>
        <p:spPr bwMode="auto">
          <a:xfrm>
            <a:off x="4578477" y="4239473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FF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zh-CN" altLang="en-US" b="1" dirty="0"/>
          </a:p>
        </p:txBody>
      </p:sp>
      <p:sp>
        <p:nvSpPr>
          <p:cNvPr id="31" name="AutoShape 27" descr="羊皮纸"/>
          <p:cNvSpPr>
            <a:spLocks noChangeArrowheads="1"/>
          </p:cNvSpPr>
          <p:nvPr/>
        </p:nvSpPr>
        <p:spPr bwMode="auto">
          <a:xfrm>
            <a:off x="8032924" y="280804"/>
            <a:ext cx="936625" cy="533449"/>
          </a:xfrm>
          <a:prstGeom prst="wedgeRoundRectCallout">
            <a:avLst>
              <a:gd name="adj1" fmla="val -167847"/>
              <a:gd name="adj2" fmla="val 83143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连续</a:t>
            </a:r>
          </a:p>
        </p:txBody>
      </p:sp>
      <p:sp>
        <p:nvSpPr>
          <p:cNvPr id="33" name="AutoShape 28" descr="羊皮纸"/>
          <p:cNvSpPr>
            <a:spLocks noChangeArrowheads="1"/>
          </p:cNvSpPr>
          <p:nvPr/>
        </p:nvSpPr>
        <p:spPr bwMode="auto">
          <a:xfrm>
            <a:off x="7940692" y="2338354"/>
            <a:ext cx="936625" cy="576262"/>
          </a:xfrm>
          <a:prstGeom prst="wedgeRoundRectCallout">
            <a:avLst>
              <a:gd name="adj1" fmla="val -168448"/>
              <a:gd name="adj2" fmla="val 118462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 b="1" dirty="0"/>
              <a:t>跃变</a:t>
            </a:r>
          </a:p>
        </p:txBody>
      </p:sp>
    </p:spTree>
    <p:extLst>
      <p:ext uri="{BB962C8B-B14F-4D97-AF65-F5344CB8AC3E}">
        <p14:creationId xmlns:p14="http://schemas.microsoft.com/office/powerpoint/2010/main" val="267248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 animBg="1"/>
      <p:bldP spid="29" grpId="0" animBg="1"/>
      <p:bldP spid="31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244757" y="3138365"/>
            <a:ext cx="4257688" cy="1512168"/>
            <a:chOff x="3986722" y="3219823"/>
            <a:chExt cx="4257688" cy="1512168"/>
          </a:xfrm>
        </p:grpSpPr>
        <p:grpSp>
          <p:nvGrpSpPr>
            <p:cNvPr id="19" name="组合 18"/>
            <p:cNvGrpSpPr/>
            <p:nvPr/>
          </p:nvGrpSpPr>
          <p:grpSpPr>
            <a:xfrm>
              <a:off x="4256088" y="3233738"/>
              <a:ext cx="3839052" cy="1414462"/>
              <a:chOff x="4256088" y="3233738"/>
              <a:chExt cx="3839052" cy="1414462"/>
            </a:xfrm>
          </p:grpSpPr>
          <p:graphicFrame>
            <p:nvGraphicFramePr>
              <p:cNvPr id="21" name="对象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76586242"/>
                  </p:ext>
                </p:extLst>
              </p:nvPr>
            </p:nvGraphicFramePr>
            <p:xfrm>
              <a:off x="6747353" y="3500932"/>
              <a:ext cx="923934" cy="38697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317160" imgH="177480" progId="">
                      <p:embed/>
                    </p:oleObj>
                  </mc:Choice>
                  <mc:Fallback>
                    <p:oleObj name="Equation" r:id="rId3" imgW="317160" imgH="177480" progId="">
                      <p:embed/>
                      <p:pic>
                        <p:nvPicPr>
                          <p:cNvPr id="0" name="Picture 39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47353" y="3500932"/>
                            <a:ext cx="923934" cy="38697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对象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99464806"/>
                  </p:ext>
                </p:extLst>
              </p:nvPr>
            </p:nvGraphicFramePr>
            <p:xfrm>
              <a:off x="4416425" y="3233738"/>
              <a:ext cx="1911350" cy="738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799920" imgH="342720" progId="">
                      <p:embed/>
                    </p:oleObj>
                  </mc:Choice>
                  <mc:Fallback>
                    <p:oleObj name="Equation" r:id="rId5" imgW="799920" imgH="342720" progId="">
                      <p:embed/>
                      <p:pic>
                        <p:nvPicPr>
                          <p:cNvPr id="0" name="Picture 39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16425" y="3233738"/>
                            <a:ext cx="1911350" cy="7381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对象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89528015"/>
                  </p:ext>
                </p:extLst>
              </p:nvPr>
            </p:nvGraphicFramePr>
            <p:xfrm>
              <a:off x="4256088" y="3878263"/>
              <a:ext cx="2973387" cy="7699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7" imgW="1498320" imgH="419040" progId="">
                      <p:embed/>
                    </p:oleObj>
                  </mc:Choice>
                  <mc:Fallback>
                    <p:oleObj name="Equation" r:id="rId7" imgW="1498320" imgH="419040" progId="">
                      <p:embed/>
                      <p:pic>
                        <p:nvPicPr>
                          <p:cNvPr id="0" name="Picture 39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56088" y="3878263"/>
                            <a:ext cx="2973387" cy="7699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对象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04293111"/>
                  </p:ext>
                </p:extLst>
              </p:nvPr>
            </p:nvGraphicFramePr>
            <p:xfrm>
              <a:off x="7242659" y="4153406"/>
              <a:ext cx="852481" cy="3562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317160" imgH="177480" progId="">
                      <p:embed/>
                    </p:oleObj>
                  </mc:Choice>
                  <mc:Fallback>
                    <p:oleObj name="Equation" r:id="rId9" imgW="317160" imgH="177480" progId="">
                      <p:embed/>
                      <p:pic>
                        <p:nvPicPr>
                          <p:cNvPr id="0" name="Picture 39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42659" y="4153406"/>
                            <a:ext cx="852481" cy="35626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66FF33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" name="矩形 19"/>
            <p:cNvSpPr/>
            <p:nvPr/>
          </p:nvSpPr>
          <p:spPr bwMode="auto">
            <a:xfrm>
              <a:off x="3986722" y="3219823"/>
              <a:ext cx="4257688" cy="1512168"/>
            </a:xfrm>
            <a:prstGeom prst="rect">
              <a:avLst/>
            </a:prstGeom>
            <a:noFill/>
            <a:ln w="28575">
              <a:solidFill>
                <a:srgbClr val="3333FF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53973" y="1207679"/>
            <a:ext cx="4248472" cy="1700784"/>
            <a:chOff x="2253973" y="1207679"/>
            <a:chExt cx="4248472" cy="1700784"/>
          </a:xfrm>
        </p:grpSpPr>
        <p:sp>
          <p:nvSpPr>
            <p:cNvPr id="13" name="矩形 12"/>
            <p:cNvSpPr/>
            <p:nvPr/>
          </p:nvSpPr>
          <p:spPr bwMode="auto">
            <a:xfrm>
              <a:off x="2253973" y="1260185"/>
              <a:ext cx="4248472" cy="1648278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323087" y="1207679"/>
              <a:ext cx="4137025" cy="1619424"/>
              <a:chOff x="2323087" y="1207679"/>
              <a:chExt cx="4137025" cy="1619424"/>
            </a:xfrm>
          </p:grpSpPr>
          <p:graphicFrame>
            <p:nvGraphicFramePr>
              <p:cNvPr id="16" name="对象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40843367"/>
                  </p:ext>
                </p:extLst>
              </p:nvPr>
            </p:nvGraphicFramePr>
            <p:xfrm>
              <a:off x="2323087" y="2006365"/>
              <a:ext cx="4137025" cy="820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2082600" imgH="419040" progId="">
                      <p:embed/>
                    </p:oleObj>
                  </mc:Choice>
                  <mc:Fallback>
                    <p:oleObj name="Equation" r:id="rId11" imgW="2082600" imgH="419040" progId="">
                      <p:embed/>
                      <p:pic>
                        <p:nvPicPr>
                          <p:cNvPr id="0" name="Picture 39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3087" y="2006365"/>
                            <a:ext cx="4137025" cy="820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4632284"/>
                  </p:ext>
                </p:extLst>
              </p:nvPr>
            </p:nvGraphicFramePr>
            <p:xfrm>
              <a:off x="2542941" y="1207679"/>
              <a:ext cx="2892996" cy="81227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3" imgW="1422360" imgH="355320" progId="">
                      <p:embed/>
                    </p:oleObj>
                  </mc:Choice>
                  <mc:Fallback>
                    <p:oleObj name="Equation" r:id="rId13" imgW="1422360" imgH="355320" progId="">
                      <p:embed/>
                      <p:pic>
                        <p:nvPicPr>
                          <p:cNvPr id="0" name="Picture 39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2941" y="1207679"/>
                            <a:ext cx="2892996" cy="81227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338867" y="339502"/>
            <a:ext cx="6180884" cy="59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三、一阶电路零输入响应的一般公式</a:t>
            </a:r>
          </a:p>
        </p:txBody>
      </p:sp>
    </p:spTree>
    <p:extLst>
      <p:ext uri="{BB962C8B-B14F-4D97-AF65-F5344CB8AC3E}">
        <p14:creationId xmlns:p14="http://schemas.microsoft.com/office/powerpoint/2010/main" val="816236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F7D99991-2380-4E0A-BDDC-4416615B73D7}"/>
              </a:ext>
            </a:extLst>
          </p:cNvPr>
          <p:cNvSpPr/>
          <p:nvPr/>
        </p:nvSpPr>
        <p:spPr bwMode="auto">
          <a:xfrm>
            <a:off x="7812360" y="3517781"/>
            <a:ext cx="504056" cy="278105"/>
          </a:xfrm>
          <a:prstGeom prst="rect">
            <a:avLst/>
          </a:prstGeom>
          <a:solidFill>
            <a:srgbClr val="FF00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335332" y="325395"/>
            <a:ext cx="6180884" cy="59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三、一阶电路零输入响应的一般公式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282933"/>
              </p:ext>
            </p:extLst>
          </p:nvPr>
        </p:nvGraphicFramePr>
        <p:xfrm>
          <a:off x="2483768" y="1303583"/>
          <a:ext cx="4499793" cy="110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36480" imgH="355320" progId="">
                  <p:embed/>
                </p:oleObj>
              </mc:Choice>
              <mc:Fallback>
                <p:oleObj name="Equation" r:id="rId3" imgW="1536480" imgH="355320" progId="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303583"/>
                        <a:ext cx="4499793" cy="1101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28" descr="羊皮纸"/>
          <p:cNvSpPr>
            <a:spLocks noChangeArrowheads="1"/>
          </p:cNvSpPr>
          <p:nvPr/>
        </p:nvSpPr>
        <p:spPr bwMode="auto">
          <a:xfrm>
            <a:off x="251520" y="2355726"/>
            <a:ext cx="2376264" cy="462524"/>
          </a:xfrm>
          <a:prstGeom prst="wedgeRoundRectCallout">
            <a:avLst>
              <a:gd name="adj1" fmla="val 46202"/>
              <a:gd name="adj2" fmla="val -77828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 b="1" dirty="0"/>
              <a:t>任意零输入响应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292080" y="771550"/>
            <a:ext cx="2615407" cy="1241612"/>
            <a:chOff x="5292080" y="1491630"/>
            <a:chExt cx="2615407" cy="1241612"/>
          </a:xfrm>
        </p:grpSpPr>
        <p:sp>
          <p:nvSpPr>
            <p:cNvPr id="32" name="AutoShape 28" descr="羊皮纸"/>
            <p:cNvSpPr>
              <a:spLocks noChangeArrowheads="1"/>
            </p:cNvSpPr>
            <p:nvPr/>
          </p:nvSpPr>
          <p:spPr bwMode="auto">
            <a:xfrm>
              <a:off x="6220770" y="1491630"/>
              <a:ext cx="1686717" cy="462524"/>
            </a:xfrm>
            <a:prstGeom prst="wedgeRoundRectCallout">
              <a:avLst>
                <a:gd name="adj1" fmla="val -90765"/>
                <a:gd name="adj2" fmla="val 180454"/>
                <a:gd name="adj3" fmla="val 16667"/>
              </a:avLst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zh-CN" altLang="en-US" b="1" dirty="0"/>
                <a:t>时间常数</a:t>
              </a:r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5292080" y="2499742"/>
              <a:ext cx="364338" cy="2335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79911" y="1635646"/>
            <a:ext cx="3397471" cy="1686660"/>
            <a:chOff x="3779911" y="2355726"/>
            <a:chExt cx="3397471" cy="1686660"/>
          </a:xfrm>
        </p:grpSpPr>
        <p:sp>
          <p:nvSpPr>
            <p:cNvPr id="31" name="AutoShape 28" descr="羊皮纸"/>
            <p:cNvSpPr>
              <a:spLocks noChangeArrowheads="1"/>
            </p:cNvSpPr>
            <p:nvPr/>
          </p:nvSpPr>
          <p:spPr bwMode="auto">
            <a:xfrm>
              <a:off x="5796136" y="3579862"/>
              <a:ext cx="1381246" cy="462524"/>
            </a:xfrm>
            <a:prstGeom prst="wedgeRoundRectCallout">
              <a:avLst>
                <a:gd name="adj1" fmla="val -131297"/>
                <a:gd name="adj2" fmla="val -168705"/>
                <a:gd name="adj3" fmla="val 16667"/>
              </a:avLst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zh-CN" altLang="en-US" b="1" dirty="0"/>
                <a:t>初始值</a:t>
              </a:r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3779911" y="2355726"/>
              <a:ext cx="1095209" cy="72008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048113" y="3060581"/>
            <a:ext cx="3680665" cy="1066800"/>
            <a:chOff x="1978802" y="3249960"/>
            <a:chExt cx="3680665" cy="1066800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2095530" y="3859560"/>
              <a:ext cx="3563937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 pitchFamily="2" charset="2"/>
                <a:buNone/>
              </a:pPr>
              <a:r>
                <a:rPr kumimoji="1" lang="en-US" altLang="zh-CN" b="1" dirty="0">
                  <a:latin typeface="Times New Roman" pitchFamily="18" charset="0"/>
                  <a:ea typeface="楷体_GB2312" pitchFamily="49" charset="-122"/>
                </a:rPr>
                <a:t>RL</a:t>
              </a:r>
              <a:r>
                <a:rPr kumimoji="1" lang="zh-CN" altLang="en-US" b="1" dirty="0">
                  <a:latin typeface="Times New Roman" pitchFamily="18" charset="0"/>
                  <a:ea typeface="楷体_GB2312" pitchFamily="49" charset="-122"/>
                </a:rPr>
                <a:t>电路：</a:t>
              </a:r>
              <a:r>
                <a:rPr kumimoji="1" lang="zh-CN" altLang="en-US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  <a:sym typeface="Symbol" pitchFamily="18" charset="2"/>
                </a:rPr>
                <a:t></a:t>
              </a:r>
              <a:r>
                <a:rPr kumimoji="1" lang="zh-CN" altLang="en-US" b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 </a:t>
              </a:r>
              <a:r>
                <a:rPr kumimoji="1" lang="en-US" altLang="zh-CN" b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=</a:t>
              </a:r>
              <a:r>
                <a:rPr kumimoji="1" lang="en-US" altLang="zh-CN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L</a:t>
              </a:r>
              <a:r>
                <a:rPr kumimoji="1" lang="en-US" altLang="zh-CN" b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/</a:t>
              </a:r>
              <a:r>
                <a:rPr kumimoji="1" lang="en-US" altLang="zh-CN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R</a:t>
              </a:r>
              <a:endParaRPr kumimoji="1" lang="en-US" altLang="zh-CN" b="1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2095530" y="3249960"/>
              <a:ext cx="3313112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 pitchFamily="2" charset="2"/>
                <a:buNone/>
              </a:pPr>
              <a:r>
                <a:rPr kumimoji="1" lang="en-US" altLang="zh-CN" b="1" dirty="0">
                  <a:latin typeface="Times New Roman" pitchFamily="18" charset="0"/>
                  <a:ea typeface="楷体_GB2312" pitchFamily="49" charset="-122"/>
                </a:rPr>
                <a:t>RC</a:t>
              </a:r>
              <a:r>
                <a:rPr kumimoji="1" lang="zh-CN" altLang="en-US" b="1" dirty="0">
                  <a:latin typeface="Times New Roman" pitchFamily="18" charset="0"/>
                  <a:ea typeface="楷体_GB2312" pitchFamily="49" charset="-122"/>
                </a:rPr>
                <a:t>电路：</a:t>
              </a:r>
              <a:r>
                <a:rPr kumimoji="1" lang="zh-CN" altLang="en-US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  <a:sym typeface="Symbol" pitchFamily="18" charset="2"/>
                </a:rPr>
                <a:t></a:t>
              </a:r>
              <a:r>
                <a:rPr kumimoji="1" lang="zh-CN" altLang="en-US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 </a:t>
              </a:r>
              <a:r>
                <a:rPr kumimoji="1" lang="en-US" altLang="zh-CN" b="1" i="1" dirty="0">
                  <a:solidFill>
                    <a:srgbClr val="FF0000"/>
                  </a:solidFill>
                  <a:latin typeface="Times New Roman" pitchFamily="18" charset="0"/>
                  <a:ea typeface="楷体_GB2312" pitchFamily="49" charset="-122"/>
                </a:rPr>
                <a:t>=RC</a:t>
              </a:r>
              <a:endParaRPr kumimoji="1" lang="en-US" altLang="zh-CN" b="1" i="1" dirty="0">
                <a:latin typeface="Times New Roman" pitchFamily="18" charset="0"/>
                <a:ea typeface="楷体_GB2312" pitchFamily="49" charset="-122"/>
              </a:endParaRPr>
            </a:p>
          </p:txBody>
        </p:sp>
        <p:sp>
          <p:nvSpPr>
            <p:cNvPr id="21" name="AutoShape 7"/>
            <p:cNvSpPr>
              <a:spLocks/>
            </p:cNvSpPr>
            <p:nvPr/>
          </p:nvSpPr>
          <p:spPr bwMode="auto">
            <a:xfrm>
              <a:off x="1978802" y="3469126"/>
              <a:ext cx="76200" cy="762000"/>
            </a:xfrm>
            <a:prstGeom prst="leftBrace">
              <a:avLst>
                <a:gd name="adj1" fmla="val 8333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zh-CN" altLang="en-US" b="1"/>
            </a:p>
          </p:txBody>
        </p:sp>
      </p:grp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35332" y="4299942"/>
            <a:ext cx="8701164" cy="8173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kumimoji="1" lang="en-US" altLang="zh-CN" b="1" i="1" dirty="0">
                <a:latin typeface="Times New Roman" pitchFamily="18" charset="0"/>
                <a:ea typeface="楷体_GB2312" pitchFamily="49" charset="-122"/>
              </a:rPr>
              <a:t>R</a:t>
            </a:r>
            <a:r>
              <a:rPr kumimoji="1" lang="zh-CN" altLang="en-US" b="1" dirty="0">
                <a:latin typeface="Times New Roman" pitchFamily="18" charset="0"/>
                <a:ea typeface="楷体_GB2312" pitchFamily="49" charset="-122"/>
              </a:rPr>
              <a:t>是与动态元件相</a:t>
            </a:r>
            <a:r>
              <a:rPr kumimoji="1" lang="zh-CN" altLang="en-US" b="1">
                <a:latin typeface="Times New Roman" pitchFamily="18" charset="0"/>
                <a:ea typeface="楷体_GB2312" pitchFamily="49" charset="-122"/>
              </a:rPr>
              <a:t>连接的二端网络的等效电阻（注意：</a:t>
            </a:r>
            <a:r>
              <a:rPr kumimoji="1" lang="zh-CN" altLang="en-US" b="1" u="sng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内部独立源置零，受控源保留</a:t>
            </a:r>
            <a:r>
              <a:rPr kumimoji="1" lang="zh-CN" altLang="en-US" b="1">
                <a:latin typeface="Times New Roman" pitchFamily="18" charset="0"/>
                <a:ea typeface="楷体_GB2312" pitchFamily="49" charset="-122"/>
              </a:rPr>
              <a:t>）</a:t>
            </a:r>
            <a:endParaRPr kumimoji="1" lang="zh-CN" altLang="en-US" b="1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72000" y="3481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800" b="1" dirty="0">
                <a:solidFill>
                  <a:srgbClr val="00B050"/>
                </a:solidFill>
              </a:rPr>
              <a:t>求解</a:t>
            </a:r>
            <a:r>
              <a:rPr lang="en-US" altLang="zh-CN" sz="1800" b="1" dirty="0">
                <a:solidFill>
                  <a:srgbClr val="00B050"/>
                </a:solidFill>
              </a:rPr>
              <a:t>R</a:t>
            </a:r>
            <a:r>
              <a:rPr lang="zh-CN" altLang="en-US" sz="1800" b="1" dirty="0">
                <a:solidFill>
                  <a:srgbClr val="00B050"/>
                </a:solidFill>
              </a:rPr>
              <a:t>：在原电路中把动态元件</a:t>
            </a:r>
            <a:r>
              <a:rPr lang="zh-CN" altLang="en-US" sz="1800" b="1" dirty="0">
                <a:solidFill>
                  <a:srgbClr val="3333FF"/>
                </a:solidFill>
              </a:rPr>
              <a:t>移去</a:t>
            </a:r>
            <a:r>
              <a:rPr lang="zh-CN" altLang="en-US" sz="1800" b="1" dirty="0">
                <a:solidFill>
                  <a:srgbClr val="00B050"/>
                </a:solidFill>
              </a:rPr>
              <a:t>，从移去的动态元件的端口看进去，求解等效电阻</a:t>
            </a:r>
          </a:p>
        </p:txBody>
      </p:sp>
      <p:sp>
        <p:nvSpPr>
          <p:cNvPr id="3" name="下箭头 2"/>
          <p:cNvSpPr/>
          <p:nvPr/>
        </p:nvSpPr>
        <p:spPr bwMode="auto">
          <a:xfrm>
            <a:off x="4788024" y="4041747"/>
            <a:ext cx="432048" cy="25819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0BAA6498-2396-491E-AD4F-A1AE508882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40" y="430331"/>
            <a:ext cx="298132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22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2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>
            <a:extLst>
              <a:ext uri="{FF2B5EF4-FFF2-40B4-BE49-F238E27FC236}">
                <a16:creationId xmlns:a16="http://schemas.microsoft.com/office/drawing/2014/main" id="{87DAA139-6750-4465-AF5B-19189022EF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3755" y="2704"/>
            <a:ext cx="67673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例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10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已知</a:t>
            </a:r>
            <a:r>
              <a:rPr lang="en-US" altLang="zh-CN" sz="2700" b="1" i="1" baseline="0" dirty="0" err="1">
                <a:solidFill>
                  <a:schemeClr val="tx1"/>
                </a:solidFill>
                <a:latin typeface="楷体_GB2312" pitchFamily="49" charset="-122"/>
              </a:rPr>
              <a:t>u</a:t>
            </a:r>
            <a:r>
              <a:rPr lang="en-US" altLang="zh-CN" sz="2700" b="1" baseline="-30000" dirty="0" err="1">
                <a:solidFill>
                  <a:schemeClr val="tx1"/>
                </a:solidFill>
                <a:latin typeface="楷体_GB2312" pitchFamily="49" charset="-122"/>
              </a:rPr>
              <a:t>C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(0</a:t>
            </a:r>
            <a:r>
              <a:rPr lang="en-US" altLang="zh-CN" sz="2700" b="1" baseline="30000" dirty="0">
                <a:solidFill>
                  <a:schemeClr val="tx1"/>
                </a:solidFill>
                <a:latin typeface="楷体_GB2312" pitchFamily="49" charset="-122"/>
              </a:rPr>
              <a:t>-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)=6V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。求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t&gt;0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的电容电压、电容电流 </a:t>
            </a:r>
          </a:p>
        </p:txBody>
      </p:sp>
      <p:graphicFrame>
        <p:nvGraphicFramePr>
          <p:cNvPr id="229377" name="Object 2049">
            <a:extLst>
              <a:ext uri="{FF2B5EF4-FFF2-40B4-BE49-F238E27FC236}">
                <a16:creationId xmlns:a16="http://schemas.microsoft.com/office/drawing/2014/main" id="{559F808D-8A52-4BE9-BF91-FBC996C731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382439"/>
              </p:ext>
            </p:extLst>
          </p:nvPr>
        </p:nvGraphicFramePr>
        <p:xfrm>
          <a:off x="5586032" y="3629799"/>
          <a:ext cx="2618978" cy="530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46040" imgH="241200" progId="Equation.DSMT4">
                  <p:embed/>
                </p:oleObj>
              </mc:Choice>
              <mc:Fallback>
                <p:oleObj name="Equation" r:id="rId2" imgW="1346040" imgH="241200" progId="Equation.DSMT4">
                  <p:embed/>
                  <p:pic>
                    <p:nvPicPr>
                      <p:cNvPr id="229377" name="Object 2049">
                        <a:extLst>
                          <a:ext uri="{FF2B5EF4-FFF2-40B4-BE49-F238E27FC236}">
                            <a16:creationId xmlns:a16="http://schemas.microsoft.com/office/drawing/2014/main" id="{559F808D-8A52-4BE9-BF91-FBC996C731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6032" y="3629799"/>
                        <a:ext cx="2618978" cy="5309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820E0093-1389-4AC0-8758-33BA4E3767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89380"/>
              </p:ext>
            </p:extLst>
          </p:nvPr>
        </p:nvGraphicFramePr>
        <p:xfrm>
          <a:off x="1196228" y="2702985"/>
          <a:ext cx="3700463" cy="748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36480" imgH="355320" progId="Equation.DSMT4">
                  <p:embed/>
                </p:oleObj>
              </mc:Choice>
              <mc:Fallback>
                <p:oleObj name="Equation" r:id="rId4" imgW="1536480" imgH="355320" progId="Equation.DSMT4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820E0093-1389-4AC0-8758-33BA4E3767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228" y="2702985"/>
                        <a:ext cx="3700463" cy="7489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3">
            <a:extLst>
              <a:ext uri="{FF2B5EF4-FFF2-40B4-BE49-F238E27FC236}">
                <a16:creationId xmlns:a16="http://schemas.microsoft.com/office/drawing/2014/main" id="{87FCB2CA-BEA6-4636-A12A-D9009374A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3450" y="2942169"/>
            <a:ext cx="3501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r>
              <a:rPr lang="zh-CN" altLang="en-US" sz="1800" b="1" baseline="0" dirty="0">
                <a:solidFill>
                  <a:schemeClr val="tx1"/>
                </a:solidFill>
              </a:rPr>
              <a:t>只要求得</a:t>
            </a:r>
            <a:r>
              <a:rPr lang="en-US" altLang="zh-CN" sz="18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1800" b="1" baseline="-30000" dirty="0">
                <a:solidFill>
                  <a:srgbClr val="FF0000"/>
                </a:solidFill>
              </a:rPr>
              <a:t>c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18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和</a:t>
            </a:r>
            <a:r>
              <a:rPr lang="en-US" altLang="zh-CN" sz="1800" b="1" i="1" baseline="0" dirty="0">
                <a:solidFill>
                  <a:srgbClr val="FF0000"/>
                </a:solidFill>
              </a:rPr>
              <a:t>u</a:t>
            </a:r>
            <a:r>
              <a:rPr lang="en-US" altLang="zh-CN" sz="1800" b="1" baseline="-30000" dirty="0">
                <a:solidFill>
                  <a:srgbClr val="FF0000"/>
                </a:solidFill>
              </a:rPr>
              <a:t>c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18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及</a:t>
            </a:r>
            <a:r>
              <a:rPr lang="zh-CN" altLang="en-US" sz="1800" b="1" baseline="0" dirty="0">
                <a:solidFill>
                  <a:srgbClr val="FF0000"/>
                </a:solidFill>
                <a:latin typeface="楷体_GB2312" pitchFamily="49" charset="-122"/>
                <a:sym typeface="Symbol" panose="05050102010706020507" pitchFamily="18" charset="2"/>
              </a:rPr>
              <a:t></a:t>
            </a:r>
            <a:endParaRPr lang="zh-CN" altLang="en-US" sz="1800" b="1" baseline="0" dirty="0">
              <a:solidFill>
                <a:srgbClr val="FF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F8CCBAB-68F0-4385-954D-0D0547FF1C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37" y="899086"/>
            <a:ext cx="2546171" cy="1866632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id="{0EC18F5F-091E-4687-9B05-63BD18436547}"/>
              </a:ext>
            </a:extLst>
          </p:cNvPr>
          <p:cNvGrpSpPr/>
          <p:nvPr/>
        </p:nvGrpSpPr>
        <p:grpSpPr>
          <a:xfrm>
            <a:off x="4285057" y="938170"/>
            <a:ext cx="2721710" cy="1834207"/>
            <a:chOff x="4189409" y="1250893"/>
            <a:chExt cx="3628947" cy="244560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507FEEB0-B2E9-4401-A9DC-A9A572A24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9409" y="1259141"/>
              <a:ext cx="2522497" cy="2421372"/>
            </a:xfrm>
            <a:prstGeom prst="rect">
              <a:avLst/>
            </a:prstGeom>
          </p:spPr>
        </p:pic>
        <p:pic>
          <p:nvPicPr>
            <p:cNvPr id="22" name="Picture 11" descr="C:\Users\quke\AppData\Roaming\Tencent\Users\179095545\QQ\WinTemp\RichOle\NE)1N]F2MV`LQ1MN(SGV]M1.png">
              <a:extLst>
                <a:ext uri="{FF2B5EF4-FFF2-40B4-BE49-F238E27FC236}">
                  <a16:creationId xmlns:a16="http://schemas.microsoft.com/office/drawing/2014/main" id="{818A0245-32C2-4F5A-9106-B08382BF8E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1877" y="1250893"/>
              <a:ext cx="992188" cy="2445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7666BE2B-EE8E-408E-99FA-A25563610E7B}"/>
                </a:ext>
              </a:extLst>
            </p:cNvPr>
            <p:cNvCxnSpPr/>
            <p:nvPr/>
          </p:nvCxnSpPr>
          <p:spPr bwMode="auto">
            <a:xfrm>
              <a:off x="6702999" y="1674174"/>
              <a:ext cx="2363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3658C929-9132-440F-BF8A-E3BEECE0BDBD}"/>
                </a:ext>
              </a:extLst>
            </p:cNvPr>
            <p:cNvCxnSpPr/>
            <p:nvPr/>
          </p:nvCxnSpPr>
          <p:spPr bwMode="auto">
            <a:xfrm>
              <a:off x="6711877" y="3150041"/>
              <a:ext cx="236387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7BCAA9C1-8FA7-41FD-B779-EE63F6F718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48264" y="1664312"/>
              <a:ext cx="0" cy="151236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2266ED7A-17B3-458A-845B-5FF376164B3E}"/>
                </a:ext>
              </a:extLst>
            </p:cNvPr>
            <p:cNvSpPr/>
            <p:nvPr/>
          </p:nvSpPr>
          <p:spPr bwMode="auto">
            <a:xfrm>
              <a:off x="6789065" y="2092829"/>
              <a:ext cx="330899" cy="330899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F794F4A-0969-440A-813F-AC6334FDEE27}"/>
                </a:ext>
              </a:extLst>
            </p:cNvPr>
            <p:cNvSpPr txBox="1"/>
            <p:nvPr/>
          </p:nvSpPr>
          <p:spPr>
            <a:xfrm>
              <a:off x="6629044" y="1298156"/>
              <a:ext cx="680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0" hangingPunct="0"/>
              <a:r>
                <a:rPr lang="en-US" altLang="zh-CN" sz="1200" b="1" i="1" dirty="0">
                  <a:solidFill>
                    <a:srgbClr val="000000"/>
                  </a:solidFill>
                  <a:ea typeface="楷体_GB2312" pitchFamily="49" charset="-122"/>
                </a:rPr>
                <a:t>i</a:t>
              </a:r>
              <a:r>
                <a:rPr lang="en-US" altLang="zh-CN" sz="1200" b="1" baseline="-25000" dirty="0">
                  <a:solidFill>
                    <a:srgbClr val="000000"/>
                  </a:solidFill>
                  <a:ea typeface="楷体_GB2312" pitchFamily="49" charset="-122"/>
                </a:rPr>
                <a:t>c</a:t>
              </a:r>
              <a:r>
                <a:rPr lang="en-US" altLang="zh-CN" sz="1200" b="1" dirty="0">
                  <a:solidFill>
                    <a:srgbClr val="000000"/>
                  </a:solidFill>
                  <a:ea typeface="楷体_GB2312" pitchFamily="49" charset="-122"/>
                </a:rPr>
                <a:t>(0</a:t>
              </a:r>
              <a:r>
                <a:rPr lang="en-US" altLang="zh-CN" sz="1200" b="1" baseline="30000" dirty="0">
                  <a:solidFill>
                    <a:srgbClr val="000000"/>
                  </a:solidFill>
                  <a:ea typeface="楷体_GB2312" pitchFamily="49" charset="-122"/>
                </a:rPr>
                <a:t>+</a:t>
              </a:r>
              <a:r>
                <a:rPr lang="en-US" altLang="zh-CN" sz="1200" b="1" dirty="0">
                  <a:solidFill>
                    <a:srgbClr val="000000"/>
                  </a:solidFill>
                  <a:ea typeface="楷体_GB2312" pitchFamily="49" charset="-122"/>
                </a:rPr>
                <a:t>)</a:t>
              </a:r>
              <a:endParaRPr lang="zh-CN" altLang="en-US" sz="1200" b="1" dirty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396998B-2499-47EF-BAFB-E529AB37B22E}"/>
                </a:ext>
              </a:extLst>
            </p:cNvPr>
            <p:cNvSpPr txBox="1"/>
            <p:nvPr/>
          </p:nvSpPr>
          <p:spPr>
            <a:xfrm>
              <a:off x="7107464" y="1652836"/>
              <a:ext cx="419347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0" hangingPunct="0"/>
              <a:r>
                <a:rPr lang="en-US" altLang="zh-CN" sz="2700" baseline="-25000" dirty="0">
                  <a:solidFill>
                    <a:srgbClr val="000000"/>
                  </a:solidFill>
                  <a:ea typeface="楷体_GB2312" pitchFamily="49" charset="-122"/>
                </a:rPr>
                <a:t>+</a:t>
              </a:r>
              <a:endParaRPr lang="zh-CN" altLang="en-US" sz="2700" baseline="-25000" dirty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47553FD6-01DC-457B-9555-533CD7CFC5E0}"/>
                </a:ext>
              </a:extLst>
            </p:cNvPr>
            <p:cNvGrpSpPr/>
            <p:nvPr/>
          </p:nvGrpSpPr>
          <p:grpSpPr>
            <a:xfrm>
              <a:off x="7082685" y="2042969"/>
              <a:ext cx="735671" cy="704364"/>
              <a:chOff x="7082685" y="2042969"/>
              <a:chExt cx="735671" cy="704364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CCEC204E-5276-47A8-8E37-1B8FE227D140}"/>
                  </a:ext>
                </a:extLst>
              </p:cNvPr>
              <p:cNvSpPr txBox="1"/>
              <p:nvPr/>
            </p:nvSpPr>
            <p:spPr>
              <a:xfrm>
                <a:off x="7082685" y="2042969"/>
                <a:ext cx="7356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eaLnBrk="0" hangingPunct="0"/>
                <a:r>
                  <a:rPr lang="en-US" altLang="zh-CN" sz="1200" b="1" i="1" dirty="0">
                    <a:solidFill>
                      <a:srgbClr val="000000"/>
                    </a:solidFill>
                    <a:ea typeface="楷体_GB2312" pitchFamily="49" charset="-122"/>
                  </a:rPr>
                  <a:t>u</a:t>
                </a:r>
                <a:r>
                  <a:rPr lang="en-US" altLang="zh-CN" sz="1200" b="1" baseline="-25000" dirty="0">
                    <a:solidFill>
                      <a:srgbClr val="000000"/>
                    </a:solidFill>
                    <a:ea typeface="楷体_GB2312" pitchFamily="49" charset="-122"/>
                  </a:rPr>
                  <a:t>c</a:t>
                </a:r>
                <a:r>
                  <a:rPr lang="en-US" altLang="zh-CN" sz="1200" b="1" dirty="0">
                    <a:solidFill>
                      <a:srgbClr val="000000"/>
                    </a:solidFill>
                    <a:ea typeface="楷体_GB2312" pitchFamily="49" charset="-122"/>
                  </a:rPr>
                  <a:t>(0</a:t>
                </a:r>
                <a:r>
                  <a:rPr lang="en-US" altLang="zh-CN" sz="1200" b="1" baseline="30000" dirty="0">
                    <a:solidFill>
                      <a:srgbClr val="000000"/>
                    </a:solidFill>
                    <a:ea typeface="楷体_GB2312" pitchFamily="49" charset="-122"/>
                  </a:rPr>
                  <a:t>+</a:t>
                </a:r>
                <a:r>
                  <a:rPr lang="en-US" altLang="zh-CN" sz="1200" b="1" dirty="0">
                    <a:solidFill>
                      <a:srgbClr val="000000"/>
                    </a:solidFill>
                    <a:ea typeface="楷体_GB2312" pitchFamily="49" charset="-122"/>
                  </a:rPr>
                  <a:t>)</a:t>
                </a:r>
                <a:endParaRPr lang="zh-CN" altLang="en-US" sz="1200" b="1" dirty="0">
                  <a:solidFill>
                    <a:srgbClr val="000000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B3F03DF7-9C66-4B32-81DC-86DE440E0D12}"/>
                  </a:ext>
                </a:extLst>
              </p:cNvPr>
              <p:cNvSpPr txBox="1"/>
              <p:nvPr/>
            </p:nvSpPr>
            <p:spPr>
              <a:xfrm>
                <a:off x="7119216" y="2254891"/>
                <a:ext cx="348813" cy="492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eaLnBrk="0" hangingPunct="0"/>
                <a:r>
                  <a:rPr lang="en-US" altLang="zh-CN" sz="2700" baseline="-25000" dirty="0">
                    <a:solidFill>
                      <a:srgbClr val="000000"/>
                    </a:solidFill>
                    <a:ea typeface="楷体_GB2312" pitchFamily="49" charset="-122"/>
                  </a:rPr>
                  <a:t>-</a:t>
                </a:r>
                <a:endParaRPr lang="zh-CN" altLang="en-US" sz="2700" baseline="-25000" dirty="0">
                  <a:solidFill>
                    <a:srgbClr val="000000"/>
                  </a:solidFill>
                  <a:ea typeface="楷体_GB2312" pitchFamily="49" charset="-122"/>
                </a:endParaRP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1ECB169F-7705-418E-BA25-CE3E15899FDE}"/>
                </a:ext>
              </a:extLst>
            </p:cNvPr>
            <p:cNvSpPr txBox="1"/>
            <p:nvPr/>
          </p:nvSpPr>
          <p:spPr>
            <a:xfrm>
              <a:off x="4572000" y="2111841"/>
              <a:ext cx="60315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eaLnBrk="0" hangingPunct="0"/>
              <a:r>
                <a:rPr lang="en-US" altLang="zh-CN" sz="1350" dirty="0">
                  <a:solidFill>
                    <a:srgbClr val="000000"/>
                  </a:solidFill>
                  <a:ea typeface="楷体_GB2312" pitchFamily="49" charset="-122"/>
                </a:rPr>
                <a:t>(0</a:t>
              </a:r>
              <a:r>
                <a:rPr lang="en-US" altLang="zh-CN" sz="1350" baseline="30000" dirty="0">
                  <a:solidFill>
                    <a:srgbClr val="000000"/>
                  </a:solidFill>
                  <a:ea typeface="楷体_GB2312" pitchFamily="49" charset="-122"/>
                </a:rPr>
                <a:t>+</a:t>
              </a:r>
              <a:r>
                <a:rPr lang="en-US" altLang="zh-CN" sz="1350" dirty="0">
                  <a:solidFill>
                    <a:srgbClr val="000000"/>
                  </a:solidFill>
                  <a:ea typeface="楷体_GB2312" pitchFamily="49" charset="-122"/>
                </a:rPr>
                <a:t>)</a:t>
              </a:r>
              <a:endParaRPr lang="zh-CN" altLang="en-US" sz="1350" dirty="0">
                <a:solidFill>
                  <a:srgbClr val="000000"/>
                </a:solidFill>
                <a:ea typeface="楷体_GB2312" pitchFamily="49" charset="-122"/>
              </a:endParaRPr>
            </a:p>
          </p:txBody>
        </p:sp>
      </p:grpSp>
      <p:sp>
        <p:nvSpPr>
          <p:cNvPr id="41" name="Text Box 3">
            <a:extLst>
              <a:ext uri="{FF2B5EF4-FFF2-40B4-BE49-F238E27FC236}">
                <a16:creationId xmlns:a16="http://schemas.microsoft.com/office/drawing/2014/main" id="{C96DF6B6-9E07-4DD9-9DA2-651521076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837" y="3368444"/>
            <a:ext cx="37812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解：（</a:t>
            </a:r>
            <a:r>
              <a:rPr lang="en-US" altLang="zh-CN" sz="1800" b="1" baseline="0" dirty="0">
                <a:solidFill>
                  <a:schemeClr val="tx1"/>
                </a:solidFill>
                <a:latin typeface="楷体_GB2312" pitchFamily="49" charset="-122"/>
              </a:rPr>
              <a:t>1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）求初始值</a:t>
            </a:r>
            <a:r>
              <a:rPr lang="en-US" altLang="zh-CN" sz="1800" b="1" i="1" baseline="0" dirty="0" err="1">
                <a:solidFill>
                  <a:srgbClr val="FF0000"/>
                </a:solidFill>
              </a:rPr>
              <a:t>i</a:t>
            </a:r>
            <a:r>
              <a:rPr lang="en-US" altLang="zh-CN" sz="1800" b="1" baseline="-30000" dirty="0" err="1">
                <a:solidFill>
                  <a:srgbClr val="FF0000"/>
                </a:solidFill>
              </a:rPr>
              <a:t>c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18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和</a:t>
            </a:r>
            <a:r>
              <a:rPr lang="en-US" altLang="zh-CN" sz="1800" b="1" i="1" baseline="0" dirty="0" err="1">
                <a:solidFill>
                  <a:srgbClr val="FF0000"/>
                </a:solidFill>
              </a:rPr>
              <a:t>u</a:t>
            </a:r>
            <a:r>
              <a:rPr lang="en-US" altLang="zh-CN" sz="1800" b="1" baseline="-30000" dirty="0" err="1">
                <a:solidFill>
                  <a:srgbClr val="FF0000"/>
                </a:solidFill>
              </a:rPr>
              <a:t>c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18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endParaRPr lang="zh-CN" altLang="en-US" sz="1800" b="1" baseline="0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42" name="Text Box 31">
            <a:extLst>
              <a:ext uri="{FF2B5EF4-FFF2-40B4-BE49-F238E27FC236}">
                <a16:creationId xmlns:a16="http://schemas.microsoft.com/office/drawing/2014/main" id="{FE2CF812-DD28-49E1-A76E-112B3BD17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922" y="4063837"/>
            <a:ext cx="27034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en-US" altLang="zh-CN" sz="1800" b="1" baseline="0" dirty="0">
                <a:solidFill>
                  <a:schemeClr val="tx1"/>
                </a:solidFill>
              </a:rPr>
              <a:t>(b)</a:t>
            </a:r>
            <a:r>
              <a:rPr lang="zh-CN" altLang="en-US" sz="1800" b="1" baseline="0" dirty="0">
                <a:solidFill>
                  <a:schemeClr val="tx1"/>
                </a:solidFill>
              </a:rPr>
              <a:t>画</a:t>
            </a:r>
            <a:r>
              <a:rPr lang="en-US" altLang="zh-CN" sz="1800" b="1" baseline="0" dirty="0">
                <a:solidFill>
                  <a:srgbClr val="3333FF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3333FF"/>
                </a:solidFill>
              </a:rPr>
              <a:t>+</a:t>
            </a:r>
            <a:r>
              <a:rPr lang="zh-CN" altLang="en-US" sz="1800" b="1" baseline="0" dirty="0">
                <a:solidFill>
                  <a:srgbClr val="3333FF"/>
                </a:solidFill>
              </a:rPr>
              <a:t>图</a:t>
            </a:r>
            <a:r>
              <a:rPr lang="zh-CN" altLang="en-US" sz="1800" b="1" baseline="0" dirty="0">
                <a:solidFill>
                  <a:schemeClr val="tx1"/>
                </a:solidFill>
              </a:rPr>
              <a:t>，求初始值</a:t>
            </a:r>
            <a:r>
              <a:rPr lang="en-US" altLang="zh-CN" sz="18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1800" b="1" baseline="-30000" dirty="0">
                <a:solidFill>
                  <a:srgbClr val="FF0000"/>
                </a:solidFill>
              </a:rPr>
              <a:t>c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18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18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18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 </a:t>
            </a:r>
          </a:p>
        </p:txBody>
      </p:sp>
      <p:graphicFrame>
        <p:nvGraphicFramePr>
          <p:cNvPr id="43" name="Object 1025">
            <a:extLst>
              <a:ext uri="{FF2B5EF4-FFF2-40B4-BE49-F238E27FC236}">
                <a16:creationId xmlns:a16="http://schemas.microsoft.com/office/drawing/2014/main" id="{0A64BB80-64E0-4409-9366-7508913B6D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866246"/>
              </p:ext>
            </p:extLst>
          </p:nvPr>
        </p:nvGraphicFramePr>
        <p:xfrm>
          <a:off x="3491880" y="4227887"/>
          <a:ext cx="4320374" cy="984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349360" imgH="444240" progId="Equation.DSMT4">
                  <p:embed/>
                </p:oleObj>
              </mc:Choice>
              <mc:Fallback>
                <p:oleObj name="Equation" r:id="rId9" imgW="2349360" imgH="444240" progId="Equation.DSMT4">
                  <p:embed/>
                  <p:pic>
                    <p:nvPicPr>
                      <p:cNvPr id="43" name="Object 1025">
                        <a:extLst>
                          <a:ext uri="{FF2B5EF4-FFF2-40B4-BE49-F238E27FC236}">
                            <a16:creationId xmlns:a16="http://schemas.microsoft.com/office/drawing/2014/main" id="{0A64BB80-64E0-4409-9366-7508913B6D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227887"/>
                        <a:ext cx="4320374" cy="984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5A5E3879-F136-4658-950E-AE7810632BCF}"/>
              </a:ext>
            </a:extLst>
          </p:cNvPr>
          <p:cNvSpPr/>
          <p:nvPr/>
        </p:nvSpPr>
        <p:spPr>
          <a:xfrm>
            <a:off x="2339752" y="3659765"/>
            <a:ext cx="3547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楷体_GB2312" pitchFamily="49" charset="-122"/>
              </a:rPr>
              <a:t>（</a:t>
            </a:r>
            <a:r>
              <a:rPr lang="en-US" altLang="zh-CN" b="1" dirty="0">
                <a:latin typeface="楷体_GB2312" pitchFamily="49" charset="-122"/>
              </a:rPr>
              <a:t>a</a:t>
            </a:r>
            <a:r>
              <a:rPr lang="zh-CN" altLang="en-US" b="1" dirty="0">
                <a:latin typeface="楷体_GB2312" pitchFamily="49" charset="-122"/>
              </a:rPr>
              <a:t>）由换路定则，得：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571581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1" grpId="0"/>
      <p:bldP spid="42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400" name="Object 1024">
            <a:extLst>
              <a:ext uri="{FF2B5EF4-FFF2-40B4-BE49-F238E27FC236}">
                <a16:creationId xmlns:a16="http://schemas.microsoft.com/office/drawing/2014/main" id="{3AC04069-BF7F-46DF-AED8-26C2958C27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6194019"/>
              </p:ext>
            </p:extLst>
          </p:nvPr>
        </p:nvGraphicFramePr>
        <p:xfrm>
          <a:off x="1208127" y="2356894"/>
          <a:ext cx="7176721" cy="952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12720" imgH="342720" progId="Equation.DSMT4">
                  <p:embed/>
                </p:oleObj>
              </mc:Choice>
              <mc:Fallback>
                <p:oleObj name="Equation" r:id="rId2" imgW="2412720" imgH="342720" progId="Equation.DSMT4">
                  <p:embed/>
                  <p:pic>
                    <p:nvPicPr>
                      <p:cNvPr id="230400" name="Object 1024">
                        <a:extLst>
                          <a:ext uri="{FF2B5EF4-FFF2-40B4-BE49-F238E27FC236}">
                            <a16:creationId xmlns:a16="http://schemas.microsoft.com/office/drawing/2014/main" id="{3AC04069-BF7F-46DF-AED8-26C2958C27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8127" y="2356894"/>
                        <a:ext cx="7176721" cy="952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508" name="Text Box 4">
            <a:extLst>
              <a:ext uri="{FF2B5EF4-FFF2-40B4-BE49-F238E27FC236}">
                <a16:creationId xmlns:a16="http://schemas.microsoft.com/office/drawing/2014/main" id="{3E3CD2C5-A636-48DA-A7DE-6365C2E30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580" y="3869081"/>
            <a:ext cx="6000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也可以用电容的的</a:t>
            </a:r>
            <a:r>
              <a:rPr lang="en-US" altLang="zh-CN" sz="1800" b="1" baseline="0" dirty="0">
                <a:solidFill>
                  <a:schemeClr val="tx1"/>
                </a:solidFill>
                <a:latin typeface="楷体_GB2312" pitchFamily="49" charset="-122"/>
              </a:rPr>
              <a:t>VCR</a:t>
            </a: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关系求</a:t>
            </a:r>
          </a:p>
        </p:txBody>
      </p:sp>
      <p:graphicFrame>
        <p:nvGraphicFramePr>
          <p:cNvPr id="230401" name="Object 1025">
            <a:extLst>
              <a:ext uri="{FF2B5EF4-FFF2-40B4-BE49-F238E27FC236}">
                <a16:creationId xmlns:a16="http://schemas.microsoft.com/office/drawing/2014/main" id="{0CBB4CE3-B4E5-4F4F-AFD9-2D4B6FE509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70184"/>
              </p:ext>
            </p:extLst>
          </p:nvPr>
        </p:nvGraphicFramePr>
        <p:xfrm>
          <a:off x="1129241" y="4202221"/>
          <a:ext cx="7100895" cy="889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84320" imgH="393480" progId="Equation.DSMT4">
                  <p:embed/>
                </p:oleObj>
              </mc:Choice>
              <mc:Fallback>
                <p:oleObj name="Equation" r:id="rId4" imgW="3784320" imgH="393480" progId="Equation.DSMT4">
                  <p:embed/>
                  <p:pic>
                    <p:nvPicPr>
                      <p:cNvPr id="230401" name="Object 1025">
                        <a:extLst>
                          <a:ext uri="{FF2B5EF4-FFF2-40B4-BE49-F238E27FC236}">
                            <a16:creationId xmlns:a16="http://schemas.microsoft.com/office/drawing/2014/main" id="{0CBB4CE3-B4E5-4F4F-AFD9-2D4B6FE509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9241" y="4202221"/>
                        <a:ext cx="7100895" cy="8898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1" name="Object 1027">
            <a:extLst>
              <a:ext uri="{FF2B5EF4-FFF2-40B4-BE49-F238E27FC236}">
                <a16:creationId xmlns:a16="http://schemas.microsoft.com/office/drawing/2014/main" id="{FF97DA30-10C3-4CDF-9FEF-8FF8B80949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334343"/>
              </p:ext>
            </p:extLst>
          </p:nvPr>
        </p:nvGraphicFramePr>
        <p:xfrm>
          <a:off x="1382880" y="1135189"/>
          <a:ext cx="3660775" cy="109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63560" imgH="457200" progId="Equation.DSMT4">
                  <p:embed/>
                </p:oleObj>
              </mc:Choice>
              <mc:Fallback>
                <p:oleObj name="Equation" r:id="rId6" imgW="1663560" imgH="457200" progId="Equation.DSMT4">
                  <p:embed/>
                  <p:pic>
                    <p:nvPicPr>
                      <p:cNvPr id="82951" name="Object 1027">
                        <a:extLst>
                          <a:ext uri="{FF2B5EF4-FFF2-40B4-BE49-F238E27FC236}">
                            <a16:creationId xmlns:a16="http://schemas.microsoft.com/office/drawing/2014/main" id="{FF97DA30-10C3-4CDF-9FEF-8FF8B80949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880" y="1135189"/>
                        <a:ext cx="3660775" cy="1093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26A3A80B-B94A-486F-8B04-46669001CE2B}"/>
              </a:ext>
            </a:extLst>
          </p:cNvPr>
          <p:cNvSpPr/>
          <p:nvPr/>
        </p:nvSpPr>
        <p:spPr>
          <a:xfrm>
            <a:off x="1657350" y="201134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0" hangingPunct="0"/>
            <a:r>
              <a:rPr lang="zh-CN" altLang="en-US" sz="1800" b="1" dirty="0">
                <a:ea typeface="楷体_GB2312" pitchFamily="49" charset="-122"/>
              </a:rPr>
              <a:t>（</a:t>
            </a:r>
            <a:r>
              <a:rPr lang="en-US" altLang="zh-CN" sz="1800" b="1" dirty="0">
                <a:ea typeface="楷体_GB2312" pitchFamily="49" charset="-122"/>
              </a:rPr>
              <a:t>2</a:t>
            </a:r>
            <a:r>
              <a:rPr lang="zh-CN" altLang="en-US" sz="1800" b="1" dirty="0">
                <a:ea typeface="楷体_GB2312" pitchFamily="49" charset="-122"/>
              </a:rPr>
              <a:t>）</a:t>
            </a:r>
            <a:r>
              <a:rPr lang="zh-CN" altLang="en-US" sz="1800" b="1" dirty="0">
                <a:solidFill>
                  <a:srgbClr val="FF0000"/>
                </a:solidFill>
                <a:ea typeface="楷体_GB2312" pitchFamily="49" charset="-122"/>
              </a:rPr>
              <a:t>求时间常数（开关动作之后）：</a:t>
            </a:r>
            <a:endParaRPr lang="zh-CN" altLang="en-US" sz="1800" baseline="-250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3FCE66BD-EF60-4521-BD86-4DC59A816280}"/>
              </a:ext>
            </a:extLst>
          </p:cNvPr>
          <p:cNvGrpSpPr/>
          <p:nvPr/>
        </p:nvGrpSpPr>
        <p:grpSpPr>
          <a:xfrm>
            <a:off x="5500450" y="214993"/>
            <a:ext cx="2569996" cy="1820649"/>
            <a:chOff x="5809933" y="286657"/>
            <a:chExt cx="3426661" cy="2427532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77B51486-B918-40B4-9ECF-5C752959F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9933" y="286657"/>
              <a:ext cx="2522497" cy="2421372"/>
            </a:xfrm>
            <a:prstGeom prst="rect">
              <a:avLst/>
            </a:prstGeom>
          </p:spPr>
        </p:pic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10A22446-726C-407F-B4D8-C2B37A24A6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45497" y="286657"/>
              <a:ext cx="1191097" cy="2427532"/>
              <a:chOff x="3180691" y="1259224"/>
              <a:chExt cx="1192177" cy="2426951"/>
            </a:xfrm>
          </p:grpSpPr>
          <p:pic>
            <p:nvPicPr>
              <p:cNvPr id="39" name="Picture 11" descr="C:\Users\quke\AppData\Roaming\Tencent\Users\179095545\QQ\WinTemp\RichOle\NE)1N]F2MV`LQ1MN(SGV]M1.png">
                <a:extLst>
                  <a:ext uri="{FF2B5EF4-FFF2-40B4-BE49-F238E27FC236}">
                    <a16:creationId xmlns:a16="http://schemas.microsoft.com/office/drawing/2014/main" id="{B3E50966-43BE-42B4-8479-7ACC29B135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9781" y="1259224"/>
                <a:ext cx="993087" cy="24269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0" name="肘形连接符 5">
                <a:extLst>
                  <a:ext uri="{FF2B5EF4-FFF2-40B4-BE49-F238E27FC236}">
                    <a16:creationId xmlns:a16="http://schemas.microsoft.com/office/drawing/2014/main" id="{231175E2-4569-49DD-828F-75209E8245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3084258" y="2373306"/>
                <a:ext cx="864095" cy="671230"/>
              </a:xfrm>
              <a:prstGeom prst="bentConnector3">
                <a:avLst>
                  <a:gd name="adj1" fmla="val 101875"/>
                </a:avLst>
              </a:prstGeom>
              <a:noFill/>
              <a:ln w="38100" algn="ctr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6FD980AF-78D6-4469-A033-D3DA6BBF9E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71235" y="1700808"/>
                <a:ext cx="622956" cy="492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1pPr>
                <a:lvl2pPr marL="742950" indent="-285750"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2pPr>
                <a:lvl3pPr marL="1143000" indent="-228600"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3pPr>
                <a:lvl4pPr marL="1600200" indent="-228600"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4pPr>
                <a:lvl5pPr marL="2057400" indent="-228600"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 baseline="-25000">
                    <a:solidFill>
                      <a:schemeClr val="bg1"/>
                    </a:solidFill>
                    <a:latin typeface="Times New Roman" panose="02020603050405020304" pitchFamily="18" charset="0"/>
                    <a:ea typeface="楷体_GB2312" pitchFamily="49" charset="-122"/>
                  </a:defRPr>
                </a:lvl9pPr>
              </a:lstStyle>
              <a:p>
                <a:pPr defTabSz="685800" eaLnBrk="0" hangingPunct="0"/>
                <a:r>
                  <a:rPr lang="en-US" altLang="zh-CN" sz="2700" b="1" dirty="0">
                    <a:solidFill>
                      <a:srgbClr val="3333CC"/>
                    </a:solidFill>
                  </a:rPr>
                  <a:t>R</a:t>
                </a:r>
                <a:r>
                  <a:rPr lang="en-US" altLang="zh-CN" sz="2700" b="1" baseline="-50000" dirty="0">
                    <a:solidFill>
                      <a:srgbClr val="3333CC"/>
                    </a:solidFill>
                  </a:rPr>
                  <a:t>0</a:t>
                </a:r>
                <a:endParaRPr lang="zh-CN" altLang="en-US" sz="2700" b="1" baseline="-50000" dirty="0">
                  <a:solidFill>
                    <a:srgbClr val="3333CC"/>
                  </a:solidFill>
                </a:endParaRPr>
              </a:p>
            </p:txBody>
          </p:sp>
        </p:grpSp>
      </p:grpSp>
      <p:sp>
        <p:nvSpPr>
          <p:cNvPr id="43" name="Text Box 6">
            <a:extLst>
              <a:ext uri="{FF2B5EF4-FFF2-40B4-BE49-F238E27FC236}">
                <a16:creationId xmlns:a16="http://schemas.microsoft.com/office/drawing/2014/main" id="{C84D17D4-EFE9-40AE-8A5D-062941ADF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9816" y="486953"/>
            <a:ext cx="525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1800" b="1" baseline="0" dirty="0">
                <a:solidFill>
                  <a:schemeClr val="tx1"/>
                </a:solidFill>
                <a:latin typeface="楷体_GB2312" pitchFamily="49" charset="-122"/>
              </a:rPr>
              <a:t>连接于电容两端的电阻等效为 </a:t>
            </a:r>
          </a:p>
        </p:txBody>
      </p:sp>
      <p:graphicFrame>
        <p:nvGraphicFramePr>
          <p:cNvPr id="44" name="Object 2050">
            <a:extLst>
              <a:ext uri="{FF2B5EF4-FFF2-40B4-BE49-F238E27FC236}">
                <a16:creationId xmlns:a16="http://schemas.microsoft.com/office/drawing/2014/main" id="{80FF92D5-F2C9-4C16-90E8-D8D5BF6DF0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094819"/>
              </p:ext>
            </p:extLst>
          </p:nvPr>
        </p:nvGraphicFramePr>
        <p:xfrm>
          <a:off x="1339850" y="757238"/>
          <a:ext cx="3800475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50960" imgH="228600" progId="Equation.DSMT4">
                  <p:embed/>
                </p:oleObj>
              </mc:Choice>
              <mc:Fallback>
                <p:oleObj name="Equation" r:id="rId10" imgW="1650960" imgH="228600" progId="Equation.DSMT4">
                  <p:embed/>
                  <p:pic>
                    <p:nvPicPr>
                      <p:cNvPr id="44" name="Object 2050">
                        <a:extLst>
                          <a:ext uri="{FF2B5EF4-FFF2-40B4-BE49-F238E27FC236}">
                            <a16:creationId xmlns:a16="http://schemas.microsoft.com/office/drawing/2014/main" id="{80FF92D5-F2C9-4C16-90E8-D8D5BF6DF0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850" y="757238"/>
                        <a:ext cx="3800475" cy="569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Box 4">
            <a:extLst>
              <a:ext uri="{FF2B5EF4-FFF2-40B4-BE49-F238E27FC236}">
                <a16:creationId xmlns:a16="http://schemas.microsoft.com/office/drawing/2014/main" id="{549F1778-3AB0-492C-9776-19C970937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628" y="2138263"/>
            <a:ext cx="554355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100" b="1" baseline="0" dirty="0">
                <a:solidFill>
                  <a:schemeClr val="tx1"/>
                </a:solidFill>
              </a:rPr>
              <a:t>（</a:t>
            </a:r>
            <a:r>
              <a:rPr lang="en-US" altLang="zh-CN" sz="2100" b="1" baseline="0" dirty="0">
                <a:solidFill>
                  <a:schemeClr val="tx1"/>
                </a:solidFill>
              </a:rPr>
              <a:t>3</a:t>
            </a:r>
            <a:r>
              <a:rPr lang="zh-CN" altLang="en-US" sz="2100" b="1" baseline="0" dirty="0">
                <a:solidFill>
                  <a:schemeClr val="tx1"/>
                </a:solidFill>
              </a:rPr>
              <a:t>）</a:t>
            </a:r>
            <a:r>
              <a:rPr lang="zh-CN" altLang="en-US" sz="2100" b="1" baseline="0" dirty="0">
                <a:solidFill>
                  <a:srgbClr val="FF0000"/>
                </a:solidFill>
              </a:rPr>
              <a:t>初始值和时间常数代入公式</a:t>
            </a:r>
          </a:p>
        </p:txBody>
      </p:sp>
      <p:graphicFrame>
        <p:nvGraphicFramePr>
          <p:cNvPr id="46" name="Object 1024">
            <a:extLst>
              <a:ext uri="{FF2B5EF4-FFF2-40B4-BE49-F238E27FC236}">
                <a16:creationId xmlns:a16="http://schemas.microsoft.com/office/drawing/2014/main" id="{4D251258-287F-47E7-AE26-109FE225C0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978992"/>
              </p:ext>
            </p:extLst>
          </p:nvPr>
        </p:nvGraphicFramePr>
        <p:xfrm>
          <a:off x="1043608" y="2967254"/>
          <a:ext cx="7972879" cy="95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666880" imgH="342720" progId="Equation.DSMT4">
                  <p:embed/>
                </p:oleObj>
              </mc:Choice>
              <mc:Fallback>
                <p:oleObj name="Equation" r:id="rId12" imgW="2666880" imgH="342720" progId="Equation.DSMT4">
                  <p:embed/>
                  <p:pic>
                    <p:nvPicPr>
                      <p:cNvPr id="46" name="Object 1024">
                        <a:extLst>
                          <a:ext uri="{FF2B5EF4-FFF2-40B4-BE49-F238E27FC236}">
                            <a16:creationId xmlns:a16="http://schemas.microsoft.com/office/drawing/2014/main" id="{4D251258-287F-47E7-AE26-109FE225C01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967254"/>
                        <a:ext cx="7972879" cy="95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95924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/>
      <p:bldP spid="2" grpId="0"/>
      <p:bldP spid="43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6669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>
            <a:extLst>
              <a:ext uri="{FF2B5EF4-FFF2-40B4-BE49-F238E27FC236}">
                <a16:creationId xmlns:a16="http://schemas.microsoft.com/office/drawing/2014/main" id="{1E2DE141-A04A-4BEF-9B47-89BBD8350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102089"/>
            <a:ext cx="763284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例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12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已知</a:t>
            </a:r>
            <a:r>
              <a:rPr lang="en-US" altLang="zh-CN" sz="2700" b="1" i="1" baseline="0" dirty="0" err="1">
                <a:solidFill>
                  <a:schemeClr val="tx1"/>
                </a:solidFill>
              </a:rPr>
              <a:t>i</a:t>
            </a:r>
            <a:r>
              <a:rPr lang="en-US" altLang="zh-CN" sz="2700" b="1" baseline="-30000" dirty="0" err="1">
                <a:solidFill>
                  <a:schemeClr val="tx1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(0</a:t>
            </a:r>
            <a:r>
              <a:rPr lang="en-US" altLang="zh-CN" sz="2700" b="1" baseline="30000" dirty="0">
                <a:solidFill>
                  <a:schemeClr val="tx1"/>
                </a:solidFill>
                <a:latin typeface="楷体_GB2312" pitchFamily="49" charset="-122"/>
              </a:rPr>
              <a:t>-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)=1.5A,L=0.5H,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求</a:t>
            </a:r>
            <a:r>
              <a:rPr lang="en-US" altLang="zh-CN" sz="2700" b="1" i="1" baseline="0" dirty="0">
                <a:solidFill>
                  <a:schemeClr val="tx1"/>
                </a:solidFill>
              </a:rPr>
              <a:t>i</a:t>
            </a:r>
            <a:r>
              <a:rPr lang="en-US" altLang="zh-CN" sz="2700" b="1" baseline="-30000" dirty="0">
                <a:solidFill>
                  <a:schemeClr val="tx1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(t)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和</a:t>
            </a:r>
            <a:r>
              <a:rPr lang="en-US" altLang="zh-CN" sz="2700" b="1" i="1" baseline="0" dirty="0" err="1">
                <a:solidFill>
                  <a:schemeClr val="tx1"/>
                </a:solidFill>
              </a:rPr>
              <a:t>u</a:t>
            </a:r>
            <a:r>
              <a:rPr lang="en-US" altLang="zh-CN" sz="2700" b="1" baseline="-30000" dirty="0" err="1">
                <a:solidFill>
                  <a:schemeClr val="tx1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(t)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。 </a:t>
            </a:r>
          </a:p>
        </p:txBody>
      </p:sp>
      <p:sp>
        <p:nvSpPr>
          <p:cNvPr id="157699" name="Text Box 3">
            <a:extLst>
              <a:ext uri="{FF2B5EF4-FFF2-40B4-BE49-F238E27FC236}">
                <a16:creationId xmlns:a16="http://schemas.microsoft.com/office/drawing/2014/main" id="{126BF97F-EEDE-41BA-8EBE-B55597456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0840" y="2500797"/>
            <a:ext cx="635436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解：（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1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）求初始值</a:t>
            </a:r>
            <a:r>
              <a:rPr lang="en-US" altLang="zh-CN" sz="27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2700" b="1" baseline="-30000" dirty="0">
                <a:solidFill>
                  <a:srgbClr val="FF0000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和</a:t>
            </a:r>
            <a:r>
              <a:rPr lang="en-US" altLang="zh-CN" sz="2700" b="1" i="1" baseline="0" dirty="0" err="1">
                <a:solidFill>
                  <a:srgbClr val="FF0000"/>
                </a:solidFill>
              </a:rPr>
              <a:t>u</a:t>
            </a:r>
            <a:r>
              <a:rPr lang="en-US" altLang="zh-CN" sz="2700" b="1" baseline="-30000" dirty="0" err="1">
                <a:solidFill>
                  <a:srgbClr val="FF0000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</a:p>
        </p:txBody>
      </p:sp>
      <p:graphicFrame>
        <p:nvGraphicFramePr>
          <p:cNvPr id="233472" name="Object 1024">
            <a:extLst>
              <a:ext uri="{FF2B5EF4-FFF2-40B4-BE49-F238E27FC236}">
                <a16:creationId xmlns:a16="http://schemas.microsoft.com/office/drawing/2014/main" id="{F2767F93-A425-4A03-9CF3-A0FC4694AC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744107"/>
              </p:ext>
            </p:extLst>
          </p:nvPr>
        </p:nvGraphicFramePr>
        <p:xfrm>
          <a:off x="2267744" y="3531808"/>
          <a:ext cx="2892908" cy="75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1600" imgH="241200" progId="Equation.DSMT4">
                  <p:embed/>
                </p:oleObj>
              </mc:Choice>
              <mc:Fallback>
                <p:oleObj name="Equation" r:id="rId2" imgW="1371600" imgH="241200" progId="Equation.DSMT4">
                  <p:embed/>
                  <p:pic>
                    <p:nvPicPr>
                      <p:cNvPr id="233472" name="Object 1024">
                        <a:extLst>
                          <a:ext uri="{FF2B5EF4-FFF2-40B4-BE49-F238E27FC236}">
                            <a16:creationId xmlns:a16="http://schemas.microsoft.com/office/drawing/2014/main" id="{F2767F93-A425-4A03-9CF3-A0FC4694AC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531808"/>
                        <a:ext cx="2892908" cy="75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727" name="Text Box 31">
            <a:extLst>
              <a:ext uri="{FF2B5EF4-FFF2-40B4-BE49-F238E27FC236}">
                <a16:creationId xmlns:a16="http://schemas.microsoft.com/office/drawing/2014/main" id="{42A60167-8F93-4635-9FB6-C30FB6A1C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463" y="4249939"/>
            <a:ext cx="63436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en-US" altLang="zh-CN" sz="2700" b="1" baseline="0" dirty="0">
                <a:solidFill>
                  <a:schemeClr val="tx1"/>
                </a:solidFill>
              </a:rPr>
              <a:t>(b)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画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图，求初始值</a:t>
            </a:r>
            <a:r>
              <a:rPr lang="en-US" altLang="zh-CN" sz="27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2700" b="1" baseline="-30000" dirty="0">
                <a:solidFill>
                  <a:srgbClr val="FF0000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和</a:t>
            </a:r>
            <a:r>
              <a:rPr lang="en-US" altLang="zh-CN" sz="2700" b="1" i="1" baseline="0" dirty="0" err="1">
                <a:solidFill>
                  <a:srgbClr val="FF0000"/>
                </a:solidFill>
              </a:rPr>
              <a:t>u</a:t>
            </a:r>
            <a:r>
              <a:rPr lang="en-US" altLang="zh-CN" sz="2700" b="1" baseline="-30000" dirty="0" err="1">
                <a:solidFill>
                  <a:srgbClr val="FF0000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： 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D97094B0-3F06-45BB-97B0-7B11CAAC70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945928"/>
              </p:ext>
            </p:extLst>
          </p:nvPr>
        </p:nvGraphicFramePr>
        <p:xfrm>
          <a:off x="3563888" y="614785"/>
          <a:ext cx="3930277" cy="79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36480" imgH="355320" progId="Equation.DSMT4">
                  <p:embed/>
                </p:oleObj>
              </mc:Choice>
              <mc:Fallback>
                <p:oleObj name="Equation" r:id="rId4" imgW="1536480" imgH="355320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D97094B0-3F06-45BB-97B0-7B11CAAC70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614785"/>
                        <a:ext cx="3930277" cy="79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735AD8-81DD-40D8-B924-C7213A550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888" y="1371659"/>
            <a:ext cx="3352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r>
              <a:rPr lang="zh-CN" altLang="en-US" sz="2700" b="1" baseline="0" dirty="0">
                <a:solidFill>
                  <a:schemeClr val="tx1"/>
                </a:solidFill>
              </a:rPr>
              <a:t>只要求得</a:t>
            </a:r>
            <a:r>
              <a:rPr lang="en-US" altLang="zh-CN" sz="27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2700" b="1" baseline="-30000" dirty="0">
                <a:solidFill>
                  <a:srgbClr val="FF0000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和</a:t>
            </a:r>
            <a:r>
              <a:rPr lang="en-US" altLang="zh-CN" sz="2700" b="1" i="1" baseline="0" dirty="0" err="1">
                <a:solidFill>
                  <a:srgbClr val="FF0000"/>
                </a:solidFill>
              </a:rPr>
              <a:t>u</a:t>
            </a:r>
            <a:r>
              <a:rPr lang="en-US" altLang="zh-CN" sz="2700" b="1" baseline="-30000" dirty="0" err="1">
                <a:solidFill>
                  <a:srgbClr val="FF0000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及</a:t>
            </a: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  <a:sym typeface="Symbol" panose="05050102010706020507" pitchFamily="18" charset="2"/>
              </a:rPr>
              <a:t></a:t>
            </a:r>
            <a:endParaRPr lang="zh-CN" altLang="en-US" sz="2700" b="1" baseline="0" dirty="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B015254-4136-4A7F-9296-B0737620E340}"/>
              </a:ext>
            </a:extLst>
          </p:cNvPr>
          <p:cNvSpPr/>
          <p:nvPr/>
        </p:nvSpPr>
        <p:spPr>
          <a:xfrm>
            <a:off x="2195736" y="3078354"/>
            <a:ext cx="3663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0" hangingPunct="0">
              <a:spcBef>
                <a:spcPct val="50000"/>
              </a:spcBef>
            </a:pPr>
            <a:r>
              <a:rPr lang="en-US" altLang="zh-CN" sz="2800" b="1" dirty="0">
                <a:latin typeface="楷体_GB2312" pitchFamily="49" charset="-122"/>
              </a:rPr>
              <a:t>(a)</a:t>
            </a:r>
            <a:r>
              <a:rPr lang="zh-CN" altLang="en-US" sz="2800" b="1" dirty="0">
                <a:latin typeface="楷体_GB2312" pitchFamily="49" charset="-122"/>
              </a:rPr>
              <a:t>由换路定则，得：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F58374A-34AC-4D8B-980D-C4115E475F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73" y="796081"/>
            <a:ext cx="2351379" cy="156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7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3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3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7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7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autoUpdateAnimBg="0"/>
      <p:bldP spid="157727" grpId="0" autoUpdateAnimBg="0"/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496" name="Object 0">
            <a:extLst>
              <a:ext uri="{FF2B5EF4-FFF2-40B4-BE49-F238E27FC236}">
                <a16:creationId xmlns:a16="http://schemas.microsoft.com/office/drawing/2014/main" id="{38CBF4FE-CCAE-4C4B-85C3-52B0CD7EEB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746281"/>
              </p:ext>
            </p:extLst>
          </p:nvPr>
        </p:nvGraphicFramePr>
        <p:xfrm>
          <a:off x="1309687" y="3660774"/>
          <a:ext cx="5714409" cy="783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57400" imgH="241200" progId="Equation.DSMT4">
                  <p:embed/>
                </p:oleObj>
              </mc:Choice>
              <mc:Fallback>
                <p:oleObj name="Equation" r:id="rId2" imgW="2057400" imgH="241200" progId="Equation.DSMT4">
                  <p:embed/>
                  <p:pic>
                    <p:nvPicPr>
                      <p:cNvPr id="234496" name="Object 0">
                        <a:extLst>
                          <a:ext uri="{FF2B5EF4-FFF2-40B4-BE49-F238E27FC236}">
                            <a16:creationId xmlns:a16="http://schemas.microsoft.com/office/drawing/2014/main" id="{38CBF4FE-CCAE-4C4B-85C3-52B0CD7EEB6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9687" y="3660774"/>
                        <a:ext cx="5714409" cy="783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4" name="Object 1">
            <a:extLst>
              <a:ext uri="{FF2B5EF4-FFF2-40B4-BE49-F238E27FC236}">
                <a16:creationId xmlns:a16="http://schemas.microsoft.com/office/drawing/2014/main" id="{FDB06962-3529-40C8-AC5D-B0DF45E9A9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725451"/>
              </p:ext>
            </p:extLst>
          </p:nvPr>
        </p:nvGraphicFramePr>
        <p:xfrm>
          <a:off x="1907704" y="2693981"/>
          <a:ext cx="3870821" cy="966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52480" imgH="393480" progId="Equation.DSMT4">
                  <p:embed/>
                </p:oleObj>
              </mc:Choice>
              <mc:Fallback>
                <p:oleObj name="Equation" r:id="rId4" imgW="1752480" imgH="393480" progId="Equation.DSMT4">
                  <p:embed/>
                  <p:pic>
                    <p:nvPicPr>
                      <p:cNvPr id="87044" name="Object 1">
                        <a:extLst>
                          <a:ext uri="{FF2B5EF4-FFF2-40B4-BE49-F238E27FC236}">
                            <a16:creationId xmlns:a16="http://schemas.microsoft.com/office/drawing/2014/main" id="{FDB06962-3529-40C8-AC5D-B0DF45E9A9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693981"/>
                        <a:ext cx="3870821" cy="966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1">
            <a:extLst>
              <a:ext uri="{FF2B5EF4-FFF2-40B4-BE49-F238E27FC236}">
                <a16:creationId xmlns:a16="http://schemas.microsoft.com/office/drawing/2014/main" id="{A6D0B0E5-38BC-4827-9945-C9FC2D0C7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79459"/>
            <a:ext cx="63436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en-US" altLang="zh-CN" sz="2700" b="1" baseline="0" dirty="0">
                <a:solidFill>
                  <a:schemeClr val="tx1"/>
                </a:solidFill>
              </a:rPr>
              <a:t>(b)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画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图，求初始值</a:t>
            </a:r>
            <a:r>
              <a:rPr lang="en-US" altLang="zh-CN" sz="2700" b="1" i="1" baseline="0" dirty="0">
                <a:solidFill>
                  <a:srgbClr val="FF0000"/>
                </a:solidFill>
              </a:rPr>
              <a:t>i</a:t>
            </a:r>
            <a:r>
              <a:rPr lang="en-US" altLang="zh-CN" sz="2700" b="1" baseline="-30000" dirty="0">
                <a:solidFill>
                  <a:srgbClr val="FF0000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和</a:t>
            </a:r>
            <a:r>
              <a:rPr lang="en-US" altLang="zh-CN" sz="2700" b="1" i="1" baseline="0" dirty="0" err="1">
                <a:solidFill>
                  <a:srgbClr val="FF0000"/>
                </a:solidFill>
              </a:rPr>
              <a:t>u</a:t>
            </a:r>
            <a:r>
              <a:rPr lang="en-US" altLang="zh-CN" sz="2700" b="1" baseline="-30000" dirty="0" err="1">
                <a:solidFill>
                  <a:srgbClr val="FF0000"/>
                </a:solidFill>
                <a:latin typeface="楷体_GB2312" pitchFamily="49" charset="-122"/>
              </a:rPr>
              <a:t>L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(</a:t>
            </a:r>
            <a:r>
              <a:rPr lang="en-US" altLang="zh-CN" sz="2700" b="1" baseline="0" dirty="0">
                <a:solidFill>
                  <a:srgbClr val="FF0000"/>
                </a:solidFill>
              </a:rPr>
              <a:t>0</a:t>
            </a:r>
            <a:r>
              <a:rPr lang="en-US" altLang="zh-CN" sz="2700" b="1" baseline="30000" dirty="0">
                <a:solidFill>
                  <a:srgbClr val="FF0000"/>
                </a:solidFill>
              </a:rPr>
              <a:t>+</a:t>
            </a:r>
            <a:r>
              <a:rPr lang="en-US" altLang="zh-CN" sz="2700" b="1" baseline="0" dirty="0">
                <a:solidFill>
                  <a:srgbClr val="FF0000"/>
                </a:solidFill>
                <a:latin typeface="楷体_GB2312" pitchFamily="49" charset="-122"/>
              </a:rPr>
              <a:t>)</a:t>
            </a:r>
            <a:r>
              <a:rPr lang="zh-CN" altLang="en-US" sz="2700" b="1" baseline="0" dirty="0">
                <a:solidFill>
                  <a:srgbClr val="FF0000"/>
                </a:solidFill>
                <a:latin typeface="楷体_GB2312" pitchFamily="49" charset="-122"/>
              </a:rPr>
              <a:t> 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C4DC69D-B9AD-4E32-987E-14BB6BA2C2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93197"/>
            <a:ext cx="4021317" cy="21033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01D3C2D-3A0E-4754-9B9B-6C2FCBC518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91" y="612580"/>
            <a:ext cx="3085213" cy="204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3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4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4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C7A512B-127B-4375-A685-D128712738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753" y="465429"/>
            <a:ext cx="2894410" cy="2116563"/>
          </a:xfrm>
          <a:prstGeom prst="rect">
            <a:avLst/>
          </a:prstGeom>
        </p:spPr>
      </p:pic>
      <p:sp>
        <p:nvSpPr>
          <p:cNvPr id="159746" name="Text Box 2">
            <a:extLst>
              <a:ext uri="{FF2B5EF4-FFF2-40B4-BE49-F238E27FC236}">
                <a16:creationId xmlns:a16="http://schemas.microsoft.com/office/drawing/2014/main" id="{A593B810-AF35-457B-B09F-A63C96756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-12531"/>
            <a:ext cx="953938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（</a:t>
            </a:r>
            <a:r>
              <a:rPr lang="en-US" altLang="zh-CN" sz="2700" b="1" baseline="0" dirty="0">
                <a:solidFill>
                  <a:schemeClr val="tx1"/>
                </a:solidFill>
              </a:rPr>
              <a:t>2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）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求时间常数：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先求等效电阻，用加压求流法</a:t>
            </a:r>
          </a:p>
        </p:txBody>
      </p:sp>
      <p:graphicFrame>
        <p:nvGraphicFramePr>
          <p:cNvPr id="235520" name="Object 2048">
            <a:extLst>
              <a:ext uri="{FF2B5EF4-FFF2-40B4-BE49-F238E27FC236}">
                <a16:creationId xmlns:a16="http://schemas.microsoft.com/office/drawing/2014/main" id="{A5469AF3-6CB0-4997-9048-0393610D84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03911"/>
              </p:ext>
            </p:extLst>
          </p:nvPr>
        </p:nvGraphicFramePr>
        <p:xfrm>
          <a:off x="1331640" y="528551"/>
          <a:ext cx="3969246" cy="2020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95280" imgH="660240" progId="Equation.DSMT4">
                  <p:embed/>
                </p:oleObj>
              </mc:Choice>
              <mc:Fallback>
                <p:oleObj name="Equation" r:id="rId3" imgW="1295280" imgH="660240" progId="Equation.DSMT4">
                  <p:embed/>
                  <p:pic>
                    <p:nvPicPr>
                      <p:cNvPr id="235520" name="Object 2048">
                        <a:extLst>
                          <a:ext uri="{FF2B5EF4-FFF2-40B4-BE49-F238E27FC236}">
                            <a16:creationId xmlns:a16="http://schemas.microsoft.com/office/drawing/2014/main" id="{A5469AF3-6CB0-4997-9048-0393610D84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528551"/>
                        <a:ext cx="3969246" cy="20201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65" name="Text Box 21">
            <a:extLst>
              <a:ext uri="{FF2B5EF4-FFF2-40B4-BE49-F238E27FC236}">
                <a16:creationId xmlns:a16="http://schemas.microsoft.com/office/drawing/2014/main" id="{108D1608-BCA8-4523-84C2-635EAF0F1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356" y="2669078"/>
            <a:ext cx="28003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消去</a:t>
            </a:r>
            <a:r>
              <a:rPr lang="en-US" altLang="zh-CN" sz="2700" b="1" i="1" baseline="0" dirty="0">
                <a:solidFill>
                  <a:schemeClr val="tx1"/>
                </a:solidFill>
              </a:rPr>
              <a:t>i</a:t>
            </a:r>
            <a:r>
              <a:rPr lang="en-US" altLang="zh-CN" sz="2700" b="1" dirty="0">
                <a:solidFill>
                  <a:schemeClr val="tx1"/>
                </a:solidFill>
              </a:rPr>
              <a:t>1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得：</a:t>
            </a:r>
          </a:p>
        </p:txBody>
      </p:sp>
      <p:graphicFrame>
        <p:nvGraphicFramePr>
          <p:cNvPr id="235521" name="Object 2049">
            <a:extLst>
              <a:ext uri="{FF2B5EF4-FFF2-40B4-BE49-F238E27FC236}">
                <a16:creationId xmlns:a16="http://schemas.microsoft.com/office/drawing/2014/main" id="{729E4D26-7E90-48C5-BC69-68EDE21AD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282238"/>
              </p:ext>
            </p:extLst>
          </p:nvPr>
        </p:nvGraphicFramePr>
        <p:xfrm>
          <a:off x="3155950" y="2724150"/>
          <a:ext cx="12541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71320" imgH="203040" progId="Equation.DSMT4">
                  <p:embed/>
                </p:oleObj>
              </mc:Choice>
              <mc:Fallback>
                <p:oleObj name="Equation" r:id="rId5" imgW="571320" imgH="203040" progId="Equation.DSMT4">
                  <p:embed/>
                  <p:pic>
                    <p:nvPicPr>
                      <p:cNvPr id="235521" name="Object 2049">
                        <a:extLst>
                          <a:ext uri="{FF2B5EF4-FFF2-40B4-BE49-F238E27FC236}">
                            <a16:creationId xmlns:a16="http://schemas.microsoft.com/office/drawing/2014/main" id="{729E4D26-7E90-48C5-BC69-68EDE21AD8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0" y="2724150"/>
                        <a:ext cx="1254125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767" name="Text Box 23">
            <a:extLst>
              <a:ext uri="{FF2B5EF4-FFF2-40B4-BE49-F238E27FC236}">
                <a16:creationId xmlns:a16="http://schemas.microsoft.com/office/drawing/2014/main" id="{496F4FB2-836C-4CF0-8145-2E4A71266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866" y="4428600"/>
            <a:ext cx="1257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所以</a:t>
            </a:r>
          </a:p>
        </p:txBody>
      </p:sp>
      <p:graphicFrame>
        <p:nvGraphicFramePr>
          <p:cNvPr id="235522" name="Object 2050">
            <a:extLst>
              <a:ext uri="{FF2B5EF4-FFF2-40B4-BE49-F238E27FC236}">
                <a16:creationId xmlns:a16="http://schemas.microsoft.com/office/drawing/2014/main" id="{D512671F-0E1B-4224-805E-005CBC718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849017"/>
              </p:ext>
            </p:extLst>
          </p:nvPr>
        </p:nvGraphicFramePr>
        <p:xfrm>
          <a:off x="4221883" y="4154984"/>
          <a:ext cx="248285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17440" imgH="393480" progId="Equation.DSMT4">
                  <p:embed/>
                </p:oleObj>
              </mc:Choice>
              <mc:Fallback>
                <p:oleObj name="Equation" r:id="rId7" imgW="1117440" imgH="393480" progId="Equation.DSMT4">
                  <p:embed/>
                  <p:pic>
                    <p:nvPicPr>
                      <p:cNvPr id="235522" name="Object 2050">
                        <a:extLst>
                          <a:ext uri="{FF2B5EF4-FFF2-40B4-BE49-F238E27FC236}">
                            <a16:creationId xmlns:a16="http://schemas.microsoft.com/office/drawing/2014/main" id="{D512671F-0E1B-4224-805E-005CBC7181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883" y="4154984"/>
                        <a:ext cx="248285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90" name="Object 26">
            <a:extLst>
              <a:ext uri="{FF2B5EF4-FFF2-40B4-BE49-F238E27FC236}">
                <a16:creationId xmlns:a16="http://schemas.microsoft.com/office/drawing/2014/main" id="{AA73A0E4-1DA2-4EA1-A2FB-C9CA54033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018057"/>
              </p:ext>
            </p:extLst>
          </p:nvPr>
        </p:nvGraphicFramePr>
        <p:xfrm>
          <a:off x="2757488" y="3252788"/>
          <a:ext cx="262096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143000" imgH="393480" progId="Equation.DSMT4">
                  <p:embed/>
                </p:oleObj>
              </mc:Choice>
              <mc:Fallback>
                <p:oleObj name="Equation" r:id="rId9" imgW="1143000" imgH="393480" progId="Equation.DSMT4">
                  <p:embed/>
                  <p:pic>
                    <p:nvPicPr>
                      <p:cNvPr id="88090" name="Object 26">
                        <a:extLst>
                          <a:ext uri="{FF2B5EF4-FFF2-40B4-BE49-F238E27FC236}">
                            <a16:creationId xmlns:a16="http://schemas.microsoft.com/office/drawing/2014/main" id="{AA73A0E4-1DA2-4EA1-A2FB-C9CA540334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7488" y="3252788"/>
                        <a:ext cx="2620962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:a16="http://schemas.microsoft.com/office/drawing/2014/main" id="{E0EF9F3F-F8A6-43A3-B139-C8A1A22C5890}"/>
              </a:ext>
            </a:extLst>
          </p:cNvPr>
          <p:cNvGrpSpPr/>
          <p:nvPr/>
        </p:nvGrpSpPr>
        <p:grpSpPr>
          <a:xfrm>
            <a:off x="6018933" y="650293"/>
            <a:ext cx="923075" cy="1803797"/>
            <a:chOff x="5958581" y="522684"/>
            <a:chExt cx="923075" cy="1803797"/>
          </a:xfrm>
        </p:grpSpPr>
        <p:sp>
          <p:nvSpPr>
            <p:cNvPr id="88073" name="Text Box 4">
              <a:extLst>
                <a:ext uri="{FF2B5EF4-FFF2-40B4-BE49-F238E27FC236}">
                  <a16:creationId xmlns:a16="http://schemas.microsoft.com/office/drawing/2014/main" id="{3084B9B9-2C08-4646-AE90-EF37093CDC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8581" y="1031081"/>
              <a:ext cx="514350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 dirty="0">
                  <a:solidFill>
                    <a:srgbClr val="FF0000"/>
                  </a:solidFill>
                  <a:ea typeface="宋体" panose="02010600030101010101" pitchFamily="2" charset="-122"/>
                </a:rPr>
                <a:t>+</a:t>
              </a:r>
            </a:p>
            <a:p>
              <a:pPr defTabSz="685800">
                <a:lnSpc>
                  <a:spcPct val="40000"/>
                </a:lnSpc>
                <a:spcBef>
                  <a:spcPct val="50000"/>
                </a:spcBef>
              </a:pPr>
              <a:r>
                <a:rPr lang="en-US" altLang="zh-CN" sz="2700" b="1" i="1" baseline="0" dirty="0">
                  <a:solidFill>
                    <a:srgbClr val="FF0000"/>
                  </a:solidFill>
                  <a:ea typeface="宋体" panose="02010600030101010101" pitchFamily="2" charset="-122"/>
                </a:rPr>
                <a:t>u</a:t>
              </a:r>
              <a:endParaRPr lang="en-US" altLang="zh-CN" sz="2700" b="1" baseline="0" dirty="0">
                <a:solidFill>
                  <a:srgbClr val="FF0000"/>
                </a:solidFill>
                <a:ea typeface="宋体" panose="02010600030101010101" pitchFamily="2" charset="-122"/>
              </a:endParaRPr>
            </a:p>
            <a:p>
              <a:pPr defTabSz="685800">
                <a:lnSpc>
                  <a:spcPct val="40000"/>
                </a:lnSpc>
                <a:spcBef>
                  <a:spcPct val="50000"/>
                </a:spcBef>
              </a:pPr>
              <a:r>
                <a:rPr lang="en-US" altLang="zh-CN" sz="2700" b="1" baseline="0" dirty="0">
                  <a:solidFill>
                    <a:srgbClr val="FF0000"/>
                  </a:solidFill>
                  <a:ea typeface="宋体" panose="02010600030101010101" pitchFamily="2" charset="-122"/>
                </a:rPr>
                <a:t>-</a:t>
              </a:r>
            </a:p>
          </p:txBody>
        </p:sp>
        <p:sp>
          <p:nvSpPr>
            <p:cNvPr id="88088" name="Text Box 19">
              <a:extLst>
                <a:ext uri="{FF2B5EF4-FFF2-40B4-BE49-F238E27FC236}">
                  <a16:creationId xmlns:a16="http://schemas.microsoft.com/office/drawing/2014/main" id="{5124756E-1F5D-482F-878F-DC3BB0DA7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931" y="522684"/>
              <a:ext cx="342900" cy="50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i="1" baseline="0" dirty="0" err="1">
                  <a:solidFill>
                    <a:srgbClr val="FF0000"/>
                  </a:solidFill>
                </a:rPr>
                <a:t>i</a:t>
              </a:r>
              <a:endParaRPr lang="en-US" altLang="zh-CN" sz="2700" b="1" baseline="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2062267E-5147-42AE-9155-1E1189870A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16216" y="1031081"/>
              <a:ext cx="365440" cy="71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296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9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 autoUpdateAnimBg="0"/>
      <p:bldP spid="159765" grpId="0" autoUpdateAnimBg="0"/>
      <p:bldP spid="1597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28506" y="2340917"/>
            <a:ext cx="716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baseline="0">
                <a:solidFill>
                  <a:schemeClr val="accent2"/>
                </a:solidFill>
                <a:ea typeface="宋体" pitchFamily="2" charset="-122"/>
              </a:rPr>
              <a:t>2 </a:t>
            </a:r>
            <a:r>
              <a:rPr lang="zh-CN" altLang="en-US" sz="2400" b="1" baseline="0" dirty="0">
                <a:solidFill>
                  <a:schemeClr val="accent2"/>
                </a:solidFill>
                <a:ea typeface="宋体" pitchFamily="2" charset="-122"/>
              </a:rPr>
              <a:t>确定所</a:t>
            </a:r>
            <a:r>
              <a:rPr lang="zh-CN" altLang="en-US" sz="2400" b="1" baseline="0">
                <a:solidFill>
                  <a:schemeClr val="accent2"/>
                </a:solidFill>
                <a:ea typeface="宋体" pitchFamily="2" charset="-122"/>
              </a:rPr>
              <a:t>须初始条件（初始值）              换路定则</a:t>
            </a:r>
            <a:endParaRPr lang="zh-CN" altLang="en-US" sz="2400" b="1" baseline="0" dirty="0">
              <a:solidFill>
                <a:schemeClr val="accent2"/>
              </a:solidFill>
              <a:ea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525909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/>
              <a:t>一阶电路分析</a:t>
            </a:r>
            <a:r>
              <a:rPr lang="zh-CN" altLang="en-US" b="1" dirty="0"/>
              <a:t>：</a:t>
            </a:r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539C777-18E1-4441-B19C-4900B929A130}"/>
              </a:ext>
            </a:extLst>
          </p:cNvPr>
          <p:cNvSpPr/>
          <p:nvPr/>
        </p:nvSpPr>
        <p:spPr>
          <a:xfrm>
            <a:off x="827584" y="918415"/>
            <a:ext cx="79304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b="1"/>
              <a:t>分析步骤（时域分析）：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b="1"/>
              <a:t>1 </a:t>
            </a:r>
            <a:r>
              <a:rPr lang="zh-CN" altLang="en-US" b="1"/>
              <a:t>依据电路两类约束，以所求响应为变量，列换路后的微分方程</a:t>
            </a:r>
            <a:endParaRPr lang="zh-CN" altLang="en-US" b="1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C76473D-6519-4CB5-87DF-C4C182178C8C}"/>
              </a:ext>
            </a:extLst>
          </p:cNvPr>
          <p:cNvSpPr/>
          <p:nvPr/>
        </p:nvSpPr>
        <p:spPr>
          <a:xfrm>
            <a:off x="858387" y="2931790"/>
            <a:ext cx="1962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</a:rPr>
              <a:t>3 </a:t>
            </a:r>
            <a:r>
              <a:rPr lang="zh-CN" altLang="en-US" b="1">
                <a:solidFill>
                  <a:srgbClr val="FF0000"/>
                </a:solidFill>
              </a:rPr>
              <a:t>解微分方程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8FD7453-7781-4FFE-B148-9D19FBE78241}"/>
              </a:ext>
            </a:extLst>
          </p:cNvPr>
          <p:cNvSpPr/>
          <p:nvPr/>
        </p:nvSpPr>
        <p:spPr>
          <a:xfrm>
            <a:off x="7596336" y="2063917"/>
            <a:ext cx="576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√</a:t>
            </a:r>
            <a:endParaRPr lang="zh-CN" altLang="en-US" sz="6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ADC8272-25A4-4D88-99A6-89BA711C5C26}"/>
              </a:ext>
            </a:extLst>
          </p:cNvPr>
          <p:cNvSpPr txBox="1"/>
          <p:nvPr/>
        </p:nvSpPr>
        <p:spPr bwMode="auto">
          <a:xfrm>
            <a:off x="2810680" y="2622380"/>
            <a:ext cx="1512169" cy="914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60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？</a:t>
            </a:r>
            <a:endParaRPr lang="zh-CN" altLang="en-US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402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6544" name="Object 2048">
            <a:extLst>
              <a:ext uri="{FF2B5EF4-FFF2-40B4-BE49-F238E27FC236}">
                <a16:creationId xmlns:a16="http://schemas.microsoft.com/office/drawing/2014/main" id="{EACFDD29-B5D4-4F73-B868-A91F515131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7951443"/>
              </p:ext>
            </p:extLst>
          </p:nvPr>
        </p:nvGraphicFramePr>
        <p:xfrm>
          <a:off x="2530475" y="2582863"/>
          <a:ext cx="3862388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60160" imgH="241200" progId="Equation.DSMT4">
                  <p:embed/>
                </p:oleObj>
              </mc:Choice>
              <mc:Fallback>
                <p:oleObj name="Equation" r:id="rId2" imgW="1460160" imgH="241200" progId="Equation.DSMT4">
                  <p:embed/>
                  <p:pic>
                    <p:nvPicPr>
                      <p:cNvPr id="236544" name="Object 2048">
                        <a:extLst>
                          <a:ext uri="{FF2B5EF4-FFF2-40B4-BE49-F238E27FC236}">
                            <a16:creationId xmlns:a16="http://schemas.microsoft.com/office/drawing/2014/main" id="{EACFDD29-B5D4-4F73-B868-A91F515131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475" y="2582863"/>
                        <a:ext cx="3862388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545" name="Object 2049">
            <a:extLst>
              <a:ext uri="{FF2B5EF4-FFF2-40B4-BE49-F238E27FC236}">
                <a16:creationId xmlns:a16="http://schemas.microsoft.com/office/drawing/2014/main" id="{A5F7ADFE-C8AA-473B-B6C0-C2E04BD0F1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577282"/>
              </p:ext>
            </p:extLst>
          </p:nvPr>
        </p:nvGraphicFramePr>
        <p:xfrm>
          <a:off x="2698750" y="1150938"/>
          <a:ext cx="3859213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62040" imgH="355320" progId="Equation.DSMT4">
                  <p:embed/>
                </p:oleObj>
              </mc:Choice>
              <mc:Fallback>
                <p:oleObj name="Equation" r:id="rId4" imgW="1562040" imgH="355320" progId="Equation.DSMT4">
                  <p:embed/>
                  <p:pic>
                    <p:nvPicPr>
                      <p:cNvPr id="236545" name="Object 2049">
                        <a:extLst>
                          <a:ext uri="{FF2B5EF4-FFF2-40B4-BE49-F238E27FC236}">
                            <a16:creationId xmlns:a16="http://schemas.microsoft.com/office/drawing/2014/main" id="{A5F7ADFE-C8AA-473B-B6C0-C2E04BD0F1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0" y="1150938"/>
                        <a:ext cx="3859213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772" name="Text Box 4">
            <a:extLst>
              <a:ext uri="{FF2B5EF4-FFF2-40B4-BE49-F238E27FC236}">
                <a16:creationId xmlns:a16="http://schemas.microsoft.com/office/drawing/2014/main" id="{BBBD4979-FE2C-445C-B138-953E6245F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685801"/>
            <a:ext cx="55435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（</a:t>
            </a:r>
            <a:r>
              <a:rPr lang="en-US" altLang="zh-CN" sz="2700" b="1" baseline="0" dirty="0">
                <a:solidFill>
                  <a:schemeClr val="tx1"/>
                </a:solidFill>
              </a:rPr>
              <a:t>3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）</a:t>
            </a:r>
            <a:r>
              <a:rPr lang="zh-CN" altLang="en-US" sz="2700" b="1" baseline="0" dirty="0">
                <a:solidFill>
                  <a:srgbClr val="FF0000"/>
                </a:solidFill>
              </a:rPr>
              <a:t>初始值和时间常数代入下式</a:t>
            </a:r>
          </a:p>
        </p:txBody>
      </p:sp>
      <p:sp>
        <p:nvSpPr>
          <p:cNvPr id="160773" name="Text Box 5">
            <a:extLst>
              <a:ext uri="{FF2B5EF4-FFF2-40B4-BE49-F238E27FC236}">
                <a16:creationId xmlns:a16="http://schemas.microsoft.com/office/drawing/2014/main" id="{AD71ADBD-BC4E-4CC6-B811-A722DBC2E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2114551"/>
            <a:ext cx="25146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得结果</a:t>
            </a:r>
          </a:p>
        </p:txBody>
      </p:sp>
      <p:graphicFrame>
        <p:nvGraphicFramePr>
          <p:cNvPr id="236546" name="Object 2050">
            <a:extLst>
              <a:ext uri="{FF2B5EF4-FFF2-40B4-BE49-F238E27FC236}">
                <a16:creationId xmlns:a16="http://schemas.microsoft.com/office/drawing/2014/main" id="{659997D0-F613-4C1E-ADE6-1A4951C228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8892686"/>
              </p:ext>
            </p:extLst>
          </p:nvPr>
        </p:nvGraphicFramePr>
        <p:xfrm>
          <a:off x="2668588" y="3160713"/>
          <a:ext cx="368617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84200" imgH="241200" progId="Equation.DSMT4">
                  <p:embed/>
                </p:oleObj>
              </mc:Choice>
              <mc:Fallback>
                <p:oleObj name="Equation" r:id="rId6" imgW="1384200" imgH="241200" progId="Equation.DSMT4">
                  <p:embed/>
                  <p:pic>
                    <p:nvPicPr>
                      <p:cNvPr id="236546" name="Object 2050">
                        <a:extLst>
                          <a:ext uri="{FF2B5EF4-FFF2-40B4-BE49-F238E27FC236}">
                            <a16:creationId xmlns:a16="http://schemas.microsoft.com/office/drawing/2014/main" id="{659997D0-F613-4C1E-ADE6-1A4951C228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8588" y="3160713"/>
                        <a:ext cx="3686175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390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6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6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6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6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2" grpId="0" autoUpdateAnimBg="0"/>
      <p:bldP spid="16077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338389" y="547791"/>
            <a:ext cx="143916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dirty="0">
                <a:latin typeface="+mn-ea"/>
                <a:ea typeface="+mn-ea"/>
              </a:rPr>
              <a:t>一阶电路</a:t>
            </a:r>
          </a:p>
        </p:txBody>
      </p:sp>
      <p:sp>
        <p:nvSpPr>
          <p:cNvPr id="12" name="AutoShape 44"/>
          <p:cNvSpPr>
            <a:spLocks noChangeArrowheads="1"/>
          </p:cNvSpPr>
          <p:nvPr/>
        </p:nvSpPr>
        <p:spPr bwMode="auto">
          <a:xfrm>
            <a:off x="1889919" y="670276"/>
            <a:ext cx="576262" cy="216694"/>
          </a:xfrm>
          <a:prstGeom prst="rightArrow">
            <a:avLst>
              <a:gd name="adj1" fmla="val 50000"/>
              <a:gd name="adj2" fmla="val 49863"/>
            </a:avLst>
          </a:prstGeom>
          <a:solidFill>
            <a:srgbClr val="3333FF"/>
          </a:solidFill>
          <a:ln>
            <a:solidFill>
              <a:srgbClr val="3333FF"/>
            </a:solidFill>
          </a:ln>
          <a:effectLst/>
        </p:spPr>
        <p:txBody>
          <a:bodyPr wrap="none" anchor="ctr"/>
          <a:lstStyle/>
          <a:p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2484436" y="318311"/>
            <a:ext cx="6343757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/>
              <a:t>描述电路的方程是一阶线性微分方程，电路中通常只包含一个独立动态元件。</a:t>
            </a:r>
          </a:p>
        </p:txBody>
      </p:sp>
      <p:pic>
        <p:nvPicPr>
          <p:cNvPr id="9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914"/>
          <a:stretch/>
        </p:blipFill>
        <p:spPr bwMode="auto">
          <a:xfrm>
            <a:off x="188450" y="2233430"/>
            <a:ext cx="3555173" cy="147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椭圆 79"/>
          <p:cNvSpPr/>
          <p:nvPr/>
        </p:nvSpPr>
        <p:spPr bwMode="auto">
          <a:xfrm>
            <a:off x="1252128" y="2563851"/>
            <a:ext cx="637791" cy="43148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470527" y="1207997"/>
            <a:ext cx="4397973" cy="1800000"/>
            <a:chOff x="4319403" y="1383782"/>
            <a:chExt cx="3780989" cy="1476000"/>
          </a:xfrm>
        </p:grpSpPr>
        <p:pic>
          <p:nvPicPr>
            <p:cNvPr id="96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86" b="32202"/>
            <a:stretch/>
          </p:blipFill>
          <p:spPr bwMode="auto">
            <a:xfrm>
              <a:off x="4319403" y="1383782"/>
              <a:ext cx="3708981" cy="14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椭圆 88"/>
            <p:cNvSpPr/>
            <p:nvPr/>
          </p:nvSpPr>
          <p:spPr bwMode="auto">
            <a:xfrm>
              <a:off x="5383033" y="1779662"/>
              <a:ext cx="557119" cy="4103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1" name="椭圆 90"/>
            <p:cNvSpPr/>
            <p:nvPr/>
          </p:nvSpPr>
          <p:spPr bwMode="auto">
            <a:xfrm>
              <a:off x="7543273" y="1779662"/>
              <a:ext cx="557119" cy="4103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0" name="AutoShape 58"/>
          <p:cNvSpPr>
            <a:spLocks noChangeArrowheads="1"/>
          </p:cNvSpPr>
          <p:nvPr/>
        </p:nvSpPr>
        <p:spPr bwMode="auto">
          <a:xfrm rot="1821929">
            <a:off x="3867544" y="3162044"/>
            <a:ext cx="663196" cy="198000"/>
          </a:xfrm>
          <a:prstGeom prst="rightArrow">
            <a:avLst>
              <a:gd name="adj1" fmla="val 50000"/>
              <a:gd name="adj2" fmla="val 88804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1" name="AutoShape 116"/>
          <p:cNvSpPr>
            <a:spLocks noChangeArrowheads="1"/>
          </p:cNvSpPr>
          <p:nvPr/>
        </p:nvSpPr>
        <p:spPr bwMode="auto">
          <a:xfrm rot="19696973">
            <a:off x="3865784" y="2375479"/>
            <a:ext cx="596968" cy="199162"/>
          </a:xfrm>
          <a:prstGeom prst="rightArrow">
            <a:avLst>
              <a:gd name="adj1" fmla="val 50000"/>
              <a:gd name="adj2" fmla="val 8986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535297" y="2995331"/>
            <a:ext cx="4501200" cy="1800000"/>
            <a:chOff x="4310648" y="3147814"/>
            <a:chExt cx="3997714" cy="1474954"/>
          </a:xfrm>
        </p:grpSpPr>
        <p:pic>
          <p:nvPicPr>
            <p:cNvPr id="254979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993"/>
            <a:stretch/>
          </p:blipFill>
          <p:spPr bwMode="auto">
            <a:xfrm>
              <a:off x="4310648" y="3147814"/>
              <a:ext cx="3897819" cy="1474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" name="椭圆 91"/>
            <p:cNvSpPr/>
            <p:nvPr/>
          </p:nvSpPr>
          <p:spPr bwMode="auto">
            <a:xfrm>
              <a:off x="5512871" y="3602123"/>
              <a:ext cx="557119" cy="4103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93" name="椭圆 92"/>
            <p:cNvSpPr/>
            <p:nvPr/>
          </p:nvSpPr>
          <p:spPr bwMode="auto">
            <a:xfrm>
              <a:off x="7751243" y="3602123"/>
              <a:ext cx="557119" cy="410323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9" name="椭圆 18"/>
          <p:cNvSpPr/>
          <p:nvPr/>
        </p:nvSpPr>
        <p:spPr bwMode="auto">
          <a:xfrm>
            <a:off x="3275856" y="2571750"/>
            <a:ext cx="637791" cy="43148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5148064" y="2218336"/>
            <a:ext cx="72008" cy="1645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7596336" y="2211710"/>
            <a:ext cx="72008" cy="1645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130287" y="2211710"/>
            <a:ext cx="72008" cy="1645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8265196" y="3856948"/>
            <a:ext cx="72008" cy="1645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5774529" y="3836270"/>
            <a:ext cx="65462" cy="1645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BE7EBFB-92E7-4A83-AB7C-AE59949A3328}"/>
              </a:ext>
            </a:extLst>
          </p:cNvPr>
          <p:cNvSpPr/>
          <p:nvPr/>
        </p:nvSpPr>
        <p:spPr>
          <a:xfrm>
            <a:off x="0" y="4242391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/>
              <a:t>一阶电路分析：</a:t>
            </a:r>
            <a:endParaRPr lang="zh-CN" altLang="en-US" dirty="0"/>
          </a:p>
        </p:txBody>
      </p:sp>
      <p:sp>
        <p:nvSpPr>
          <p:cNvPr id="3" name="左大括号 2">
            <a:extLst>
              <a:ext uri="{FF2B5EF4-FFF2-40B4-BE49-F238E27FC236}">
                <a16:creationId xmlns:a16="http://schemas.microsoft.com/office/drawing/2014/main" id="{54007834-1734-4C22-94C1-43356B6162D3}"/>
              </a:ext>
            </a:extLst>
          </p:cNvPr>
          <p:cNvSpPr/>
          <p:nvPr/>
        </p:nvSpPr>
        <p:spPr bwMode="auto">
          <a:xfrm>
            <a:off x="2123728" y="3886026"/>
            <a:ext cx="288032" cy="1222075"/>
          </a:xfrm>
          <a:prstGeom prst="leftBrace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69DD15A-520C-4E59-B3A2-EA8F95F88C38}"/>
              </a:ext>
            </a:extLst>
          </p:cNvPr>
          <p:cNvSpPr txBox="1"/>
          <p:nvPr/>
        </p:nvSpPr>
        <p:spPr bwMode="auto">
          <a:xfrm>
            <a:off x="1920216" y="3895331"/>
            <a:ext cx="2304256" cy="3470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/>
              <a:t>零输入响应</a:t>
            </a:r>
            <a:endParaRPr lang="zh-CN" altLang="en-US" sz="2400" b="1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03776C6-8366-4AFE-9E39-6ED30197F6DF}"/>
              </a:ext>
            </a:extLst>
          </p:cNvPr>
          <p:cNvSpPr txBox="1"/>
          <p:nvPr/>
        </p:nvSpPr>
        <p:spPr bwMode="auto">
          <a:xfrm>
            <a:off x="1921691" y="4309317"/>
            <a:ext cx="2304256" cy="3470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/>
              <a:t>零状态响应</a:t>
            </a:r>
            <a:endParaRPr lang="zh-CN" altLang="en-US" sz="2400" b="1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0A06844-6457-4842-9ECA-23F042357B70}"/>
              </a:ext>
            </a:extLst>
          </p:cNvPr>
          <p:cNvSpPr txBox="1"/>
          <p:nvPr/>
        </p:nvSpPr>
        <p:spPr bwMode="auto">
          <a:xfrm>
            <a:off x="1920216" y="4723303"/>
            <a:ext cx="2304256" cy="34706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/>
              <a:t>全响应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06838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1" grpId="0"/>
      <p:bldP spid="80" grpId="0" animBg="1"/>
      <p:bldP spid="100" grpId="0" animBg="1"/>
      <p:bldP spid="101" grpId="0" animBg="1"/>
      <p:bldP spid="19" grpId="0" animBg="1"/>
      <p:bldP spid="2" grpId="0"/>
      <p:bldP spid="3" grpId="0" animBg="1"/>
      <p:bldP spid="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16937" y="1707654"/>
            <a:ext cx="3240360" cy="3081834"/>
            <a:chOff x="4416937" y="1707654"/>
            <a:chExt cx="3240360" cy="3081834"/>
          </a:xfrm>
        </p:grpSpPr>
        <p:pic>
          <p:nvPicPr>
            <p:cNvPr id="27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937" y="1707654"/>
              <a:ext cx="3240360" cy="2558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4626331"/>
                </p:ext>
              </p:extLst>
            </p:nvPr>
          </p:nvGraphicFramePr>
          <p:xfrm>
            <a:off x="5334000" y="4279900"/>
            <a:ext cx="1406525" cy="509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660240" imgH="241200" progId="Equation.DSMT4">
                    <p:embed/>
                  </p:oleObj>
                </mc:Choice>
                <mc:Fallback>
                  <p:oleObj name="Equation" r:id="rId4" imgW="660240" imgH="241200" progId="Equation.DSMT4">
                    <p:embed/>
                    <p:pic>
                      <p:nvPicPr>
                        <p:cNvPr id="0" name="Picture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0" y="4279900"/>
                          <a:ext cx="1406525" cy="509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338389" y="547791"/>
            <a:ext cx="1439168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仿宋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dirty="0">
                <a:latin typeface="+mn-ea"/>
                <a:ea typeface="+mn-ea"/>
              </a:rPr>
              <a:t>一阶电路</a:t>
            </a:r>
          </a:p>
        </p:txBody>
      </p:sp>
      <p:sp>
        <p:nvSpPr>
          <p:cNvPr id="12" name="AutoShape 44"/>
          <p:cNvSpPr>
            <a:spLocks noChangeArrowheads="1"/>
          </p:cNvSpPr>
          <p:nvPr/>
        </p:nvSpPr>
        <p:spPr bwMode="auto">
          <a:xfrm>
            <a:off x="1889919" y="670276"/>
            <a:ext cx="576262" cy="216694"/>
          </a:xfrm>
          <a:prstGeom prst="rightArrow">
            <a:avLst>
              <a:gd name="adj1" fmla="val 50000"/>
              <a:gd name="adj2" fmla="val 49863"/>
            </a:avLst>
          </a:prstGeom>
          <a:solidFill>
            <a:srgbClr val="3333FF"/>
          </a:solidFill>
          <a:ln>
            <a:solidFill>
              <a:srgbClr val="3333FF"/>
            </a:solidFill>
          </a:ln>
          <a:effectLst/>
        </p:spPr>
        <p:txBody>
          <a:bodyPr wrap="none" anchor="ctr"/>
          <a:lstStyle/>
          <a:p>
            <a:endParaRPr lang="zh-CN" alt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Text Box 49"/>
          <p:cNvSpPr txBox="1">
            <a:spLocks noChangeArrowheads="1"/>
          </p:cNvSpPr>
          <p:nvPr/>
        </p:nvSpPr>
        <p:spPr bwMode="auto">
          <a:xfrm>
            <a:off x="2484436" y="318311"/>
            <a:ext cx="6343757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b="1" dirty="0"/>
              <a:t>描述电路的方程是一阶线性微分方程，电路中通常只包含一个独立动态元件。</a:t>
            </a: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38116" y="1203598"/>
            <a:ext cx="85001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524000" indent="-1524000" algn="l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809750" algn="l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000250" algn="l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190750" algn="l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381250" algn="l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384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956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7528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1005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b="1" u="sng" dirty="0">
                <a:solidFill>
                  <a:srgbClr val="3333FF"/>
                </a:solidFill>
              </a:rPr>
              <a:t>零输入响应</a:t>
            </a:r>
            <a:r>
              <a:rPr lang="zh-CN" altLang="en-US" b="1" dirty="0">
                <a:solidFill>
                  <a:srgbClr val="3333FF"/>
                </a:solidFill>
              </a:rPr>
              <a:t>：（开关动作后</a:t>
            </a:r>
            <a:r>
              <a:rPr lang="en-US" altLang="zh-CN" b="1" dirty="0">
                <a:solidFill>
                  <a:srgbClr val="3333FF"/>
                </a:solidFill>
              </a:rPr>
              <a:t>t&gt;0</a:t>
            </a:r>
            <a:r>
              <a:rPr lang="zh-CN" altLang="en-US" b="1" dirty="0">
                <a:solidFill>
                  <a:srgbClr val="3333FF"/>
                </a:solidFill>
              </a:rPr>
              <a:t>），</a:t>
            </a:r>
            <a:r>
              <a:rPr lang="zh-CN" altLang="en-US" b="1" dirty="0"/>
              <a:t>电路</a:t>
            </a:r>
            <a:r>
              <a:rPr lang="zh-CN" altLang="en-US" b="1" u="sng" dirty="0">
                <a:solidFill>
                  <a:srgbClr val="FF0000"/>
                </a:solidFill>
              </a:rPr>
              <a:t>外加激励为零</a:t>
            </a:r>
            <a:r>
              <a:rPr lang="zh-CN" altLang="en-US" b="1" dirty="0"/>
              <a:t>，由电容或者电感的</a:t>
            </a:r>
            <a:r>
              <a:rPr lang="zh-CN" altLang="en-US" b="1" u="sng" dirty="0">
                <a:solidFill>
                  <a:srgbClr val="FF0000"/>
                </a:solidFill>
              </a:rPr>
              <a:t>初始状态</a:t>
            </a:r>
            <a:r>
              <a:rPr lang="zh-CN" altLang="en-US" b="1" u="sng" dirty="0"/>
              <a:t>（</a:t>
            </a:r>
            <a:r>
              <a:rPr lang="zh-CN" altLang="en-US" b="1" u="sng" dirty="0">
                <a:solidFill>
                  <a:srgbClr val="FF0000"/>
                </a:solidFill>
              </a:rPr>
              <a:t>内激励</a:t>
            </a:r>
            <a:r>
              <a:rPr lang="zh-CN" altLang="en-US" b="1" u="sng" dirty="0"/>
              <a:t>）</a:t>
            </a:r>
            <a:r>
              <a:rPr lang="zh-CN" altLang="en-US" b="1" dirty="0"/>
              <a:t>所引起的响应。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331640" y="1956465"/>
            <a:ext cx="2736304" cy="2869535"/>
            <a:chOff x="1331640" y="1956465"/>
            <a:chExt cx="2736304" cy="2869535"/>
          </a:xfrm>
        </p:grpSpPr>
        <p:graphicFrame>
          <p:nvGraphicFramePr>
            <p:cNvPr id="26" name="对象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2375655"/>
                </p:ext>
              </p:extLst>
            </p:nvPr>
          </p:nvGraphicFramePr>
          <p:xfrm>
            <a:off x="1331640" y="1956465"/>
            <a:ext cx="2736304" cy="2295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6" imgW="2667293" imgH="2159000" progId="">
                    <p:embed/>
                  </p:oleObj>
                </mc:Choice>
                <mc:Fallback>
                  <p:oleObj name="Visio" r:id="rId6" imgW="2667293" imgH="2159000" progId="">
                    <p:embed/>
                    <p:pic>
                      <p:nvPicPr>
                        <p:cNvPr id="0" name="Picture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1640" y="1956465"/>
                          <a:ext cx="2736304" cy="229506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对象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1776258"/>
                </p:ext>
              </p:extLst>
            </p:nvPr>
          </p:nvGraphicFramePr>
          <p:xfrm>
            <a:off x="1776413" y="4281488"/>
            <a:ext cx="1676400" cy="54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736560" imgH="241200" progId="Equation.DSMT4">
                    <p:embed/>
                  </p:oleObj>
                </mc:Choice>
                <mc:Fallback>
                  <p:oleObj name="Equation" r:id="rId8" imgW="736560" imgH="241200" progId="Equation.DSMT4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413" y="4281488"/>
                          <a:ext cx="1676400" cy="544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A7C8A26A-7389-4385-AF76-76D436D73C4F}"/>
              </a:ext>
            </a:extLst>
          </p:cNvPr>
          <p:cNvSpPr txBox="1"/>
          <p:nvPr/>
        </p:nvSpPr>
        <p:spPr>
          <a:xfrm>
            <a:off x="3848636" y="1889558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>
                <a:solidFill>
                  <a:srgbClr val="3333FF"/>
                </a:solidFill>
                <a:highlight>
                  <a:srgbClr val="FFFF00"/>
                </a:highlight>
              </a:rPr>
              <a:t>u</a:t>
            </a:r>
            <a:r>
              <a:rPr lang="en-US" altLang="zh-CN" baseline="-25000" dirty="0" err="1">
                <a:solidFill>
                  <a:srgbClr val="3333FF"/>
                </a:solidFill>
                <a:highlight>
                  <a:srgbClr val="FFFF00"/>
                </a:highlight>
              </a:rPr>
              <a:t>C</a:t>
            </a:r>
            <a:r>
              <a:rPr lang="en-US" altLang="zh-CN" dirty="0">
                <a:solidFill>
                  <a:srgbClr val="3333FF"/>
                </a:solidFill>
                <a:highlight>
                  <a:srgbClr val="FFFF00"/>
                </a:highlight>
              </a:rPr>
              <a:t>(0</a:t>
            </a:r>
            <a:r>
              <a:rPr lang="en-US" altLang="zh-CN" baseline="30000" dirty="0">
                <a:solidFill>
                  <a:srgbClr val="3333FF"/>
                </a:solidFill>
                <a:highlight>
                  <a:srgbClr val="FFFF00"/>
                </a:highlight>
              </a:rPr>
              <a:t>-</a:t>
            </a:r>
            <a:r>
              <a:rPr lang="en-US" altLang="zh-CN" dirty="0">
                <a:solidFill>
                  <a:srgbClr val="3333FF"/>
                </a:solidFill>
                <a:highlight>
                  <a:srgbClr val="FFFF00"/>
                </a:highlight>
              </a:rPr>
              <a:t>)</a:t>
            </a:r>
            <a:r>
              <a:rPr lang="zh-CN" altLang="en-US" dirty="0">
                <a:solidFill>
                  <a:srgbClr val="3333FF"/>
                </a:solidFill>
              </a:rPr>
              <a:t>≠</a:t>
            </a:r>
            <a:r>
              <a:rPr lang="en-US" altLang="zh-CN" dirty="0">
                <a:solidFill>
                  <a:srgbClr val="3333FF"/>
                </a:solidFill>
              </a:rPr>
              <a:t>0,</a:t>
            </a:r>
            <a:r>
              <a:rPr lang="en-US" altLang="zh-CN" i="1" dirty="0">
                <a:solidFill>
                  <a:srgbClr val="3333FF"/>
                </a:solidFill>
                <a:highlight>
                  <a:srgbClr val="FFFF00"/>
                </a:highlight>
              </a:rPr>
              <a:t>i</a:t>
            </a:r>
            <a:r>
              <a:rPr lang="en-US" altLang="zh-CN" baseline="-25000" dirty="0">
                <a:solidFill>
                  <a:srgbClr val="3333FF"/>
                </a:solidFill>
                <a:highlight>
                  <a:srgbClr val="FFFF00"/>
                </a:highlight>
              </a:rPr>
              <a:t>L</a:t>
            </a:r>
            <a:r>
              <a:rPr lang="en-US" altLang="zh-CN" dirty="0">
                <a:solidFill>
                  <a:srgbClr val="3333FF"/>
                </a:solidFill>
                <a:highlight>
                  <a:srgbClr val="FFFF00"/>
                </a:highlight>
              </a:rPr>
              <a:t>(0</a:t>
            </a:r>
            <a:r>
              <a:rPr lang="en-US" altLang="zh-CN" baseline="30000" dirty="0">
                <a:solidFill>
                  <a:srgbClr val="3333FF"/>
                </a:solidFill>
                <a:highlight>
                  <a:srgbClr val="FFFF00"/>
                </a:highlight>
              </a:rPr>
              <a:t>-</a:t>
            </a:r>
            <a:r>
              <a:rPr lang="en-US" altLang="zh-CN" dirty="0">
                <a:solidFill>
                  <a:srgbClr val="3333FF"/>
                </a:solidFill>
                <a:highlight>
                  <a:srgbClr val="FFFF00"/>
                </a:highlight>
              </a:rPr>
              <a:t>)</a:t>
            </a:r>
            <a:r>
              <a:rPr lang="zh-CN" altLang="en-US" dirty="0">
                <a:solidFill>
                  <a:srgbClr val="3333FF"/>
                </a:solidFill>
                <a:highlight>
                  <a:srgbClr val="FFFF00"/>
                </a:highlight>
              </a:rPr>
              <a:t> </a:t>
            </a:r>
            <a:r>
              <a:rPr lang="zh-CN" altLang="en-US" dirty="0">
                <a:solidFill>
                  <a:srgbClr val="3333FF"/>
                </a:solidFill>
              </a:rPr>
              <a:t>≠ </a:t>
            </a:r>
            <a:r>
              <a:rPr lang="en-US" altLang="zh-CN" dirty="0">
                <a:solidFill>
                  <a:srgbClr val="3333FF"/>
                </a:solidFill>
              </a:rPr>
              <a:t>0 </a:t>
            </a:r>
            <a:endParaRPr lang="zh-CN" altLang="en-US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63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313498" y="1291477"/>
            <a:ext cx="2275270" cy="2338531"/>
            <a:chOff x="1475655" y="2634611"/>
            <a:chExt cx="2034522" cy="2097379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75"/>
            <a:stretch/>
          </p:blipFill>
          <p:spPr bwMode="auto">
            <a:xfrm>
              <a:off x="1711198" y="2634611"/>
              <a:ext cx="1798979" cy="18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矩形 31"/>
            <p:cNvSpPr/>
            <p:nvPr/>
          </p:nvSpPr>
          <p:spPr bwMode="auto">
            <a:xfrm>
              <a:off x="1475656" y="3930861"/>
              <a:ext cx="571381" cy="8011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9" name="矩形 78"/>
            <p:cNvSpPr/>
            <p:nvPr/>
          </p:nvSpPr>
          <p:spPr bwMode="auto">
            <a:xfrm>
              <a:off x="1475655" y="2649233"/>
              <a:ext cx="571381" cy="8011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357913" y="346619"/>
            <a:ext cx="4283868" cy="59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一、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RC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电路的零输入响应</a:t>
            </a:r>
          </a:p>
        </p:txBody>
      </p:sp>
      <p:pic>
        <p:nvPicPr>
          <p:cNvPr id="25497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88" y="1280327"/>
            <a:ext cx="3402673" cy="201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592259" y="1257207"/>
            <a:ext cx="4436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若开关由</a:t>
            </a:r>
            <a:r>
              <a:rPr kumimoji="1" lang="en-US" altLang="zh-CN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1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换到</a:t>
            </a:r>
            <a:r>
              <a:rPr kumimoji="1" lang="en-US" altLang="zh-CN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2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，</a:t>
            </a:r>
            <a:r>
              <a:rPr lang="en-US" altLang="zh-CN" b="1" i="1" dirty="0" err="1">
                <a:solidFill>
                  <a:srgbClr val="800000"/>
                </a:solidFill>
                <a:latin typeface="+mn-lt"/>
                <a:ea typeface="宋体" charset="-122"/>
              </a:rPr>
              <a:t>u</a:t>
            </a:r>
            <a:r>
              <a:rPr lang="en-US" altLang="zh-CN" b="1" baseline="-25000" dirty="0" err="1">
                <a:solidFill>
                  <a:srgbClr val="800000"/>
                </a:solidFill>
                <a:latin typeface="+mn-lt"/>
                <a:ea typeface="宋体" charset="-122"/>
              </a:rPr>
              <a:t>C</a:t>
            </a:r>
            <a:r>
              <a:rPr lang="en-US" altLang="zh-CN" b="1" dirty="0">
                <a:solidFill>
                  <a:srgbClr val="800000"/>
                </a:solidFill>
                <a:latin typeface="+mn-lt"/>
                <a:ea typeface="宋体" charset="-122"/>
              </a:rPr>
              <a:t>(</a:t>
            </a:r>
            <a:r>
              <a:rPr lang="en-US" altLang="zh-CN" b="1" i="1" dirty="0">
                <a:solidFill>
                  <a:srgbClr val="800000"/>
                </a:solidFill>
                <a:latin typeface="+mn-lt"/>
                <a:ea typeface="宋体" charset="-122"/>
              </a:rPr>
              <a:t>t</a:t>
            </a:r>
            <a:r>
              <a:rPr lang="en-US" altLang="zh-CN" b="1" dirty="0">
                <a:solidFill>
                  <a:srgbClr val="800000"/>
                </a:solidFill>
                <a:latin typeface="+mn-lt"/>
                <a:ea typeface="宋体" charset="-122"/>
              </a:rPr>
              <a:t>)</a:t>
            </a:r>
            <a:r>
              <a:rPr lang="zh-CN" altLang="en-US" b="1" baseline="-25000" dirty="0">
                <a:solidFill>
                  <a:srgbClr val="800000"/>
                </a:solidFill>
                <a:latin typeface="+mn-lt"/>
                <a:ea typeface="宋体" charset="-122"/>
              </a:rPr>
              <a:t> </a:t>
            </a:r>
            <a:r>
              <a:rPr lang="en-US" altLang="zh-CN" b="1" dirty="0">
                <a:solidFill>
                  <a:srgbClr val="800000"/>
                </a:solidFill>
                <a:latin typeface="+mn-lt"/>
                <a:ea typeface="宋体" charset="-122"/>
              </a:rPr>
              <a:t>=</a:t>
            </a:r>
            <a:r>
              <a:rPr kumimoji="1" lang="zh-CN" altLang="en-US" sz="2400" b="1" dirty="0">
                <a:solidFill>
                  <a:srgbClr val="800000"/>
                </a:solidFill>
                <a:latin typeface="宋体" charset="-122"/>
                <a:ea typeface="宋体" charset="-122"/>
              </a:rPr>
              <a:t>？</a:t>
            </a:r>
          </a:p>
        </p:txBody>
      </p:sp>
      <p:cxnSp>
        <p:nvCxnSpPr>
          <p:cNvPr id="76" name="直接连接符 75"/>
          <p:cNvCxnSpPr/>
          <p:nvPr/>
        </p:nvCxnSpPr>
        <p:spPr bwMode="auto">
          <a:xfrm flipH="1">
            <a:off x="1980924" y="1633731"/>
            <a:ext cx="262024" cy="161801"/>
          </a:xfrm>
          <a:prstGeom prst="line">
            <a:avLst/>
          </a:prstGeom>
          <a:ln w="38100">
            <a:solidFill>
              <a:srgbClr val="FF3300"/>
            </a:solidFill>
            <a:headEnd type="non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432348"/>
              </p:ext>
            </p:extLst>
          </p:nvPr>
        </p:nvGraphicFramePr>
        <p:xfrm>
          <a:off x="4533900" y="3613150"/>
          <a:ext cx="351313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50960" imgH="393480" progId="">
                  <p:embed/>
                </p:oleObj>
              </mc:Choice>
              <mc:Fallback>
                <p:oleObj name="Equation" r:id="rId5" imgW="1650960" imgH="393480" progId="">
                  <p:embed/>
                  <p:pic>
                    <p:nvPicPr>
                      <p:cNvPr id="0" name="Picture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3900" y="3613150"/>
                        <a:ext cx="3513138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2979115"/>
              </p:ext>
            </p:extLst>
          </p:nvPr>
        </p:nvGraphicFramePr>
        <p:xfrm>
          <a:off x="5220072" y="1880674"/>
          <a:ext cx="1489938" cy="585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22080" imgH="228600" progId="">
                  <p:embed/>
                </p:oleObj>
              </mc:Choice>
              <mc:Fallback>
                <p:oleObj name="Equation" r:id="rId7" imgW="622080" imgH="228600" progId="">
                  <p:embed/>
                  <p:pic>
                    <p:nvPicPr>
                      <p:cNvPr id="0" name="Picture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880674"/>
                        <a:ext cx="1489938" cy="5854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932806"/>
              </p:ext>
            </p:extLst>
          </p:nvPr>
        </p:nvGraphicFramePr>
        <p:xfrm>
          <a:off x="5174702" y="2620234"/>
          <a:ext cx="1530900" cy="527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98400" imgH="228600" progId="">
                  <p:embed/>
                </p:oleObj>
              </mc:Choice>
              <mc:Fallback>
                <p:oleObj name="Equation" r:id="rId9" imgW="698400" imgH="228600" progId="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4702" y="2620234"/>
                        <a:ext cx="1530900" cy="5272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Picture 4" descr="c:\users\roadwinds\appdata\roaming\360se6\User Data\temp\6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9082" y="3854762"/>
            <a:ext cx="977060" cy="73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1043608" y="3990535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一阶齐次线性微分方程</a:t>
            </a: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1819123" y="1532366"/>
            <a:ext cx="161801" cy="262024"/>
          </a:xfrm>
          <a:prstGeom prst="line">
            <a:avLst/>
          </a:prstGeom>
          <a:ln w="38100">
            <a:solidFill>
              <a:srgbClr val="FF3300"/>
            </a:solidFill>
            <a:headEnd type="non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 bwMode="auto">
          <a:xfrm>
            <a:off x="4437031" y="3612633"/>
            <a:ext cx="2376264" cy="864096"/>
          </a:xfrm>
          <a:prstGeom prst="rect">
            <a:avLst/>
          </a:prstGeom>
          <a:noFill/>
          <a:ln w="381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677172"/>
              </p:ext>
            </p:extLst>
          </p:nvPr>
        </p:nvGraphicFramePr>
        <p:xfrm>
          <a:off x="1745434" y="3298660"/>
          <a:ext cx="1674812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736560" imgH="241200" progId="">
                  <p:embed/>
                </p:oleObj>
              </mc:Choice>
              <mc:Fallback>
                <p:oleObj name="Equation" r:id="rId12" imgW="736560" imgH="241200" progId="">
                  <p:embed/>
                  <p:pic>
                    <p:nvPicPr>
                      <p:cNvPr id="0" name="Picture 2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5434" y="3298660"/>
                        <a:ext cx="1674812" cy="54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020685"/>
              </p:ext>
            </p:extLst>
          </p:nvPr>
        </p:nvGraphicFramePr>
        <p:xfrm>
          <a:off x="576111" y="3320834"/>
          <a:ext cx="1174820" cy="514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45760" imgH="241200" progId="">
                  <p:embed/>
                </p:oleObj>
              </mc:Choice>
              <mc:Fallback>
                <p:oleObj name="Equation" r:id="rId14" imgW="545760" imgH="241200" progId="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111" y="3320834"/>
                        <a:ext cx="1174820" cy="5146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椭圆 61"/>
          <p:cNvSpPr/>
          <p:nvPr/>
        </p:nvSpPr>
        <p:spPr bwMode="auto">
          <a:xfrm>
            <a:off x="2887021" y="3304142"/>
            <a:ext cx="701747" cy="550620"/>
          </a:xfrm>
          <a:prstGeom prst="ellipse">
            <a:avLst/>
          </a:prstGeom>
          <a:noFill/>
          <a:ln w="1905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48155" y="1937873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KVL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758978" y="2402259"/>
            <a:ext cx="1788023" cy="817563"/>
            <a:chOff x="5749345" y="2811677"/>
            <a:chExt cx="1788023" cy="817563"/>
          </a:xfrm>
        </p:grpSpPr>
        <p:graphicFrame>
          <p:nvGraphicFramePr>
            <p:cNvPr id="30" name="对象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8058992"/>
                </p:ext>
              </p:extLst>
            </p:nvPr>
          </p:nvGraphicFramePr>
          <p:xfrm>
            <a:off x="6154655" y="2811677"/>
            <a:ext cx="1382713" cy="817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711000" imgH="393480" progId="">
                    <p:embed/>
                  </p:oleObj>
                </mc:Choice>
                <mc:Fallback>
                  <p:oleObj name="Equation" r:id="rId16" imgW="711000" imgH="393480" progId="">
                    <p:embed/>
                    <p:pic>
                      <p:nvPicPr>
                        <p:cNvPr id="0" name="Picture 2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4655" y="2811677"/>
                          <a:ext cx="1382713" cy="81756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accent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左箭头 30"/>
            <p:cNvSpPr/>
            <p:nvPr/>
          </p:nvSpPr>
          <p:spPr bwMode="auto">
            <a:xfrm>
              <a:off x="5749345" y="3098998"/>
              <a:ext cx="288032" cy="216024"/>
            </a:xfrm>
            <a:prstGeom prst="lef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4" name="下箭头 33"/>
          <p:cNvSpPr/>
          <p:nvPr/>
        </p:nvSpPr>
        <p:spPr bwMode="auto">
          <a:xfrm>
            <a:off x="5926183" y="3194596"/>
            <a:ext cx="216024" cy="27531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56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16" grpId="0"/>
      <p:bldP spid="17" grpId="0" animBg="1"/>
      <p:bldP spid="62" grpId="0" animBg="1"/>
      <p:bldP spid="2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右箭头 30"/>
          <p:cNvSpPr/>
          <p:nvPr/>
        </p:nvSpPr>
        <p:spPr bwMode="auto">
          <a:xfrm rot="20189299">
            <a:off x="2827270" y="1630211"/>
            <a:ext cx="1335114" cy="9201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795686" y="1683686"/>
            <a:ext cx="1953057" cy="442373"/>
          </a:xfrm>
          <a:prstGeom prst="roundRect">
            <a:avLst/>
          </a:prstGeom>
          <a:noFill/>
          <a:ln w="1905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54977" name="组合 254976"/>
          <p:cNvGrpSpPr/>
          <p:nvPr/>
        </p:nvGrpSpPr>
        <p:grpSpPr>
          <a:xfrm>
            <a:off x="532142" y="607756"/>
            <a:ext cx="2583447" cy="1552066"/>
            <a:chOff x="467544" y="1707654"/>
            <a:chExt cx="2583447" cy="1552066"/>
          </a:xfrm>
        </p:grpSpPr>
        <p:grpSp>
          <p:nvGrpSpPr>
            <p:cNvPr id="10" name="组合 9"/>
            <p:cNvGrpSpPr/>
            <p:nvPr/>
          </p:nvGrpSpPr>
          <p:grpSpPr>
            <a:xfrm>
              <a:off x="674727" y="1707654"/>
              <a:ext cx="2376264" cy="864678"/>
              <a:chOff x="827584" y="1707654"/>
              <a:chExt cx="2376264" cy="864678"/>
            </a:xfrm>
          </p:grpSpPr>
          <p:graphicFrame>
            <p:nvGraphicFramePr>
              <p:cNvPr id="4" name="对象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02861942"/>
                  </p:ext>
                </p:extLst>
              </p:nvPr>
            </p:nvGraphicFramePr>
            <p:xfrm>
              <a:off x="892259" y="1743657"/>
              <a:ext cx="2190750" cy="828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1028520" imgH="393480" progId="">
                      <p:embed/>
                    </p:oleObj>
                  </mc:Choice>
                  <mc:Fallback>
                    <p:oleObj name="Equation" r:id="rId3" imgW="1028520" imgH="393480" progId="">
                      <p:embed/>
                      <p:pic>
                        <p:nvPicPr>
                          <p:cNvPr id="0" name="Picture 74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92259" y="1743657"/>
                            <a:ext cx="2190750" cy="8286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矩形 16"/>
              <p:cNvSpPr/>
              <p:nvPr/>
            </p:nvSpPr>
            <p:spPr bwMode="auto">
              <a:xfrm>
                <a:off x="827584" y="1707654"/>
                <a:ext cx="2376264" cy="864096"/>
              </a:xfrm>
              <a:prstGeom prst="rect">
                <a:avLst/>
              </a:prstGeom>
              <a:noFill/>
              <a:ln w="38100"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453730"/>
                </p:ext>
              </p:extLst>
            </p:nvPr>
          </p:nvGraphicFramePr>
          <p:xfrm>
            <a:off x="739402" y="2715207"/>
            <a:ext cx="1704975" cy="54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749160" imgH="241200" progId="">
                    <p:embed/>
                  </p:oleObj>
                </mc:Choice>
                <mc:Fallback>
                  <p:oleObj name="Equation" r:id="rId5" imgW="749160" imgH="241200" progId="">
                    <p:embed/>
                    <p:pic>
                      <p:nvPicPr>
                        <p:cNvPr id="0" name="Picture 7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402" y="2715207"/>
                          <a:ext cx="1704975" cy="544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AutoShape 39"/>
            <p:cNvSpPr>
              <a:spLocks/>
            </p:cNvSpPr>
            <p:nvPr/>
          </p:nvSpPr>
          <p:spPr bwMode="auto">
            <a:xfrm>
              <a:off x="467544" y="2164455"/>
              <a:ext cx="179945" cy="826084"/>
            </a:xfrm>
            <a:prstGeom prst="leftBrace">
              <a:avLst>
                <a:gd name="adj1" fmla="val 41667"/>
                <a:gd name="adj2" fmla="val 50000"/>
              </a:avLst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wrap="none"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</p:grpSp>
      <p:graphicFrame>
        <p:nvGraphicFramePr>
          <p:cNvPr id="4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800114"/>
              </p:ext>
            </p:extLst>
          </p:nvPr>
        </p:nvGraphicFramePr>
        <p:xfrm>
          <a:off x="1996338" y="3026840"/>
          <a:ext cx="1750714" cy="350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49160" imgH="177480" progId="">
                  <p:embed/>
                </p:oleObj>
              </mc:Choice>
              <mc:Fallback>
                <p:oleObj name="Equation" r:id="rId7" imgW="749160" imgH="177480" progId="">
                  <p:embed/>
                  <p:pic>
                    <p:nvPicPr>
                      <p:cNvPr id="0" name="Picture 7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6338" y="3026840"/>
                        <a:ext cx="1750714" cy="3502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113536"/>
              </p:ext>
            </p:extLst>
          </p:nvPr>
        </p:nvGraphicFramePr>
        <p:xfrm>
          <a:off x="1977403" y="2375846"/>
          <a:ext cx="15128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61760" imgH="241200" progId="">
                  <p:embed/>
                </p:oleObj>
              </mc:Choice>
              <mc:Fallback>
                <p:oleObj name="Equation" r:id="rId9" imgW="761760" imgH="241200" progId="">
                  <p:embed/>
                  <p:pic>
                    <p:nvPicPr>
                      <p:cNvPr id="0" name="Picture 7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7403" y="2375846"/>
                        <a:ext cx="15128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260912" y="3023918"/>
            <a:ext cx="1732847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kumimoji="1" lang="zh-CN" altLang="en-US" b="1" dirty="0">
                <a:latin typeface="Times New Roman" pitchFamily="18" charset="0"/>
              </a:rPr>
              <a:t>特征方程：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5775" y="3508796"/>
            <a:ext cx="2336925" cy="719138"/>
            <a:chOff x="4016570" y="1347614"/>
            <a:chExt cx="2336925" cy="719138"/>
          </a:xfrm>
        </p:grpSpPr>
        <p:graphicFrame>
          <p:nvGraphicFramePr>
            <p:cNvPr id="46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453692"/>
                </p:ext>
              </p:extLst>
            </p:nvPr>
          </p:nvGraphicFramePr>
          <p:xfrm>
            <a:off x="5393058" y="1347614"/>
            <a:ext cx="960437" cy="719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634680" imgH="393480" progId="">
                    <p:embed/>
                  </p:oleObj>
                </mc:Choice>
                <mc:Fallback>
                  <p:oleObj name="Equation" r:id="rId11" imgW="634680" imgH="393480" progId="">
                    <p:embed/>
                    <p:pic>
                      <p:nvPicPr>
                        <p:cNvPr id="0" name="Picture 7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3058" y="1347614"/>
                          <a:ext cx="960437" cy="719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Rectangle 11"/>
            <p:cNvSpPr>
              <a:spLocks noChangeArrowheads="1"/>
            </p:cNvSpPr>
            <p:nvPr/>
          </p:nvSpPr>
          <p:spPr bwMode="auto">
            <a:xfrm>
              <a:off x="4016570" y="1476030"/>
              <a:ext cx="1423467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kumimoji="1" lang="zh-CN" altLang="en-US" b="1" dirty="0">
                  <a:latin typeface="Times New Roman" pitchFamily="18" charset="0"/>
                </a:rPr>
                <a:t>特征</a:t>
              </a:r>
              <a:r>
                <a:rPr lang="zh-CN" altLang="en-US" b="1" dirty="0"/>
                <a:t>根</a:t>
              </a:r>
              <a:r>
                <a:rPr kumimoji="1" lang="zh-CN" altLang="en-US" b="1" dirty="0">
                  <a:latin typeface="Times New Roman" pitchFamily="18" charset="0"/>
                </a:rPr>
                <a:t>：</a:t>
              </a:r>
            </a:p>
          </p:txBody>
        </p:sp>
      </p:grpSp>
      <p:sp>
        <p:nvSpPr>
          <p:cNvPr id="50" name="Text Box 16"/>
          <p:cNvSpPr txBox="1">
            <a:spLocks noChangeArrowheads="1"/>
          </p:cNvSpPr>
          <p:nvPr/>
        </p:nvSpPr>
        <p:spPr bwMode="auto">
          <a:xfrm>
            <a:off x="805627" y="2405364"/>
            <a:ext cx="11128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latin typeface="Tahoma" pitchFamily="34" charset="0"/>
              </a:rPr>
              <a:t>通解：</a:t>
            </a:r>
          </a:p>
        </p:txBody>
      </p:sp>
      <p:graphicFrame>
        <p:nvGraphicFramePr>
          <p:cNvPr id="5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686423"/>
              </p:ext>
            </p:extLst>
          </p:nvPr>
        </p:nvGraphicFramePr>
        <p:xfrm>
          <a:off x="4342860" y="2410726"/>
          <a:ext cx="2867025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409400" imgH="355320" progId="">
                  <p:embed/>
                </p:oleObj>
              </mc:Choice>
              <mc:Fallback>
                <p:oleObj name="Equation" r:id="rId13" imgW="1409400" imgH="355320" progId="">
                  <p:embed/>
                  <p:pic>
                    <p:nvPicPr>
                      <p:cNvPr id="0" name="Picture 7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2860" y="2410726"/>
                        <a:ext cx="2867025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734197"/>
              </p:ext>
            </p:extLst>
          </p:nvPr>
        </p:nvGraphicFramePr>
        <p:xfrm>
          <a:off x="4383088" y="777875"/>
          <a:ext cx="200818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14400" imgH="342720" progId="Equation.DSMT4">
                  <p:embed/>
                </p:oleObj>
              </mc:Choice>
              <mc:Fallback>
                <p:oleObj name="Equation" r:id="rId15" imgW="914400" imgH="342720" progId="Equation.DSMT4">
                  <p:embed/>
                  <p:pic>
                    <p:nvPicPr>
                      <p:cNvPr id="0" name="Picture 7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088" y="777875"/>
                        <a:ext cx="2008187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11"/>
          <p:cNvSpPr>
            <a:spLocks noChangeArrowheads="1"/>
          </p:cNvSpPr>
          <p:nvPr/>
        </p:nvSpPr>
        <p:spPr bwMode="auto">
          <a:xfrm>
            <a:off x="3661146" y="905411"/>
            <a:ext cx="495328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zh-CN" altLang="en-US" b="1" dirty="0"/>
              <a:t>则</a:t>
            </a:r>
            <a:endParaRPr kumimoji="1" lang="zh-CN" altLang="en-US" b="1" dirty="0">
              <a:latin typeface="Times New Roman" pitchFamily="18" charset="0"/>
            </a:endParaRPr>
          </a:p>
        </p:txBody>
      </p:sp>
      <p:graphicFrame>
        <p:nvGraphicFramePr>
          <p:cNvPr id="6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804"/>
              </p:ext>
            </p:extLst>
          </p:nvPr>
        </p:nvGraphicFramePr>
        <p:xfrm>
          <a:off x="4270852" y="1674404"/>
          <a:ext cx="301625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473120" imgH="355320" progId="">
                  <p:embed/>
                </p:oleObj>
              </mc:Choice>
              <mc:Fallback>
                <p:oleObj name="Equation" r:id="rId17" imgW="1473120" imgH="355320" progId="">
                  <p:embed/>
                  <p:pic>
                    <p:nvPicPr>
                      <p:cNvPr id="0" name="Picture 7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852" y="1674404"/>
                        <a:ext cx="3016250" cy="808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773044"/>
              </p:ext>
            </p:extLst>
          </p:nvPr>
        </p:nvGraphicFramePr>
        <p:xfrm>
          <a:off x="7810942" y="1923678"/>
          <a:ext cx="937522" cy="49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457200" imgH="228600" progId="">
                  <p:embed/>
                </p:oleObj>
              </mc:Choice>
              <mc:Fallback>
                <p:oleObj name="Equation" r:id="rId19" imgW="457200" imgH="228600" progId="">
                  <p:embed/>
                  <p:pic>
                    <p:nvPicPr>
                      <p:cNvPr id="0" name="Picture 7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942" y="1923678"/>
                        <a:ext cx="937522" cy="49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84" name="对象 2549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482601"/>
              </p:ext>
            </p:extLst>
          </p:nvPr>
        </p:nvGraphicFramePr>
        <p:xfrm>
          <a:off x="4319588" y="3205163"/>
          <a:ext cx="4035425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031840" imgH="419040" progId="">
                  <p:embed/>
                </p:oleObj>
              </mc:Choice>
              <mc:Fallback>
                <p:oleObj name="Equation" r:id="rId21" imgW="2031840" imgH="419040" progId="">
                  <p:embed/>
                  <p:pic>
                    <p:nvPicPr>
                      <p:cNvPr id="0" name="Picture 7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588" y="3205163"/>
                        <a:ext cx="4035425" cy="820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22325"/>
              </p:ext>
            </p:extLst>
          </p:nvPr>
        </p:nvGraphicFramePr>
        <p:xfrm>
          <a:off x="357158" y="1071552"/>
          <a:ext cx="2978287" cy="2410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3" imgW="2667293" imgH="2159000" progId="">
                  <p:embed/>
                </p:oleObj>
              </mc:Choice>
              <mc:Fallback>
                <p:oleObj name="Visio" r:id="rId23" imgW="2667293" imgH="2159000" progId="">
                  <p:embed/>
                  <p:pic>
                    <p:nvPicPr>
                      <p:cNvPr id="0" name="Picture 7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071552"/>
                        <a:ext cx="2978287" cy="24109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下箭头 24"/>
          <p:cNvSpPr/>
          <p:nvPr/>
        </p:nvSpPr>
        <p:spPr bwMode="auto">
          <a:xfrm>
            <a:off x="5240902" y="1510157"/>
            <a:ext cx="216024" cy="27531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" name="右箭头 25"/>
          <p:cNvSpPr/>
          <p:nvPr/>
        </p:nvSpPr>
        <p:spPr bwMode="auto">
          <a:xfrm>
            <a:off x="7443468" y="2126058"/>
            <a:ext cx="360040" cy="17203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6357950" y="2643188"/>
            <a:ext cx="1071570" cy="50006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10145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5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1" grpId="0" animBg="1"/>
      <p:bldP spid="48" grpId="0" autoUpdateAnimBg="0"/>
      <p:bldP spid="50" grpId="0"/>
      <p:bldP spid="50" grpId="1"/>
      <p:bldP spid="50" grpId="2"/>
      <p:bldP spid="60" grpId="0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Box 5"/>
          <p:cNvSpPr txBox="1">
            <a:spLocks noChangeArrowheads="1"/>
          </p:cNvSpPr>
          <p:nvPr/>
        </p:nvSpPr>
        <p:spPr bwMode="auto">
          <a:xfrm>
            <a:off x="6034152" y="2900867"/>
            <a:ext cx="2555806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kumimoji="1" lang="en-US" altLang="zh-CN" b="1" i="1" dirty="0">
                <a:solidFill>
                  <a:srgbClr val="3333FF"/>
                </a:solidFill>
                <a:sym typeface="Symbol" pitchFamily="18" charset="2"/>
              </a:rPr>
              <a:t></a:t>
            </a:r>
            <a:r>
              <a:rPr kumimoji="1" lang="en-US" altLang="zh-CN" b="1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kumimoji="1" lang="zh-CN" altLang="en-US" b="1" dirty="0">
                <a:solidFill>
                  <a:srgbClr val="3333FF"/>
                </a:solidFill>
                <a:sym typeface="Symbol" pitchFamily="18" charset="2"/>
              </a:rPr>
              <a:t>大  </a:t>
            </a:r>
            <a:r>
              <a:rPr kumimoji="1" lang="zh-CN" altLang="en-US" b="1" dirty="0">
                <a:solidFill>
                  <a:srgbClr val="3333FF"/>
                </a:solidFill>
                <a:cs typeface="Times New Roman" pitchFamily="18" charset="0"/>
                <a:sym typeface="Symbol" pitchFamily="18" charset="2"/>
              </a:rPr>
              <a:t>→</a:t>
            </a:r>
            <a:r>
              <a:rPr kumimoji="1" lang="zh-CN" altLang="en-US" b="1" dirty="0">
                <a:solidFill>
                  <a:srgbClr val="3333FF"/>
                </a:solidFill>
                <a:sym typeface="Symbol" pitchFamily="18" charset="2"/>
              </a:rPr>
              <a:t>  放电越慢</a:t>
            </a:r>
          </a:p>
        </p:txBody>
      </p:sp>
      <p:sp>
        <p:nvSpPr>
          <p:cNvPr id="74" name="Text Box 6"/>
          <p:cNvSpPr txBox="1">
            <a:spLocks noChangeArrowheads="1"/>
          </p:cNvSpPr>
          <p:nvPr/>
        </p:nvSpPr>
        <p:spPr bwMode="auto">
          <a:xfrm>
            <a:off x="6072082" y="3332915"/>
            <a:ext cx="2555806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kumimoji="1" lang="en-US" altLang="zh-CN" b="1" i="1" dirty="0">
                <a:solidFill>
                  <a:srgbClr val="3333FF"/>
                </a:solidFill>
                <a:sym typeface="Symbol" pitchFamily="18" charset="2"/>
              </a:rPr>
              <a:t></a:t>
            </a:r>
            <a:r>
              <a:rPr kumimoji="1" lang="en-US" altLang="zh-CN" b="1" dirty="0">
                <a:solidFill>
                  <a:srgbClr val="3333FF"/>
                </a:solidFill>
                <a:sym typeface="Symbol" pitchFamily="18" charset="2"/>
              </a:rPr>
              <a:t> </a:t>
            </a:r>
            <a:r>
              <a:rPr kumimoji="1" lang="zh-CN" altLang="en-US" b="1" dirty="0">
                <a:solidFill>
                  <a:srgbClr val="3333FF"/>
                </a:solidFill>
                <a:sym typeface="Symbol" pitchFamily="18" charset="2"/>
              </a:rPr>
              <a:t>小  </a:t>
            </a:r>
            <a:r>
              <a:rPr kumimoji="1" lang="zh-CN" altLang="en-US" b="1" dirty="0">
                <a:solidFill>
                  <a:srgbClr val="3333FF"/>
                </a:solidFill>
                <a:cs typeface="Times New Roman" pitchFamily="18" charset="0"/>
                <a:sym typeface="Symbol" pitchFamily="18" charset="2"/>
              </a:rPr>
              <a:t>→</a:t>
            </a:r>
            <a:r>
              <a:rPr kumimoji="1" lang="zh-CN" altLang="en-US" b="1" dirty="0">
                <a:solidFill>
                  <a:srgbClr val="3333FF"/>
                </a:solidFill>
                <a:sym typeface="Symbol" pitchFamily="18" charset="2"/>
              </a:rPr>
              <a:t>  放电越快</a:t>
            </a:r>
          </a:p>
        </p:txBody>
      </p:sp>
      <p:graphicFrame>
        <p:nvGraphicFramePr>
          <p:cNvPr id="55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883766"/>
              </p:ext>
            </p:extLst>
          </p:nvPr>
        </p:nvGraphicFramePr>
        <p:xfrm>
          <a:off x="685800" y="339502"/>
          <a:ext cx="2649538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09400" imgH="355320" progId="">
                  <p:embed/>
                </p:oleObj>
              </mc:Choice>
              <mc:Fallback>
                <p:oleObj name="Equation" r:id="rId3" imgW="1409400" imgH="355320" progId="">
                  <p:embed/>
                  <p:pic>
                    <p:nvPicPr>
                      <p:cNvPr id="0" name="Picture 2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39502"/>
                        <a:ext cx="2649538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84" name="对象 2549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616709"/>
              </p:ext>
            </p:extLst>
          </p:nvPr>
        </p:nvGraphicFramePr>
        <p:xfrm>
          <a:off x="674688" y="1123727"/>
          <a:ext cx="2801937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09400" imgH="419040" progId="">
                  <p:embed/>
                </p:oleObj>
              </mc:Choice>
              <mc:Fallback>
                <p:oleObj name="Equation" r:id="rId5" imgW="1409400" imgH="419040" progId="">
                  <p:embed/>
                  <p:pic>
                    <p:nvPicPr>
                      <p:cNvPr id="0" name="Picture 2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1123727"/>
                        <a:ext cx="2801937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5557815" y="342019"/>
            <a:ext cx="3011855" cy="2175943"/>
            <a:chOff x="5473342" y="207902"/>
            <a:chExt cx="2313348" cy="1783296"/>
          </a:xfrm>
        </p:grpSpPr>
        <p:sp>
          <p:nvSpPr>
            <p:cNvPr id="40" name="Text Box 5"/>
            <p:cNvSpPr txBox="1">
              <a:spLocks noChangeArrowheads="1"/>
            </p:cNvSpPr>
            <p:nvPr/>
          </p:nvSpPr>
          <p:spPr bwMode="auto">
            <a:xfrm>
              <a:off x="7579595" y="1612840"/>
              <a:ext cx="207095" cy="378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b="1" i="1"/>
                <a:t>t</a:t>
              </a:r>
              <a:endParaRPr kumimoji="1" lang="en-US" altLang="zh-CN" b="1"/>
            </a:p>
          </p:txBody>
        </p:sp>
        <p:sp>
          <p:nvSpPr>
            <p:cNvPr id="41" name="Line 6"/>
            <p:cNvSpPr>
              <a:spLocks noChangeShapeType="1"/>
            </p:cNvSpPr>
            <p:nvPr/>
          </p:nvSpPr>
          <p:spPr bwMode="auto">
            <a:xfrm>
              <a:off x="5643205" y="1555162"/>
              <a:ext cx="213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42" name="Line 7"/>
            <p:cNvSpPr>
              <a:spLocks noChangeShapeType="1"/>
            </p:cNvSpPr>
            <p:nvPr/>
          </p:nvSpPr>
          <p:spPr bwMode="auto">
            <a:xfrm flipV="1">
              <a:off x="5948005" y="313737"/>
              <a:ext cx="0" cy="1654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5933717" y="740774"/>
              <a:ext cx="1600200" cy="746125"/>
            </a:xfrm>
            <a:custGeom>
              <a:avLst/>
              <a:gdLst>
                <a:gd name="T0" fmla="*/ 0 w 1008"/>
                <a:gd name="T1" fmla="*/ 0 h 432"/>
                <a:gd name="T2" fmla="*/ 240 w 1008"/>
                <a:gd name="T3" fmla="*/ 240 h 432"/>
                <a:gd name="T4" fmla="*/ 672 w 1008"/>
                <a:gd name="T5" fmla="*/ 384 h 432"/>
                <a:gd name="T6" fmla="*/ 1008 w 1008"/>
                <a:gd name="T7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8" h="432">
                  <a:moveTo>
                    <a:pt x="0" y="0"/>
                  </a:moveTo>
                  <a:cubicBezTo>
                    <a:pt x="64" y="88"/>
                    <a:pt x="128" y="176"/>
                    <a:pt x="240" y="240"/>
                  </a:cubicBezTo>
                  <a:cubicBezTo>
                    <a:pt x="352" y="304"/>
                    <a:pt x="544" y="352"/>
                    <a:pt x="672" y="384"/>
                  </a:cubicBezTo>
                  <a:cubicBezTo>
                    <a:pt x="800" y="416"/>
                    <a:pt x="952" y="424"/>
                    <a:pt x="1008" y="432"/>
                  </a:cubicBezTo>
                </a:path>
              </a:pathLst>
            </a:custGeom>
            <a:noFill/>
            <a:ln w="38100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5546906" y="380107"/>
              <a:ext cx="491382" cy="327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r>
                <a:rPr kumimoji="1" lang="en-US" altLang="zh-CN" sz="2000" i="1" dirty="0"/>
                <a:t>U</a:t>
              </a:r>
              <a:r>
                <a:rPr kumimoji="1" lang="en-US" altLang="zh-CN" sz="2000" baseline="-25000" dirty="0"/>
                <a:t>0</a:t>
              </a:r>
              <a:endParaRPr kumimoji="1" lang="en-US" altLang="zh-CN" sz="2000" dirty="0"/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6049399" y="207902"/>
              <a:ext cx="378237" cy="378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b="1" i="1" dirty="0" err="1"/>
                <a:t>u</a:t>
              </a:r>
              <a:r>
                <a:rPr kumimoji="1" lang="en-US" altLang="zh-CN" b="1" i="1" baseline="-25000" dirty="0" err="1"/>
                <a:t>C</a:t>
              </a:r>
              <a:endParaRPr kumimoji="1" lang="en-US" altLang="zh-CN" b="1" dirty="0"/>
            </a:p>
          </p:txBody>
        </p:sp>
        <p:sp>
          <p:nvSpPr>
            <p:cNvPr id="53" name="Text Box 11"/>
            <p:cNvSpPr txBox="1">
              <a:spLocks noChangeArrowheads="1"/>
            </p:cNvSpPr>
            <p:nvPr/>
          </p:nvSpPr>
          <p:spPr bwMode="auto">
            <a:xfrm>
              <a:off x="5681460" y="1532671"/>
              <a:ext cx="260038" cy="378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FF33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kumimoji="1" lang="en-US" altLang="zh-CN" b="1" dirty="0"/>
                <a:t>0</a:t>
              </a:r>
            </a:p>
          </p:txBody>
        </p:sp>
        <p:sp>
          <p:nvSpPr>
            <p:cNvPr id="54" name="Line 12"/>
            <p:cNvSpPr>
              <a:spLocks noChangeShapeType="1"/>
            </p:cNvSpPr>
            <p:nvPr/>
          </p:nvSpPr>
          <p:spPr bwMode="auto">
            <a:xfrm>
              <a:off x="5473342" y="755062"/>
              <a:ext cx="48418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/>
            </a:p>
          </p:txBody>
        </p:sp>
      </p:grpSp>
      <p:sp>
        <p:nvSpPr>
          <p:cNvPr id="72" name="AutoShape 27" descr="羊皮纸"/>
          <p:cNvSpPr>
            <a:spLocks noChangeArrowheads="1"/>
          </p:cNvSpPr>
          <p:nvPr/>
        </p:nvSpPr>
        <p:spPr bwMode="auto">
          <a:xfrm>
            <a:off x="7724218" y="670149"/>
            <a:ext cx="936625" cy="533449"/>
          </a:xfrm>
          <a:prstGeom prst="wedgeRoundRectCallout">
            <a:avLst>
              <a:gd name="adj1" fmla="val -214853"/>
              <a:gd name="adj2" fmla="val 13308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连续</a:t>
            </a:r>
          </a:p>
        </p:txBody>
      </p:sp>
      <p:sp>
        <p:nvSpPr>
          <p:cNvPr id="73" name="AutoShape 28" descr="羊皮纸"/>
          <p:cNvSpPr>
            <a:spLocks noChangeArrowheads="1"/>
          </p:cNvSpPr>
          <p:nvPr/>
        </p:nvSpPr>
        <p:spPr bwMode="auto">
          <a:xfrm>
            <a:off x="7450189" y="3085543"/>
            <a:ext cx="936625" cy="576262"/>
          </a:xfrm>
          <a:prstGeom prst="wedgeRoundRectCallout">
            <a:avLst>
              <a:gd name="adj1" fmla="val -160011"/>
              <a:gd name="adj2" fmla="val 53816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zh-CN" altLang="en-US" b="1" dirty="0"/>
              <a:t>跃变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215840" y="1861708"/>
            <a:ext cx="5499168" cy="3138934"/>
            <a:chOff x="3348598" y="1947297"/>
            <a:chExt cx="5630297" cy="1462547"/>
          </a:xfrm>
        </p:grpSpPr>
        <p:sp>
          <p:nvSpPr>
            <p:cNvPr id="36" name="Text Box 32"/>
            <p:cNvSpPr txBox="1">
              <a:spLocks noChangeArrowheads="1"/>
            </p:cNvSpPr>
            <p:nvPr/>
          </p:nvSpPr>
          <p:spPr bwMode="auto">
            <a:xfrm>
              <a:off x="3615097" y="2054953"/>
              <a:ext cx="5363798" cy="135489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indent="457200" algn="just">
                <a:lnSpc>
                  <a:spcPct val="120000"/>
                </a:lnSpc>
                <a:spcBef>
                  <a:spcPts val="0"/>
                </a:spcBef>
              </a:pPr>
              <a:endParaRPr lang="en-US" altLang="zh-CN" sz="2400" dirty="0"/>
            </a:p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+mn-lt"/>
                  <a:ea typeface="+mn-ea"/>
                </a:rPr>
                <a:t>2. </a:t>
              </a:r>
              <a:r>
                <a:rPr lang="zh-CN" altLang="en-US" sz="2400" dirty="0">
                  <a:solidFill>
                    <a:schemeClr val="bg1"/>
                  </a:solidFill>
                  <a:latin typeface="+mn-lt"/>
                  <a:ea typeface="+mn-ea"/>
                </a:rPr>
                <a:t>换路时，电容电压是连续的，没有跃变；电流不是连续的，发生跃变。</a:t>
              </a:r>
            </a:p>
            <a:p>
              <a:pPr algn="just" eaLnBrk="1" hangingPunct="1">
                <a:spcBef>
                  <a:spcPts val="0"/>
                </a:spcBef>
              </a:pPr>
              <a:endParaRPr lang="zh-CN" altLang="en-US" sz="2400" dirty="0"/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3348598" y="1947297"/>
              <a:ext cx="913685" cy="216298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just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</a:t>
              </a:r>
            </a:p>
          </p:txBody>
        </p:sp>
      </p:grpSp>
      <p:sp>
        <p:nvSpPr>
          <p:cNvPr id="4" name="TextBox 3"/>
          <p:cNvSpPr txBox="1"/>
          <p:nvPr/>
        </p:nvSpPr>
        <p:spPr bwMode="auto">
          <a:xfrm>
            <a:off x="588386" y="1928808"/>
            <a:ext cx="4912308" cy="299400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rtlCol="0" anchor="ctr" anchorCtr="0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altLang="zh-CN" sz="2200" b="1" dirty="0">
              <a:latin typeface="+mn-lt"/>
              <a:ea typeface="+mn-ea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altLang="zh-CN" sz="2200" b="1" dirty="0">
              <a:latin typeface="+mn-lt"/>
              <a:ea typeface="+mn-ea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200" b="1" dirty="0">
                <a:latin typeface="+mn-lt"/>
                <a:ea typeface="+mn-ea"/>
              </a:rPr>
              <a:t>1.</a:t>
            </a:r>
            <a:r>
              <a:rPr lang="zh-CN" altLang="en-US" sz="2200" b="1" dirty="0">
                <a:latin typeface="+mn-lt"/>
                <a:ea typeface="+mn-ea"/>
              </a:rPr>
              <a:t>零时刻换路时，电容电压</a:t>
            </a:r>
            <a:r>
              <a:rPr lang="zh-CN" altLang="en-US" sz="2200" b="1" dirty="0">
                <a:solidFill>
                  <a:srgbClr val="FF0000"/>
                </a:solidFill>
                <a:latin typeface="+mn-lt"/>
                <a:ea typeface="+mn-ea"/>
              </a:rPr>
              <a:t>连续</a:t>
            </a:r>
            <a:r>
              <a:rPr lang="zh-CN" altLang="en-US" sz="2200" b="1" dirty="0">
                <a:latin typeface="+mn-lt"/>
                <a:ea typeface="+mn-ea"/>
              </a:rPr>
              <a:t>，没有跃变；电流</a:t>
            </a:r>
            <a:r>
              <a:rPr lang="zh-CN" altLang="en-US" sz="2200" b="1" dirty="0">
                <a:solidFill>
                  <a:srgbClr val="FF0000"/>
                </a:solidFill>
                <a:latin typeface="+mn-lt"/>
                <a:ea typeface="+mn-ea"/>
              </a:rPr>
              <a:t>不连续</a:t>
            </a:r>
            <a:r>
              <a:rPr lang="zh-CN" altLang="en-US" sz="2200" b="1" dirty="0">
                <a:latin typeface="+mn-lt"/>
                <a:ea typeface="+mn-ea"/>
              </a:rPr>
              <a:t>，发生跃变。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2200" b="1" dirty="0">
                <a:latin typeface="+mn-lt"/>
                <a:ea typeface="+mn-ea"/>
              </a:rPr>
              <a:t>2.</a:t>
            </a:r>
            <a:r>
              <a:rPr lang="zh-CN" altLang="en-US" sz="2200" b="1" dirty="0">
                <a:latin typeface="+mn-lt"/>
                <a:ea typeface="+mn-ea"/>
              </a:rPr>
              <a:t>换路后在电容放电过程中，电容电压、电流是</a:t>
            </a:r>
            <a:r>
              <a:rPr lang="zh-CN" altLang="en-US" sz="2200" b="1" dirty="0">
                <a:solidFill>
                  <a:srgbClr val="FF0000"/>
                </a:solidFill>
                <a:latin typeface="+mn-lt"/>
                <a:ea typeface="+mn-ea"/>
              </a:rPr>
              <a:t>随时间按同一指数规律衰减</a:t>
            </a:r>
            <a:r>
              <a:rPr lang="zh-CN" altLang="en-US" sz="2200" b="1" dirty="0">
                <a:latin typeface="+mn-lt"/>
                <a:ea typeface="+mn-ea"/>
              </a:rPr>
              <a:t>的函数；</a:t>
            </a:r>
            <a:endParaRPr lang="en-US" altLang="zh-CN" sz="2200" b="1" dirty="0">
              <a:latin typeface="+mn-lt"/>
              <a:ea typeface="+mn-ea"/>
            </a:endParaRPr>
          </a:p>
          <a:p>
            <a:pPr marL="457200" indent="-457200">
              <a:lnSpc>
                <a:spcPct val="120000"/>
              </a:lnSpc>
              <a:buFontTx/>
              <a:buAutoNum type="arabicPeriod" startAt="3"/>
            </a:pPr>
            <a:r>
              <a:rPr lang="zh-CN" altLang="en-US" sz="2000" b="1" dirty="0">
                <a:sym typeface="Symbol" pitchFamily="18" charset="2"/>
              </a:rPr>
              <a:t>令</a:t>
            </a:r>
            <a:r>
              <a:rPr lang="zh-CN" altLang="en-US" sz="2000" b="1" i="1" dirty="0">
                <a:solidFill>
                  <a:srgbClr val="FF0000"/>
                </a:solidFill>
                <a:sym typeface="Symbol" pitchFamily="18" charset="2"/>
              </a:rPr>
              <a:t></a:t>
            </a:r>
            <a:r>
              <a:rPr lang="zh-CN" altLang="en-US" sz="2000" b="1" dirty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en-US" altLang="zh-CN" sz="2000" b="1" i="1" dirty="0">
                <a:solidFill>
                  <a:srgbClr val="FF0000"/>
                </a:solidFill>
                <a:sym typeface="Symbol" pitchFamily="18" charset="2"/>
              </a:rPr>
              <a:t>RC</a:t>
            </a:r>
            <a:r>
              <a:rPr lang="en-US" altLang="zh-CN" sz="2000" b="1" dirty="0">
                <a:sym typeface="Symbol" pitchFamily="18" charset="2"/>
              </a:rPr>
              <a:t>   </a:t>
            </a:r>
            <a:r>
              <a:rPr lang="zh-CN" altLang="en-US" sz="2000" b="1" dirty="0">
                <a:sym typeface="Symbol" pitchFamily="18" charset="2"/>
              </a:rPr>
              <a:t>时间常数 </a:t>
            </a:r>
            <a:endParaRPr lang="en-US" altLang="zh-CN" sz="2000" b="1" dirty="0">
              <a:sym typeface="Symbol" pitchFamily="18" charset="2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+mn-ea"/>
                <a:sym typeface="Symbol" pitchFamily="18" charset="2"/>
              </a:rPr>
              <a:t>    </a:t>
            </a:r>
            <a:r>
              <a:rPr lang="zh-CN" altLang="en-US" sz="2000" b="1" dirty="0">
                <a:latin typeface="+mn-ea"/>
                <a:sym typeface="Symbol" pitchFamily="18" charset="2"/>
              </a:rPr>
              <a:t>大小反映了放电过程时间的长短</a:t>
            </a:r>
            <a:r>
              <a:rPr lang="zh-CN" altLang="en-US" sz="2000" dirty="0">
                <a:sym typeface="Symbol" pitchFamily="18" charset="2"/>
              </a:rPr>
              <a:t>。</a:t>
            </a:r>
            <a:endParaRPr lang="en-US" altLang="zh-CN" sz="2000" dirty="0">
              <a:sym typeface="Symbol" pitchFamily="18" charset="2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altLang="zh-CN" sz="2200" b="1" dirty="0">
              <a:latin typeface="+mn-lt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73008" y="2596964"/>
            <a:ext cx="2863524" cy="2245627"/>
            <a:chOff x="5873008" y="2596964"/>
            <a:chExt cx="2863524" cy="2245627"/>
          </a:xfrm>
        </p:grpSpPr>
        <p:grpSp>
          <p:nvGrpSpPr>
            <p:cNvPr id="5" name="组合 4"/>
            <p:cNvGrpSpPr/>
            <p:nvPr/>
          </p:nvGrpSpPr>
          <p:grpSpPr>
            <a:xfrm>
              <a:off x="6006075" y="2596964"/>
              <a:ext cx="2730457" cy="2245627"/>
              <a:chOff x="6006075" y="2596964"/>
              <a:chExt cx="2730457" cy="2245627"/>
            </a:xfrm>
          </p:grpSpPr>
          <p:sp>
            <p:nvSpPr>
              <p:cNvPr id="66" name="Text Box 18"/>
              <p:cNvSpPr txBox="1">
                <a:spLocks noChangeArrowheads="1"/>
              </p:cNvSpPr>
              <p:nvPr/>
            </p:nvSpPr>
            <p:spPr bwMode="auto">
              <a:xfrm>
                <a:off x="8466906" y="4152848"/>
                <a:ext cx="269626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kumimoji="1" lang="en-US" altLang="zh-CN" b="1" i="1"/>
                  <a:t>t</a:t>
                </a:r>
                <a:endParaRPr kumimoji="1" lang="en-US" altLang="zh-CN" b="1"/>
              </a:p>
            </p:txBody>
          </p:sp>
          <p:sp>
            <p:nvSpPr>
              <p:cNvPr id="68" name="Text Box 20"/>
              <p:cNvSpPr txBox="1">
                <a:spLocks noChangeArrowheads="1"/>
              </p:cNvSpPr>
              <p:nvPr/>
            </p:nvSpPr>
            <p:spPr bwMode="auto">
              <a:xfrm>
                <a:off x="6084825" y="4273021"/>
                <a:ext cx="338554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66FF33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kumimoji="1" lang="en-US" altLang="zh-CN" b="1" dirty="0"/>
                  <a:t>0</a:t>
                </a:r>
              </a:p>
            </p:txBody>
          </p:sp>
          <p:grpSp>
            <p:nvGrpSpPr>
              <p:cNvPr id="3" name="组合 2"/>
              <p:cNvGrpSpPr/>
              <p:nvPr/>
            </p:nvGrpSpPr>
            <p:grpSpPr>
              <a:xfrm>
                <a:off x="6006075" y="2596964"/>
                <a:ext cx="2502679" cy="2245627"/>
                <a:chOff x="5018088" y="3457612"/>
                <a:chExt cx="2192337" cy="1612788"/>
              </a:xfrm>
            </p:grpSpPr>
            <p:sp>
              <p:nvSpPr>
                <p:cNvPr id="59" name="Line 14"/>
                <p:cNvSpPr>
                  <a:spLocks noChangeShapeType="1"/>
                </p:cNvSpPr>
                <p:nvPr/>
              </p:nvSpPr>
              <p:spPr bwMode="auto">
                <a:xfrm>
                  <a:off x="5076825" y="4689400"/>
                  <a:ext cx="21336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63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5381625" y="3546400"/>
                  <a:ext cx="0" cy="152400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64" name="Freeform 16"/>
                <p:cNvSpPr>
                  <a:spLocks/>
                </p:cNvSpPr>
                <p:nvPr/>
              </p:nvSpPr>
              <p:spPr bwMode="auto">
                <a:xfrm>
                  <a:off x="5367338" y="3941688"/>
                  <a:ext cx="1600200" cy="685800"/>
                </a:xfrm>
                <a:custGeom>
                  <a:avLst/>
                  <a:gdLst>
                    <a:gd name="T0" fmla="*/ 0 w 1008"/>
                    <a:gd name="T1" fmla="*/ 0 h 432"/>
                    <a:gd name="T2" fmla="*/ 240 w 1008"/>
                    <a:gd name="T3" fmla="*/ 240 h 432"/>
                    <a:gd name="T4" fmla="*/ 672 w 1008"/>
                    <a:gd name="T5" fmla="*/ 384 h 432"/>
                    <a:gd name="T6" fmla="*/ 1008 w 1008"/>
                    <a:gd name="T7" fmla="*/ 432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08" h="432">
                      <a:moveTo>
                        <a:pt x="0" y="0"/>
                      </a:moveTo>
                      <a:cubicBezTo>
                        <a:pt x="64" y="88"/>
                        <a:pt x="128" y="176"/>
                        <a:pt x="240" y="240"/>
                      </a:cubicBezTo>
                      <a:cubicBezTo>
                        <a:pt x="352" y="304"/>
                        <a:pt x="544" y="352"/>
                        <a:pt x="672" y="384"/>
                      </a:cubicBezTo>
                      <a:cubicBezTo>
                        <a:pt x="800" y="416"/>
                        <a:pt x="952" y="424"/>
                        <a:pt x="1008" y="432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33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67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552453" y="3457612"/>
                  <a:ext cx="236191" cy="3315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kumimoji="1" lang="en-US" altLang="zh-CN" b="1" i="1"/>
                    <a:t>i</a:t>
                  </a:r>
                  <a:endParaRPr kumimoji="1" lang="en-US" altLang="zh-CN" b="1"/>
                </a:p>
              </p:txBody>
            </p:sp>
            <p:sp>
              <p:nvSpPr>
                <p:cNvPr id="69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5372100" y="3927400"/>
                  <a:ext cx="0" cy="76200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71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5018088" y="4687813"/>
                  <a:ext cx="341312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</p:grpSp>
        </p:grp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6408287"/>
                </p:ext>
              </p:extLst>
            </p:nvPr>
          </p:nvGraphicFramePr>
          <p:xfrm>
            <a:off x="5873008" y="2713033"/>
            <a:ext cx="453117" cy="739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41200" imgH="393480" progId="">
                    <p:embed/>
                  </p:oleObj>
                </mc:Choice>
                <mc:Fallback>
                  <p:oleObj name="Equation" r:id="rId7" imgW="241200" imgH="393480" progId="">
                    <p:embed/>
                    <p:pic>
                      <p:nvPicPr>
                        <p:cNvPr id="0" name="Picture 2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3008" y="2713033"/>
                          <a:ext cx="453117" cy="7392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椭圆 30"/>
          <p:cNvSpPr/>
          <p:nvPr/>
        </p:nvSpPr>
        <p:spPr bwMode="auto">
          <a:xfrm>
            <a:off x="2039050" y="342019"/>
            <a:ext cx="588734" cy="5948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" name="椭圆 31"/>
          <p:cNvSpPr/>
          <p:nvPr/>
        </p:nvSpPr>
        <p:spPr bwMode="auto">
          <a:xfrm>
            <a:off x="1979712" y="1086981"/>
            <a:ext cx="588734" cy="59485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81976" y="639446"/>
            <a:ext cx="2854076" cy="1992673"/>
            <a:chOff x="5731122" y="475689"/>
            <a:chExt cx="2854076" cy="1992673"/>
          </a:xfrm>
        </p:grpSpPr>
        <p:sp>
          <p:nvSpPr>
            <p:cNvPr id="34" name="Text Box 25"/>
            <p:cNvSpPr txBox="1">
              <a:spLocks noChangeArrowheads="1"/>
            </p:cNvSpPr>
            <p:nvPr/>
          </p:nvSpPr>
          <p:spPr bwMode="auto">
            <a:xfrm>
              <a:off x="6660232" y="1294898"/>
              <a:ext cx="495946" cy="463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kumimoji="1" lang="en-US" altLang="zh-CN" b="1" i="1" dirty="0">
                  <a:solidFill>
                    <a:srgbClr val="00CC00"/>
                  </a:solidFill>
                  <a:sym typeface="Symbol" pitchFamily="18" charset="2"/>
                </a:rPr>
                <a:t></a:t>
              </a:r>
              <a:r>
                <a:rPr kumimoji="1" lang="en-US" altLang="zh-CN" b="1" dirty="0">
                  <a:solidFill>
                    <a:srgbClr val="00CC00"/>
                  </a:solidFill>
                  <a:sym typeface="Symbol" pitchFamily="18" charset="2"/>
                </a:rPr>
                <a:t> </a:t>
              </a:r>
              <a:r>
                <a:rPr kumimoji="1" lang="en-US" altLang="zh-CN" b="1" baseline="-25000" dirty="0">
                  <a:solidFill>
                    <a:srgbClr val="00CC00"/>
                  </a:solidFill>
                  <a:sym typeface="Symbol" pitchFamily="18" charset="2"/>
                </a:rPr>
                <a:t>2</a:t>
              </a:r>
              <a:endParaRPr kumimoji="1" lang="zh-CN" altLang="en-US" b="1" dirty="0">
                <a:solidFill>
                  <a:srgbClr val="00CC00"/>
                </a:solidFill>
                <a:sym typeface="Symbol" pitchFamily="18" charset="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731122" y="475689"/>
              <a:ext cx="2854076" cy="1992673"/>
              <a:chOff x="5731122" y="475689"/>
              <a:chExt cx="2854076" cy="1992673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5731122" y="475689"/>
                <a:ext cx="2854076" cy="1992673"/>
                <a:chOff x="5731122" y="475689"/>
                <a:chExt cx="2854076" cy="1992673"/>
              </a:xfrm>
            </p:grpSpPr>
            <p:sp>
              <p:nvSpPr>
                <p:cNvPr id="47" name="Line 15"/>
                <p:cNvSpPr>
                  <a:spLocks noChangeShapeType="1"/>
                </p:cNvSpPr>
                <p:nvPr/>
              </p:nvSpPr>
              <p:spPr bwMode="auto">
                <a:xfrm>
                  <a:off x="5858483" y="1982016"/>
                  <a:ext cx="2726715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48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6248014" y="616431"/>
                  <a:ext cx="0" cy="182078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4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731122" y="961662"/>
                  <a:ext cx="455573" cy="400110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kumimoji="1" lang="en-US" altLang="zh-CN" sz="2000" i="1" dirty="0"/>
                    <a:t>U</a:t>
                  </a:r>
                  <a:r>
                    <a:rPr kumimoji="1" lang="en-US" altLang="zh-CN" sz="2000" baseline="-25000" dirty="0"/>
                    <a:t>0</a:t>
                  </a:r>
                  <a:endParaRPr kumimoji="1" lang="en-US" altLang="zh-CN" sz="2000" dirty="0"/>
                </a:p>
              </p:txBody>
            </p:sp>
            <p:sp>
              <p:nvSpPr>
                <p:cNvPr id="5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8315367" y="2007477"/>
                  <a:ext cx="269831" cy="4608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kumimoji="1" lang="en-US" altLang="zh-CN" b="1" i="1"/>
                    <a:t>t</a:t>
                  </a:r>
                  <a:endParaRPr kumimoji="1" lang="en-US" altLang="zh-CN" b="1"/>
                </a:p>
              </p:txBody>
            </p:sp>
            <p:sp>
              <p:nvSpPr>
                <p:cNvPr id="5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345609" y="475689"/>
                  <a:ext cx="503664" cy="4616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kumimoji="1" lang="en-US" altLang="zh-CN" b="1" i="1" dirty="0" err="1"/>
                    <a:t>u</a:t>
                  </a:r>
                  <a:r>
                    <a:rPr kumimoji="1" lang="en-US" altLang="zh-CN" b="1" baseline="-25000" dirty="0" err="1"/>
                    <a:t>C</a:t>
                  </a:r>
                  <a:endParaRPr kumimoji="1" lang="en-US" altLang="zh-CN" b="1" dirty="0"/>
                </a:p>
              </p:txBody>
            </p:sp>
            <p:sp>
              <p:nvSpPr>
                <p:cNvPr id="5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5903117" y="1932703"/>
                  <a:ext cx="338811" cy="4608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66FF33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/>
                  <a:r>
                    <a:rPr kumimoji="1" lang="en-US" altLang="zh-CN" b="1"/>
                    <a:t>0</a:t>
                  </a:r>
                </a:p>
              </p:txBody>
            </p:sp>
            <p:sp>
              <p:nvSpPr>
                <p:cNvPr id="57" name="Line 22"/>
                <p:cNvSpPr>
                  <a:spLocks noChangeShapeType="1"/>
                </p:cNvSpPr>
                <p:nvPr/>
              </p:nvSpPr>
              <p:spPr bwMode="auto">
                <a:xfrm>
                  <a:off x="6156176" y="862218"/>
                  <a:ext cx="194765" cy="0"/>
                </a:xfrm>
                <a:prstGeom prst="line">
                  <a:avLst/>
                </a:prstGeom>
                <a:noFill/>
                <a:ln w="25400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5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300192" y="1563638"/>
                  <a:ext cx="495946" cy="4638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7961" dir="2700000" algn="ctr" rotWithShape="0">
                          <a:srgbClr val="FFFFFF">
                            <a:gamma/>
                            <a:shade val="60000"/>
                            <a:invGamma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algn="ctr"/>
                  <a:r>
                    <a:rPr kumimoji="1" lang="en-US" altLang="zh-CN" b="1" i="1" dirty="0">
                      <a:solidFill>
                        <a:srgbClr val="3333FF"/>
                      </a:solidFill>
                      <a:sym typeface="Symbol" pitchFamily="18" charset="2"/>
                    </a:rPr>
                    <a:t></a:t>
                  </a:r>
                  <a:r>
                    <a:rPr kumimoji="1" lang="en-US" altLang="zh-CN" b="1" dirty="0">
                      <a:solidFill>
                        <a:srgbClr val="3333FF"/>
                      </a:solidFill>
                      <a:sym typeface="Symbol" pitchFamily="18" charset="2"/>
                    </a:rPr>
                    <a:t> </a:t>
                  </a:r>
                  <a:r>
                    <a:rPr kumimoji="1" lang="en-US" altLang="zh-CN" b="1" baseline="-25000" dirty="0">
                      <a:solidFill>
                        <a:srgbClr val="3333FF"/>
                      </a:solidFill>
                      <a:sym typeface="Symbol" pitchFamily="18" charset="2"/>
                    </a:rPr>
                    <a:t>3</a:t>
                  </a:r>
                  <a:endParaRPr kumimoji="1" lang="zh-CN" altLang="en-US" b="1" dirty="0">
                    <a:sym typeface="Symbol" pitchFamily="18" charset="2"/>
                  </a:endParaRPr>
                </a:p>
              </p:txBody>
            </p:sp>
            <p:sp>
              <p:nvSpPr>
                <p:cNvPr id="6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6836408" y="955776"/>
                  <a:ext cx="495946" cy="4638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7961" dir="2700000" algn="ctr" rotWithShape="0">
                          <a:srgbClr val="FFFFFF">
                            <a:gamma/>
                            <a:shade val="60000"/>
                            <a:invGamma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pPr algn="ctr"/>
                  <a:r>
                    <a:rPr kumimoji="1" lang="en-US" altLang="zh-CN" b="1" i="1" dirty="0">
                      <a:solidFill>
                        <a:srgbClr val="FF0000"/>
                      </a:solidFill>
                      <a:sym typeface="Symbol" pitchFamily="18" charset="2"/>
                    </a:rPr>
                    <a:t></a:t>
                  </a:r>
                  <a:r>
                    <a:rPr kumimoji="1" lang="en-US" altLang="zh-CN" b="1" dirty="0">
                      <a:solidFill>
                        <a:srgbClr val="FF0000"/>
                      </a:solidFill>
                      <a:sym typeface="Symbol" pitchFamily="18" charset="2"/>
                    </a:rPr>
                    <a:t> </a:t>
                  </a:r>
                  <a:r>
                    <a:rPr kumimoji="1" lang="en-US" altLang="zh-CN" b="1" baseline="-25000" dirty="0">
                      <a:solidFill>
                        <a:srgbClr val="FF0000"/>
                      </a:solidFill>
                      <a:sym typeface="Symbol" pitchFamily="18" charset="2"/>
                    </a:rPr>
                    <a:t>1</a:t>
                  </a:r>
                  <a:endParaRPr kumimoji="1" lang="zh-CN" altLang="en-US" b="1" dirty="0">
                    <a:sym typeface="Symbol" pitchFamily="18" charset="2"/>
                  </a:endParaRPr>
                </a:p>
              </p:txBody>
            </p:sp>
            <p:grpSp>
              <p:nvGrpSpPr>
                <p:cNvPr id="61" name="组合 60"/>
                <p:cNvGrpSpPr/>
                <p:nvPr/>
              </p:nvGrpSpPr>
              <p:grpSpPr>
                <a:xfrm>
                  <a:off x="6263951" y="876016"/>
                  <a:ext cx="2051416" cy="1046090"/>
                  <a:chOff x="6263951" y="876016"/>
                  <a:chExt cx="2051416" cy="1046090"/>
                </a:xfrm>
              </p:grpSpPr>
              <p:sp>
                <p:nvSpPr>
                  <p:cNvPr id="62" name="任意多边形 61"/>
                  <p:cNvSpPr/>
                  <p:nvPr/>
                </p:nvSpPr>
                <p:spPr bwMode="auto">
                  <a:xfrm>
                    <a:off x="6265373" y="876016"/>
                    <a:ext cx="2049994" cy="1015032"/>
                  </a:xfrm>
                  <a:custGeom>
                    <a:avLst/>
                    <a:gdLst>
                      <a:gd name="connsiteX0" fmla="*/ 0 w 1810139"/>
                      <a:gd name="connsiteY0" fmla="*/ 0 h 1076131"/>
                      <a:gd name="connsiteX1" fmla="*/ 348343 w 1810139"/>
                      <a:gd name="connsiteY1" fmla="*/ 510074 h 1076131"/>
                      <a:gd name="connsiteX2" fmla="*/ 1212979 w 1810139"/>
                      <a:gd name="connsiteY2" fmla="*/ 951723 h 1076131"/>
                      <a:gd name="connsiteX3" fmla="*/ 1810139 w 1810139"/>
                      <a:gd name="connsiteY3" fmla="*/ 1076131 h 1076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10139" h="1076131">
                        <a:moveTo>
                          <a:pt x="0" y="0"/>
                        </a:moveTo>
                        <a:cubicBezTo>
                          <a:pt x="73090" y="175727"/>
                          <a:pt x="146180" y="351454"/>
                          <a:pt x="348343" y="510074"/>
                        </a:cubicBezTo>
                        <a:cubicBezTo>
                          <a:pt x="550506" y="668694"/>
                          <a:pt x="969346" y="857380"/>
                          <a:pt x="1212979" y="951723"/>
                        </a:cubicBezTo>
                        <a:cubicBezTo>
                          <a:pt x="1456612" y="1046066"/>
                          <a:pt x="1633375" y="1061098"/>
                          <a:pt x="1810139" y="1076131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FF33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任意多边形 64"/>
                  <p:cNvSpPr/>
                  <p:nvPr/>
                </p:nvSpPr>
                <p:spPr bwMode="auto">
                  <a:xfrm>
                    <a:off x="6263951" y="877078"/>
                    <a:ext cx="951722" cy="1045028"/>
                  </a:xfrm>
                  <a:custGeom>
                    <a:avLst/>
                    <a:gdLst>
                      <a:gd name="connsiteX0" fmla="*/ 0 w 951722"/>
                      <a:gd name="connsiteY0" fmla="*/ 0 h 1045028"/>
                      <a:gd name="connsiteX1" fmla="*/ 143069 w 951722"/>
                      <a:gd name="connsiteY1" fmla="*/ 603379 h 1045028"/>
                      <a:gd name="connsiteX2" fmla="*/ 385665 w 951722"/>
                      <a:gd name="connsiteY2" fmla="*/ 901959 h 1045028"/>
                      <a:gd name="connsiteX3" fmla="*/ 951722 w 951722"/>
                      <a:gd name="connsiteY3" fmla="*/ 1045028 h 1045028"/>
                      <a:gd name="connsiteX4" fmla="*/ 951722 w 951722"/>
                      <a:gd name="connsiteY4" fmla="*/ 1045028 h 1045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1722" h="1045028">
                        <a:moveTo>
                          <a:pt x="0" y="0"/>
                        </a:moveTo>
                        <a:cubicBezTo>
                          <a:pt x="39396" y="226526"/>
                          <a:pt x="78792" y="453053"/>
                          <a:pt x="143069" y="603379"/>
                        </a:cubicBezTo>
                        <a:cubicBezTo>
                          <a:pt x="207347" y="753706"/>
                          <a:pt x="250890" y="828351"/>
                          <a:pt x="385665" y="901959"/>
                        </a:cubicBezTo>
                        <a:cubicBezTo>
                          <a:pt x="520440" y="975567"/>
                          <a:pt x="951722" y="1045028"/>
                          <a:pt x="951722" y="1045028"/>
                        </a:cubicBezTo>
                        <a:lnTo>
                          <a:pt x="951722" y="1045028"/>
                        </a:lnTo>
                      </a:path>
                    </a:pathLst>
                  </a:custGeom>
                  <a:noFill/>
                  <a:ln w="28575" cap="flat" cmpd="sng" algn="ctr">
                    <a:solidFill>
                      <a:srgbClr val="3333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45" name="任意多边形 44"/>
              <p:cNvSpPr/>
              <p:nvPr/>
            </p:nvSpPr>
            <p:spPr bwMode="auto">
              <a:xfrm>
                <a:off x="6253558" y="915567"/>
                <a:ext cx="1558801" cy="975482"/>
              </a:xfrm>
              <a:custGeom>
                <a:avLst/>
                <a:gdLst>
                  <a:gd name="connsiteX0" fmla="*/ 0 w 1148575"/>
                  <a:gd name="connsiteY0" fmla="*/ 0 h 992458"/>
                  <a:gd name="connsiteX1" fmla="*/ 301083 w 1148575"/>
                  <a:gd name="connsiteY1" fmla="*/ 724829 h 992458"/>
                  <a:gd name="connsiteX2" fmla="*/ 1148575 w 1148575"/>
                  <a:gd name="connsiteY2" fmla="*/ 992458 h 992458"/>
                  <a:gd name="connsiteX3" fmla="*/ 1148575 w 1148575"/>
                  <a:gd name="connsiteY3" fmla="*/ 992458 h 99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8575" h="992458">
                    <a:moveTo>
                      <a:pt x="0" y="0"/>
                    </a:moveTo>
                    <a:cubicBezTo>
                      <a:pt x="54827" y="279709"/>
                      <a:pt x="109654" y="559419"/>
                      <a:pt x="301083" y="724829"/>
                    </a:cubicBezTo>
                    <a:cubicBezTo>
                      <a:pt x="492512" y="890239"/>
                      <a:pt x="1148575" y="992458"/>
                      <a:pt x="1148575" y="992458"/>
                    </a:cubicBezTo>
                    <a:lnTo>
                      <a:pt x="1148575" y="992458"/>
                    </a:lnTo>
                  </a:path>
                </a:pathLst>
              </a:custGeom>
              <a:noFill/>
              <a:ln w="28575" cap="flat" cmpd="sng" algn="ctr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Text Box 25"/>
              <p:cNvSpPr txBox="1">
                <a:spLocks noChangeArrowheads="1"/>
              </p:cNvSpPr>
              <p:nvPr/>
            </p:nvSpPr>
            <p:spPr bwMode="auto">
              <a:xfrm>
                <a:off x="6951889" y="550539"/>
                <a:ext cx="1473778" cy="4638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FFFFFF">
                          <a:gamma/>
                          <a:shade val="60000"/>
                          <a:invGamma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/>
                <a:r>
                  <a:rPr kumimoji="1" lang="en-US" altLang="zh-CN" b="1" i="1" dirty="0">
                    <a:sym typeface="Symbol" pitchFamily="18" charset="2"/>
                  </a:rPr>
                  <a:t></a:t>
                </a:r>
                <a:r>
                  <a:rPr kumimoji="1" lang="en-US" altLang="zh-CN" b="1" dirty="0">
                    <a:sym typeface="Symbol" pitchFamily="18" charset="2"/>
                  </a:rPr>
                  <a:t> </a:t>
                </a:r>
                <a:r>
                  <a:rPr kumimoji="1" lang="en-US" altLang="zh-CN" b="1" baseline="-25000" dirty="0">
                    <a:sym typeface="Symbol" pitchFamily="18" charset="2"/>
                  </a:rPr>
                  <a:t>1</a:t>
                </a:r>
                <a:r>
                  <a:rPr kumimoji="1" lang="en-US" altLang="zh-CN" b="1" dirty="0">
                    <a:sym typeface="Symbol" pitchFamily="18" charset="2"/>
                  </a:rPr>
                  <a:t>&gt;</a:t>
                </a:r>
                <a:r>
                  <a:rPr lang="en-US" altLang="zh-CN" b="1" i="1" dirty="0">
                    <a:sym typeface="Symbol" pitchFamily="18" charset="2"/>
                  </a:rPr>
                  <a:t></a:t>
                </a:r>
                <a:r>
                  <a:rPr lang="en-US" altLang="zh-CN" b="1" dirty="0">
                    <a:sym typeface="Symbol" pitchFamily="18" charset="2"/>
                  </a:rPr>
                  <a:t> </a:t>
                </a:r>
                <a:r>
                  <a:rPr lang="en-US" altLang="zh-CN" b="1" baseline="-25000" dirty="0">
                    <a:sym typeface="Symbol" pitchFamily="18" charset="2"/>
                  </a:rPr>
                  <a:t>2</a:t>
                </a:r>
                <a:r>
                  <a:rPr lang="en-US" altLang="zh-CN" b="1" dirty="0">
                    <a:sym typeface="Symbol" pitchFamily="18" charset="2"/>
                  </a:rPr>
                  <a:t>&gt;</a:t>
                </a:r>
                <a:r>
                  <a:rPr lang="en-US" altLang="zh-CN" b="1" i="1" dirty="0">
                    <a:sym typeface="Symbol" pitchFamily="18" charset="2"/>
                  </a:rPr>
                  <a:t></a:t>
                </a:r>
                <a:r>
                  <a:rPr lang="en-US" altLang="zh-CN" b="1" dirty="0">
                    <a:sym typeface="Symbol" pitchFamily="18" charset="2"/>
                  </a:rPr>
                  <a:t> </a:t>
                </a:r>
                <a:r>
                  <a:rPr lang="en-US" altLang="zh-CN" b="1" baseline="-25000" dirty="0">
                    <a:sym typeface="Symbol" pitchFamily="18" charset="2"/>
                  </a:rPr>
                  <a:t>3</a:t>
                </a:r>
                <a:endParaRPr lang="zh-CN" altLang="en-US" b="1" dirty="0">
                  <a:sym typeface="Symbol" pitchFamily="18" charset="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7972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4" grpId="0"/>
      <p:bldP spid="72" grpId="0" animBg="1"/>
      <p:bldP spid="72" grpId="1" animBg="1"/>
      <p:bldP spid="73" grpId="0" animBg="1"/>
      <p:bldP spid="73" grpId="1" animBg="1"/>
      <p:bldP spid="4" grpId="0" uiExpand="1" build="p"/>
      <p:bldP spid="31" grpId="0" uiExpand="1" animBg="1"/>
      <p:bldP spid="32" grpId="0" uiExpan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472902" y="509940"/>
            <a:ext cx="6477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3333FF"/>
                </a:solidFill>
              </a:rPr>
              <a:t>时间常数在曲线上的意义</a:t>
            </a:r>
          </a:p>
        </p:txBody>
      </p:sp>
      <p:grpSp>
        <p:nvGrpSpPr>
          <p:cNvPr id="76803" name="Group 4"/>
          <p:cNvGrpSpPr>
            <a:grpSpLocks/>
          </p:cNvGrpSpPr>
          <p:nvPr/>
        </p:nvGrpSpPr>
        <p:grpSpPr bwMode="auto">
          <a:xfrm>
            <a:off x="782291" y="785328"/>
            <a:ext cx="6223001" cy="2646040"/>
            <a:chOff x="1130" y="1056"/>
            <a:chExt cx="3920" cy="1920"/>
          </a:xfrm>
        </p:grpSpPr>
        <p:sp>
          <p:nvSpPr>
            <p:cNvPr id="76808" name="Line 5"/>
            <p:cNvSpPr>
              <a:spLocks noChangeShapeType="1"/>
            </p:cNvSpPr>
            <p:nvPr/>
          </p:nvSpPr>
          <p:spPr bwMode="auto">
            <a:xfrm>
              <a:off x="1248" y="2592"/>
              <a:ext cx="33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09" name="Line 6"/>
            <p:cNvSpPr>
              <a:spLocks noChangeShapeType="1"/>
            </p:cNvSpPr>
            <p:nvPr/>
          </p:nvSpPr>
          <p:spPr bwMode="auto">
            <a:xfrm flipV="1">
              <a:off x="1824" y="1152"/>
              <a:ext cx="0" cy="18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10" name="Line 7"/>
            <p:cNvSpPr>
              <a:spLocks noChangeShapeType="1"/>
            </p:cNvSpPr>
            <p:nvPr/>
          </p:nvSpPr>
          <p:spPr bwMode="auto">
            <a:xfrm>
              <a:off x="1536" y="1584"/>
              <a:ext cx="288" cy="0"/>
            </a:xfrm>
            <a:prstGeom prst="line">
              <a:avLst/>
            </a:prstGeom>
            <a:noFill/>
            <a:ln w="50800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12" name="Line 10"/>
            <p:cNvSpPr>
              <a:spLocks noChangeShapeType="1"/>
            </p:cNvSpPr>
            <p:nvPr/>
          </p:nvSpPr>
          <p:spPr bwMode="auto">
            <a:xfrm>
              <a:off x="2624" y="2208"/>
              <a:ext cx="0" cy="38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13" name="Line 11"/>
            <p:cNvSpPr>
              <a:spLocks noChangeShapeType="1"/>
            </p:cNvSpPr>
            <p:nvPr/>
          </p:nvSpPr>
          <p:spPr bwMode="auto">
            <a:xfrm flipH="1" flipV="1">
              <a:off x="1839" y="2208"/>
              <a:ext cx="801" cy="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14" name="Text Box 12"/>
            <p:cNvSpPr txBox="1">
              <a:spLocks noChangeArrowheads="1"/>
            </p:cNvSpPr>
            <p:nvPr/>
          </p:nvSpPr>
          <p:spPr bwMode="auto">
            <a:xfrm>
              <a:off x="1834" y="2559"/>
              <a:ext cx="321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dirty="0">
                  <a:ea typeface="宋体" pitchFamily="2" charset="-122"/>
                </a:rPr>
                <a:t>0                </a:t>
              </a:r>
              <a:r>
                <a:rPr lang="en-US" altLang="zh-CN" sz="2000" i="1" dirty="0">
                  <a:sym typeface="Symbol" pitchFamily="18" charset="2"/>
                </a:rPr>
                <a:t>     a              </a:t>
              </a:r>
              <a:r>
                <a:rPr lang="en-US" altLang="zh-CN" sz="2000" i="1" dirty="0" err="1">
                  <a:sym typeface="Symbol" pitchFamily="18" charset="2"/>
                </a:rPr>
                <a:t>a</a:t>
              </a:r>
              <a:r>
                <a:rPr lang="en-US" altLang="zh-CN" sz="2000" i="1" dirty="0">
                  <a:sym typeface="Symbol" pitchFamily="18" charset="2"/>
                </a:rPr>
                <a:t>+               t</a:t>
              </a:r>
            </a:p>
          </p:txBody>
        </p:sp>
        <p:sp>
          <p:nvSpPr>
            <p:cNvPr id="76817" name="Text Box 15"/>
            <p:cNvSpPr txBox="1">
              <a:spLocks noChangeArrowheads="1"/>
            </p:cNvSpPr>
            <p:nvPr/>
          </p:nvSpPr>
          <p:spPr bwMode="auto">
            <a:xfrm>
              <a:off x="1517" y="1265"/>
              <a:ext cx="48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i="1" dirty="0">
                  <a:solidFill>
                    <a:srgbClr val="FF0000"/>
                  </a:solidFill>
                  <a:ea typeface="宋体" pitchFamily="2" charset="-122"/>
                </a:rPr>
                <a:t>U</a:t>
              </a:r>
              <a:r>
                <a:rPr lang="en-US" altLang="zh-CN" sz="2000" baseline="-25000" dirty="0">
                  <a:solidFill>
                    <a:srgbClr val="FF0000"/>
                  </a:solidFill>
                  <a:ea typeface="宋体" pitchFamily="2" charset="-122"/>
                </a:rPr>
                <a:t>0</a:t>
              </a:r>
              <a:endParaRPr lang="en-US" altLang="zh-CN" sz="2000" dirty="0">
                <a:solidFill>
                  <a:srgbClr val="FF0000"/>
                </a:solidFill>
                <a:ea typeface="宋体" pitchFamily="2" charset="-122"/>
              </a:endParaRPr>
            </a:p>
          </p:txBody>
        </p:sp>
        <p:sp>
          <p:nvSpPr>
            <p:cNvPr id="76818" name="Text Box 16"/>
            <p:cNvSpPr txBox="1">
              <a:spLocks noChangeArrowheads="1"/>
            </p:cNvSpPr>
            <p:nvPr/>
          </p:nvSpPr>
          <p:spPr bwMode="auto">
            <a:xfrm>
              <a:off x="1130" y="1960"/>
              <a:ext cx="786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FF0000"/>
                  </a:solidFill>
                  <a:ea typeface="宋体" pitchFamily="2" charset="-122"/>
                </a:rPr>
                <a:t>0.368</a:t>
              </a:r>
              <a:r>
                <a:rPr lang="en-US" altLang="zh-CN" sz="2000" i="1" dirty="0">
                  <a:solidFill>
                    <a:srgbClr val="FF0000"/>
                  </a:solidFill>
                  <a:ea typeface="宋体" pitchFamily="2" charset="-122"/>
                </a:rPr>
                <a:t>U</a:t>
              </a:r>
              <a:r>
                <a:rPr lang="en-US" altLang="zh-CN" sz="2000" baseline="-25000" dirty="0">
                  <a:solidFill>
                    <a:srgbClr val="FF0000"/>
                  </a:solidFill>
                  <a:ea typeface="宋体" pitchFamily="2" charset="-122"/>
                </a:rPr>
                <a:t>0</a:t>
              </a:r>
              <a:endParaRPr lang="en-US" altLang="zh-CN" sz="2000" dirty="0">
                <a:solidFill>
                  <a:srgbClr val="FF0000"/>
                </a:solidFill>
                <a:ea typeface="宋体" pitchFamily="2" charset="-122"/>
              </a:endParaRPr>
            </a:p>
          </p:txBody>
        </p:sp>
        <p:sp>
          <p:nvSpPr>
            <p:cNvPr id="76819" name="Text Box 17"/>
            <p:cNvSpPr txBox="1">
              <a:spLocks noChangeArrowheads="1"/>
            </p:cNvSpPr>
            <p:nvPr/>
          </p:nvSpPr>
          <p:spPr bwMode="auto">
            <a:xfrm>
              <a:off x="1872" y="1056"/>
              <a:ext cx="91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i="1">
                  <a:ea typeface="宋体" pitchFamily="2" charset="-122"/>
                </a:rPr>
                <a:t>u</a:t>
              </a:r>
              <a:r>
                <a:rPr lang="en-US" altLang="zh-CN" sz="2000" baseline="-25000">
                  <a:ea typeface="宋体" pitchFamily="2" charset="-122"/>
                </a:rPr>
                <a:t>C</a:t>
              </a:r>
              <a:r>
                <a:rPr lang="en-US" altLang="zh-CN" sz="2000">
                  <a:ea typeface="宋体" pitchFamily="2" charset="-122"/>
                </a:rPr>
                <a:t>(t)</a:t>
              </a:r>
            </a:p>
          </p:txBody>
        </p:sp>
        <p:sp>
          <p:nvSpPr>
            <p:cNvPr id="76820" name="Freeform 8"/>
            <p:cNvSpPr>
              <a:spLocks/>
            </p:cNvSpPr>
            <p:nvPr/>
          </p:nvSpPr>
          <p:spPr bwMode="auto">
            <a:xfrm>
              <a:off x="1824" y="1584"/>
              <a:ext cx="2208" cy="864"/>
            </a:xfrm>
            <a:custGeom>
              <a:avLst/>
              <a:gdLst>
                <a:gd name="T0" fmla="*/ 0 w 2208"/>
                <a:gd name="T1" fmla="*/ 0 h 864"/>
                <a:gd name="T2" fmla="*/ 336 w 2208"/>
                <a:gd name="T3" fmla="*/ 336 h 864"/>
                <a:gd name="T4" fmla="*/ 816 w 2208"/>
                <a:gd name="T5" fmla="*/ 624 h 864"/>
                <a:gd name="T6" fmla="*/ 1488 w 2208"/>
                <a:gd name="T7" fmla="*/ 816 h 864"/>
                <a:gd name="T8" fmla="*/ 2208 w 2208"/>
                <a:gd name="T9" fmla="*/ 864 h 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8"/>
                <a:gd name="T16" fmla="*/ 0 h 864"/>
                <a:gd name="T17" fmla="*/ 2208 w 2208"/>
                <a:gd name="T18" fmla="*/ 864 h 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8" h="864">
                  <a:moveTo>
                    <a:pt x="0" y="0"/>
                  </a:moveTo>
                  <a:cubicBezTo>
                    <a:pt x="100" y="116"/>
                    <a:pt x="200" y="232"/>
                    <a:pt x="336" y="336"/>
                  </a:cubicBezTo>
                  <a:cubicBezTo>
                    <a:pt x="472" y="440"/>
                    <a:pt x="624" y="544"/>
                    <a:pt x="816" y="624"/>
                  </a:cubicBezTo>
                  <a:cubicBezTo>
                    <a:pt x="1008" y="704"/>
                    <a:pt x="1256" y="776"/>
                    <a:pt x="1488" y="816"/>
                  </a:cubicBezTo>
                  <a:cubicBezTo>
                    <a:pt x="1720" y="856"/>
                    <a:pt x="1964" y="860"/>
                    <a:pt x="2208" y="864"/>
                  </a:cubicBezTo>
                </a:path>
              </a:pathLst>
            </a:custGeom>
            <a:noFill/>
            <a:ln w="50800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>
                <a:solidFill>
                  <a:srgbClr val="3333FF"/>
                </a:solidFill>
              </a:endParaRPr>
            </a:p>
          </p:txBody>
        </p:sp>
        <p:sp>
          <p:nvSpPr>
            <p:cNvPr id="76811" name="Line 9"/>
            <p:cNvSpPr>
              <a:spLocks noChangeShapeType="1"/>
            </p:cNvSpPr>
            <p:nvPr/>
          </p:nvSpPr>
          <p:spPr bwMode="auto">
            <a:xfrm>
              <a:off x="1811" y="1584"/>
              <a:ext cx="829" cy="100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76815" name="Line 13"/>
            <p:cNvSpPr>
              <a:spLocks noChangeShapeType="1"/>
            </p:cNvSpPr>
            <p:nvPr/>
          </p:nvSpPr>
          <p:spPr bwMode="auto">
            <a:xfrm>
              <a:off x="2900" y="2304"/>
              <a:ext cx="768" cy="28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</p:grpSp>
      <p:sp>
        <p:nvSpPr>
          <p:cNvPr id="76804" name="Text Box 18"/>
          <p:cNvSpPr txBox="1">
            <a:spLocks noChangeArrowheads="1"/>
          </p:cNvSpPr>
          <p:nvPr/>
        </p:nvSpPr>
        <p:spPr bwMode="auto">
          <a:xfrm>
            <a:off x="642590" y="4083917"/>
            <a:ext cx="7620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i="1" dirty="0" err="1">
                <a:solidFill>
                  <a:srgbClr val="000000"/>
                </a:solidFill>
                <a:sym typeface="Symbol" pitchFamily="18" charset="2"/>
              </a:rPr>
              <a:t>u</a:t>
            </a:r>
            <a:r>
              <a:rPr lang="en-US" altLang="zh-CN" sz="2400" baseline="-25000" dirty="0" err="1">
                <a:solidFill>
                  <a:srgbClr val="000000"/>
                </a:solidFill>
                <a:sym typeface="Symbol" pitchFamily="18" charset="2"/>
              </a:rPr>
              <a:t>C</a:t>
            </a:r>
            <a:r>
              <a:rPr lang="zh-CN" altLang="en-US" sz="2400" dirty="0">
                <a:solidFill>
                  <a:srgbClr val="000000"/>
                </a:solidFill>
                <a:latin typeface="宋体"/>
                <a:ea typeface="宋体"/>
              </a:rPr>
              <a:t>衰减到初始值的</a:t>
            </a:r>
            <a:r>
              <a:rPr lang="en-US" altLang="zh-CN" sz="2400" dirty="0">
                <a:latin typeface="+mn-lt"/>
                <a:ea typeface="+mn-ea"/>
              </a:rPr>
              <a:t>36.8</a:t>
            </a:r>
            <a:r>
              <a:rPr lang="en-US" altLang="zh-CN" sz="2400" dirty="0">
                <a:latin typeface="+mn-lt"/>
                <a:ea typeface="+mn-ea"/>
                <a:sym typeface="Symbol" pitchFamily="18" charset="2"/>
              </a:rPr>
              <a:t></a:t>
            </a:r>
            <a:r>
              <a:rPr lang="zh-CN" altLang="en-US" sz="2400" dirty="0">
                <a:latin typeface="+mn-lt"/>
                <a:ea typeface="+mn-ea"/>
                <a:sym typeface="Symbol" pitchFamily="18" charset="2"/>
              </a:rPr>
              <a:t>所需的时间。</a:t>
            </a:r>
            <a:endParaRPr lang="zh-CN" altLang="en-US" sz="2400" dirty="0">
              <a:latin typeface="+mn-lt"/>
              <a:ea typeface="+mn-ea"/>
            </a:endParaRPr>
          </a:p>
        </p:txBody>
      </p:sp>
      <p:sp>
        <p:nvSpPr>
          <p:cNvPr id="76806" name="Text Box 3"/>
          <p:cNvSpPr txBox="1">
            <a:spLocks noChangeArrowheads="1"/>
          </p:cNvSpPr>
          <p:nvPr/>
        </p:nvSpPr>
        <p:spPr bwMode="auto">
          <a:xfrm>
            <a:off x="781224" y="3417590"/>
            <a:ext cx="616867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+mn-lt"/>
                <a:ea typeface="+mn-ea"/>
              </a:rPr>
              <a:t> </a:t>
            </a:r>
            <a:r>
              <a:rPr lang="en-US" altLang="zh-CN" sz="2400" i="1" dirty="0">
                <a:latin typeface="+mn-lt"/>
                <a:ea typeface="+mn-ea"/>
                <a:sym typeface="Symbol" pitchFamily="18" charset="2"/>
              </a:rPr>
              <a:t></a:t>
            </a:r>
            <a:r>
              <a:rPr lang="en-US" altLang="zh-CN" sz="2400" dirty="0">
                <a:latin typeface="+mn-lt"/>
                <a:ea typeface="+mn-ea"/>
                <a:sym typeface="Symbol" pitchFamily="18" charset="2"/>
              </a:rPr>
              <a:t> </a:t>
            </a:r>
            <a:r>
              <a:rPr lang="zh-CN" altLang="en-US" sz="2400" dirty="0">
                <a:latin typeface="+mn-lt"/>
                <a:ea typeface="+mn-ea"/>
                <a:sym typeface="Symbol" pitchFamily="18" charset="2"/>
              </a:rPr>
              <a:t>：</a:t>
            </a:r>
            <a:r>
              <a:rPr lang="en-US" altLang="zh-CN" sz="2400" i="1" dirty="0">
                <a:latin typeface="+mn-lt"/>
                <a:ea typeface="+mn-ea"/>
                <a:sym typeface="Symbol" pitchFamily="18" charset="2"/>
              </a:rPr>
              <a:t>t</a:t>
            </a:r>
            <a:r>
              <a:rPr lang="en-US" altLang="zh-CN" sz="2400" dirty="0">
                <a:latin typeface="+mn-lt"/>
                <a:ea typeface="+mn-ea"/>
                <a:sym typeface="Symbol" pitchFamily="18" charset="2"/>
              </a:rPr>
              <a:t>=0</a:t>
            </a:r>
            <a:r>
              <a:rPr lang="en-US" altLang="zh-CN" sz="2400" baseline="30000" dirty="0">
                <a:latin typeface="+mn-lt"/>
                <a:ea typeface="+mn-ea"/>
                <a:sym typeface="Symbol" pitchFamily="18" charset="2"/>
              </a:rPr>
              <a:t>+</a:t>
            </a:r>
            <a:r>
              <a:rPr lang="zh-CN" altLang="en-US" sz="2400" dirty="0">
                <a:latin typeface="+mn-lt"/>
                <a:ea typeface="+mn-ea"/>
                <a:sym typeface="Symbol" pitchFamily="18" charset="2"/>
              </a:rPr>
              <a:t>时切线与横轴的交点（切距）；</a:t>
            </a:r>
          </a:p>
        </p:txBody>
      </p:sp>
      <p:sp>
        <p:nvSpPr>
          <p:cNvPr id="19" name="矩形 18"/>
          <p:cNvSpPr/>
          <p:nvPr/>
        </p:nvSpPr>
        <p:spPr>
          <a:xfrm>
            <a:off x="6117112" y="3417590"/>
            <a:ext cx="2847376" cy="119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FF3300"/>
                </a:solidFill>
              </a:rPr>
              <a:t>实际：</a:t>
            </a:r>
            <a:r>
              <a:rPr lang="en-US" altLang="zh-CN" b="1" dirty="0">
                <a:solidFill>
                  <a:srgbClr val="FF3300"/>
                </a:solidFill>
              </a:rPr>
              <a:t>4</a:t>
            </a:r>
            <a:r>
              <a:rPr lang="en-US" altLang="zh-CN" b="1" i="1" dirty="0">
                <a:solidFill>
                  <a:srgbClr val="FF3300"/>
                </a:solidFill>
                <a:sym typeface="Symbol" pitchFamily="18" charset="2"/>
              </a:rPr>
              <a:t>  </a:t>
            </a:r>
            <a:r>
              <a:rPr lang="en-US" altLang="zh-CN" b="1" dirty="0">
                <a:solidFill>
                  <a:srgbClr val="FF3300"/>
                </a:solidFill>
                <a:sym typeface="Symbol" pitchFamily="18" charset="2"/>
              </a:rPr>
              <a:t> 5</a:t>
            </a:r>
            <a:r>
              <a:rPr lang="en-US" altLang="zh-CN" b="1" i="1" dirty="0">
                <a:solidFill>
                  <a:srgbClr val="FF3300"/>
                </a:solidFill>
                <a:sym typeface="Symbol" pitchFamily="18" charset="2"/>
              </a:rPr>
              <a:t></a:t>
            </a:r>
          </a:p>
          <a:p>
            <a:pPr algn="ctr"/>
            <a:r>
              <a:rPr lang="zh-CN" altLang="en-US" b="1" dirty="0">
                <a:sym typeface="Symbol" pitchFamily="18" charset="2"/>
              </a:rPr>
              <a:t>放电（过渡）过程基本结束</a:t>
            </a:r>
            <a:endParaRPr lang="zh-CN" altLang="en-US" b="1" dirty="0"/>
          </a:p>
        </p:txBody>
      </p:sp>
      <p:sp>
        <p:nvSpPr>
          <p:cNvPr id="2" name="椭圆 1"/>
          <p:cNvSpPr/>
          <p:nvPr/>
        </p:nvSpPr>
        <p:spPr bwMode="auto">
          <a:xfrm>
            <a:off x="1799704" y="1419622"/>
            <a:ext cx="108000" cy="108000"/>
          </a:xfrm>
          <a:prstGeom prst="ellipse">
            <a:avLst/>
          </a:prstGeom>
          <a:solidFill>
            <a:srgbClr val="FF3300"/>
          </a:solidFill>
          <a:ln w="952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 flipV="1">
            <a:off x="4811366" y="2715766"/>
            <a:ext cx="0" cy="329033"/>
          </a:xfrm>
          <a:prstGeom prst="line">
            <a:avLst/>
          </a:prstGeom>
          <a:ln w="38100" cmpd="sng">
            <a:solidFill>
              <a:srgbClr val="00FF00"/>
            </a:solidFill>
            <a:prstDash val="sysDash"/>
            <a:headEnd type="non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Line 14"/>
          <p:cNvSpPr>
            <a:spLocks noChangeShapeType="1"/>
          </p:cNvSpPr>
          <p:nvPr/>
        </p:nvSpPr>
        <p:spPr bwMode="auto">
          <a:xfrm>
            <a:off x="3563888" y="2571750"/>
            <a:ext cx="0" cy="342900"/>
          </a:xfrm>
          <a:prstGeom prst="line">
            <a:avLst/>
          </a:prstGeom>
          <a:noFill/>
          <a:ln w="38100">
            <a:solidFill>
              <a:srgbClr val="00FF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000"/>
          </a:p>
        </p:txBody>
      </p:sp>
      <p:grpSp>
        <p:nvGrpSpPr>
          <p:cNvPr id="3" name="组合 2"/>
          <p:cNvGrpSpPr/>
          <p:nvPr/>
        </p:nvGrpSpPr>
        <p:grpSpPr>
          <a:xfrm>
            <a:off x="1426816" y="2328593"/>
            <a:ext cx="2209080" cy="400050"/>
            <a:chOff x="1426816" y="2328593"/>
            <a:chExt cx="2209080" cy="400050"/>
          </a:xfrm>
        </p:grpSpPr>
        <p:sp>
          <p:nvSpPr>
            <p:cNvPr id="22" name="Line 11"/>
            <p:cNvSpPr>
              <a:spLocks noChangeShapeType="1"/>
            </p:cNvSpPr>
            <p:nvPr/>
          </p:nvSpPr>
          <p:spPr bwMode="auto">
            <a:xfrm flipH="1">
              <a:off x="1863379" y="2508330"/>
              <a:ext cx="1772517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3" name="Text Box 16"/>
            <p:cNvSpPr txBox="1">
              <a:spLocks noChangeArrowheads="1"/>
            </p:cNvSpPr>
            <p:nvPr/>
          </p:nvSpPr>
          <p:spPr bwMode="auto">
            <a:xfrm>
              <a:off x="1426816" y="2328593"/>
              <a:ext cx="47840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i="1" dirty="0" err="1">
                  <a:solidFill>
                    <a:srgbClr val="00FF00"/>
                  </a:solidFill>
                  <a:ea typeface="宋体" pitchFamily="2" charset="-122"/>
                </a:rPr>
                <a:t>U</a:t>
              </a:r>
              <a:r>
                <a:rPr lang="en-US" altLang="zh-CN" sz="2000" i="1" baseline="-25000" dirty="0" err="1">
                  <a:solidFill>
                    <a:srgbClr val="00FF00"/>
                  </a:solidFill>
                  <a:sym typeface="Symbol" pitchFamily="18" charset="2"/>
                </a:rPr>
                <a:t>a</a:t>
              </a:r>
              <a:endParaRPr lang="en-US" altLang="zh-CN" sz="2000" i="1" baseline="-25000" dirty="0">
                <a:solidFill>
                  <a:srgbClr val="00FF00"/>
                </a:solidFill>
                <a:ea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49912" y="2459672"/>
            <a:ext cx="4038112" cy="400110"/>
            <a:chOff x="773252" y="2531680"/>
            <a:chExt cx="4038112" cy="400110"/>
          </a:xfrm>
        </p:grpSpPr>
        <p:sp>
          <p:nvSpPr>
            <p:cNvPr id="24" name="Line 11"/>
            <p:cNvSpPr>
              <a:spLocks noChangeShapeType="1"/>
            </p:cNvSpPr>
            <p:nvPr/>
          </p:nvSpPr>
          <p:spPr bwMode="auto">
            <a:xfrm flipH="1" flipV="1">
              <a:off x="1864701" y="2804746"/>
              <a:ext cx="2946663" cy="429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773252" y="2531680"/>
              <a:ext cx="104597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Times New Roman" pitchFamily="18" charset="0"/>
                  <a:ea typeface="楷体_GB2312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dirty="0">
                  <a:solidFill>
                    <a:srgbClr val="00FF00"/>
                  </a:solidFill>
                  <a:ea typeface="宋体" pitchFamily="2" charset="-122"/>
                </a:rPr>
                <a:t>0.368</a:t>
              </a:r>
              <a:r>
                <a:rPr lang="en-US" altLang="zh-CN" sz="2000" i="1" dirty="0">
                  <a:solidFill>
                    <a:srgbClr val="00FF00"/>
                  </a:solidFill>
                  <a:ea typeface="宋体" pitchFamily="2" charset="-122"/>
                </a:rPr>
                <a:t>U</a:t>
              </a:r>
              <a:r>
                <a:rPr lang="en-US" altLang="zh-CN" sz="2000" i="1" baseline="-25000" dirty="0">
                  <a:solidFill>
                    <a:srgbClr val="00FF00"/>
                  </a:solidFill>
                  <a:sym typeface="Symbol" pitchFamily="18" charset="2"/>
                </a:rPr>
                <a:t>a</a:t>
              </a:r>
              <a:endParaRPr lang="en-US" altLang="zh-CN" sz="2000" i="1" baseline="-25000" dirty="0">
                <a:solidFill>
                  <a:srgbClr val="00FF00"/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1544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4.79494E-6 C 0.00347 0.01881 -0.00087 -0.00092 0.00469 0.00956 C 0.00538 0.01049 0.00486 0.0145 0.00573 0.01635 C 0.00677 0.01881 0.00816 0.01881 0.00937 0.02066 C 0.01128 0.03269 0.01406 0.03762 0.01892 0.04657 C 0.02309 0.05458 0.02482 0.06599 0.0309 0.06969 C 0.03594 0.08049 0.04357 0.08696 0.04948 0.09313 C 0.05208 0.09621 0.05434 0.09899 0.05642 0.103 C 0.05816 0.10515 0.05972 0.10762 0.06128 0.10947 C 0.06232 0.11101 0.06371 0.11101 0.06493 0.11194 C 0.06632 0.11348 0.06805 0.11533 0.06962 0.11687 C 0.07135 0.11811 0.07239 0.12242 0.07465 0.12396 C 0.07517 0.12427 0.08368 0.12921 0.08594 0.13075 C 0.09201 0.13599 0.09757 0.14062 0.10399 0.14493 C 0.11319 0.15172 0.12153 0.16251 0.1309 0.16806 C 0.13194 0.16929 0.14757 0.18533 0.13923 0.17546 " pathEditMode="relative" rAng="0" ptsTypes="fffffffffffffff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9" y="9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23 0.17546 C 0.14288 0.17577 0.14653 0.17638 0.15035 0.17762 C 0.15486 0.17916 0.16041 0.18656 0.16545 0.18718 C 0.17083 0.18749 0.17621 0.18903 0.18177 0.18995 C 0.18871 0.19427 0.19583 0.19766 0.20295 0.20167 C 0.20955 0.20537 0.21736 0.21277 0.22448 0.21431 C 0.23229 0.21555 0.24028 0.21555 0.24809 0.21616 C 0.25503 0.22079 0.25538 0.2214 0.2618 0.22325 C 0.26771 0.22541 0.27969 0.22881 0.27969 0.22911 C 0.29062 0.2359 0.27899 0.22881 0.30451 0.23343 C 0.30798 0.23374 0.31111 0.23806 0.31458 0.23806 C 0.34531 0.24145 0.35798 0.24052 0.38385 0.24052 " pathEditMode="relative" rAng="0" ptsTypes="fffffffffffA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22" y="3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6" grpId="0"/>
      <p:bldP spid="19" grpId="0"/>
      <p:bldP spid="2" grpId="0" animBg="1"/>
      <p:bldP spid="2" grpId="1" animBg="1"/>
      <p:bldP spid="2" grpId="2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13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71133"/>
              </p:ext>
            </p:extLst>
          </p:nvPr>
        </p:nvGraphicFramePr>
        <p:xfrm>
          <a:off x="2649538" y="1819275"/>
          <a:ext cx="18256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63280" imgH="330120" progId="">
                  <p:embed/>
                </p:oleObj>
              </mc:Choice>
              <mc:Fallback>
                <p:oleObj name="Equation" r:id="rId3" imgW="863280" imgH="330120" progId="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9538" y="1819275"/>
                        <a:ext cx="1825625" cy="73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1403" name="Line 27"/>
          <p:cNvSpPr>
            <a:spLocks noChangeShapeType="1"/>
          </p:cNvSpPr>
          <p:nvPr/>
        </p:nvSpPr>
        <p:spPr bwMode="auto">
          <a:xfrm>
            <a:off x="1060038" y="2208494"/>
            <a:ext cx="762000" cy="0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339752" y="2787774"/>
            <a:ext cx="5612299" cy="1850120"/>
            <a:chOff x="2954385" y="1904454"/>
            <a:chExt cx="5934560" cy="913077"/>
          </a:xfrm>
        </p:grpSpPr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3504529" y="1952403"/>
              <a:ext cx="5384416" cy="86512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/>
                <a:t>4. </a:t>
              </a:r>
              <a:r>
                <a:rPr lang="zh-CN" altLang="en-US" sz="2400" dirty="0">
                  <a:latin typeface="+mn-ea"/>
                  <a:ea typeface="+mn-ea"/>
                </a:rPr>
                <a:t>电容在放电过程中释放的能量</a:t>
              </a:r>
              <a:r>
                <a:rPr lang="zh-CN" altLang="en-US" sz="2400" dirty="0">
                  <a:solidFill>
                    <a:srgbClr val="FF3300"/>
                  </a:solidFill>
                  <a:latin typeface="+mn-ea"/>
                  <a:ea typeface="+mn-ea"/>
                </a:rPr>
                <a:t>全部转换为电阻消耗的能量</a:t>
              </a:r>
              <a:r>
                <a:rPr lang="zh-CN" altLang="en-US" sz="2400" dirty="0">
                  <a:latin typeface="+mn-ea"/>
                  <a:ea typeface="+mn-ea"/>
                </a:rPr>
                <a:t>。 </a:t>
              </a:r>
              <a:endParaRPr lang="zh-CN" altLang="en-US" sz="2400" dirty="0">
                <a:latin typeface="+mn-ea"/>
                <a:ea typeface="+mn-ea"/>
                <a:sym typeface="Symbol" pitchFamily="18" charset="2"/>
              </a:endParaRPr>
            </a:p>
          </p:txBody>
        </p:sp>
        <p:sp>
          <p:nvSpPr>
            <p:cNvPr id="48" name="Text Box 44"/>
            <p:cNvSpPr txBox="1">
              <a:spLocks noChangeArrowheads="1"/>
            </p:cNvSpPr>
            <p:nvPr/>
          </p:nvSpPr>
          <p:spPr bwMode="auto">
            <a:xfrm>
              <a:off x="2954385" y="1904454"/>
              <a:ext cx="986548" cy="227842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just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</a:t>
              </a:r>
            </a:p>
          </p:txBody>
        </p:sp>
      </p:grp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866971"/>
              </p:ext>
            </p:extLst>
          </p:nvPr>
        </p:nvGraphicFramePr>
        <p:xfrm>
          <a:off x="4499992" y="1673346"/>
          <a:ext cx="38925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841400" imgH="419040" progId="">
                  <p:embed/>
                </p:oleObj>
              </mc:Choice>
              <mc:Fallback>
                <p:oleObj name="Equation" r:id="rId5" imgW="1841400" imgH="419040" progId="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1673346"/>
                        <a:ext cx="38925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3962241" y="1072546"/>
            <a:ext cx="1337029" cy="1053778"/>
            <a:chOff x="3962241" y="419367"/>
            <a:chExt cx="1337029" cy="1053778"/>
          </a:xfrm>
        </p:grpSpPr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2009100"/>
                </p:ext>
              </p:extLst>
            </p:nvPr>
          </p:nvGraphicFramePr>
          <p:xfrm>
            <a:off x="3962241" y="419367"/>
            <a:ext cx="1337029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888840" imgH="419040" progId="">
                    <p:embed/>
                  </p:oleObj>
                </mc:Choice>
                <mc:Fallback>
                  <p:oleObj name="Equation" r:id="rId7" imgW="888840" imgH="419040" progId="">
                    <p:embed/>
                    <p:pic>
                      <p:nvPicPr>
                        <p:cNvPr id="0" name="Picture 4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241" y="419367"/>
                          <a:ext cx="1337029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下箭头 3"/>
            <p:cNvSpPr/>
            <p:nvPr/>
          </p:nvSpPr>
          <p:spPr bwMode="auto">
            <a:xfrm>
              <a:off x="4558748" y="1113105"/>
              <a:ext cx="144016" cy="36004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518161"/>
              </p:ext>
            </p:extLst>
          </p:nvPr>
        </p:nvGraphicFramePr>
        <p:xfrm>
          <a:off x="3727450" y="1403350"/>
          <a:ext cx="169227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99920" imgH="393480" progId="">
                  <p:embed/>
                </p:oleObj>
              </mc:Choice>
              <mc:Fallback>
                <p:oleObj name="Equation" r:id="rId9" imgW="799920" imgH="393480" progId="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7450" y="1403350"/>
                        <a:ext cx="1692275" cy="87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72902" y="509940"/>
            <a:ext cx="19340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Times New Roman" pitchFamily="18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3333FF"/>
                </a:solidFill>
              </a:rPr>
              <a:t>能量关系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959821"/>
              </p:ext>
            </p:extLst>
          </p:nvPr>
        </p:nvGraphicFramePr>
        <p:xfrm>
          <a:off x="107538" y="896245"/>
          <a:ext cx="2667000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11" imgW="2667135" imgH="2158920" progId="">
                  <p:embed/>
                </p:oleObj>
              </mc:Choice>
              <mc:Fallback>
                <p:oleObj name="Visio" r:id="rId11" imgW="2667135" imgH="2158920" progId="">
                  <p:embed/>
                  <p:pic>
                    <p:nvPicPr>
                      <p:cNvPr id="0" name="Picture 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38" y="896245"/>
                        <a:ext cx="2667000" cy="215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8648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41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1403" grpId="0" animBg="1"/>
    </p:bldLst>
  </p:timing>
</p:sld>
</file>

<file path=ppt/theme/theme1.xml><?xml version="1.0" encoding="utf-8"?>
<a:theme xmlns:a="http://schemas.openxmlformats.org/drawingml/2006/main" name="2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ln>
          <a:headEnd type="none" w="med" len="med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chemeClr val="bg1"/>
        </a:solidFill>
        <a:ln w="38100">
          <a:solidFill>
            <a:srgbClr val="3333FF"/>
          </a:solidFill>
          <a:miter lim="800000"/>
          <a:headEnd/>
          <a:tailEnd/>
        </a:ln>
        <a:effectLst/>
      </a:spPr>
      <a:bodyPr wrap="square" anchor="ctr" anchorCtr="0">
        <a:noAutofit/>
      </a:bodyPr>
      <a:lstStyle>
        <a:defPPr indent="457200" algn="just">
          <a:lnSpc>
            <a:spcPct val="120000"/>
          </a:lnSpc>
          <a:spcBef>
            <a:spcPts val="0"/>
          </a:spcBef>
          <a:defRPr sz="2400" dirty="0" smtClean="0"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14934</TotalTime>
  <Words>1176</Words>
  <Application>Microsoft Office PowerPoint</Application>
  <PresentationFormat>全屏显示(16:9)</PresentationFormat>
  <Paragraphs>154</Paragraphs>
  <Slides>20</Slides>
  <Notes>13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Monotype Sorts</vt:lpstr>
      <vt:lpstr>楷体</vt:lpstr>
      <vt:lpstr>楷体_GB2312</vt:lpstr>
      <vt:lpstr>宋体</vt:lpstr>
      <vt:lpstr>Calibri</vt:lpstr>
      <vt:lpstr>Tahoma</vt:lpstr>
      <vt:lpstr>Times New Roman</vt:lpstr>
      <vt:lpstr>Wingdings</vt:lpstr>
      <vt:lpstr>2_默认设计模板</vt:lpstr>
      <vt:lpstr>空演示文稿</vt:lpstr>
      <vt:lpstr>Equation</vt:lpstr>
      <vt:lpstr>Visio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1335</cp:revision>
  <dcterms:created xsi:type="dcterms:W3CDTF">2004-09-16T03:31:17Z</dcterms:created>
  <dcterms:modified xsi:type="dcterms:W3CDTF">2022-04-13T23:56:25Z</dcterms:modified>
</cp:coreProperties>
</file>