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94" r:id="rId1"/>
  </p:sldMasterIdLst>
  <p:notesMasterIdLst>
    <p:notesMasterId r:id="rId27"/>
  </p:notesMasterIdLst>
  <p:handoutMasterIdLst>
    <p:handoutMasterId r:id="rId28"/>
  </p:handoutMasterIdLst>
  <p:sldIdLst>
    <p:sldId id="443" r:id="rId2"/>
    <p:sldId id="466" r:id="rId3"/>
    <p:sldId id="469" r:id="rId4"/>
    <p:sldId id="450" r:id="rId5"/>
    <p:sldId id="485" r:id="rId6"/>
    <p:sldId id="451" r:id="rId7"/>
    <p:sldId id="496" r:id="rId8"/>
    <p:sldId id="497" r:id="rId9"/>
    <p:sldId id="471" r:id="rId10"/>
    <p:sldId id="486" r:id="rId11"/>
    <p:sldId id="475" r:id="rId12"/>
    <p:sldId id="494" r:id="rId13"/>
    <p:sldId id="498" r:id="rId14"/>
    <p:sldId id="499" r:id="rId15"/>
    <p:sldId id="500" r:id="rId16"/>
    <p:sldId id="473" r:id="rId17"/>
    <p:sldId id="487" r:id="rId18"/>
    <p:sldId id="488" r:id="rId19"/>
    <p:sldId id="489" r:id="rId20"/>
    <p:sldId id="490" r:id="rId21"/>
    <p:sldId id="491" r:id="rId22"/>
    <p:sldId id="492" r:id="rId23"/>
    <p:sldId id="493" r:id="rId24"/>
    <p:sldId id="495" r:id="rId25"/>
    <p:sldId id="470" r:id="rId26"/>
  </p:sldIdLst>
  <p:sldSz cx="9144000" cy="5143500" type="screen16x9"/>
  <p:notesSz cx="6858000" cy="9144000"/>
  <p:defaultTex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FF3399"/>
    <a:srgbClr val="FF3300"/>
    <a:srgbClr val="00FF00"/>
    <a:srgbClr val="FFFFFF"/>
    <a:srgbClr val="0066CC"/>
    <a:srgbClr val="FFCC00"/>
    <a:srgbClr val="FF9900"/>
    <a:srgbClr val="FF9933"/>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18" autoAdjust="0"/>
    <p:restoredTop sz="91990" autoAdjust="0"/>
  </p:normalViewPr>
  <p:slideViewPr>
    <p:cSldViewPr>
      <p:cViewPr varScale="1">
        <p:scale>
          <a:sx n="119" d="100"/>
          <a:sy n="119" d="100"/>
        </p:scale>
        <p:origin x="1012" y="9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7" d="100"/>
          <a:sy n="67" d="100"/>
        </p:scale>
        <p:origin x="-336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C312E60-DBA5-48D2-8CD6-0F8E74A9F3A7}" type="datetimeFigureOut">
              <a:rPr lang="zh-CN" altLang="en-US" smtClean="0"/>
              <a:pPr/>
              <a:t>2022/4/13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667411E-AC91-4B30-A8B5-F402FC3AA0E5}" type="slidenum">
              <a:rPr lang="zh-CN" altLang="en-US" smtClean="0"/>
              <a:pPr/>
              <a:t>‹#›</a:t>
            </a:fld>
            <a:endParaRPr lang="zh-CN" altLang="en-US"/>
          </a:p>
        </p:txBody>
      </p:sp>
    </p:spTree>
    <p:extLst>
      <p:ext uri="{BB962C8B-B14F-4D97-AF65-F5344CB8AC3E}">
        <p14:creationId xmlns:p14="http://schemas.microsoft.com/office/powerpoint/2010/main" val="25983036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33CB0F7E-A207-480D-A004-ED3BD7E24DDB}" type="datetimeFigureOut">
              <a:rPr lang="zh-CN" altLang="en-US"/>
              <a:pPr>
                <a:defRPr/>
              </a:pPr>
              <a:t>2022/4/13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5A2E2B0D-1C2D-49BE-833E-C0ABE6BA2269}" type="slidenum">
              <a:rPr lang="zh-CN" altLang="en-US"/>
              <a:pPr>
                <a:defRPr/>
              </a:pPr>
              <a:t>‹#›</a:t>
            </a:fld>
            <a:endParaRPr lang="zh-CN" altLang="en-US"/>
          </a:p>
        </p:txBody>
      </p:sp>
    </p:spTree>
    <p:extLst>
      <p:ext uri="{BB962C8B-B14F-4D97-AF65-F5344CB8AC3E}">
        <p14:creationId xmlns:p14="http://schemas.microsoft.com/office/powerpoint/2010/main" val="16280326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1</a:t>
            </a:fld>
            <a:endParaRPr lang="zh-CN" altLang="en-US"/>
          </a:p>
        </p:txBody>
      </p:sp>
    </p:spTree>
    <p:extLst>
      <p:ext uri="{BB962C8B-B14F-4D97-AF65-F5344CB8AC3E}">
        <p14:creationId xmlns:p14="http://schemas.microsoft.com/office/powerpoint/2010/main" val="32887010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zh-CN" altLang="en-US" dirty="0"/>
                  <a:t>从刚才的分析可以看出，恒定激励下一阶电路的零状态响应实际上是动态元件的储能由零逐渐增长到某一定值的过程。由于电路中表征电容或电感储能状态的变量是电容电压和电感电流，他们都是从零按指数规律增长到稳态值的，所以我们得到一阶电路电容电压、电感电流零状态响应的一般表达式：其中</a:t>
                </a:r>
                <a14:m>
                  <m:oMath xmlns:m="http://schemas.openxmlformats.org/officeDocument/2006/math">
                    <m:d>
                      <m:dPr>
                        <m:begChr m:val=""/>
                        <m:ctrlPr>
                          <a:rPr lang="zh-CN" altLang="en-US" sz="1200" i="1" kern="1200" smtClean="0">
                            <a:solidFill>
                              <a:schemeClr val="tx1"/>
                            </a:solidFill>
                            <a:latin typeface="Cambria Math" panose="02040503050406030204" pitchFamily="18" charset="0"/>
                            <a:ea typeface="+mn-ea"/>
                            <a:cs typeface="+mn-cs"/>
                          </a:rPr>
                        </m:ctrlPr>
                      </m:dPr>
                      <m:e>
                        <m:sSub>
                          <m:sSubPr>
                            <m:ctrlPr>
                              <a:rPr lang="zh-CN" altLang="en-US" sz="1200" i="1" kern="1200">
                                <a:solidFill>
                                  <a:schemeClr val="tx1"/>
                                </a:solidFill>
                                <a:latin typeface="Cambria Math" panose="02040503050406030204" pitchFamily="18" charset="0"/>
                                <a:ea typeface="+mn-ea"/>
                                <a:cs typeface="+mn-cs"/>
                              </a:rPr>
                            </m:ctrlPr>
                          </m:sSubPr>
                          <m:e>
                            <m:r>
                              <a:rPr lang="zh-CN" altLang="en-US" sz="1200" i="1" kern="1200">
                                <a:solidFill>
                                  <a:schemeClr val="tx1"/>
                                </a:solidFill>
                                <a:latin typeface="Cambria Math"/>
                                <a:ea typeface="+mn-ea"/>
                                <a:cs typeface="+mn-cs"/>
                              </a:rPr>
                              <m:t>𝑢</m:t>
                            </m:r>
                          </m:e>
                          <m:sub>
                            <m:r>
                              <m:rPr>
                                <m:nor/>
                              </m:rPr>
                              <a:rPr lang="zh-CN" altLang="en-US" sz="1200" i="1" kern="1200">
                                <a:solidFill>
                                  <a:schemeClr val="tx1"/>
                                </a:solidFill>
                                <a:latin typeface="+mn-lt"/>
                                <a:ea typeface="+mn-ea"/>
                                <a:cs typeface="+mn-cs"/>
                              </a:rPr>
                              <m:t>C</m:t>
                            </m:r>
                          </m:sub>
                        </m:sSub>
                        <m:r>
                          <a:rPr lang="zh-CN" altLang="en-US" sz="1200" i="0" kern="1200">
                            <a:solidFill>
                              <a:schemeClr val="tx1"/>
                            </a:solidFill>
                            <a:latin typeface="Cambria Math"/>
                            <a:ea typeface="+mn-ea"/>
                            <a:cs typeface="+mn-cs"/>
                          </a:rPr>
                          <m:t>(∞</m:t>
                        </m:r>
                      </m:e>
                    </m:d>
                  </m:oMath>
                </a14:m>
                <a:r>
                  <a:rPr lang="zh-CN" altLang="en-US" dirty="0"/>
                  <a:t>、</a:t>
                </a:r>
                <a14:m>
                  <m:oMath xmlns:m="http://schemas.openxmlformats.org/officeDocument/2006/math">
                    <m:d>
                      <m:dPr>
                        <m:begChr m:val=""/>
                        <m:ctrlPr>
                          <a:rPr lang="zh-CN" altLang="en-US" sz="1200" i="1" kern="1200" smtClean="0">
                            <a:solidFill>
                              <a:schemeClr val="tx1"/>
                            </a:solidFill>
                            <a:latin typeface="Cambria Math" panose="02040503050406030204" pitchFamily="18" charset="0"/>
                            <a:ea typeface="+mn-ea"/>
                            <a:cs typeface="+mn-cs"/>
                          </a:rPr>
                        </m:ctrlPr>
                      </m:dPr>
                      <m:e>
                        <m:sSub>
                          <m:sSubPr>
                            <m:ctrlPr>
                              <a:rPr lang="zh-CN" altLang="en-US" sz="1200" i="1" kern="1200">
                                <a:solidFill>
                                  <a:schemeClr val="tx1"/>
                                </a:solidFill>
                                <a:latin typeface="Cambria Math" panose="02040503050406030204" pitchFamily="18" charset="0"/>
                                <a:ea typeface="+mn-ea"/>
                                <a:cs typeface="+mn-cs"/>
                              </a:rPr>
                            </m:ctrlPr>
                          </m:sSubPr>
                          <m:e>
                            <m:r>
                              <a:rPr lang="zh-CN" altLang="en-US" sz="1200" i="1" kern="1200">
                                <a:solidFill>
                                  <a:schemeClr val="tx1"/>
                                </a:solidFill>
                                <a:latin typeface="Cambria Math"/>
                                <a:ea typeface="+mn-ea"/>
                                <a:cs typeface="+mn-cs"/>
                              </a:rPr>
                              <m:t>𝑖</m:t>
                            </m:r>
                          </m:e>
                          <m:sub>
                            <m:r>
                              <m:rPr>
                                <m:nor/>
                              </m:rPr>
                              <a:rPr lang="zh-CN" altLang="en-US" sz="1200" i="1" kern="1200">
                                <a:solidFill>
                                  <a:schemeClr val="tx1"/>
                                </a:solidFill>
                                <a:latin typeface="+mn-lt"/>
                                <a:ea typeface="+mn-ea"/>
                                <a:cs typeface="+mn-cs"/>
                              </a:rPr>
                              <m:t>L</m:t>
                            </m:r>
                          </m:sub>
                        </m:sSub>
                        <m:r>
                          <a:rPr lang="zh-CN" altLang="en-US" sz="1200" i="0" kern="1200">
                            <a:solidFill>
                              <a:schemeClr val="tx1"/>
                            </a:solidFill>
                            <a:latin typeface="Cambria Math"/>
                            <a:ea typeface="+mn-ea"/>
                            <a:cs typeface="+mn-cs"/>
                          </a:rPr>
                          <m:t>(∞</m:t>
                        </m:r>
                      </m:e>
                    </m:d>
                    <m:r>
                      <a:rPr lang="zh-CN" altLang="en-US" sz="1200" b="0" i="1" kern="1200" smtClean="0">
                        <a:solidFill>
                          <a:schemeClr val="tx1"/>
                        </a:solidFill>
                        <a:latin typeface="Cambria Math"/>
                        <a:ea typeface="+mn-ea"/>
                        <a:cs typeface="+mn-cs"/>
                      </a:rPr>
                      <m:t>是稳态值，从</m:t>
                    </m:r>
                    <m:r>
                      <a:rPr lang="en-US" altLang="zh-CN" sz="1200" b="0" i="1" kern="1200" smtClean="0">
                        <a:solidFill>
                          <a:schemeClr val="tx1"/>
                        </a:solidFill>
                        <a:latin typeface="Cambria Math"/>
                        <a:ea typeface="+mn-ea"/>
                        <a:cs typeface="+mn-cs"/>
                      </a:rPr>
                      <m:t>𝑡</m:t>
                    </m:r>
                    <m:r>
                      <a:rPr lang="en-US" altLang="zh-CN" sz="1200" b="0" i="1" kern="1200" smtClean="0">
                        <a:solidFill>
                          <a:schemeClr val="tx1"/>
                        </a:solidFill>
                        <a:latin typeface="Cambria Math"/>
                        <a:ea typeface="+mn-ea"/>
                        <a:cs typeface="+mn-cs"/>
                      </a:rPr>
                      <m:t> </m:t>
                    </m:r>
                    <m:r>
                      <a:rPr lang="zh-CN" altLang="en-US" sz="1200" b="0" i="1" kern="1200" smtClean="0">
                        <a:solidFill>
                          <a:schemeClr val="tx1"/>
                        </a:solidFill>
                        <a:latin typeface="Cambria Math"/>
                        <a:ea typeface="+mn-ea"/>
                        <a:cs typeface="+mn-cs"/>
                      </a:rPr>
                      <m:t>趋向于无穷的等效电路求解，</m:t>
                    </m:r>
                  </m:oMath>
                </a14:m>
                <a:r>
                  <a:rPr lang="zh-CN" altLang="en-US" dirty="0"/>
                  <a:t>电路中电容开路、电感短路，也称为终值电路。</a:t>
                </a:r>
                <a:r>
                  <a:rPr lang="zh-CN" altLang="en-US" b="1" i="0" dirty="0">
                    <a:solidFill>
                      <a:srgbClr val="FF0000"/>
                    </a:solidFill>
                    <a:sym typeface="Symbol" pitchFamily="18" charset="2"/>
                  </a:rPr>
                  <a:t>是时间常数，在</a:t>
                </a:r>
                <a:r>
                  <a:rPr lang="en-US" altLang="zh-CN" b="1" i="0" dirty="0">
                    <a:solidFill>
                      <a:srgbClr val="FF0000"/>
                    </a:solidFill>
                    <a:sym typeface="Symbol" pitchFamily="18" charset="2"/>
                  </a:rPr>
                  <a:t>RC</a:t>
                </a:r>
                <a:r>
                  <a:rPr lang="zh-CN" altLang="en-US" b="1" i="0" dirty="0">
                    <a:solidFill>
                      <a:srgbClr val="FF0000"/>
                    </a:solidFill>
                    <a:sym typeface="Symbol" pitchFamily="18" charset="2"/>
                  </a:rPr>
                  <a:t>电路中，等于电阻与电容的成绩，在</a:t>
                </a:r>
                <a:r>
                  <a:rPr lang="en-US" altLang="zh-CN" b="1" i="0" dirty="0">
                    <a:solidFill>
                      <a:srgbClr val="FF0000"/>
                    </a:solidFill>
                    <a:sym typeface="Symbol" pitchFamily="18" charset="2"/>
                  </a:rPr>
                  <a:t>RL</a:t>
                </a:r>
                <a:r>
                  <a:rPr lang="zh-CN" altLang="en-US" b="1" i="0" dirty="0">
                    <a:solidFill>
                      <a:srgbClr val="FF0000"/>
                    </a:solidFill>
                    <a:sym typeface="Symbol" pitchFamily="18" charset="2"/>
                  </a:rPr>
                  <a:t>电路中，等于</a:t>
                </a:r>
                <a:r>
                  <a:rPr lang="en-US" altLang="zh-CN" b="1" i="0" dirty="0">
                    <a:solidFill>
                      <a:srgbClr val="FF0000"/>
                    </a:solidFill>
                    <a:sym typeface="Symbol" pitchFamily="18" charset="2"/>
                  </a:rPr>
                  <a:t>L</a:t>
                </a:r>
                <a:r>
                  <a:rPr lang="zh-CN" altLang="en-US" b="1" i="0" dirty="0">
                    <a:solidFill>
                      <a:srgbClr val="FF0000"/>
                    </a:solidFill>
                    <a:sym typeface="Symbol" pitchFamily="18" charset="2"/>
                  </a:rPr>
                  <a:t>除以</a:t>
                </a:r>
                <a:r>
                  <a:rPr lang="en-US" altLang="zh-CN" b="1" i="0" dirty="0">
                    <a:solidFill>
                      <a:srgbClr val="FF0000"/>
                    </a:solidFill>
                    <a:sym typeface="Symbol" pitchFamily="18" charset="2"/>
                  </a:rPr>
                  <a:t>R</a:t>
                </a:r>
                <a:r>
                  <a:rPr lang="zh-CN" altLang="en-US" b="1" i="0" dirty="0">
                    <a:solidFill>
                      <a:srgbClr val="FF0000"/>
                    </a:solidFill>
                    <a:sym typeface="Symbol" pitchFamily="18" charset="2"/>
                  </a:rPr>
                  <a:t>。</a:t>
                </a:r>
                <a:r>
                  <a:rPr lang="en-US" altLang="zh-CN" b="1" i="0" dirty="0">
                    <a:solidFill>
                      <a:srgbClr val="FF0000"/>
                    </a:solidFill>
                    <a:sym typeface="Symbol" pitchFamily="18" charset="2"/>
                  </a:rPr>
                  <a:t>R</a:t>
                </a:r>
                <a:r>
                  <a:rPr lang="zh-CN" altLang="en-US" b="1" i="0" dirty="0">
                    <a:solidFill>
                      <a:srgbClr val="FF0000"/>
                    </a:solidFill>
                    <a:sym typeface="Symbol" pitchFamily="18" charset="2"/>
                  </a:rPr>
                  <a:t>是与动态元件相连接的单口网络的等效电阻。</a:t>
                </a:r>
                <a:endParaRPr lang="en-US" altLang="zh-CN" dirty="0"/>
              </a:p>
              <a:p>
                <a:pPr marL="0" marR="0" indent="0" algn="l" defTabSz="914400" rtl="0" eaLnBrk="0" fontAlgn="base" latinLnBrk="0" hangingPunct="0">
                  <a:lnSpc>
                    <a:spcPct val="100000"/>
                  </a:lnSpc>
                  <a:spcBef>
                    <a:spcPct val="30000"/>
                  </a:spcBef>
                  <a:spcAft>
                    <a:spcPct val="0"/>
                  </a:spcAft>
                  <a:buClrTx/>
                  <a:buSzTx/>
                  <a:buFontTx/>
                  <a:buNone/>
                  <a:tabLst/>
                  <a:defRPr/>
                </a:pPr>
                <a:r>
                  <a:rPr lang="zh-CN" altLang="en-US" dirty="0"/>
                  <a:t>线性动态电路满足零状态的线性特征，若电路中只有一个激励，零响应和激励成正比。如果有多个激励，则零状态响应等于多个激励单独作用产生的响应分量的代数和。</a:t>
                </a:r>
              </a:p>
            </p:txBody>
          </p:sp>
        </mc:Choice>
        <mc:Fallback xmlns="">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zh-CN" altLang="en-US" dirty="0" smtClean="0"/>
                  <a:t>从刚才的分析可以看出，恒定激励下一阶电路的零状态响应实际上是动态元件的储能由零逐渐增长到某一定值的过程。由于电路中表征电容或电感储能状态的变量是电容电压和电感电流，他们都是从零按指数规律增长到稳态值的，所以我们得到一阶电路电容电压、电感电流零状态响应的一般表达式：其中</a:t>
                </a:r>
                <a:r>
                  <a:rPr lang="zh-CN" altLang="en-US" sz="1200" i="0" kern="1200" smtClean="0">
                    <a:solidFill>
                      <a:schemeClr val="tx1"/>
                    </a:solidFill>
                    <a:latin typeface="+mn-lt"/>
                    <a:ea typeface="+mn-ea"/>
                    <a:cs typeface="+mn-cs"/>
                  </a:rPr>
                  <a:t>├ </a:t>
                </a:r>
                <a:r>
                  <a:rPr lang="zh-CN" altLang="en-US" sz="1200" i="0" kern="1200">
                    <a:solidFill>
                      <a:schemeClr val="tx1"/>
                    </a:solidFill>
                    <a:latin typeface="+mn-lt"/>
                    <a:ea typeface="+mn-ea"/>
                    <a:cs typeface="+mn-cs"/>
                  </a:rPr>
                  <a:t>𝑢_"C"  (∞)</a:t>
                </a:r>
                <a:r>
                  <a:rPr lang="zh-CN" altLang="en-US" dirty="0" smtClean="0"/>
                  <a:t>、</a:t>
                </a:r>
                <a:r>
                  <a:rPr lang="zh-CN" altLang="en-US" sz="1200" i="0" kern="1200" smtClean="0">
                    <a:solidFill>
                      <a:schemeClr val="tx1"/>
                    </a:solidFill>
                    <a:latin typeface="+mn-lt"/>
                    <a:ea typeface="+mn-ea"/>
                    <a:cs typeface="+mn-cs"/>
                  </a:rPr>
                  <a:t>├ </a:t>
                </a:r>
                <a:r>
                  <a:rPr lang="zh-CN" altLang="en-US" sz="1200" i="0" kern="1200">
                    <a:solidFill>
                      <a:schemeClr val="tx1"/>
                    </a:solidFill>
                    <a:latin typeface="+mn-lt"/>
                    <a:ea typeface="+mn-ea"/>
                    <a:cs typeface="+mn-cs"/>
                  </a:rPr>
                  <a:t>𝑖_"L"  (∞)</a:t>
                </a:r>
                <a:r>
                  <a:rPr lang="zh-CN" altLang="en-US" sz="1200" b="0" i="0" kern="1200" smtClean="0">
                    <a:solidFill>
                      <a:schemeClr val="tx1"/>
                    </a:solidFill>
                    <a:latin typeface="Cambria Math"/>
                    <a:ea typeface="+mn-ea"/>
                    <a:cs typeface="+mn-cs"/>
                  </a:rPr>
                  <a:t>是稳态值，从</a:t>
                </a:r>
                <a:r>
                  <a:rPr lang="en-US" altLang="zh-CN" sz="1200" b="0" i="0" kern="1200" smtClean="0">
                    <a:solidFill>
                      <a:schemeClr val="tx1"/>
                    </a:solidFill>
                    <a:latin typeface="Cambria Math"/>
                    <a:ea typeface="+mn-ea"/>
                    <a:cs typeface="+mn-cs"/>
                  </a:rPr>
                  <a:t>𝑡 </a:t>
                </a:r>
                <a:r>
                  <a:rPr lang="zh-CN" altLang="en-US" sz="1200" b="0" i="0" kern="1200" smtClean="0">
                    <a:solidFill>
                      <a:schemeClr val="tx1"/>
                    </a:solidFill>
                    <a:latin typeface="Cambria Math"/>
                    <a:ea typeface="+mn-ea"/>
                    <a:cs typeface="+mn-cs"/>
                  </a:rPr>
                  <a:t>趋向于无穷的等效电路求解，</a:t>
                </a:r>
                <a:r>
                  <a:rPr lang="zh-CN" altLang="en-US" dirty="0" smtClean="0"/>
                  <a:t>电路中电容开路、电感短路，也称为终值电路。</a:t>
                </a:r>
                <a:r>
                  <a:rPr lang="zh-CN" altLang="en-US" b="1" i="0" dirty="0" smtClean="0">
                    <a:solidFill>
                      <a:srgbClr val="FF0000"/>
                    </a:solidFill>
                    <a:sym typeface="Symbol" pitchFamily="18" charset="2"/>
                  </a:rPr>
                  <a:t>是时间常数，在</a:t>
                </a:r>
                <a:r>
                  <a:rPr lang="en-US" altLang="zh-CN" b="1" i="0" dirty="0" smtClean="0">
                    <a:solidFill>
                      <a:srgbClr val="FF0000"/>
                    </a:solidFill>
                    <a:sym typeface="Symbol" pitchFamily="18" charset="2"/>
                  </a:rPr>
                  <a:t>RC</a:t>
                </a:r>
                <a:r>
                  <a:rPr lang="zh-CN" altLang="en-US" b="1" i="0" dirty="0" smtClean="0">
                    <a:solidFill>
                      <a:srgbClr val="FF0000"/>
                    </a:solidFill>
                    <a:sym typeface="Symbol" pitchFamily="18" charset="2"/>
                  </a:rPr>
                  <a:t>电路中，等于电阻与电容的成绩，在</a:t>
                </a:r>
                <a:r>
                  <a:rPr lang="en-US" altLang="zh-CN" b="1" i="0" dirty="0" smtClean="0">
                    <a:solidFill>
                      <a:srgbClr val="FF0000"/>
                    </a:solidFill>
                    <a:sym typeface="Symbol" pitchFamily="18" charset="2"/>
                  </a:rPr>
                  <a:t>RL</a:t>
                </a:r>
                <a:r>
                  <a:rPr lang="zh-CN" altLang="en-US" b="1" i="0" dirty="0" smtClean="0">
                    <a:solidFill>
                      <a:srgbClr val="FF0000"/>
                    </a:solidFill>
                    <a:sym typeface="Symbol" pitchFamily="18" charset="2"/>
                  </a:rPr>
                  <a:t>电路中，等于</a:t>
                </a:r>
                <a:r>
                  <a:rPr lang="en-US" altLang="zh-CN" b="1" i="0" dirty="0" smtClean="0">
                    <a:solidFill>
                      <a:srgbClr val="FF0000"/>
                    </a:solidFill>
                    <a:sym typeface="Symbol" pitchFamily="18" charset="2"/>
                  </a:rPr>
                  <a:t>L</a:t>
                </a:r>
                <a:r>
                  <a:rPr lang="zh-CN" altLang="en-US" b="1" i="0" dirty="0" smtClean="0">
                    <a:solidFill>
                      <a:srgbClr val="FF0000"/>
                    </a:solidFill>
                    <a:sym typeface="Symbol" pitchFamily="18" charset="2"/>
                  </a:rPr>
                  <a:t>除以</a:t>
                </a:r>
                <a:r>
                  <a:rPr lang="en-US" altLang="zh-CN" b="1" i="0" dirty="0" smtClean="0">
                    <a:solidFill>
                      <a:srgbClr val="FF0000"/>
                    </a:solidFill>
                    <a:sym typeface="Symbol" pitchFamily="18" charset="2"/>
                  </a:rPr>
                  <a:t>R</a:t>
                </a:r>
                <a:r>
                  <a:rPr lang="zh-CN" altLang="en-US" b="1" i="0" dirty="0" smtClean="0">
                    <a:solidFill>
                      <a:srgbClr val="FF0000"/>
                    </a:solidFill>
                    <a:sym typeface="Symbol" pitchFamily="18" charset="2"/>
                  </a:rPr>
                  <a:t>。</a:t>
                </a:r>
                <a:r>
                  <a:rPr lang="en-US" altLang="zh-CN" b="1" i="0" dirty="0" smtClean="0">
                    <a:solidFill>
                      <a:srgbClr val="FF0000"/>
                    </a:solidFill>
                    <a:sym typeface="Symbol" pitchFamily="18" charset="2"/>
                  </a:rPr>
                  <a:t>R</a:t>
                </a:r>
                <a:r>
                  <a:rPr lang="zh-CN" altLang="en-US" b="1" i="0" dirty="0" smtClean="0">
                    <a:solidFill>
                      <a:srgbClr val="FF0000"/>
                    </a:solidFill>
                    <a:sym typeface="Symbol" pitchFamily="18" charset="2"/>
                  </a:rPr>
                  <a:t>是与动态元件相连接的单口网络的等效电阻。</a:t>
                </a:r>
                <a:endParaRPr lang="en-US" altLang="zh-CN"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zh-CN" altLang="en-US" dirty="0" smtClean="0"/>
                  <a:t>线性</a:t>
                </a:r>
                <a:r>
                  <a:rPr lang="zh-CN" altLang="en-US" dirty="0" smtClean="0"/>
                  <a:t>动态电路满足零状态的线性特征，若电路中只有一个激励，零响应和激励成正比。如果有多个激励，则零状态响应等于多个激励单独作用产生的响应分量的代数和</a:t>
                </a:r>
                <a:r>
                  <a:rPr lang="zh-CN" altLang="en-US" dirty="0" smtClean="0"/>
                  <a:t>。</a:t>
                </a:r>
                <a:endParaRPr lang="zh-CN" altLang="en-US" dirty="0"/>
              </a:p>
            </p:txBody>
          </p:sp>
        </mc:Fallback>
      </mc:AlternateContent>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11</a:t>
            </a:fld>
            <a:endParaRPr lang="zh-CN" altLang="en-US"/>
          </a:p>
        </p:txBody>
      </p:sp>
    </p:spTree>
    <p:extLst>
      <p:ext uri="{BB962C8B-B14F-4D97-AF65-F5344CB8AC3E}">
        <p14:creationId xmlns:p14="http://schemas.microsoft.com/office/powerpoint/2010/main" val="76851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zh-CN" dirty="0"/>
              <a:t>P147</a:t>
            </a:r>
            <a:r>
              <a:rPr lang="zh-CN" altLang="en-US" dirty="0"/>
              <a:t>页。</a:t>
            </a:r>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12</a:t>
            </a:fld>
            <a:endParaRPr lang="zh-CN" altLang="en-US"/>
          </a:p>
        </p:txBody>
      </p:sp>
    </p:spTree>
    <p:extLst>
      <p:ext uri="{BB962C8B-B14F-4D97-AF65-F5344CB8AC3E}">
        <p14:creationId xmlns:p14="http://schemas.microsoft.com/office/powerpoint/2010/main" val="4301720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16</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zh-CN" altLang="en-US" dirty="0"/>
              <a:t>如果要求解非电容电压或者电感电流的零状态响应，会在后面三要素法求解电路全响应中讲解。</a:t>
            </a:r>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24</a:t>
            </a:fld>
            <a:endParaRPr lang="zh-CN" altLang="en-US"/>
          </a:p>
        </p:txBody>
      </p:sp>
    </p:spTree>
    <p:extLst>
      <p:ext uri="{BB962C8B-B14F-4D97-AF65-F5344CB8AC3E}">
        <p14:creationId xmlns:p14="http://schemas.microsoft.com/office/powerpoint/2010/main" val="41997497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25</a:t>
            </a:fld>
            <a:endParaRPr lang="zh-CN" altLang="en-US"/>
          </a:p>
        </p:txBody>
      </p:sp>
    </p:spTree>
    <p:extLst>
      <p:ext uri="{BB962C8B-B14F-4D97-AF65-F5344CB8AC3E}">
        <p14:creationId xmlns:p14="http://schemas.microsoft.com/office/powerpoint/2010/main" val="7685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2</a:t>
            </a:fld>
            <a:endParaRPr lang="zh-CN" altLang="en-US"/>
          </a:p>
        </p:txBody>
      </p:sp>
    </p:spTree>
    <p:extLst>
      <p:ext uri="{BB962C8B-B14F-4D97-AF65-F5344CB8AC3E}">
        <p14:creationId xmlns:p14="http://schemas.microsoft.com/office/powerpoint/2010/main" val="7685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换路后电路新的稳态值作为特解，所以也叫稳态分量或者强制分量。通解对应齐次方程的解，求出后可以看到是一个跟时间</a:t>
            </a:r>
            <a:r>
              <a:rPr lang="en-US" altLang="zh-CN" dirty="0"/>
              <a:t>t</a:t>
            </a:r>
            <a:r>
              <a:rPr lang="zh-CN" altLang="en-US" dirty="0"/>
              <a:t>有关系的函数，所以通常也称为暂态分量</a:t>
            </a:r>
            <a:r>
              <a:rPr lang="zh-CN" altLang="en-US"/>
              <a:t>或则自由分量。</a:t>
            </a:r>
            <a:endParaRPr lang="zh-CN" altLang="en-US" dirty="0"/>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3</a:t>
            </a:fld>
            <a:endParaRPr lang="zh-CN" altLang="en-US"/>
          </a:p>
        </p:txBody>
      </p:sp>
    </p:spTree>
    <p:extLst>
      <p:ext uri="{BB962C8B-B14F-4D97-AF65-F5344CB8AC3E}">
        <p14:creationId xmlns:p14="http://schemas.microsoft.com/office/powerpoint/2010/main" val="76851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电容电压的零状态响应为两个响应分量之和。齐次方程的通解有激励所引起，但是反映电路自身特性的响应分量，响应模式激励无关，激励只影响该分量的大小，称为固有响应分量或自然响应分量。在有损耗的电路中，这一分量随时间的增长而衰减到零，也称为是暂态响应分量。特解与外激励函数形式相同，故称为强制响应分量，在直流激励电路中，这是一个不随时间而改变的恒定值，故又称为稳态响应分量。</a:t>
            </a:r>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4</a:t>
            </a:fld>
            <a:endParaRPr lang="zh-CN" altLang="en-US"/>
          </a:p>
        </p:txBody>
      </p:sp>
    </p:spTree>
    <p:extLst>
      <p:ext uri="{BB962C8B-B14F-4D97-AF65-F5344CB8AC3E}">
        <p14:creationId xmlns:p14="http://schemas.microsoft.com/office/powerpoint/2010/main" val="24700795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电容电压的零状态响应为两个响应分量之和。齐次方程的通解有激励所引起，但是反映电路自身特性的响应分量，响应模式激励无关，激励只影响该分量的大小，称为固有响应分量或自然响应分量。在有损耗的电路中，这一分量随时间的增长而衰减到零，也称为是暂态响应分量。特解与外激励函数形式相同，故称为强制响应分量，在直流激励电路中，这是一个不随时间而改变的恒定值，故又称为稳态响应分量。</a:t>
            </a:r>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5</a:t>
            </a:fld>
            <a:endParaRPr lang="zh-CN" altLang="en-US"/>
          </a:p>
        </p:txBody>
      </p:sp>
    </p:spTree>
    <p:extLst>
      <p:ext uri="{BB962C8B-B14F-4D97-AF65-F5344CB8AC3E}">
        <p14:creationId xmlns:p14="http://schemas.microsoft.com/office/powerpoint/2010/main" val="2470079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整个充电过程中电阻所消耗的总能量和充电结束时电容所存储的电场能量相同。</a:t>
            </a:r>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6</a:t>
            </a:fld>
            <a:endParaRPr lang="zh-CN" altLang="en-US"/>
          </a:p>
        </p:txBody>
      </p:sp>
    </p:spTree>
    <p:extLst>
      <p:ext uri="{BB962C8B-B14F-4D97-AF65-F5344CB8AC3E}">
        <p14:creationId xmlns:p14="http://schemas.microsoft.com/office/powerpoint/2010/main" val="3309006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8</a:t>
            </a:fld>
            <a:endParaRPr lang="zh-CN" altLang="en-US"/>
          </a:p>
        </p:txBody>
      </p:sp>
    </p:spTree>
    <p:extLst>
      <p:ext uri="{BB962C8B-B14F-4D97-AF65-F5344CB8AC3E}">
        <p14:creationId xmlns:p14="http://schemas.microsoft.com/office/powerpoint/2010/main" val="36925074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充电过程中，电感电流由零开始随时间按指数规律增长</a:t>
            </a:r>
            <a:r>
              <a:rPr lang="en-US" altLang="zh-CN" b="1" i="0" dirty="0">
                <a:solidFill>
                  <a:srgbClr val="FF0000"/>
                </a:solidFill>
                <a:sym typeface="Symbol" pitchFamily="18" charset="2"/>
              </a:rPr>
              <a:t>,</a:t>
            </a:r>
            <a:r>
              <a:rPr lang="zh-CN" altLang="en-US" b="1" i="0" dirty="0">
                <a:solidFill>
                  <a:srgbClr val="FF0000"/>
                </a:solidFill>
                <a:sym typeface="Symbol" pitchFamily="18" charset="2"/>
              </a:rPr>
              <a:t>最后趋于稳态值</a:t>
            </a:r>
            <a:r>
              <a:rPr lang="en-US" altLang="zh-CN" b="1" i="0" dirty="0">
                <a:solidFill>
                  <a:srgbClr val="FF0000"/>
                </a:solidFill>
                <a:sym typeface="Symbol" pitchFamily="18" charset="2"/>
              </a:rPr>
              <a:t>IS</a:t>
            </a:r>
            <a:r>
              <a:rPr lang="zh-CN" altLang="en-US" b="1" i="0" dirty="0">
                <a:solidFill>
                  <a:srgbClr val="FF0000"/>
                </a:solidFill>
                <a:sym typeface="Symbol" pitchFamily="18" charset="2"/>
              </a:rPr>
              <a:t>。</a:t>
            </a:r>
            <a:endParaRPr lang="zh-CN" altLang="en-US" i="0" dirty="0"/>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9</a:t>
            </a:fld>
            <a:endParaRPr lang="zh-CN" altLang="en-US"/>
          </a:p>
        </p:txBody>
      </p:sp>
    </p:spTree>
    <p:extLst>
      <p:ext uri="{BB962C8B-B14F-4D97-AF65-F5344CB8AC3E}">
        <p14:creationId xmlns:p14="http://schemas.microsoft.com/office/powerpoint/2010/main" val="21616409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由电感电流的波形图可以看到，经过时间</a:t>
            </a:r>
            <a:r>
              <a:rPr lang="zh-CN" altLang="en-US" b="1" i="0" dirty="0">
                <a:solidFill>
                  <a:srgbClr val="FF0000"/>
                </a:solidFill>
                <a:sym typeface="Symbol" pitchFamily="18" charset="2"/>
              </a:rPr>
              <a:t>达到</a:t>
            </a:r>
            <a:r>
              <a:rPr lang="en-US" altLang="zh-CN" b="1" i="0" dirty="0">
                <a:solidFill>
                  <a:srgbClr val="FF0000"/>
                </a:solidFill>
                <a:sym typeface="Symbol" pitchFamily="18" charset="2"/>
              </a:rPr>
              <a:t>63.2%IS</a:t>
            </a:r>
            <a:r>
              <a:rPr lang="zh-CN" altLang="en-US" b="1" i="0" dirty="0">
                <a:solidFill>
                  <a:srgbClr val="FF0000"/>
                </a:solidFill>
                <a:sym typeface="Symbol" pitchFamily="18" charset="2"/>
              </a:rPr>
              <a:t>。越大，充电时间越长，反之越短。</a:t>
            </a:r>
            <a:endParaRPr lang="zh-CN" altLang="en-US" i="0" dirty="0"/>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10</a:t>
            </a:fld>
            <a:endParaRPr lang="zh-CN" altLang="en-US"/>
          </a:p>
        </p:txBody>
      </p:sp>
    </p:spTree>
    <p:extLst>
      <p:ext uri="{BB962C8B-B14F-4D97-AF65-F5344CB8AC3E}">
        <p14:creationId xmlns:p14="http://schemas.microsoft.com/office/powerpoint/2010/main" val="27091036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1"/>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E757E876-995B-47D2-A20E-F4EC0A1BD307}" type="slidenum">
              <a:rPr lang="en-US" altLang="zh-CN">
                <a:solidFill>
                  <a:srgbClr val="000000"/>
                </a:solidFill>
              </a:rPr>
              <a:pPr>
                <a:defRPr/>
              </a:pPr>
              <a:t>‹#›</a:t>
            </a:fld>
            <a:endParaRPr lang="en-US" altLang="zh-CN">
              <a:solidFill>
                <a:srgbClr val="000000"/>
              </a:solidFill>
            </a:endParaRPr>
          </a:p>
        </p:txBody>
      </p:sp>
      <p:pic>
        <p:nvPicPr>
          <p:cNvPr id="9" name="图片 2"/>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7280" y="160700"/>
            <a:ext cx="642940" cy="642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3"/>
          <p:cNvGrpSpPr>
            <a:grpSpLocks/>
          </p:cNvGrpSpPr>
          <p:nvPr userDrawn="1"/>
        </p:nvGrpSpPr>
        <p:grpSpPr bwMode="auto">
          <a:xfrm>
            <a:off x="35496" y="33323"/>
            <a:ext cx="3672408" cy="2609865"/>
            <a:chOff x="144" y="96"/>
            <a:chExt cx="4416" cy="3408"/>
          </a:xfrm>
        </p:grpSpPr>
        <p:sp>
          <p:nvSpPr>
            <p:cNvPr id="10"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11"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Tree>
    <p:extLst>
      <p:ext uri="{BB962C8B-B14F-4D97-AF65-F5344CB8AC3E}">
        <p14:creationId xmlns:p14="http://schemas.microsoft.com/office/powerpoint/2010/main" val="639912763"/>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F3FC0D54-2B3F-4D24-83A2-4C1F1C42026B}" type="slidenum">
              <a:rPr lang="en-US" altLang="zh-CN">
                <a:solidFill>
                  <a:srgbClr val="000000"/>
                </a:solidFill>
              </a:rPr>
              <a:pPr>
                <a:defRPr/>
              </a:pPr>
              <a:t>‹#›</a:t>
            </a:fld>
            <a:endParaRPr lang="en-US" altLang="zh-CN">
              <a:solidFill>
                <a:srgbClr val="000000"/>
              </a:solidFill>
            </a:endParaRPr>
          </a:p>
        </p:txBody>
      </p:sp>
      <p:grpSp>
        <p:nvGrpSpPr>
          <p:cNvPr id="7" name="Group 3"/>
          <p:cNvGrpSpPr>
            <a:grpSpLocks/>
          </p:cNvGrpSpPr>
          <p:nvPr userDrawn="1"/>
        </p:nvGrpSpPr>
        <p:grpSpPr bwMode="auto">
          <a:xfrm>
            <a:off x="35496" y="195487"/>
            <a:ext cx="3672408" cy="2609865"/>
            <a:chOff x="144" y="96"/>
            <a:chExt cx="4416" cy="3408"/>
          </a:xfrm>
        </p:grpSpPr>
        <p:sp>
          <p:nvSpPr>
            <p:cNvPr id="8"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9"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1" name="TextBox 10"/>
          <p:cNvSpPr txBox="1"/>
          <p:nvPr userDrawn="1"/>
        </p:nvSpPr>
        <p:spPr>
          <a:xfrm>
            <a:off x="35496" y="-40775"/>
            <a:ext cx="2160240" cy="276999"/>
          </a:xfrm>
          <a:prstGeom prst="rect">
            <a:avLst/>
          </a:prstGeom>
          <a:noFill/>
        </p:spPr>
        <p:txBody>
          <a:bodyPr wrap="square" rtlCol="0">
            <a:spAutoFit/>
          </a:bodyPr>
          <a:lstStyle/>
          <a:p>
            <a:pPr>
              <a:buFont typeface="Wingdings" pitchFamily="2" charset="2"/>
              <a:buChar char="u"/>
            </a:pPr>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427865714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457200"/>
            <a:ext cx="1943100" cy="41148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85800" y="457200"/>
            <a:ext cx="5676900" cy="41148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9357098E-0ECE-42D0-A0D3-25B821494F15}" type="slidenum">
              <a:rPr lang="en-US" altLang="zh-CN">
                <a:solidFill>
                  <a:srgbClr val="000000"/>
                </a:solidFill>
              </a:rPr>
              <a:pPr>
                <a:defRPr/>
              </a:pPr>
              <a:t>‹#›</a:t>
            </a:fld>
            <a:endParaRPr lang="en-US" altLang="zh-CN">
              <a:solidFill>
                <a:srgbClr val="000000"/>
              </a:solidFill>
            </a:endParaRPr>
          </a:p>
        </p:txBody>
      </p:sp>
      <p:grpSp>
        <p:nvGrpSpPr>
          <p:cNvPr id="7" name="Group 3"/>
          <p:cNvGrpSpPr>
            <a:grpSpLocks/>
          </p:cNvGrpSpPr>
          <p:nvPr userDrawn="1"/>
        </p:nvGrpSpPr>
        <p:grpSpPr bwMode="auto">
          <a:xfrm>
            <a:off x="35496" y="195487"/>
            <a:ext cx="3672408" cy="2609865"/>
            <a:chOff x="144" y="96"/>
            <a:chExt cx="4416" cy="3408"/>
          </a:xfrm>
        </p:grpSpPr>
        <p:sp>
          <p:nvSpPr>
            <p:cNvPr id="8"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9"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1" name="TextBox 10"/>
          <p:cNvSpPr txBox="1"/>
          <p:nvPr userDrawn="1"/>
        </p:nvSpPr>
        <p:spPr>
          <a:xfrm>
            <a:off x="35496" y="-40775"/>
            <a:ext cx="2160240" cy="276999"/>
          </a:xfrm>
          <a:prstGeom prst="rect">
            <a:avLst/>
          </a:prstGeom>
          <a:noFill/>
        </p:spPr>
        <p:txBody>
          <a:bodyPr wrap="square" rtlCol="0">
            <a:spAutoFit/>
          </a:bodyPr>
          <a:lstStyle/>
          <a:p>
            <a:pPr>
              <a:buFont typeface="Wingdings" pitchFamily="2" charset="2"/>
              <a:buChar char="u"/>
            </a:pPr>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137709205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85800" y="457200"/>
            <a:ext cx="77724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5" name="Rectangle 6"/>
          <p:cNvSpPr>
            <a:spLocks noGrp="1" noChangeArrowheads="1"/>
          </p:cNvSpPr>
          <p:nvPr>
            <p:ph type="sldNum" sz="quarter" idx="12"/>
          </p:nvPr>
        </p:nvSpPr>
        <p:spPr/>
        <p:txBody>
          <a:bodyPr/>
          <a:lstStyle>
            <a:lvl1pPr>
              <a:defRPr/>
            </a:lvl1pPr>
          </a:lstStyle>
          <a:p>
            <a:pPr>
              <a:defRPr/>
            </a:pPr>
            <a:fld id="{BF8363AD-6C55-4086-943F-BFFC5A267ADA}" type="slidenum">
              <a:rPr lang="en-US" altLang="zh-CN">
                <a:solidFill>
                  <a:srgbClr val="000000"/>
                </a:solidFill>
              </a:rPr>
              <a:pPr>
                <a:defRPr/>
              </a:pPr>
              <a:t>‹#›</a:t>
            </a:fld>
            <a:endParaRPr lang="en-US" altLang="zh-CN">
              <a:solidFill>
                <a:srgbClr val="000000"/>
              </a:solidFill>
            </a:endParaRPr>
          </a:p>
        </p:txBody>
      </p:sp>
      <p:grpSp>
        <p:nvGrpSpPr>
          <p:cNvPr id="6" name="Group 3"/>
          <p:cNvGrpSpPr>
            <a:grpSpLocks/>
          </p:cNvGrpSpPr>
          <p:nvPr userDrawn="1"/>
        </p:nvGrpSpPr>
        <p:grpSpPr bwMode="auto">
          <a:xfrm>
            <a:off x="35496" y="195487"/>
            <a:ext cx="3672408" cy="2609865"/>
            <a:chOff x="144" y="96"/>
            <a:chExt cx="4416" cy="3408"/>
          </a:xfrm>
        </p:grpSpPr>
        <p:sp>
          <p:nvSpPr>
            <p:cNvPr id="7"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8"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0" name="TextBox 9"/>
          <p:cNvSpPr txBox="1"/>
          <p:nvPr userDrawn="1"/>
        </p:nvSpPr>
        <p:spPr>
          <a:xfrm>
            <a:off x="35496" y="-40775"/>
            <a:ext cx="2160240" cy="276999"/>
          </a:xfrm>
          <a:prstGeom prst="rect">
            <a:avLst/>
          </a:prstGeom>
          <a:noFill/>
        </p:spPr>
        <p:txBody>
          <a:bodyPr wrap="square" rtlCol="0">
            <a:spAutoFit/>
          </a:bodyPr>
          <a:lstStyle/>
          <a:p>
            <a:pPr>
              <a:buFont typeface="Wingdings" pitchFamily="2" charset="2"/>
              <a:buChar char="u"/>
            </a:pPr>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119213963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85F12E31-4A5F-46A8-9C48-3F63E95F834B}" type="slidenum">
              <a:rPr lang="en-US" altLang="zh-CN">
                <a:solidFill>
                  <a:srgbClr val="000000"/>
                </a:solidFill>
              </a:rPr>
              <a:pPr>
                <a:defRPr/>
              </a:pPr>
              <a:t>‹#›</a:t>
            </a:fld>
            <a:endParaRPr lang="en-US" altLang="zh-CN">
              <a:solidFill>
                <a:srgbClr val="000000"/>
              </a:solidFill>
            </a:endParaRPr>
          </a:p>
        </p:txBody>
      </p:sp>
      <p:sp>
        <p:nvSpPr>
          <p:cNvPr id="7" name="TextBox 6"/>
          <p:cNvSpPr txBox="1"/>
          <p:nvPr userDrawn="1"/>
        </p:nvSpPr>
        <p:spPr>
          <a:xfrm>
            <a:off x="0" y="4866502"/>
            <a:ext cx="2160240" cy="276999"/>
          </a:xfrm>
          <a:prstGeom prst="rect">
            <a:avLst/>
          </a:prstGeom>
          <a:noFill/>
        </p:spPr>
        <p:txBody>
          <a:bodyPr wrap="square" rtlCol="0">
            <a:spAutoFit/>
          </a:bodyPr>
          <a:lstStyle/>
          <a:p>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节点电位法</a:t>
            </a:r>
          </a:p>
        </p:txBody>
      </p:sp>
      <p:grpSp>
        <p:nvGrpSpPr>
          <p:cNvPr id="9" name="Group 3"/>
          <p:cNvGrpSpPr>
            <a:grpSpLocks/>
          </p:cNvGrpSpPr>
          <p:nvPr userDrawn="1"/>
        </p:nvGrpSpPr>
        <p:grpSpPr bwMode="auto">
          <a:xfrm>
            <a:off x="35496" y="195487"/>
            <a:ext cx="3672408" cy="2609865"/>
            <a:chOff x="144" y="96"/>
            <a:chExt cx="4416" cy="3408"/>
          </a:xfrm>
        </p:grpSpPr>
        <p:sp>
          <p:nvSpPr>
            <p:cNvPr id="10"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11"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2" name="TextBox 11"/>
          <p:cNvSpPr txBox="1"/>
          <p:nvPr userDrawn="1"/>
        </p:nvSpPr>
        <p:spPr>
          <a:xfrm>
            <a:off x="35496" y="-40775"/>
            <a:ext cx="2160240" cy="276999"/>
          </a:xfrm>
          <a:prstGeom prst="rect">
            <a:avLst/>
          </a:prstGeom>
          <a:noFill/>
        </p:spPr>
        <p:txBody>
          <a:bodyPr wrap="square" rtlCol="0">
            <a:spAutoFit/>
          </a:bodyPr>
          <a:lstStyle/>
          <a:p>
            <a:pPr>
              <a:buFont typeface="Wingdings" pitchFamily="2" charset="2"/>
              <a:buChar char="u"/>
            </a:pPr>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46876054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063F555A-D2FD-46C3-A8F4-28B1ACFD2D89}" type="slidenum">
              <a:rPr lang="en-US" altLang="zh-CN">
                <a:solidFill>
                  <a:srgbClr val="000000"/>
                </a:solidFill>
              </a:rPr>
              <a:pPr>
                <a:defRPr/>
              </a:pPr>
              <a:t>‹#›</a:t>
            </a:fld>
            <a:endParaRPr lang="en-US" altLang="zh-CN">
              <a:solidFill>
                <a:srgbClr val="000000"/>
              </a:solidFill>
            </a:endParaRPr>
          </a:p>
        </p:txBody>
      </p:sp>
      <p:grpSp>
        <p:nvGrpSpPr>
          <p:cNvPr id="7" name="Group 3"/>
          <p:cNvGrpSpPr>
            <a:grpSpLocks/>
          </p:cNvGrpSpPr>
          <p:nvPr userDrawn="1"/>
        </p:nvGrpSpPr>
        <p:grpSpPr bwMode="auto">
          <a:xfrm>
            <a:off x="35496" y="195487"/>
            <a:ext cx="3672408" cy="2609865"/>
            <a:chOff x="144" y="96"/>
            <a:chExt cx="4416" cy="3408"/>
          </a:xfrm>
        </p:grpSpPr>
        <p:sp>
          <p:nvSpPr>
            <p:cNvPr id="8"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9"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1" name="TextBox 10"/>
          <p:cNvSpPr txBox="1"/>
          <p:nvPr userDrawn="1"/>
        </p:nvSpPr>
        <p:spPr>
          <a:xfrm>
            <a:off x="35496" y="-40775"/>
            <a:ext cx="2160240" cy="276999"/>
          </a:xfrm>
          <a:prstGeom prst="rect">
            <a:avLst/>
          </a:prstGeom>
          <a:noFill/>
        </p:spPr>
        <p:txBody>
          <a:bodyPr wrap="square" rtlCol="0">
            <a:spAutoFit/>
          </a:bodyPr>
          <a:lstStyle/>
          <a:p>
            <a:pPr>
              <a:buFont typeface="Wingdings" pitchFamily="2" charset="2"/>
              <a:buChar char="u"/>
            </a:pPr>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4142166528"/>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85800" y="14859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4859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0256D3AA-1737-4EFB-9F89-6A2C291E9026}" type="slidenum">
              <a:rPr lang="en-US" altLang="zh-CN">
                <a:solidFill>
                  <a:srgbClr val="000000"/>
                </a:solidFill>
              </a:rPr>
              <a:pPr>
                <a:defRPr/>
              </a:pPr>
              <a:t>‹#›</a:t>
            </a:fld>
            <a:endParaRPr lang="en-US" altLang="zh-CN">
              <a:solidFill>
                <a:srgbClr val="000000"/>
              </a:solidFill>
            </a:endParaRPr>
          </a:p>
        </p:txBody>
      </p:sp>
      <p:grpSp>
        <p:nvGrpSpPr>
          <p:cNvPr id="8" name="Group 3"/>
          <p:cNvGrpSpPr>
            <a:grpSpLocks/>
          </p:cNvGrpSpPr>
          <p:nvPr userDrawn="1"/>
        </p:nvGrpSpPr>
        <p:grpSpPr bwMode="auto">
          <a:xfrm>
            <a:off x="35496" y="195487"/>
            <a:ext cx="3672408" cy="2609865"/>
            <a:chOff x="144" y="96"/>
            <a:chExt cx="4416" cy="3408"/>
          </a:xfrm>
        </p:grpSpPr>
        <p:sp>
          <p:nvSpPr>
            <p:cNvPr id="9"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10"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2" name="TextBox 11"/>
          <p:cNvSpPr txBox="1"/>
          <p:nvPr userDrawn="1"/>
        </p:nvSpPr>
        <p:spPr>
          <a:xfrm>
            <a:off x="35496" y="-40775"/>
            <a:ext cx="2160240" cy="276999"/>
          </a:xfrm>
          <a:prstGeom prst="rect">
            <a:avLst/>
          </a:prstGeom>
          <a:noFill/>
        </p:spPr>
        <p:txBody>
          <a:bodyPr wrap="square" rtlCol="0">
            <a:spAutoFit/>
          </a:bodyPr>
          <a:lstStyle/>
          <a:p>
            <a:pPr>
              <a:buFont typeface="Wingdings" pitchFamily="2" charset="2"/>
              <a:buChar char="u"/>
            </a:pPr>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281870180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30"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30"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8"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9" name="Rectangle 6"/>
          <p:cNvSpPr>
            <a:spLocks noGrp="1" noChangeArrowheads="1"/>
          </p:cNvSpPr>
          <p:nvPr>
            <p:ph type="sldNum" sz="quarter" idx="12"/>
          </p:nvPr>
        </p:nvSpPr>
        <p:spPr/>
        <p:txBody>
          <a:bodyPr/>
          <a:lstStyle>
            <a:lvl1pPr>
              <a:defRPr/>
            </a:lvl1pPr>
          </a:lstStyle>
          <a:p>
            <a:pPr>
              <a:defRPr/>
            </a:pPr>
            <a:fld id="{20EC231B-5FE9-47B8-A853-419A17E384AC}" type="slidenum">
              <a:rPr lang="en-US" altLang="zh-CN">
                <a:solidFill>
                  <a:srgbClr val="000000"/>
                </a:solidFill>
              </a:rPr>
              <a:pPr>
                <a:defRPr/>
              </a:pPr>
              <a:t>‹#›</a:t>
            </a:fld>
            <a:endParaRPr lang="en-US" altLang="zh-CN">
              <a:solidFill>
                <a:srgbClr val="000000"/>
              </a:solidFill>
            </a:endParaRPr>
          </a:p>
        </p:txBody>
      </p:sp>
      <p:grpSp>
        <p:nvGrpSpPr>
          <p:cNvPr id="10" name="Group 3"/>
          <p:cNvGrpSpPr>
            <a:grpSpLocks/>
          </p:cNvGrpSpPr>
          <p:nvPr userDrawn="1"/>
        </p:nvGrpSpPr>
        <p:grpSpPr bwMode="auto">
          <a:xfrm>
            <a:off x="35496" y="195487"/>
            <a:ext cx="3672408" cy="2609865"/>
            <a:chOff x="144" y="96"/>
            <a:chExt cx="4416" cy="3408"/>
          </a:xfrm>
        </p:grpSpPr>
        <p:sp>
          <p:nvSpPr>
            <p:cNvPr id="11"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12"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4" name="TextBox 13"/>
          <p:cNvSpPr txBox="1"/>
          <p:nvPr userDrawn="1"/>
        </p:nvSpPr>
        <p:spPr>
          <a:xfrm>
            <a:off x="35496" y="-40775"/>
            <a:ext cx="2160240" cy="276999"/>
          </a:xfrm>
          <a:prstGeom prst="rect">
            <a:avLst/>
          </a:prstGeom>
          <a:noFill/>
        </p:spPr>
        <p:txBody>
          <a:bodyPr wrap="square" rtlCol="0">
            <a:spAutoFit/>
          </a:bodyPr>
          <a:lstStyle/>
          <a:p>
            <a:pPr>
              <a:buFont typeface="Wingdings" pitchFamily="2" charset="2"/>
              <a:buChar char="u"/>
            </a:pPr>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140971479"/>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5" name="Rectangle 6"/>
          <p:cNvSpPr>
            <a:spLocks noGrp="1" noChangeArrowheads="1"/>
          </p:cNvSpPr>
          <p:nvPr>
            <p:ph type="sldNum" sz="quarter" idx="12"/>
          </p:nvPr>
        </p:nvSpPr>
        <p:spPr/>
        <p:txBody>
          <a:bodyPr/>
          <a:lstStyle>
            <a:lvl1pPr>
              <a:defRPr/>
            </a:lvl1pPr>
          </a:lstStyle>
          <a:p>
            <a:pPr>
              <a:defRPr/>
            </a:pPr>
            <a:fld id="{1844ABF0-412F-4A99-996E-EDFE832F81C4}" type="slidenum">
              <a:rPr lang="en-US" altLang="zh-CN">
                <a:solidFill>
                  <a:srgbClr val="000000"/>
                </a:solidFill>
              </a:rPr>
              <a:pPr>
                <a:defRPr/>
              </a:pPr>
              <a:t>‹#›</a:t>
            </a:fld>
            <a:endParaRPr lang="en-US" altLang="zh-CN">
              <a:solidFill>
                <a:srgbClr val="000000"/>
              </a:solidFill>
            </a:endParaRPr>
          </a:p>
        </p:txBody>
      </p:sp>
      <p:grpSp>
        <p:nvGrpSpPr>
          <p:cNvPr id="6" name="Group 3"/>
          <p:cNvGrpSpPr>
            <a:grpSpLocks/>
          </p:cNvGrpSpPr>
          <p:nvPr userDrawn="1"/>
        </p:nvGrpSpPr>
        <p:grpSpPr bwMode="auto">
          <a:xfrm>
            <a:off x="35496" y="195487"/>
            <a:ext cx="3672408" cy="2609865"/>
            <a:chOff x="144" y="96"/>
            <a:chExt cx="4416" cy="3408"/>
          </a:xfrm>
        </p:grpSpPr>
        <p:sp>
          <p:nvSpPr>
            <p:cNvPr id="7"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8"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0" name="TextBox 9"/>
          <p:cNvSpPr txBox="1"/>
          <p:nvPr userDrawn="1"/>
        </p:nvSpPr>
        <p:spPr>
          <a:xfrm>
            <a:off x="35496" y="-40775"/>
            <a:ext cx="2160240" cy="276999"/>
          </a:xfrm>
          <a:prstGeom prst="rect">
            <a:avLst/>
          </a:prstGeom>
          <a:noFill/>
        </p:spPr>
        <p:txBody>
          <a:bodyPr wrap="square" rtlCol="0">
            <a:spAutoFit/>
          </a:bodyPr>
          <a:lstStyle/>
          <a:p>
            <a:pPr>
              <a:buFont typeface="Wingdings" pitchFamily="2" charset="2"/>
              <a:buChar char="u"/>
            </a:pPr>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2289508794"/>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4" name="Rectangle 6"/>
          <p:cNvSpPr>
            <a:spLocks noGrp="1" noChangeArrowheads="1"/>
          </p:cNvSpPr>
          <p:nvPr>
            <p:ph type="sldNum" sz="quarter" idx="12"/>
          </p:nvPr>
        </p:nvSpPr>
        <p:spPr/>
        <p:txBody>
          <a:bodyPr/>
          <a:lstStyle>
            <a:lvl1pPr>
              <a:defRPr/>
            </a:lvl1pPr>
          </a:lstStyle>
          <a:p>
            <a:pPr>
              <a:defRPr/>
            </a:pPr>
            <a:fld id="{9E118A33-497B-42D1-BA57-E69A746CA11F}" type="slidenum">
              <a:rPr lang="en-US" altLang="zh-CN">
                <a:solidFill>
                  <a:srgbClr val="000000"/>
                </a:solidFill>
              </a:rPr>
              <a:pPr>
                <a:defRPr/>
              </a:pPr>
              <a:t>‹#›</a:t>
            </a:fld>
            <a:endParaRPr lang="en-US" altLang="zh-CN">
              <a:solidFill>
                <a:srgbClr val="000000"/>
              </a:solidFill>
            </a:endParaRPr>
          </a:p>
        </p:txBody>
      </p:sp>
      <p:grpSp>
        <p:nvGrpSpPr>
          <p:cNvPr id="5" name="Group 3"/>
          <p:cNvGrpSpPr>
            <a:grpSpLocks/>
          </p:cNvGrpSpPr>
          <p:nvPr userDrawn="1"/>
        </p:nvGrpSpPr>
        <p:grpSpPr bwMode="auto">
          <a:xfrm>
            <a:off x="35496" y="195487"/>
            <a:ext cx="3672408" cy="2609865"/>
            <a:chOff x="144" y="96"/>
            <a:chExt cx="4416" cy="3408"/>
          </a:xfrm>
        </p:grpSpPr>
        <p:sp>
          <p:nvSpPr>
            <p:cNvPr id="6"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7"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8" name="TextBox 7"/>
          <p:cNvSpPr txBox="1"/>
          <p:nvPr userDrawn="1"/>
        </p:nvSpPr>
        <p:spPr>
          <a:xfrm>
            <a:off x="35496" y="-40775"/>
            <a:ext cx="2160240" cy="276999"/>
          </a:xfrm>
          <a:prstGeom prst="rect">
            <a:avLst/>
          </a:prstGeom>
          <a:noFill/>
        </p:spPr>
        <p:txBody>
          <a:bodyPr wrap="square" rtlCol="0">
            <a:spAutoFit/>
          </a:bodyPr>
          <a:lstStyle/>
          <a:p>
            <a:pPr>
              <a:buFont typeface="Wingdings" pitchFamily="2" charset="2"/>
              <a:buChar char="u"/>
            </a:pPr>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一阶电路的零状态响应</a:t>
            </a:r>
          </a:p>
        </p:txBody>
      </p:sp>
    </p:spTree>
    <p:extLst>
      <p:ext uri="{BB962C8B-B14F-4D97-AF65-F5344CB8AC3E}">
        <p14:creationId xmlns:p14="http://schemas.microsoft.com/office/powerpoint/2010/main" val="207708971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2"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908DE046-DD5A-40D9-A263-F9C0535729AE}" type="slidenum">
              <a:rPr lang="en-US" altLang="zh-CN">
                <a:solidFill>
                  <a:srgbClr val="000000"/>
                </a:solidFill>
              </a:rPr>
              <a:pPr>
                <a:defRPr/>
              </a:pPr>
              <a:t>‹#›</a:t>
            </a:fld>
            <a:endParaRPr lang="en-US" altLang="zh-CN">
              <a:solidFill>
                <a:srgbClr val="000000"/>
              </a:solidFill>
            </a:endParaRPr>
          </a:p>
        </p:txBody>
      </p:sp>
      <p:grpSp>
        <p:nvGrpSpPr>
          <p:cNvPr id="8" name="Group 3"/>
          <p:cNvGrpSpPr>
            <a:grpSpLocks/>
          </p:cNvGrpSpPr>
          <p:nvPr userDrawn="1"/>
        </p:nvGrpSpPr>
        <p:grpSpPr bwMode="auto">
          <a:xfrm>
            <a:off x="35496" y="195487"/>
            <a:ext cx="3672408" cy="2609865"/>
            <a:chOff x="144" y="96"/>
            <a:chExt cx="4416" cy="3408"/>
          </a:xfrm>
        </p:grpSpPr>
        <p:sp>
          <p:nvSpPr>
            <p:cNvPr id="9"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10"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2" name="TextBox 11"/>
          <p:cNvSpPr txBox="1"/>
          <p:nvPr userDrawn="1"/>
        </p:nvSpPr>
        <p:spPr>
          <a:xfrm>
            <a:off x="35496" y="-40775"/>
            <a:ext cx="2160240" cy="276999"/>
          </a:xfrm>
          <a:prstGeom prst="rect">
            <a:avLst/>
          </a:prstGeom>
          <a:noFill/>
        </p:spPr>
        <p:txBody>
          <a:bodyPr wrap="square" rtlCol="0">
            <a:spAutoFit/>
          </a:bodyPr>
          <a:lstStyle/>
          <a:p>
            <a:pPr>
              <a:buFont typeface="Wingdings" pitchFamily="2" charset="2"/>
              <a:buChar char="u"/>
            </a:pPr>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148710932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04E205C7-11CD-41E6-86EB-786D66538412}" type="slidenum">
              <a:rPr lang="en-US" altLang="zh-CN">
                <a:solidFill>
                  <a:srgbClr val="000000"/>
                </a:solidFill>
              </a:rPr>
              <a:pPr>
                <a:defRPr/>
              </a:pPr>
              <a:t>‹#›</a:t>
            </a:fld>
            <a:endParaRPr lang="en-US" altLang="zh-CN">
              <a:solidFill>
                <a:srgbClr val="000000"/>
              </a:solidFill>
            </a:endParaRPr>
          </a:p>
        </p:txBody>
      </p:sp>
      <p:grpSp>
        <p:nvGrpSpPr>
          <p:cNvPr id="8" name="Group 3"/>
          <p:cNvGrpSpPr>
            <a:grpSpLocks/>
          </p:cNvGrpSpPr>
          <p:nvPr userDrawn="1"/>
        </p:nvGrpSpPr>
        <p:grpSpPr bwMode="auto">
          <a:xfrm>
            <a:off x="35496" y="195487"/>
            <a:ext cx="3672408" cy="2609865"/>
            <a:chOff x="144" y="96"/>
            <a:chExt cx="4416" cy="3408"/>
          </a:xfrm>
        </p:grpSpPr>
        <p:sp>
          <p:nvSpPr>
            <p:cNvPr id="9"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10"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6" name="TextBox 15"/>
          <p:cNvSpPr txBox="1"/>
          <p:nvPr userDrawn="1"/>
        </p:nvSpPr>
        <p:spPr>
          <a:xfrm>
            <a:off x="35496" y="-40775"/>
            <a:ext cx="2160240" cy="276999"/>
          </a:xfrm>
          <a:prstGeom prst="rect">
            <a:avLst/>
          </a:prstGeom>
          <a:noFill/>
        </p:spPr>
        <p:txBody>
          <a:bodyPr wrap="square" rtlCol="0">
            <a:spAutoFit/>
          </a:bodyPr>
          <a:lstStyle/>
          <a:p>
            <a:pPr>
              <a:buFont typeface="Wingdings" pitchFamily="2" charset="2"/>
              <a:buChar char="u"/>
            </a:pPr>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101009261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bwMode="auto">
          <a:xfrm>
            <a:off x="685800" y="457200"/>
            <a:ext cx="77724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dirty="0"/>
              <a:t>单击此处编辑母版标题样式</a:t>
            </a:r>
          </a:p>
        </p:txBody>
      </p:sp>
      <p:sp>
        <p:nvSpPr>
          <p:cNvPr id="108547" name="Rectangle 3"/>
          <p:cNvSpPr>
            <a:spLocks noGrp="1" noChangeArrowheads="1"/>
          </p:cNvSpPr>
          <p:nvPr>
            <p:ph type="body" idx="1"/>
          </p:nvPr>
        </p:nvSpPr>
        <p:spPr bwMode="auto">
          <a:xfrm>
            <a:off x="685800" y="1485900"/>
            <a:ext cx="7772400" cy="3086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28" name="Rectangle 4"/>
          <p:cNvSpPr>
            <a:spLocks noGrp="1" noChangeArrowheads="1"/>
          </p:cNvSpPr>
          <p:nvPr>
            <p:ph type="dt" sz="half" idx="2"/>
          </p:nvPr>
        </p:nvSpPr>
        <p:spPr bwMode="auto">
          <a:xfrm>
            <a:off x="685800" y="4686300"/>
            <a:ext cx="19050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ltLang="zh-CN">
              <a:solidFill>
                <a:srgbClr val="000000"/>
              </a:solidFill>
            </a:endParaRPr>
          </a:p>
        </p:txBody>
      </p:sp>
      <p:sp>
        <p:nvSpPr>
          <p:cNvPr id="1029" name="Rectangle 5"/>
          <p:cNvSpPr>
            <a:spLocks noGrp="1" noChangeArrowheads="1"/>
          </p:cNvSpPr>
          <p:nvPr>
            <p:ph type="ftr" sz="quarter" idx="3"/>
          </p:nvPr>
        </p:nvSpPr>
        <p:spPr bwMode="auto">
          <a:xfrm>
            <a:off x="3124200" y="4686300"/>
            <a:ext cx="28956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ltLang="zh-CN">
              <a:solidFill>
                <a:srgbClr val="000000"/>
              </a:solidFill>
            </a:endParaRPr>
          </a:p>
        </p:txBody>
      </p:sp>
      <p:sp>
        <p:nvSpPr>
          <p:cNvPr id="1030" name="Rectangle 6"/>
          <p:cNvSpPr>
            <a:spLocks noGrp="1" noChangeArrowheads="1"/>
          </p:cNvSpPr>
          <p:nvPr>
            <p:ph type="sldNum" sz="quarter" idx="4"/>
          </p:nvPr>
        </p:nvSpPr>
        <p:spPr bwMode="auto">
          <a:xfrm>
            <a:off x="6553200" y="4686300"/>
            <a:ext cx="19050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C1378BEA-C741-46D1-BF3D-CF27B0C09EBA}" type="slidenum">
              <a:rPr lang="en-US" altLang="zh-CN">
                <a:solidFill>
                  <a:srgbClr val="000000"/>
                </a:solidFill>
              </a:rPr>
              <a:pPr>
                <a:defRPr/>
              </a:pPr>
              <a:t>‹#›</a:t>
            </a:fld>
            <a:endParaRPr lang="en-US" altLang="zh-CN">
              <a:solidFill>
                <a:srgbClr val="000000"/>
              </a:solidFill>
            </a:endParaRPr>
          </a:p>
        </p:txBody>
      </p:sp>
      <p:pic>
        <p:nvPicPr>
          <p:cNvPr id="14" name="Picture 3"/>
          <p:cNvPicPr>
            <a:picLocks noChangeAspect="1" noChangeArrowheads="1"/>
          </p:cNvPicPr>
          <p:nvPr userDrawn="1"/>
        </p:nvPicPr>
        <p:blipFill>
          <a:blip r:embed="rId14">
            <a:extLst>
              <a:ext uri="{28A0092B-C50C-407E-A947-70E740481C1C}">
                <a14:useLocalDpi xmlns:a14="http://schemas.microsoft.com/office/drawing/2010/main" val="0"/>
              </a:ext>
            </a:extLst>
          </a:blip>
          <a:srcRect t="-2243" r="58095"/>
          <a:stretch>
            <a:fillRect/>
          </a:stretch>
        </p:blipFill>
        <p:spPr bwMode="auto">
          <a:xfrm>
            <a:off x="7775577" y="4754562"/>
            <a:ext cx="1368425" cy="388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1471894"/>
      </p:ext>
    </p:extLst>
  </p:cSld>
  <p:clrMap bg1="lt1" tx1="dk1" bg2="lt2" tx2="dk2" accent1="accent1" accent2="accent2" accent3="accent3" accent4="accent4" accent5="accent5" accent6="accent6" hlink="hlink" folHlink="folHlink"/>
  <p:sldLayoutIdLst>
    <p:sldLayoutId id="2147484395" r:id="rId1"/>
    <p:sldLayoutId id="2147484396" r:id="rId2"/>
    <p:sldLayoutId id="2147484397" r:id="rId3"/>
    <p:sldLayoutId id="2147484398" r:id="rId4"/>
    <p:sldLayoutId id="2147484399" r:id="rId5"/>
    <p:sldLayoutId id="2147484400" r:id="rId6"/>
    <p:sldLayoutId id="2147484401" r:id="rId7"/>
    <p:sldLayoutId id="2147484402" r:id="rId8"/>
    <p:sldLayoutId id="2147484403" r:id="rId9"/>
    <p:sldLayoutId id="2147484404" r:id="rId10"/>
    <p:sldLayoutId id="2147484405" r:id="rId11"/>
    <p:sldLayoutId id="2147484406" r:id="rId12"/>
  </p:sldLayoutIdLst>
  <p:transition/>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2pPr>
      <a:lvl3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3pPr>
      <a:lvl4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4pPr>
      <a:lvl5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5pPr>
      <a:lvl6pPr marL="457200" algn="ctr" rtl="0" fontAlgn="base">
        <a:spcBef>
          <a:spcPct val="0"/>
        </a:spcBef>
        <a:spcAft>
          <a:spcPct val="0"/>
        </a:spcAft>
        <a:defRPr kumimoji="1" sz="4400">
          <a:solidFill>
            <a:schemeClr val="tx2"/>
          </a:solidFill>
          <a:latin typeface="Times New Roman" pitchFamily="18" charset="0"/>
          <a:ea typeface="宋体" pitchFamily="2" charset="-122"/>
        </a:defRPr>
      </a:lvl6pPr>
      <a:lvl7pPr marL="914400" algn="ctr" rtl="0" fontAlgn="base">
        <a:spcBef>
          <a:spcPct val="0"/>
        </a:spcBef>
        <a:spcAft>
          <a:spcPct val="0"/>
        </a:spcAft>
        <a:defRPr kumimoji="1" sz="4400">
          <a:solidFill>
            <a:schemeClr val="tx2"/>
          </a:solidFill>
          <a:latin typeface="Times New Roman" pitchFamily="18" charset="0"/>
          <a:ea typeface="宋体" pitchFamily="2" charset="-122"/>
        </a:defRPr>
      </a:lvl7pPr>
      <a:lvl8pPr marL="1371600" algn="ctr" rtl="0" fontAlgn="base">
        <a:spcBef>
          <a:spcPct val="0"/>
        </a:spcBef>
        <a:spcAft>
          <a:spcPct val="0"/>
        </a:spcAft>
        <a:defRPr kumimoji="1" sz="4400">
          <a:solidFill>
            <a:schemeClr val="tx2"/>
          </a:solidFill>
          <a:latin typeface="Times New Roman" pitchFamily="18" charset="0"/>
          <a:ea typeface="宋体" pitchFamily="2" charset="-122"/>
        </a:defRPr>
      </a:lvl8pPr>
      <a:lvl9pPr marL="1828800" algn="ctr" rtl="0" fontAlgn="base">
        <a:spcBef>
          <a:spcPct val="0"/>
        </a:spcBef>
        <a:spcAft>
          <a:spcPct val="0"/>
        </a:spcAft>
        <a:defRPr kumimoji="1" sz="4400">
          <a:solidFill>
            <a:schemeClr val="tx2"/>
          </a:solidFill>
          <a:latin typeface="Times New Roman" pitchFamily="18" charset="0"/>
          <a:ea typeface="宋体" pitchFamily="2" charset="-122"/>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3.bin"/><Relationship Id="rId7"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8.wmf"/><Relationship Id="rId5" Type="http://schemas.openxmlformats.org/officeDocument/2006/relationships/oleObject" Target="../embeddings/oleObject34.bin"/><Relationship Id="rId4" Type="http://schemas.openxmlformats.org/officeDocument/2006/relationships/image" Target="../media/image32.wmf"/></Relationships>
</file>

<file path=ppt/slides/_rels/slide11.xml.rels><?xml version="1.0" encoding="UTF-8" standalone="yes"?>
<Relationships xmlns="http://schemas.openxmlformats.org/package/2006/relationships"><Relationship Id="rId8" Type="http://schemas.openxmlformats.org/officeDocument/2006/relationships/image" Target="../media/image41.wmf"/><Relationship Id="rId3" Type="http://schemas.openxmlformats.org/officeDocument/2006/relationships/oleObject" Target="../embeddings/oleObject35.bin"/><Relationship Id="rId7" Type="http://schemas.openxmlformats.org/officeDocument/2006/relationships/oleObject" Target="../embeddings/oleObject37.bin"/><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40.wmf"/><Relationship Id="rId5" Type="http://schemas.openxmlformats.org/officeDocument/2006/relationships/oleObject" Target="../embeddings/oleObject36.bin"/><Relationship Id="rId10" Type="http://schemas.openxmlformats.org/officeDocument/2006/relationships/image" Target="../media/image42.png"/><Relationship Id="rId4" Type="http://schemas.openxmlformats.org/officeDocument/2006/relationships/image" Target="../media/image39.wmf"/></Relationships>
</file>

<file path=ppt/slides/_rels/slide12.xml.rels><?xml version="1.0" encoding="UTF-8" standalone="yes"?>
<Relationships xmlns="http://schemas.openxmlformats.org/package/2006/relationships"><Relationship Id="rId8" Type="http://schemas.openxmlformats.org/officeDocument/2006/relationships/image" Target="../media/image44.wmf"/><Relationship Id="rId3" Type="http://schemas.openxmlformats.org/officeDocument/2006/relationships/oleObject" Target="../embeddings/oleObject38.bin"/><Relationship Id="rId7" Type="http://schemas.openxmlformats.org/officeDocument/2006/relationships/oleObject" Target="../embeddings/oleObject40.bin"/><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43.wmf"/><Relationship Id="rId5" Type="http://schemas.openxmlformats.org/officeDocument/2006/relationships/oleObject" Target="../embeddings/oleObject39.bin"/><Relationship Id="rId4" Type="http://schemas.openxmlformats.org/officeDocument/2006/relationships/image" Target="../media/image42.wmf"/></Relationships>
</file>

<file path=ppt/slides/_rels/slide1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 Id="rId6" Type="http://schemas.openxmlformats.org/officeDocument/2006/relationships/image" Target="../media/image48.wmf"/><Relationship Id="rId5" Type="http://schemas.openxmlformats.org/officeDocument/2006/relationships/oleObject" Target="../embeddings/oleObject41.bin"/><Relationship Id="rId4" Type="http://schemas.openxmlformats.org/officeDocument/2006/relationships/image" Target="../media/image47.png"/></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44.bin"/><Relationship Id="rId3" Type="http://schemas.openxmlformats.org/officeDocument/2006/relationships/image" Target="../media/image47.png"/><Relationship Id="rId7" Type="http://schemas.openxmlformats.org/officeDocument/2006/relationships/image" Target="../media/image50.wmf"/><Relationship Id="rId2" Type="http://schemas.openxmlformats.org/officeDocument/2006/relationships/image" Target="../media/image46.png"/><Relationship Id="rId1" Type="http://schemas.openxmlformats.org/officeDocument/2006/relationships/slideLayout" Target="../slideLayouts/slideLayout7.xml"/><Relationship Id="rId6" Type="http://schemas.openxmlformats.org/officeDocument/2006/relationships/oleObject" Target="../embeddings/oleObject43.bin"/><Relationship Id="rId5" Type="http://schemas.openxmlformats.org/officeDocument/2006/relationships/image" Target="../media/image49.wmf"/><Relationship Id="rId4" Type="http://schemas.openxmlformats.org/officeDocument/2006/relationships/oleObject" Target="../embeddings/oleObject42.bin"/><Relationship Id="rId9" Type="http://schemas.openxmlformats.org/officeDocument/2006/relationships/image" Target="../media/image51.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 Id="rId6" Type="http://schemas.openxmlformats.org/officeDocument/2006/relationships/image" Target="../media/image56.wmf"/><Relationship Id="rId5" Type="http://schemas.openxmlformats.org/officeDocument/2006/relationships/oleObject" Target="../embeddings/oleObject45.bin"/><Relationship Id="rId4" Type="http://schemas.openxmlformats.org/officeDocument/2006/relationships/image" Target="../media/image55.png"/></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47.bin"/><Relationship Id="rId13" Type="http://schemas.openxmlformats.org/officeDocument/2006/relationships/image" Target="../media/image61.wmf"/><Relationship Id="rId18" Type="http://schemas.openxmlformats.org/officeDocument/2006/relationships/oleObject" Target="../embeddings/oleObject52.bin"/><Relationship Id="rId3" Type="http://schemas.openxmlformats.org/officeDocument/2006/relationships/image" Target="../media/image53.png"/><Relationship Id="rId7" Type="http://schemas.openxmlformats.org/officeDocument/2006/relationships/image" Target="../media/image58.wmf"/><Relationship Id="rId12" Type="http://schemas.openxmlformats.org/officeDocument/2006/relationships/oleObject" Target="../embeddings/oleObject49.bin"/><Relationship Id="rId17" Type="http://schemas.openxmlformats.org/officeDocument/2006/relationships/image" Target="../media/image63.wmf"/><Relationship Id="rId2" Type="http://schemas.openxmlformats.org/officeDocument/2006/relationships/image" Target="../media/image57.png"/><Relationship Id="rId16" Type="http://schemas.openxmlformats.org/officeDocument/2006/relationships/oleObject" Target="../embeddings/oleObject51.bin"/><Relationship Id="rId1" Type="http://schemas.openxmlformats.org/officeDocument/2006/relationships/slideLayout" Target="../slideLayouts/slideLayout7.xml"/><Relationship Id="rId6" Type="http://schemas.openxmlformats.org/officeDocument/2006/relationships/oleObject" Target="../embeddings/oleObject46.bin"/><Relationship Id="rId11" Type="http://schemas.openxmlformats.org/officeDocument/2006/relationships/image" Target="../media/image60.wmf"/><Relationship Id="rId5" Type="http://schemas.openxmlformats.org/officeDocument/2006/relationships/image" Target="../media/image55.png"/><Relationship Id="rId15" Type="http://schemas.openxmlformats.org/officeDocument/2006/relationships/image" Target="../media/image62.wmf"/><Relationship Id="rId10" Type="http://schemas.openxmlformats.org/officeDocument/2006/relationships/oleObject" Target="../embeddings/oleObject48.bin"/><Relationship Id="rId19" Type="http://schemas.openxmlformats.org/officeDocument/2006/relationships/image" Target="../media/image64.wmf"/><Relationship Id="rId4" Type="http://schemas.openxmlformats.org/officeDocument/2006/relationships/image" Target="../media/image54.png"/><Relationship Id="rId9" Type="http://schemas.openxmlformats.org/officeDocument/2006/relationships/image" Target="../media/image59.wmf"/><Relationship Id="rId14" Type="http://schemas.openxmlformats.org/officeDocument/2006/relationships/oleObject" Target="../embeddings/oleObject50.bin"/></Relationships>
</file>

<file path=ppt/slides/_rels/slide19.x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oleObject" Target="../embeddings/oleObject53.bin"/><Relationship Id="rId1" Type="http://schemas.openxmlformats.org/officeDocument/2006/relationships/slideLayout" Target="../slideLayouts/slideLayout7.xml"/><Relationship Id="rId4" Type="http://schemas.openxmlformats.org/officeDocument/2006/relationships/image" Target="../media/image66.png"/></Relationships>
</file>

<file path=ppt/slides/_rels/slide2.xml.rels><?xml version="1.0" encoding="UTF-8" standalone="yes"?>
<Relationships xmlns="http://schemas.openxmlformats.org/package/2006/relationships"><Relationship Id="rId8" Type="http://schemas.openxmlformats.org/officeDocument/2006/relationships/image" Target="../media/image6.wmf"/><Relationship Id="rId13" Type="http://schemas.openxmlformats.org/officeDocument/2006/relationships/oleObject" Target="../embeddings/oleObject5.bin"/><Relationship Id="rId3" Type="http://schemas.openxmlformats.org/officeDocument/2006/relationships/oleObject" Target="../embeddings/oleObject1.bin"/><Relationship Id="rId7" Type="http://schemas.openxmlformats.org/officeDocument/2006/relationships/oleObject" Target="../embeddings/oleObject2.bin"/><Relationship Id="rId12" Type="http://schemas.openxmlformats.org/officeDocument/2006/relationships/image" Target="../media/image8.wmf"/><Relationship Id="rId2" Type="http://schemas.openxmlformats.org/officeDocument/2006/relationships/notesSlide" Target="../notesSlides/notesSlide2.xml"/><Relationship Id="rId16" Type="http://schemas.openxmlformats.org/officeDocument/2006/relationships/image" Target="../media/image10.wmf"/><Relationship Id="rId1" Type="http://schemas.openxmlformats.org/officeDocument/2006/relationships/slideLayout" Target="../slideLayouts/slideLayout7.xml"/><Relationship Id="rId6" Type="http://schemas.openxmlformats.org/officeDocument/2006/relationships/image" Target="../media/image5.jpeg"/><Relationship Id="rId11" Type="http://schemas.openxmlformats.org/officeDocument/2006/relationships/oleObject" Target="../embeddings/oleObject4.bin"/><Relationship Id="rId5" Type="http://schemas.openxmlformats.org/officeDocument/2006/relationships/image" Target="../media/image4.png"/><Relationship Id="rId15" Type="http://schemas.openxmlformats.org/officeDocument/2006/relationships/oleObject" Target="../embeddings/oleObject6.bin"/><Relationship Id="rId10" Type="http://schemas.openxmlformats.org/officeDocument/2006/relationships/image" Target="../media/image7.wmf"/><Relationship Id="rId4" Type="http://schemas.openxmlformats.org/officeDocument/2006/relationships/image" Target="../media/image3.wmf"/><Relationship Id="rId9" Type="http://schemas.openxmlformats.org/officeDocument/2006/relationships/oleObject" Target="../embeddings/oleObject3.bin"/><Relationship Id="rId14" Type="http://schemas.openxmlformats.org/officeDocument/2006/relationships/image" Target="../media/image9.wmf"/></Relationships>
</file>

<file path=ppt/slides/_rels/slide20.xml.rels><?xml version="1.0" encoding="UTF-8" standalone="yes"?>
<Relationships xmlns="http://schemas.openxmlformats.org/package/2006/relationships"><Relationship Id="rId8" Type="http://schemas.openxmlformats.org/officeDocument/2006/relationships/image" Target="../media/image69.wmf"/><Relationship Id="rId3" Type="http://schemas.openxmlformats.org/officeDocument/2006/relationships/image" Target="../media/image67.wmf"/><Relationship Id="rId7" Type="http://schemas.openxmlformats.org/officeDocument/2006/relationships/oleObject" Target="../embeddings/oleObject56.bin"/><Relationship Id="rId2" Type="http://schemas.openxmlformats.org/officeDocument/2006/relationships/oleObject" Target="../embeddings/oleObject54.bin"/><Relationship Id="rId1" Type="http://schemas.openxmlformats.org/officeDocument/2006/relationships/slideLayout" Target="../slideLayouts/slideLayout7.xml"/><Relationship Id="rId6" Type="http://schemas.openxmlformats.org/officeDocument/2006/relationships/image" Target="../media/image66.png"/><Relationship Id="rId5" Type="http://schemas.openxmlformats.org/officeDocument/2006/relationships/image" Target="../media/image68.wmf"/><Relationship Id="rId10" Type="http://schemas.openxmlformats.org/officeDocument/2006/relationships/image" Target="../media/image70.wmf"/><Relationship Id="rId4" Type="http://schemas.openxmlformats.org/officeDocument/2006/relationships/oleObject" Target="../embeddings/oleObject55.bin"/><Relationship Id="rId9" Type="http://schemas.openxmlformats.org/officeDocument/2006/relationships/oleObject" Target="../embeddings/oleObject57.bin"/></Relationships>
</file>

<file path=ppt/slides/_rels/slide2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oleObject" Target="../embeddings/oleObject58.bin"/><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oleObject" Target="../embeddings/oleObject59.bin"/><Relationship Id="rId1" Type="http://schemas.openxmlformats.org/officeDocument/2006/relationships/slideLayout" Target="../slideLayouts/slideLayout7.xml"/><Relationship Id="rId5" Type="http://schemas.openxmlformats.org/officeDocument/2006/relationships/image" Target="../media/image73.wmf"/><Relationship Id="rId4" Type="http://schemas.openxmlformats.org/officeDocument/2006/relationships/oleObject" Target="../embeddings/oleObject60.bin"/></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64.bin"/><Relationship Id="rId3" Type="http://schemas.openxmlformats.org/officeDocument/2006/relationships/image" Target="../media/image74.wmf"/><Relationship Id="rId7" Type="http://schemas.openxmlformats.org/officeDocument/2006/relationships/image" Target="../media/image76.wmf"/><Relationship Id="rId2" Type="http://schemas.openxmlformats.org/officeDocument/2006/relationships/oleObject" Target="../embeddings/oleObject61.bin"/><Relationship Id="rId1" Type="http://schemas.openxmlformats.org/officeDocument/2006/relationships/slideLayout" Target="../slideLayouts/slideLayout7.xml"/><Relationship Id="rId6" Type="http://schemas.openxmlformats.org/officeDocument/2006/relationships/oleObject" Target="../embeddings/oleObject63.bin"/><Relationship Id="rId5" Type="http://schemas.openxmlformats.org/officeDocument/2006/relationships/image" Target="../media/image75.wmf"/><Relationship Id="rId4" Type="http://schemas.openxmlformats.org/officeDocument/2006/relationships/oleObject" Target="../embeddings/oleObject62.bin"/><Relationship Id="rId9" Type="http://schemas.openxmlformats.org/officeDocument/2006/relationships/image" Target="../media/image77.wmf"/></Relationships>
</file>

<file path=ppt/slides/_rels/slide24.xml.rels><?xml version="1.0" encoding="UTF-8" standalone="yes"?>
<Relationships xmlns="http://schemas.openxmlformats.org/package/2006/relationships"><Relationship Id="rId8" Type="http://schemas.openxmlformats.org/officeDocument/2006/relationships/image" Target="../media/image80.wmf"/><Relationship Id="rId13" Type="http://schemas.openxmlformats.org/officeDocument/2006/relationships/image" Target="../media/image4.png"/><Relationship Id="rId3" Type="http://schemas.openxmlformats.org/officeDocument/2006/relationships/oleObject" Target="../embeddings/oleObject65.bin"/><Relationship Id="rId7" Type="http://schemas.openxmlformats.org/officeDocument/2006/relationships/oleObject" Target="../embeddings/oleObject67.bin"/><Relationship Id="rId12" Type="http://schemas.openxmlformats.org/officeDocument/2006/relationships/image" Target="../media/image82.wm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79.wmf"/><Relationship Id="rId11" Type="http://schemas.openxmlformats.org/officeDocument/2006/relationships/oleObject" Target="../embeddings/oleObject69.bin"/><Relationship Id="rId5" Type="http://schemas.openxmlformats.org/officeDocument/2006/relationships/oleObject" Target="../embeddings/oleObject66.bin"/><Relationship Id="rId10" Type="http://schemas.openxmlformats.org/officeDocument/2006/relationships/image" Target="../media/image81.wmf"/><Relationship Id="rId4" Type="http://schemas.openxmlformats.org/officeDocument/2006/relationships/image" Target="../media/image78.wmf"/><Relationship Id="rId9" Type="http://schemas.openxmlformats.org/officeDocument/2006/relationships/oleObject" Target="../embeddings/oleObject68.bin"/></Relationships>
</file>

<file path=ppt/slides/_rels/slide25.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oleObject" Target="../embeddings/oleObject70.bin"/><Relationship Id="rId7" Type="http://schemas.openxmlformats.org/officeDocument/2006/relationships/image" Target="../media/image85.wmf"/><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oleObject" Target="../embeddings/oleObject71.bin"/><Relationship Id="rId5" Type="http://schemas.openxmlformats.org/officeDocument/2006/relationships/image" Target="../media/image84.png"/><Relationship Id="rId4" Type="http://schemas.openxmlformats.org/officeDocument/2006/relationships/image" Target="../media/image83.wmf"/><Relationship Id="rId9" Type="http://schemas.openxmlformats.org/officeDocument/2006/relationships/image" Target="../media/image87.png"/></Relationships>
</file>

<file path=ppt/slides/_rels/slide3.xml.rels><?xml version="1.0" encoding="UTF-8" standalone="yes"?>
<Relationships xmlns="http://schemas.openxmlformats.org/package/2006/relationships"><Relationship Id="rId8" Type="http://schemas.openxmlformats.org/officeDocument/2006/relationships/image" Target="../media/image13.wmf"/><Relationship Id="rId13" Type="http://schemas.openxmlformats.org/officeDocument/2006/relationships/oleObject" Target="../embeddings/oleObject12.bin"/><Relationship Id="rId18" Type="http://schemas.openxmlformats.org/officeDocument/2006/relationships/image" Target="../media/image18.wmf"/><Relationship Id="rId3" Type="http://schemas.openxmlformats.org/officeDocument/2006/relationships/oleObject" Target="../embeddings/oleObject7.bin"/><Relationship Id="rId21" Type="http://schemas.openxmlformats.org/officeDocument/2006/relationships/oleObject" Target="../embeddings/oleObject16.bin"/><Relationship Id="rId7" Type="http://schemas.openxmlformats.org/officeDocument/2006/relationships/oleObject" Target="../embeddings/oleObject9.bin"/><Relationship Id="rId12" Type="http://schemas.openxmlformats.org/officeDocument/2006/relationships/image" Target="../media/image15.wmf"/><Relationship Id="rId17" Type="http://schemas.openxmlformats.org/officeDocument/2006/relationships/oleObject" Target="../embeddings/oleObject14.bin"/><Relationship Id="rId2" Type="http://schemas.openxmlformats.org/officeDocument/2006/relationships/notesSlide" Target="../notesSlides/notesSlide3.xml"/><Relationship Id="rId16" Type="http://schemas.openxmlformats.org/officeDocument/2006/relationships/image" Target="../media/image17.wmf"/><Relationship Id="rId20" Type="http://schemas.openxmlformats.org/officeDocument/2006/relationships/image" Target="../media/image19.wmf"/><Relationship Id="rId1" Type="http://schemas.openxmlformats.org/officeDocument/2006/relationships/slideLayout" Target="../slideLayouts/slideLayout7.xml"/><Relationship Id="rId6" Type="http://schemas.openxmlformats.org/officeDocument/2006/relationships/image" Target="../media/image12.wmf"/><Relationship Id="rId11" Type="http://schemas.openxmlformats.org/officeDocument/2006/relationships/oleObject" Target="../embeddings/oleObject11.bin"/><Relationship Id="rId24" Type="http://schemas.openxmlformats.org/officeDocument/2006/relationships/image" Target="../media/image21.wmf"/><Relationship Id="rId5" Type="http://schemas.openxmlformats.org/officeDocument/2006/relationships/oleObject" Target="../embeddings/oleObject8.bin"/><Relationship Id="rId15" Type="http://schemas.openxmlformats.org/officeDocument/2006/relationships/oleObject" Target="../embeddings/oleObject13.bin"/><Relationship Id="rId23" Type="http://schemas.openxmlformats.org/officeDocument/2006/relationships/oleObject" Target="../embeddings/oleObject17.bin"/><Relationship Id="rId10" Type="http://schemas.openxmlformats.org/officeDocument/2006/relationships/image" Target="../media/image14.wmf"/><Relationship Id="rId19" Type="http://schemas.openxmlformats.org/officeDocument/2006/relationships/oleObject" Target="../embeddings/oleObject15.bin"/><Relationship Id="rId4" Type="http://schemas.openxmlformats.org/officeDocument/2006/relationships/image" Target="../media/image11.wmf"/><Relationship Id="rId9" Type="http://schemas.openxmlformats.org/officeDocument/2006/relationships/oleObject" Target="../embeddings/oleObject10.bin"/><Relationship Id="rId14" Type="http://schemas.openxmlformats.org/officeDocument/2006/relationships/image" Target="../media/image16.wmf"/><Relationship Id="rId22" Type="http://schemas.openxmlformats.org/officeDocument/2006/relationships/image" Target="../media/image20.wmf"/></Relationships>
</file>

<file path=ppt/slides/_rels/slide4.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oleObject" Target="../embeddings/oleObject18.bin"/><Relationship Id="rId7" Type="http://schemas.openxmlformats.org/officeDocument/2006/relationships/oleObject" Target="../embeddings/oleObject20.bin"/><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3.wmf"/><Relationship Id="rId5" Type="http://schemas.openxmlformats.org/officeDocument/2006/relationships/oleObject" Target="../embeddings/oleObject19.bin"/><Relationship Id="rId4" Type="http://schemas.openxmlformats.org/officeDocument/2006/relationships/image" Target="../media/image22.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3.wmf"/><Relationship Id="rId5" Type="http://schemas.openxmlformats.org/officeDocument/2006/relationships/oleObject" Target="../embeddings/oleObject22.bin"/><Relationship Id="rId4" Type="http://schemas.openxmlformats.org/officeDocument/2006/relationships/image" Target="../media/image25.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7.wmf"/><Relationship Id="rId5" Type="http://schemas.openxmlformats.org/officeDocument/2006/relationships/oleObject" Target="../embeddings/oleObject24.bin"/><Relationship Id="rId4" Type="http://schemas.openxmlformats.org/officeDocument/2006/relationships/image" Target="../media/image26.wmf"/></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oleObject" Target="../embeddings/oleObject25.bin"/><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oleObject" Target="../embeddings/oleObject26.bin"/><Relationship Id="rId7" Type="http://schemas.openxmlformats.org/officeDocument/2006/relationships/oleObject" Target="../embeddings/oleObject28.bin"/><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30.wmf"/><Relationship Id="rId5" Type="http://schemas.openxmlformats.org/officeDocument/2006/relationships/oleObject" Target="../embeddings/oleObject27.bin"/><Relationship Id="rId4" Type="http://schemas.openxmlformats.org/officeDocument/2006/relationships/image" Target="../media/image29.wmf"/></Relationships>
</file>

<file path=ppt/slides/_rels/slide9.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oleObject" Target="../embeddings/oleObject29.bin"/><Relationship Id="rId7" Type="http://schemas.openxmlformats.org/officeDocument/2006/relationships/image" Target="../media/image34.png"/><Relationship Id="rId12" Type="http://schemas.openxmlformats.org/officeDocument/2006/relationships/image" Target="../media/image37.wmf"/><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33.wmf"/><Relationship Id="rId11" Type="http://schemas.openxmlformats.org/officeDocument/2006/relationships/oleObject" Target="../embeddings/oleObject32.bin"/><Relationship Id="rId5" Type="http://schemas.openxmlformats.org/officeDocument/2006/relationships/oleObject" Target="../embeddings/oleObject30.bin"/><Relationship Id="rId10" Type="http://schemas.openxmlformats.org/officeDocument/2006/relationships/image" Target="../media/image36.wmf"/><Relationship Id="rId4" Type="http://schemas.openxmlformats.org/officeDocument/2006/relationships/image" Target="../media/image32.wmf"/><Relationship Id="rId9" Type="http://schemas.openxmlformats.org/officeDocument/2006/relationships/oleObject" Target="../embeddings/oleObject3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394962" y="2000248"/>
            <a:ext cx="4817344" cy="646331"/>
          </a:xfrm>
          <a:prstGeom prst="rect">
            <a:avLst/>
          </a:prstGeom>
        </p:spPr>
        <p:txBody>
          <a:bodyPr wrap="none">
            <a:spAutoFit/>
          </a:bodyPr>
          <a:lstStyle/>
          <a:p>
            <a:pPr>
              <a:spcBef>
                <a:spcPct val="50000"/>
              </a:spcBef>
            </a:pPr>
            <a:r>
              <a:rPr lang="zh-CN" altLang="en-US" sz="3600" b="1" dirty="0">
                <a:solidFill>
                  <a:schemeClr val="accent6">
                    <a:lumMod val="50000"/>
                  </a:schemeClr>
                </a:solidFill>
                <a:effectLst>
                  <a:outerShdw blurRad="38100" dist="38100" dir="2700000" algn="tl">
                    <a:srgbClr val="000000">
                      <a:alpha val="43137"/>
                    </a:srgbClr>
                  </a:outerShdw>
                </a:effectLst>
                <a:latin typeface="楷体_GB2312" pitchFamily="49" charset="-122"/>
                <a:ea typeface="楷体_GB2312" pitchFamily="49" charset="-122"/>
              </a:rPr>
              <a:t>一阶电路的零状态响应</a:t>
            </a:r>
          </a:p>
        </p:txBody>
      </p:sp>
    </p:spTree>
    <p:extLst>
      <p:ext uri="{BB962C8B-B14F-4D97-AF65-F5344CB8AC3E}">
        <p14:creationId xmlns:p14="http://schemas.microsoft.com/office/powerpoint/2010/main" val="2192268839"/>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 name="对象 45"/>
          <p:cNvGraphicFramePr>
            <a:graphicFrameLocks noChangeAspect="1"/>
          </p:cNvGraphicFramePr>
          <p:nvPr>
            <p:extLst>
              <p:ext uri="{D42A27DB-BD31-4B8C-83A1-F6EECF244321}">
                <p14:modId xmlns:p14="http://schemas.microsoft.com/office/powerpoint/2010/main" val="3459963917"/>
              </p:ext>
            </p:extLst>
          </p:nvPr>
        </p:nvGraphicFramePr>
        <p:xfrm>
          <a:off x="929674" y="430400"/>
          <a:ext cx="3425920" cy="656387"/>
        </p:xfrm>
        <a:graphic>
          <a:graphicData uri="http://schemas.openxmlformats.org/presentationml/2006/ole">
            <mc:AlternateContent xmlns:mc="http://schemas.openxmlformats.org/markup-compatibility/2006">
              <mc:Choice xmlns:v="urn:schemas-microsoft-com:vml" Requires="v">
                <p:oleObj name="Equation" r:id="rId3" imgW="1612800" imgH="342720" progId="Equation.DSMT4">
                  <p:embed/>
                </p:oleObj>
              </mc:Choice>
              <mc:Fallback>
                <p:oleObj name="Equation" r:id="rId3" imgW="1612800" imgH="342720" progId="Equation.DSMT4">
                  <p:embed/>
                  <p:pic>
                    <p:nvPicPr>
                      <p:cNvPr id="0" name=""/>
                      <p:cNvPicPr>
                        <a:picLocks noChangeAspect="1" noChangeArrowheads="1"/>
                      </p:cNvPicPr>
                      <p:nvPr/>
                    </p:nvPicPr>
                    <p:blipFill>
                      <a:blip r:embed="rId4"/>
                      <a:srcRect/>
                      <a:stretch>
                        <a:fillRect/>
                      </a:stretch>
                    </p:blipFill>
                    <p:spPr bwMode="auto">
                      <a:xfrm>
                        <a:off x="929674" y="430400"/>
                        <a:ext cx="3425920" cy="656387"/>
                      </a:xfrm>
                      <a:prstGeom prst="rect">
                        <a:avLst/>
                      </a:prstGeom>
                      <a:noFill/>
                      <a:ln>
                        <a:noFill/>
                      </a:ln>
                      <a:effectLst/>
                    </p:spPr>
                  </p:pic>
                </p:oleObj>
              </mc:Fallback>
            </mc:AlternateContent>
          </a:graphicData>
        </a:graphic>
      </p:graphicFrame>
      <p:graphicFrame>
        <p:nvGraphicFramePr>
          <p:cNvPr id="47" name="对象 46"/>
          <p:cNvGraphicFramePr>
            <a:graphicFrameLocks noChangeAspect="1"/>
          </p:cNvGraphicFramePr>
          <p:nvPr>
            <p:extLst>
              <p:ext uri="{D42A27DB-BD31-4B8C-83A1-F6EECF244321}">
                <p14:modId xmlns:p14="http://schemas.microsoft.com/office/powerpoint/2010/main" val="1639490142"/>
              </p:ext>
            </p:extLst>
          </p:nvPr>
        </p:nvGraphicFramePr>
        <p:xfrm>
          <a:off x="4644008" y="339502"/>
          <a:ext cx="3752850" cy="769937"/>
        </p:xfrm>
        <a:graphic>
          <a:graphicData uri="http://schemas.openxmlformats.org/presentationml/2006/ole">
            <mc:AlternateContent xmlns:mc="http://schemas.openxmlformats.org/markup-compatibility/2006">
              <mc:Choice xmlns:v="urn:schemas-microsoft-com:vml" Requires="v">
                <p:oleObj name="Equation" r:id="rId5" imgW="1892160" imgH="419040" progId="Equation.DSMT4">
                  <p:embed/>
                </p:oleObj>
              </mc:Choice>
              <mc:Fallback>
                <p:oleObj name="Equation" r:id="rId5" imgW="1892160" imgH="419040" progId="Equation.DSMT4">
                  <p:embed/>
                  <p:pic>
                    <p:nvPicPr>
                      <p:cNvPr id="0" name=""/>
                      <p:cNvPicPr>
                        <a:picLocks noChangeAspect="1" noChangeArrowheads="1"/>
                      </p:cNvPicPr>
                      <p:nvPr/>
                    </p:nvPicPr>
                    <p:blipFill>
                      <a:blip r:embed="rId6"/>
                      <a:srcRect/>
                      <a:stretch>
                        <a:fillRect/>
                      </a:stretch>
                    </p:blipFill>
                    <p:spPr bwMode="auto">
                      <a:xfrm>
                        <a:off x="4644008" y="339502"/>
                        <a:ext cx="3752850" cy="769937"/>
                      </a:xfrm>
                      <a:prstGeom prst="rect">
                        <a:avLst/>
                      </a:prstGeom>
                      <a:noFill/>
                      <a:ln>
                        <a:noFill/>
                      </a:ln>
                      <a:effectLst/>
                    </p:spPr>
                  </p:pic>
                </p:oleObj>
              </mc:Fallback>
            </mc:AlternateContent>
          </a:graphicData>
        </a:graphic>
      </p:graphicFrame>
      <p:sp>
        <p:nvSpPr>
          <p:cNvPr id="45" name="矩形 44"/>
          <p:cNvSpPr/>
          <p:nvPr/>
        </p:nvSpPr>
        <p:spPr bwMode="auto">
          <a:xfrm>
            <a:off x="1036617" y="430400"/>
            <a:ext cx="4257688" cy="1668969"/>
          </a:xfrm>
          <a:prstGeom prst="rect">
            <a:avLst/>
          </a:prstGeom>
          <a:noFill/>
          <a:ln w="28575">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grpSp>
        <p:nvGrpSpPr>
          <p:cNvPr id="27" name="组合 26"/>
          <p:cNvGrpSpPr/>
          <p:nvPr/>
        </p:nvGrpSpPr>
        <p:grpSpPr>
          <a:xfrm>
            <a:off x="251521" y="1084265"/>
            <a:ext cx="8125161" cy="3647725"/>
            <a:chOff x="2893967" y="2010827"/>
            <a:chExt cx="5523454" cy="1429918"/>
          </a:xfrm>
        </p:grpSpPr>
        <p:sp>
          <p:nvSpPr>
            <p:cNvPr id="28" name="Text Box 32"/>
            <p:cNvSpPr txBox="1">
              <a:spLocks noChangeArrowheads="1"/>
            </p:cNvSpPr>
            <p:nvPr/>
          </p:nvSpPr>
          <p:spPr bwMode="auto">
            <a:xfrm>
              <a:off x="3234444" y="2106711"/>
              <a:ext cx="5182977" cy="1334034"/>
            </a:xfrm>
            <a:prstGeom prst="rect">
              <a:avLst/>
            </a:prstGeom>
            <a:solidFill>
              <a:schemeClr val="bg1"/>
            </a:solidFill>
            <a:ln w="38100">
              <a:solidFill>
                <a:srgbClr val="3333FF"/>
              </a:solidFill>
              <a:miter lim="800000"/>
              <a:headEnd/>
              <a:tailEnd/>
            </a:ln>
            <a:effectLst/>
          </p:spPr>
          <p:txBody>
            <a:bodyPr wrap="square" anchor="ctr" anchorCtr="0">
              <a:no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nSpc>
                  <a:spcPct val="120000"/>
                </a:lnSpc>
                <a:spcBef>
                  <a:spcPct val="50000"/>
                </a:spcBef>
              </a:pPr>
              <a:endParaRPr lang="en-US" altLang="zh-CN" sz="2400" u="sng" dirty="0">
                <a:solidFill>
                  <a:srgbClr val="FF3300"/>
                </a:solidFill>
              </a:endParaRPr>
            </a:p>
            <a:p>
              <a:pPr algn="just">
                <a:lnSpc>
                  <a:spcPct val="120000"/>
                </a:lnSpc>
                <a:spcBef>
                  <a:spcPts val="0"/>
                </a:spcBef>
              </a:pPr>
              <a:endParaRPr lang="zh-CN" altLang="en-US" sz="2400" dirty="0">
                <a:sym typeface="Symbol" pitchFamily="18" charset="2"/>
              </a:endParaRPr>
            </a:p>
            <a:p>
              <a:pPr algn="just">
                <a:lnSpc>
                  <a:spcPct val="120000"/>
                </a:lnSpc>
                <a:spcBef>
                  <a:spcPts val="0"/>
                </a:spcBef>
              </a:pPr>
              <a:endParaRPr lang="zh-CN" altLang="en-US" sz="2400" dirty="0"/>
            </a:p>
          </p:txBody>
        </p:sp>
        <p:sp>
          <p:nvSpPr>
            <p:cNvPr id="29" name="Text Box 44"/>
            <p:cNvSpPr txBox="1">
              <a:spLocks noChangeArrowheads="1"/>
            </p:cNvSpPr>
            <p:nvPr/>
          </p:nvSpPr>
          <p:spPr bwMode="auto">
            <a:xfrm>
              <a:off x="2893967" y="2010827"/>
              <a:ext cx="738047" cy="180974"/>
            </a:xfrm>
            <a:prstGeom prst="rect">
              <a:avLst/>
            </a:prstGeom>
            <a:solidFill>
              <a:srgbClr val="3333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zh-CN" altLang="en-US" sz="2400" dirty="0">
                  <a:solidFill>
                    <a:schemeClr val="bg1"/>
                  </a:solidFill>
                  <a:latin typeface="+mn-ea"/>
                  <a:ea typeface="+mn-ea"/>
                </a:rPr>
                <a:t>结论</a:t>
              </a:r>
            </a:p>
          </p:txBody>
        </p:sp>
      </p:grpSp>
      <p:sp>
        <p:nvSpPr>
          <p:cNvPr id="2" name="矩形 1"/>
          <p:cNvSpPr/>
          <p:nvPr/>
        </p:nvSpPr>
        <p:spPr>
          <a:xfrm>
            <a:off x="794365" y="1635646"/>
            <a:ext cx="7756116" cy="2862322"/>
          </a:xfrm>
          <a:prstGeom prst="rect">
            <a:avLst/>
          </a:prstGeom>
        </p:spPr>
        <p:txBody>
          <a:bodyPr wrap="square">
            <a:spAutoFit/>
          </a:bodyPr>
          <a:lstStyle/>
          <a:p>
            <a:pPr marL="457200" indent="-457200">
              <a:lnSpc>
                <a:spcPct val="120000"/>
              </a:lnSpc>
              <a:spcBef>
                <a:spcPct val="50000"/>
              </a:spcBef>
              <a:buFont typeface="+mj-lt"/>
              <a:buAutoNum type="arabicPeriod"/>
            </a:pPr>
            <a:r>
              <a:rPr lang="en-US" altLang="zh-CN" b="1" dirty="0">
                <a:latin typeface="+mn-lt"/>
                <a:ea typeface="+mn-ea"/>
              </a:rPr>
              <a:t>  </a:t>
            </a:r>
            <a:r>
              <a:rPr lang="en-US" altLang="zh-CN" b="1" i="1" dirty="0" err="1">
                <a:latin typeface="+mn-lt"/>
                <a:ea typeface="+mn-ea"/>
              </a:rPr>
              <a:t>i</a:t>
            </a:r>
            <a:r>
              <a:rPr lang="en-US" altLang="zh-CN" b="1" baseline="-25000" dirty="0" err="1">
                <a:latin typeface="+mn-lt"/>
                <a:ea typeface="+mn-ea"/>
              </a:rPr>
              <a:t>L</a:t>
            </a:r>
            <a:r>
              <a:rPr lang="en-US" altLang="zh-CN" b="1" i="1" dirty="0">
                <a:latin typeface="+mn-lt"/>
                <a:ea typeface="+mn-ea"/>
              </a:rPr>
              <a:t>,</a:t>
            </a:r>
            <a:r>
              <a:rPr lang="en-US" altLang="zh-CN" b="1" i="1" baseline="-25000" dirty="0">
                <a:latin typeface="+mn-lt"/>
                <a:ea typeface="+mn-ea"/>
              </a:rPr>
              <a:t> </a:t>
            </a:r>
            <a:r>
              <a:rPr lang="en-US" altLang="zh-CN" b="1" i="1" dirty="0" err="1">
                <a:latin typeface="+mn-lt"/>
                <a:ea typeface="+mn-ea"/>
              </a:rPr>
              <a:t>u</a:t>
            </a:r>
            <a:r>
              <a:rPr lang="en-US" altLang="zh-CN" b="1" baseline="-25000" dirty="0" err="1">
                <a:latin typeface="+mn-lt"/>
                <a:ea typeface="+mn-ea"/>
              </a:rPr>
              <a:t>L</a:t>
            </a:r>
            <a:r>
              <a:rPr lang="en-US" altLang="zh-CN" b="1" dirty="0">
                <a:latin typeface="+mn-lt"/>
                <a:ea typeface="+mn-ea"/>
              </a:rPr>
              <a:t> </a:t>
            </a:r>
            <a:r>
              <a:rPr lang="zh-CN" altLang="en-US" b="1" dirty="0">
                <a:latin typeface="+mn-lt"/>
                <a:ea typeface="+mn-ea"/>
              </a:rPr>
              <a:t>以</a:t>
            </a:r>
            <a:r>
              <a:rPr lang="zh-CN" altLang="en-US" b="1" dirty="0">
                <a:solidFill>
                  <a:srgbClr val="FF0000"/>
                </a:solidFill>
                <a:latin typeface="+mn-lt"/>
                <a:ea typeface="+mn-ea"/>
              </a:rPr>
              <a:t>同一指数规律</a:t>
            </a:r>
            <a:r>
              <a:rPr lang="zh-CN" altLang="en-US" b="1" dirty="0">
                <a:latin typeface="+mn-lt"/>
                <a:ea typeface="+mn-ea"/>
              </a:rPr>
              <a:t>变化；</a:t>
            </a:r>
            <a:endParaRPr lang="en-US" altLang="zh-CN" b="1" dirty="0">
              <a:latin typeface="+mn-lt"/>
              <a:ea typeface="+mn-ea"/>
            </a:endParaRPr>
          </a:p>
          <a:p>
            <a:pPr marL="457200" indent="-457200">
              <a:lnSpc>
                <a:spcPct val="120000"/>
              </a:lnSpc>
              <a:spcBef>
                <a:spcPct val="50000"/>
              </a:spcBef>
              <a:buFont typeface="+mj-lt"/>
              <a:buAutoNum type="arabicPeriod"/>
            </a:pPr>
            <a:r>
              <a:rPr lang="zh-CN" altLang="en-US" b="1" dirty="0">
                <a:latin typeface="+mn-lt"/>
                <a:ea typeface="+mn-ea"/>
              </a:rPr>
              <a:t>充电过程的长短</a:t>
            </a:r>
            <a:r>
              <a:rPr lang="zh-CN" altLang="zh-CN" b="1" dirty="0">
                <a:latin typeface="+mn-lt"/>
                <a:ea typeface="+mn-ea"/>
              </a:rPr>
              <a:t>取决于</a:t>
            </a:r>
            <a:r>
              <a:rPr lang="en-US" altLang="zh-CN" b="1" i="1" dirty="0">
                <a:latin typeface="+mn-lt"/>
                <a:ea typeface="+mn-ea"/>
              </a:rPr>
              <a:t>L</a:t>
            </a:r>
            <a:r>
              <a:rPr lang="en-US" altLang="zh-CN" b="1" dirty="0">
                <a:latin typeface="+mn-lt"/>
                <a:ea typeface="+mn-ea"/>
              </a:rPr>
              <a:t>/</a:t>
            </a:r>
            <a:r>
              <a:rPr lang="en-US" altLang="zh-CN" b="1" i="1" dirty="0">
                <a:latin typeface="+mn-lt"/>
                <a:ea typeface="+mn-ea"/>
              </a:rPr>
              <a:t>R</a:t>
            </a:r>
            <a:endParaRPr lang="en-US" altLang="zh-CN" b="1" dirty="0">
              <a:latin typeface="+mn-lt"/>
              <a:ea typeface="+mn-ea"/>
            </a:endParaRPr>
          </a:p>
          <a:p>
            <a:pPr marL="457200" indent="-457200">
              <a:lnSpc>
                <a:spcPct val="120000"/>
              </a:lnSpc>
              <a:spcBef>
                <a:spcPct val="50000"/>
              </a:spcBef>
              <a:buFont typeface="+mj-lt"/>
              <a:buAutoNum type="arabicPeriod"/>
            </a:pPr>
            <a:r>
              <a:rPr lang="zh-CN" altLang="en-US" b="1" dirty="0"/>
              <a:t>令</a:t>
            </a:r>
            <a:r>
              <a:rPr lang="zh-CN" altLang="en-US" b="1" i="1" dirty="0">
                <a:solidFill>
                  <a:srgbClr val="FF0000"/>
                </a:solidFill>
                <a:sym typeface="Symbol" pitchFamily="18" charset="2"/>
              </a:rPr>
              <a:t></a:t>
            </a:r>
            <a:r>
              <a:rPr lang="zh-CN" altLang="en-US" b="1" dirty="0">
                <a:solidFill>
                  <a:srgbClr val="FF0000"/>
                </a:solidFill>
                <a:sym typeface="Symbol" pitchFamily="18" charset="2"/>
              </a:rPr>
              <a:t>  </a:t>
            </a:r>
            <a:r>
              <a:rPr lang="en-US" altLang="zh-CN" b="1" dirty="0">
                <a:solidFill>
                  <a:srgbClr val="FF0000"/>
                </a:solidFill>
              </a:rPr>
              <a:t>=</a:t>
            </a:r>
            <a:r>
              <a:rPr lang="en-US" altLang="zh-CN" b="1" i="1" dirty="0">
                <a:solidFill>
                  <a:srgbClr val="FF0000"/>
                </a:solidFill>
              </a:rPr>
              <a:t>L</a:t>
            </a:r>
            <a:r>
              <a:rPr lang="en-US" altLang="zh-CN" b="1" dirty="0">
                <a:solidFill>
                  <a:srgbClr val="FF0000"/>
                </a:solidFill>
              </a:rPr>
              <a:t>/</a:t>
            </a:r>
            <a:r>
              <a:rPr lang="en-US" altLang="zh-CN" b="1" i="1" dirty="0">
                <a:solidFill>
                  <a:srgbClr val="FF0000"/>
                </a:solidFill>
              </a:rPr>
              <a:t>R  </a:t>
            </a:r>
            <a:r>
              <a:rPr lang="en-US" altLang="zh-CN" b="1" dirty="0">
                <a:sym typeface="Symbol" pitchFamily="18" charset="2"/>
              </a:rPr>
              <a:t>  </a:t>
            </a:r>
            <a:r>
              <a:rPr lang="en-US" altLang="zh-CN" b="1" dirty="0"/>
              <a:t>RL</a:t>
            </a:r>
            <a:r>
              <a:rPr lang="zh-CN" altLang="en-US" b="1" dirty="0"/>
              <a:t>电路的时间常数</a:t>
            </a:r>
            <a:endParaRPr lang="en-US" altLang="zh-CN" b="1" dirty="0">
              <a:latin typeface="+mn-lt"/>
              <a:ea typeface="+mn-ea"/>
            </a:endParaRPr>
          </a:p>
          <a:p>
            <a:pPr marL="457200" indent="-457200">
              <a:lnSpc>
                <a:spcPct val="120000"/>
              </a:lnSpc>
              <a:spcBef>
                <a:spcPct val="50000"/>
              </a:spcBef>
              <a:buFont typeface="+mj-lt"/>
              <a:buAutoNum type="arabicPeriod"/>
            </a:pPr>
            <a:r>
              <a:rPr lang="zh-CN" altLang="en-US" b="1" u="sng" dirty="0">
                <a:solidFill>
                  <a:srgbClr val="FF3300"/>
                </a:solidFill>
                <a:latin typeface="+mn-lt"/>
                <a:ea typeface="+mn-ea"/>
              </a:rPr>
              <a:t>能量关系</a:t>
            </a:r>
            <a:r>
              <a:rPr lang="en-US" altLang="zh-CN" b="1" dirty="0">
                <a:latin typeface="+mn-lt"/>
                <a:ea typeface="+mn-ea"/>
              </a:rPr>
              <a:t>:</a:t>
            </a:r>
            <a:r>
              <a:rPr lang="zh-CN" altLang="en-US" b="1" dirty="0">
                <a:latin typeface="+mn-lt"/>
                <a:ea typeface="+mn-ea"/>
              </a:rPr>
              <a:t>电源提供的能量一部分被电阻消耗掉，一部分储存在电感中，充电效率</a:t>
            </a:r>
            <a:r>
              <a:rPr lang="en-US" altLang="zh-CN" b="1" dirty="0">
                <a:latin typeface="+mn-lt"/>
                <a:ea typeface="+mn-ea"/>
              </a:rPr>
              <a:t>50</a:t>
            </a:r>
            <a:r>
              <a:rPr lang="en-US" altLang="zh-CN" b="1" dirty="0">
                <a:latin typeface="+mn-lt"/>
                <a:ea typeface="+mn-ea"/>
                <a:sym typeface="Symbol" pitchFamily="18" charset="2"/>
              </a:rPr>
              <a:t></a:t>
            </a:r>
            <a:r>
              <a:rPr lang="zh-CN" altLang="en-US" b="1" dirty="0">
                <a:latin typeface="+mn-lt"/>
                <a:ea typeface="+mn-ea"/>
                <a:sym typeface="Symbol" pitchFamily="18" charset="2"/>
              </a:rPr>
              <a:t>。</a:t>
            </a:r>
            <a:endParaRPr lang="en-US" altLang="zh-CN" b="1" i="1" baseline="-25000" dirty="0">
              <a:latin typeface="+mn-lt"/>
              <a:ea typeface="+mn-ea"/>
            </a:endParaRPr>
          </a:p>
        </p:txBody>
      </p:sp>
      <p:sp>
        <p:nvSpPr>
          <p:cNvPr id="9" name="椭圆 8"/>
          <p:cNvSpPr/>
          <p:nvPr/>
        </p:nvSpPr>
        <p:spPr bwMode="auto">
          <a:xfrm>
            <a:off x="2699792" y="430400"/>
            <a:ext cx="588734" cy="576064"/>
          </a:xfrm>
          <a:prstGeom prst="ellipse">
            <a:avLst/>
          </a:prstGeom>
          <a:noFill/>
          <a:ln w="19050" cap="flat" cmpd="sng" algn="ctr">
            <a:solidFill>
              <a:srgbClr val="FF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10" name="椭圆 9"/>
          <p:cNvSpPr/>
          <p:nvPr/>
        </p:nvSpPr>
        <p:spPr bwMode="auto">
          <a:xfrm>
            <a:off x="7020272" y="284444"/>
            <a:ext cx="588734" cy="576064"/>
          </a:xfrm>
          <a:prstGeom prst="ellipse">
            <a:avLst/>
          </a:prstGeom>
          <a:noFill/>
          <a:ln w="19050" cap="flat" cmpd="sng" algn="ctr">
            <a:solidFill>
              <a:srgbClr val="FF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grpSp>
        <p:nvGrpSpPr>
          <p:cNvPr id="11" name="组合 10"/>
          <p:cNvGrpSpPr/>
          <p:nvPr/>
        </p:nvGrpSpPr>
        <p:grpSpPr>
          <a:xfrm>
            <a:off x="6047657" y="1302152"/>
            <a:ext cx="3096343" cy="2005398"/>
            <a:chOff x="5364088" y="483518"/>
            <a:chExt cx="3096343" cy="2005398"/>
          </a:xfrm>
        </p:grpSpPr>
        <p:pic>
          <p:nvPicPr>
            <p:cNvPr id="12" name="Picture 9"/>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r="50000" b="10455"/>
            <a:stretch/>
          </p:blipFill>
          <p:spPr bwMode="auto">
            <a:xfrm>
              <a:off x="5364088" y="483518"/>
              <a:ext cx="3096343" cy="20053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任意多边形 12"/>
            <p:cNvSpPr/>
            <p:nvPr/>
          </p:nvSpPr>
          <p:spPr bwMode="auto">
            <a:xfrm>
              <a:off x="6012160" y="928380"/>
              <a:ext cx="1656184" cy="1115674"/>
            </a:xfrm>
            <a:custGeom>
              <a:avLst/>
              <a:gdLst>
                <a:gd name="connsiteX0" fmla="*/ 0 w 1507524"/>
                <a:gd name="connsiteY0" fmla="*/ 1115674 h 1115674"/>
                <a:gd name="connsiteX1" fmla="*/ 135924 w 1507524"/>
                <a:gd name="connsiteY1" fmla="*/ 782042 h 1115674"/>
                <a:gd name="connsiteX2" fmla="*/ 296562 w 1507524"/>
                <a:gd name="connsiteY2" fmla="*/ 522550 h 1115674"/>
                <a:gd name="connsiteX3" fmla="*/ 531340 w 1507524"/>
                <a:gd name="connsiteY3" fmla="*/ 275415 h 1115674"/>
                <a:gd name="connsiteX4" fmla="*/ 778475 w 1507524"/>
                <a:gd name="connsiteY4" fmla="*/ 127134 h 1115674"/>
                <a:gd name="connsiteX5" fmla="*/ 1075037 w 1507524"/>
                <a:gd name="connsiteY5" fmla="*/ 40636 h 1115674"/>
                <a:gd name="connsiteX6" fmla="*/ 1371600 w 1507524"/>
                <a:gd name="connsiteY6" fmla="*/ 3566 h 1115674"/>
                <a:gd name="connsiteX7" fmla="*/ 1507524 w 1507524"/>
                <a:gd name="connsiteY7" fmla="*/ 3566 h 1115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7524" h="1115674">
                  <a:moveTo>
                    <a:pt x="0" y="1115674"/>
                  </a:moveTo>
                  <a:cubicBezTo>
                    <a:pt x="43248" y="998285"/>
                    <a:pt x="86497" y="880896"/>
                    <a:pt x="135924" y="782042"/>
                  </a:cubicBezTo>
                  <a:cubicBezTo>
                    <a:pt x="185351" y="683188"/>
                    <a:pt x="230659" y="606988"/>
                    <a:pt x="296562" y="522550"/>
                  </a:cubicBezTo>
                  <a:cubicBezTo>
                    <a:pt x="362465" y="438112"/>
                    <a:pt x="451021" y="341318"/>
                    <a:pt x="531340" y="275415"/>
                  </a:cubicBezTo>
                  <a:cubicBezTo>
                    <a:pt x="611659" y="209512"/>
                    <a:pt x="687859" y="166264"/>
                    <a:pt x="778475" y="127134"/>
                  </a:cubicBezTo>
                  <a:cubicBezTo>
                    <a:pt x="869091" y="88004"/>
                    <a:pt x="976183" y="61231"/>
                    <a:pt x="1075037" y="40636"/>
                  </a:cubicBezTo>
                  <a:cubicBezTo>
                    <a:pt x="1173891" y="20041"/>
                    <a:pt x="1299519" y="9744"/>
                    <a:pt x="1371600" y="3566"/>
                  </a:cubicBezTo>
                  <a:cubicBezTo>
                    <a:pt x="1443681" y="-2612"/>
                    <a:pt x="1475602" y="477"/>
                    <a:pt x="1507524" y="3566"/>
                  </a:cubicBezTo>
                </a:path>
              </a:pathLst>
            </a:custGeom>
            <a:noFill/>
            <a:ln w="38100" cap="flat" cmpd="sng" algn="ctr">
              <a:solidFill>
                <a:srgbClr val="FF3300"/>
              </a:solidFill>
              <a:prstDash val="solid"/>
              <a:round/>
              <a:headEnd type="none" w="med" len="med"/>
              <a:tailEnd type="none" w="med" len="med"/>
            </a:ln>
            <a:effectLst/>
          </p:spPr>
          <p:txBody>
            <a:bodyPr rtlCol="0" anchor="ctr"/>
            <a:lstStyle/>
            <a:p>
              <a:pPr algn="ctr"/>
              <a:endParaRPr lang="zh-CN" altLang="en-US"/>
            </a:p>
          </p:txBody>
        </p:sp>
      </p:grpSp>
    </p:spTree>
    <p:extLst>
      <p:ext uri="{BB962C8B-B14F-4D97-AF65-F5344CB8AC3E}">
        <p14:creationId xmlns:p14="http://schemas.microsoft.com/office/powerpoint/2010/main" val="11514621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left)">
                                      <p:cBhvr>
                                        <p:cTn id="12" dur="500"/>
                                        <p:tgtEl>
                                          <p:spTgt spid="2">
                                            <p:txEl>
                                              <p:pRg st="0" end="0"/>
                                            </p:txEl>
                                          </p:spTgt>
                                        </p:tgtEl>
                                      </p:cBhvr>
                                    </p:animEffect>
                                  </p:childTnLst>
                                </p:cTn>
                              </p:par>
                              <p:par>
                                <p:cTn id="13" presetID="21" presetClass="entr" presetSubtype="1" repeatCount="2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heel(1)">
                                      <p:cBhvr>
                                        <p:cTn id="15" dur="500"/>
                                        <p:tgtEl>
                                          <p:spTgt spid="9"/>
                                        </p:tgtEl>
                                      </p:cBhvr>
                                    </p:animEffect>
                                  </p:childTnLst>
                                </p:cTn>
                              </p:par>
                              <p:par>
                                <p:cTn id="16" presetID="21" presetClass="entr" presetSubtype="1" repeatCount="2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heel(1)">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2">
                                            <p:txEl>
                                              <p:pRg st="1" end="1"/>
                                            </p:txEl>
                                          </p:spTgt>
                                        </p:tgtEl>
                                        <p:attrNameLst>
                                          <p:attrName>style.visibility</p:attrName>
                                        </p:attrNameLst>
                                      </p:cBhvr>
                                      <p:to>
                                        <p:strVal val="visible"/>
                                      </p:to>
                                    </p:set>
                                    <p:animEffect transition="in" filter="wipe(left)">
                                      <p:cBhvr>
                                        <p:cTn id="23" dur="500"/>
                                        <p:tgtEl>
                                          <p:spTgt spid="2">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down)">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2">
                                            <p:txEl>
                                              <p:pRg st="2" end="2"/>
                                            </p:txEl>
                                          </p:spTgt>
                                        </p:tgtEl>
                                        <p:attrNameLst>
                                          <p:attrName>style.visibility</p:attrName>
                                        </p:attrNameLst>
                                      </p:cBhvr>
                                      <p:to>
                                        <p:strVal val="visible"/>
                                      </p:to>
                                    </p:set>
                                    <p:animEffect transition="in" filter="wipe(left)">
                                      <p:cBhvr>
                                        <p:cTn id="33" dur="500"/>
                                        <p:tgtEl>
                                          <p:spTgt spid="2">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2">
                                            <p:txEl>
                                              <p:pRg st="3" end="3"/>
                                            </p:txEl>
                                          </p:spTgt>
                                        </p:tgtEl>
                                        <p:attrNameLst>
                                          <p:attrName>style.visibility</p:attrName>
                                        </p:attrNameLst>
                                      </p:cBhvr>
                                      <p:to>
                                        <p:strVal val="visible"/>
                                      </p:to>
                                    </p:set>
                                    <p:animEffect transition="in" filter="wipe(left)">
                                      <p:cBhvr>
                                        <p:cTn id="38"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对象 1"/>
          <p:cNvGraphicFramePr>
            <a:graphicFrameLocks noChangeAspect="1"/>
          </p:cNvGraphicFramePr>
          <p:nvPr/>
        </p:nvGraphicFramePr>
        <p:xfrm>
          <a:off x="2144983" y="1689871"/>
          <a:ext cx="5351462" cy="1101725"/>
        </p:xfrm>
        <a:graphic>
          <a:graphicData uri="http://schemas.openxmlformats.org/presentationml/2006/ole">
            <mc:AlternateContent xmlns:mc="http://schemas.openxmlformats.org/markup-compatibility/2006">
              <mc:Choice xmlns:v="urn:schemas-microsoft-com:vml" Requires="v">
                <p:oleObj name="Equation" r:id="rId3" imgW="1828800" imgH="355320" progId="Equation.DSMT4">
                  <p:embed/>
                </p:oleObj>
              </mc:Choice>
              <mc:Fallback>
                <p:oleObj name="Equation" r:id="rId3" imgW="1828800" imgH="355320" progId="Equation.DSMT4">
                  <p:embed/>
                  <p:pic>
                    <p:nvPicPr>
                      <p:cNvPr id="2" name="对象 1"/>
                      <p:cNvPicPr>
                        <a:picLocks noChangeAspect="1" noChangeArrowheads="1"/>
                      </p:cNvPicPr>
                      <p:nvPr/>
                    </p:nvPicPr>
                    <p:blipFill>
                      <a:blip r:embed="rId4"/>
                      <a:srcRect/>
                      <a:stretch>
                        <a:fillRect/>
                      </a:stretch>
                    </p:blipFill>
                    <p:spPr bwMode="auto">
                      <a:xfrm>
                        <a:off x="2144983" y="1689871"/>
                        <a:ext cx="5351462"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对象 3"/>
          <p:cNvGraphicFramePr>
            <a:graphicFrameLocks noChangeAspect="1"/>
          </p:cNvGraphicFramePr>
          <p:nvPr/>
        </p:nvGraphicFramePr>
        <p:xfrm>
          <a:off x="2091355" y="941017"/>
          <a:ext cx="5575300" cy="1101725"/>
        </p:xfrm>
        <a:graphic>
          <a:graphicData uri="http://schemas.openxmlformats.org/presentationml/2006/ole">
            <mc:AlternateContent xmlns:mc="http://schemas.openxmlformats.org/markup-compatibility/2006">
              <mc:Choice xmlns:v="urn:schemas-microsoft-com:vml" Requires="v">
                <p:oleObj name="Equation" r:id="rId5" imgW="1904760" imgH="355320" progId="Equation.DSMT4">
                  <p:embed/>
                </p:oleObj>
              </mc:Choice>
              <mc:Fallback>
                <p:oleObj name="Equation" r:id="rId5" imgW="1904760" imgH="355320" progId="Equation.DSMT4">
                  <p:embed/>
                  <p:pic>
                    <p:nvPicPr>
                      <p:cNvPr id="4" name="对象 3"/>
                      <p:cNvPicPr>
                        <a:picLocks noChangeAspect="1" noChangeArrowheads="1"/>
                      </p:cNvPicPr>
                      <p:nvPr/>
                    </p:nvPicPr>
                    <p:blipFill>
                      <a:blip r:embed="rId6"/>
                      <a:srcRect/>
                      <a:stretch>
                        <a:fillRect/>
                      </a:stretch>
                    </p:blipFill>
                    <p:spPr bwMode="auto">
                      <a:xfrm>
                        <a:off x="2091355" y="941017"/>
                        <a:ext cx="5575300" cy="1101725"/>
                      </a:xfrm>
                      <a:prstGeom prst="rect">
                        <a:avLst/>
                      </a:prstGeom>
                      <a:noFill/>
                      <a:ln>
                        <a:noFill/>
                      </a:ln>
                    </p:spPr>
                  </p:pic>
                </p:oleObj>
              </mc:Fallback>
            </mc:AlternateContent>
          </a:graphicData>
        </a:graphic>
      </p:graphicFrame>
      <p:sp>
        <p:nvSpPr>
          <p:cNvPr id="56" name="Rectangle 7"/>
          <p:cNvSpPr>
            <a:spLocks noChangeArrowheads="1"/>
          </p:cNvSpPr>
          <p:nvPr/>
        </p:nvSpPr>
        <p:spPr bwMode="auto">
          <a:xfrm>
            <a:off x="125760" y="226361"/>
            <a:ext cx="8892480" cy="1093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50000"/>
              </a:spcBef>
            </a:pPr>
            <a:r>
              <a:rPr lang="zh-CN" altLang="en-US" sz="2800" b="1" dirty="0">
                <a:effectLst>
                  <a:outerShdw blurRad="38100" dist="38100" dir="2700000" algn="tl">
                    <a:srgbClr val="000000">
                      <a:alpha val="43137"/>
                    </a:srgbClr>
                  </a:outerShdw>
                </a:effectLst>
                <a:latin typeface="+mn-lt"/>
              </a:rPr>
              <a:t>三、一阶电路电容电压、电感电流</a:t>
            </a:r>
            <a:endParaRPr lang="en-US" altLang="zh-CN" sz="2800" b="1" dirty="0">
              <a:effectLst>
                <a:outerShdw blurRad="38100" dist="38100" dir="2700000" algn="tl">
                  <a:srgbClr val="000000">
                    <a:alpha val="43137"/>
                  </a:srgbClr>
                </a:outerShdw>
              </a:effectLst>
              <a:latin typeface="+mn-lt"/>
            </a:endParaRPr>
          </a:p>
          <a:p>
            <a:pPr marL="342900" indent="-342900">
              <a:spcBef>
                <a:spcPct val="50000"/>
              </a:spcBef>
            </a:pPr>
            <a:r>
              <a:rPr lang="zh-CN" altLang="en-US" sz="2800" b="1" dirty="0">
                <a:effectLst>
                  <a:outerShdw blurRad="38100" dist="38100" dir="2700000" algn="tl">
                    <a:srgbClr val="000000">
                      <a:alpha val="43137"/>
                    </a:srgbClr>
                  </a:outerShdw>
                </a:effectLst>
                <a:latin typeface="+mn-lt"/>
              </a:rPr>
              <a:t>零状态响应的一般公式</a:t>
            </a:r>
          </a:p>
        </p:txBody>
      </p:sp>
      <p:sp>
        <p:nvSpPr>
          <p:cNvPr id="22" name="Rectangle 8"/>
          <p:cNvSpPr>
            <a:spLocks noChangeArrowheads="1"/>
          </p:cNvSpPr>
          <p:nvPr/>
        </p:nvSpPr>
        <p:spPr bwMode="auto">
          <a:xfrm>
            <a:off x="1439652" y="4545082"/>
            <a:ext cx="6264696" cy="576262"/>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lIns="92075" tIns="46038" rIns="92075" bIns="46038"/>
          <a:lstStyle/>
          <a:p>
            <a:pPr marL="342900" indent="-342900">
              <a:spcBef>
                <a:spcPct val="20000"/>
              </a:spcBef>
              <a:buClr>
                <a:schemeClr val="accent2"/>
              </a:buClr>
              <a:buSzPct val="75000"/>
              <a:buFont typeface="Monotype Sorts" pitchFamily="2" charset="2"/>
              <a:buNone/>
            </a:pPr>
            <a:r>
              <a:rPr kumimoji="1" lang="en-US" altLang="zh-CN" b="1" i="1" dirty="0">
                <a:latin typeface="Times New Roman" pitchFamily="18" charset="0"/>
                <a:ea typeface="楷体_GB2312" pitchFamily="49" charset="-122"/>
              </a:rPr>
              <a:t>R</a:t>
            </a:r>
            <a:r>
              <a:rPr kumimoji="1" lang="zh-CN" altLang="en-US" b="1" dirty="0">
                <a:latin typeface="Times New Roman" pitchFamily="18" charset="0"/>
                <a:ea typeface="楷体_GB2312" pitchFamily="49" charset="-122"/>
              </a:rPr>
              <a:t>是与动态元件相连接的单口网络的等效电阻</a:t>
            </a:r>
          </a:p>
        </p:txBody>
      </p:sp>
      <p:grpSp>
        <p:nvGrpSpPr>
          <p:cNvPr id="10" name="组合 9"/>
          <p:cNvGrpSpPr/>
          <p:nvPr/>
        </p:nvGrpSpPr>
        <p:grpSpPr>
          <a:xfrm>
            <a:off x="575226" y="1250654"/>
            <a:ext cx="4155264" cy="1512168"/>
            <a:chOff x="393981" y="1635646"/>
            <a:chExt cx="4155264" cy="1512168"/>
          </a:xfrm>
        </p:grpSpPr>
        <p:sp>
          <p:nvSpPr>
            <p:cNvPr id="31" name="AutoShape 28" descr="羊皮纸"/>
            <p:cNvSpPr>
              <a:spLocks noChangeArrowheads="1"/>
            </p:cNvSpPr>
            <p:nvPr/>
          </p:nvSpPr>
          <p:spPr bwMode="auto">
            <a:xfrm>
              <a:off x="393981" y="2427734"/>
              <a:ext cx="1381246" cy="462524"/>
            </a:xfrm>
            <a:prstGeom prst="wedgeRoundRectCallout">
              <a:avLst>
                <a:gd name="adj1" fmla="val 198727"/>
                <a:gd name="adj2" fmla="val -68692"/>
                <a:gd name="adj3" fmla="val 16667"/>
              </a:avLst>
            </a:prstGeom>
            <a:ln>
              <a:solidFill>
                <a:srgbClr val="FF0000"/>
              </a:solidFill>
            </a:ln>
          </p:spPr>
          <p:style>
            <a:lnRef idx="2">
              <a:schemeClr val="accent2"/>
            </a:lnRef>
            <a:fillRef idx="1">
              <a:schemeClr val="lt1"/>
            </a:fillRef>
            <a:effectRef idx="0">
              <a:schemeClr val="accent2"/>
            </a:effectRef>
            <a:fontRef idx="minor">
              <a:schemeClr val="dk1"/>
            </a:fontRef>
          </p:style>
          <p:txBody>
            <a:bodyPr/>
            <a:lstStyle/>
            <a:p>
              <a:pPr algn="ctr"/>
              <a:r>
                <a:rPr lang="zh-CN" altLang="en-US" b="1" dirty="0"/>
                <a:t>稳态值</a:t>
              </a:r>
              <a:endParaRPr lang="en-US" altLang="zh-CN" b="1" dirty="0"/>
            </a:p>
            <a:p>
              <a:pPr algn="ctr"/>
              <a:endParaRPr lang="zh-CN" altLang="en-US" b="1" dirty="0"/>
            </a:p>
          </p:txBody>
        </p:sp>
        <p:grpSp>
          <p:nvGrpSpPr>
            <p:cNvPr id="3" name="组合 2"/>
            <p:cNvGrpSpPr/>
            <p:nvPr/>
          </p:nvGrpSpPr>
          <p:grpSpPr>
            <a:xfrm>
              <a:off x="3399204" y="1635646"/>
              <a:ext cx="1150041" cy="1512168"/>
              <a:chOff x="3399204" y="1635646"/>
              <a:chExt cx="1150041" cy="1512168"/>
            </a:xfrm>
          </p:grpSpPr>
          <p:sp>
            <p:nvSpPr>
              <p:cNvPr id="15" name="椭圆 14"/>
              <p:cNvSpPr/>
              <p:nvPr/>
            </p:nvSpPr>
            <p:spPr bwMode="auto">
              <a:xfrm>
                <a:off x="3454036" y="1635646"/>
                <a:ext cx="1095209" cy="720080"/>
              </a:xfrm>
              <a:prstGeom prst="ellipse">
                <a:avLst/>
              </a:prstGeom>
              <a:noFill/>
              <a:ln w="19050" cap="flat" cmpd="sng" algn="ctr">
                <a:solidFill>
                  <a:srgbClr val="FF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17" name="椭圆 16"/>
              <p:cNvSpPr/>
              <p:nvPr/>
            </p:nvSpPr>
            <p:spPr bwMode="auto">
              <a:xfrm>
                <a:off x="3399204" y="2427734"/>
                <a:ext cx="1095209" cy="720080"/>
              </a:xfrm>
              <a:prstGeom prst="ellipse">
                <a:avLst/>
              </a:prstGeom>
              <a:noFill/>
              <a:ln w="19050" cap="flat" cmpd="sng" algn="ctr">
                <a:solidFill>
                  <a:srgbClr val="FF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grpSp>
      </p:grpSp>
      <p:grpSp>
        <p:nvGrpSpPr>
          <p:cNvPr id="18" name="组合 17"/>
          <p:cNvGrpSpPr/>
          <p:nvPr/>
        </p:nvGrpSpPr>
        <p:grpSpPr>
          <a:xfrm>
            <a:off x="2098730" y="3424611"/>
            <a:ext cx="5480865" cy="1066800"/>
            <a:chOff x="1475656" y="3256556"/>
            <a:chExt cx="5480865" cy="1066800"/>
          </a:xfrm>
        </p:grpSpPr>
        <p:grpSp>
          <p:nvGrpSpPr>
            <p:cNvPr id="7" name="组合 6"/>
            <p:cNvGrpSpPr/>
            <p:nvPr/>
          </p:nvGrpSpPr>
          <p:grpSpPr>
            <a:xfrm>
              <a:off x="3275856" y="3256556"/>
              <a:ext cx="3680665" cy="1066800"/>
              <a:chOff x="1978802" y="3249960"/>
              <a:chExt cx="3680665" cy="1066800"/>
            </a:xfrm>
          </p:grpSpPr>
          <p:sp>
            <p:nvSpPr>
              <p:cNvPr id="19" name="Rectangle 5"/>
              <p:cNvSpPr>
                <a:spLocks noChangeArrowheads="1"/>
              </p:cNvSpPr>
              <p:nvPr/>
            </p:nvSpPr>
            <p:spPr bwMode="auto">
              <a:xfrm>
                <a:off x="2095530" y="3859560"/>
                <a:ext cx="35639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pPr marL="342900" indent="-342900">
                  <a:spcBef>
                    <a:spcPct val="20000"/>
                  </a:spcBef>
                  <a:buClr>
                    <a:schemeClr val="accent2"/>
                  </a:buClr>
                  <a:buSzPct val="75000"/>
                  <a:buFont typeface="Monotype Sorts" pitchFamily="2" charset="2"/>
                  <a:buNone/>
                </a:pPr>
                <a:r>
                  <a:rPr kumimoji="1" lang="en-US" altLang="zh-CN" b="1" dirty="0">
                    <a:latin typeface="Times New Roman" pitchFamily="18" charset="0"/>
                    <a:ea typeface="楷体_GB2312" pitchFamily="49" charset="-122"/>
                  </a:rPr>
                  <a:t>RL</a:t>
                </a:r>
                <a:r>
                  <a:rPr kumimoji="1" lang="zh-CN" altLang="en-US" b="1" dirty="0">
                    <a:latin typeface="Times New Roman" pitchFamily="18" charset="0"/>
                    <a:ea typeface="楷体_GB2312" pitchFamily="49" charset="-122"/>
                  </a:rPr>
                  <a:t>电路：</a:t>
                </a:r>
                <a:r>
                  <a:rPr kumimoji="1" lang="zh-CN" altLang="en-US" b="1" i="1" dirty="0">
                    <a:solidFill>
                      <a:srgbClr val="FF0000"/>
                    </a:solidFill>
                    <a:latin typeface="Times New Roman" pitchFamily="18" charset="0"/>
                    <a:ea typeface="楷体_GB2312" pitchFamily="49" charset="-122"/>
                    <a:sym typeface="Symbol" pitchFamily="18" charset="2"/>
                  </a:rPr>
                  <a:t></a:t>
                </a:r>
                <a:r>
                  <a:rPr kumimoji="1" lang="zh-CN" altLang="en-US" b="1" dirty="0">
                    <a:solidFill>
                      <a:srgbClr val="FF0000"/>
                    </a:solidFill>
                    <a:latin typeface="Times New Roman" pitchFamily="18" charset="0"/>
                    <a:ea typeface="楷体_GB2312" pitchFamily="49" charset="-122"/>
                  </a:rPr>
                  <a:t> </a:t>
                </a:r>
                <a:r>
                  <a:rPr kumimoji="1" lang="en-US" altLang="zh-CN" b="1" dirty="0">
                    <a:solidFill>
                      <a:srgbClr val="FF0000"/>
                    </a:solidFill>
                    <a:latin typeface="Times New Roman" pitchFamily="18" charset="0"/>
                    <a:ea typeface="楷体_GB2312" pitchFamily="49" charset="-122"/>
                  </a:rPr>
                  <a:t>=</a:t>
                </a:r>
                <a:r>
                  <a:rPr kumimoji="1" lang="en-US" altLang="zh-CN" b="1" i="1" dirty="0">
                    <a:solidFill>
                      <a:srgbClr val="FF0000"/>
                    </a:solidFill>
                    <a:latin typeface="Times New Roman" pitchFamily="18" charset="0"/>
                    <a:ea typeface="楷体_GB2312" pitchFamily="49" charset="-122"/>
                  </a:rPr>
                  <a:t>L</a:t>
                </a:r>
                <a:r>
                  <a:rPr kumimoji="1" lang="en-US" altLang="zh-CN" b="1" dirty="0">
                    <a:solidFill>
                      <a:srgbClr val="FF0000"/>
                    </a:solidFill>
                    <a:latin typeface="Times New Roman" pitchFamily="18" charset="0"/>
                    <a:ea typeface="楷体_GB2312" pitchFamily="49" charset="-122"/>
                  </a:rPr>
                  <a:t>/</a:t>
                </a:r>
                <a:r>
                  <a:rPr kumimoji="1" lang="en-US" altLang="zh-CN" b="1" i="1" dirty="0">
                    <a:solidFill>
                      <a:srgbClr val="FF0000"/>
                    </a:solidFill>
                    <a:latin typeface="Times New Roman" pitchFamily="18" charset="0"/>
                    <a:ea typeface="楷体_GB2312" pitchFamily="49" charset="-122"/>
                  </a:rPr>
                  <a:t>R</a:t>
                </a:r>
                <a:endParaRPr kumimoji="1" lang="en-US" altLang="zh-CN" b="1" dirty="0">
                  <a:latin typeface="Times New Roman" pitchFamily="18" charset="0"/>
                  <a:ea typeface="楷体_GB2312" pitchFamily="49" charset="-122"/>
                </a:endParaRPr>
              </a:p>
            </p:txBody>
          </p:sp>
          <p:sp>
            <p:nvSpPr>
              <p:cNvPr id="20" name="Rectangle 6"/>
              <p:cNvSpPr>
                <a:spLocks noChangeArrowheads="1"/>
              </p:cNvSpPr>
              <p:nvPr/>
            </p:nvSpPr>
            <p:spPr bwMode="auto">
              <a:xfrm>
                <a:off x="2095530" y="3249960"/>
                <a:ext cx="33131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pPr marL="342900" indent="-342900">
                  <a:spcBef>
                    <a:spcPct val="20000"/>
                  </a:spcBef>
                  <a:buClr>
                    <a:schemeClr val="accent2"/>
                  </a:buClr>
                  <a:buSzPct val="75000"/>
                  <a:buFont typeface="Monotype Sorts" pitchFamily="2" charset="2"/>
                  <a:buNone/>
                </a:pPr>
                <a:r>
                  <a:rPr kumimoji="1" lang="en-US" altLang="zh-CN" b="1" dirty="0">
                    <a:latin typeface="Times New Roman" pitchFamily="18" charset="0"/>
                    <a:ea typeface="楷体_GB2312" pitchFamily="49" charset="-122"/>
                  </a:rPr>
                  <a:t>RC</a:t>
                </a:r>
                <a:r>
                  <a:rPr kumimoji="1" lang="zh-CN" altLang="en-US" b="1" dirty="0">
                    <a:latin typeface="Times New Roman" pitchFamily="18" charset="0"/>
                    <a:ea typeface="楷体_GB2312" pitchFamily="49" charset="-122"/>
                  </a:rPr>
                  <a:t>电路：</a:t>
                </a:r>
                <a:r>
                  <a:rPr kumimoji="1" lang="zh-CN" altLang="en-US" b="1" i="1" dirty="0">
                    <a:solidFill>
                      <a:srgbClr val="FF0000"/>
                    </a:solidFill>
                    <a:latin typeface="Times New Roman" pitchFamily="18" charset="0"/>
                    <a:ea typeface="楷体_GB2312" pitchFamily="49" charset="-122"/>
                    <a:sym typeface="Symbol" pitchFamily="18" charset="2"/>
                  </a:rPr>
                  <a:t></a:t>
                </a:r>
                <a:r>
                  <a:rPr kumimoji="1" lang="zh-CN" altLang="en-US" b="1" i="1" dirty="0">
                    <a:solidFill>
                      <a:srgbClr val="FF0000"/>
                    </a:solidFill>
                    <a:latin typeface="Times New Roman" pitchFamily="18" charset="0"/>
                    <a:ea typeface="楷体_GB2312" pitchFamily="49" charset="-122"/>
                  </a:rPr>
                  <a:t> </a:t>
                </a:r>
                <a:r>
                  <a:rPr kumimoji="1" lang="en-US" altLang="zh-CN" b="1" i="1" dirty="0">
                    <a:solidFill>
                      <a:srgbClr val="FF0000"/>
                    </a:solidFill>
                    <a:latin typeface="Times New Roman" pitchFamily="18" charset="0"/>
                    <a:ea typeface="楷体_GB2312" pitchFamily="49" charset="-122"/>
                  </a:rPr>
                  <a:t>=RC</a:t>
                </a:r>
                <a:endParaRPr kumimoji="1" lang="en-US" altLang="zh-CN" b="1" i="1" dirty="0">
                  <a:latin typeface="Times New Roman" pitchFamily="18" charset="0"/>
                  <a:ea typeface="楷体_GB2312" pitchFamily="49" charset="-122"/>
                </a:endParaRPr>
              </a:p>
            </p:txBody>
          </p:sp>
          <p:sp>
            <p:nvSpPr>
              <p:cNvPr id="21" name="AutoShape 7"/>
              <p:cNvSpPr>
                <a:spLocks/>
              </p:cNvSpPr>
              <p:nvPr/>
            </p:nvSpPr>
            <p:spPr bwMode="auto">
              <a:xfrm>
                <a:off x="1978802" y="3469126"/>
                <a:ext cx="76200" cy="762000"/>
              </a:xfrm>
              <a:prstGeom prst="leftBrace">
                <a:avLst>
                  <a:gd name="adj1" fmla="val 83333"/>
                  <a:gd name="adj2" fmla="val 50000"/>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zh-CN" altLang="en-US" b="1"/>
              </a:p>
            </p:txBody>
          </p:sp>
        </p:grpSp>
        <p:grpSp>
          <p:nvGrpSpPr>
            <p:cNvPr id="16" name="组合 15"/>
            <p:cNvGrpSpPr/>
            <p:nvPr/>
          </p:nvGrpSpPr>
          <p:grpSpPr>
            <a:xfrm>
              <a:off x="1475656" y="3587180"/>
              <a:ext cx="1732298" cy="496738"/>
              <a:chOff x="683568" y="3616797"/>
              <a:chExt cx="1732298" cy="496738"/>
            </a:xfrm>
          </p:grpSpPr>
          <p:graphicFrame>
            <p:nvGraphicFramePr>
              <p:cNvPr id="11" name="对象 10"/>
              <p:cNvGraphicFramePr>
                <a:graphicFrameLocks noChangeAspect="1"/>
              </p:cNvGraphicFramePr>
              <p:nvPr/>
            </p:nvGraphicFramePr>
            <p:xfrm>
              <a:off x="683568" y="3616797"/>
              <a:ext cx="393923" cy="481461"/>
            </p:xfrm>
            <a:graphic>
              <a:graphicData uri="http://schemas.openxmlformats.org/presentationml/2006/ole">
                <mc:AlternateContent xmlns:mc="http://schemas.openxmlformats.org/markup-compatibility/2006">
                  <mc:Choice xmlns:v="urn:schemas-microsoft-com:vml" Requires="v">
                    <p:oleObj name="Equation" r:id="rId7" imgW="114120" imgH="139680" progId="Equation.DSMT4">
                      <p:embed/>
                    </p:oleObj>
                  </mc:Choice>
                  <mc:Fallback>
                    <p:oleObj name="Equation" r:id="rId7" imgW="114120" imgH="139680" progId="Equation.DSMT4">
                      <p:embed/>
                      <p:pic>
                        <p:nvPicPr>
                          <p:cNvPr id="11" name="对象 10"/>
                          <p:cNvPicPr/>
                          <p:nvPr/>
                        </p:nvPicPr>
                        <p:blipFill>
                          <a:blip r:embed="rId8"/>
                          <a:stretch>
                            <a:fillRect/>
                          </a:stretch>
                        </p:blipFill>
                        <p:spPr>
                          <a:xfrm>
                            <a:off x="683568" y="3616797"/>
                            <a:ext cx="393923" cy="481461"/>
                          </a:xfrm>
                          <a:prstGeom prst="rect">
                            <a:avLst/>
                          </a:prstGeom>
                        </p:spPr>
                      </p:pic>
                    </p:oleObj>
                  </mc:Fallback>
                </mc:AlternateContent>
              </a:graphicData>
            </a:graphic>
          </p:graphicFrame>
          <p:sp>
            <p:nvSpPr>
              <p:cNvPr id="13" name="矩形 12"/>
              <p:cNvSpPr/>
              <p:nvPr/>
            </p:nvSpPr>
            <p:spPr>
              <a:xfrm>
                <a:off x="993682" y="3651870"/>
                <a:ext cx="1422184" cy="461665"/>
              </a:xfrm>
              <a:prstGeom prst="rect">
                <a:avLst/>
              </a:prstGeom>
            </p:spPr>
            <p:txBody>
              <a:bodyPr wrap="none">
                <a:spAutoFit/>
              </a:bodyPr>
              <a:lstStyle/>
              <a:p>
                <a:pPr algn="ctr"/>
                <a:r>
                  <a:rPr lang="zh-CN" altLang="en-US" b="1" dirty="0"/>
                  <a:t>时间常数</a:t>
                </a:r>
              </a:p>
            </p:txBody>
          </p:sp>
        </p:grpSp>
      </p:grpSp>
      <p:grpSp>
        <p:nvGrpSpPr>
          <p:cNvPr id="9" name="组合 8">
            <a:extLst>
              <a:ext uri="{FF2B5EF4-FFF2-40B4-BE49-F238E27FC236}">
                <a16:creationId xmlns:a16="http://schemas.microsoft.com/office/drawing/2014/main" id="{6946CF72-8E66-4374-97FB-89EC44E08E74}"/>
              </a:ext>
            </a:extLst>
          </p:cNvPr>
          <p:cNvGrpSpPr/>
          <p:nvPr/>
        </p:nvGrpSpPr>
        <p:grpSpPr>
          <a:xfrm>
            <a:off x="644100" y="2782454"/>
            <a:ext cx="6859759" cy="709194"/>
            <a:chOff x="625651" y="3041350"/>
            <a:chExt cx="6859759" cy="709194"/>
          </a:xfrm>
        </p:grpSpPr>
        <p:sp>
          <p:nvSpPr>
            <p:cNvPr id="5" name="文本框 4">
              <a:extLst>
                <a:ext uri="{FF2B5EF4-FFF2-40B4-BE49-F238E27FC236}">
                  <a16:creationId xmlns:a16="http://schemas.microsoft.com/office/drawing/2014/main" id="{10C6B234-AA4C-4348-AF70-25D3FCCEF2C3}"/>
                </a:ext>
              </a:extLst>
            </p:cNvPr>
            <p:cNvSpPr txBox="1"/>
            <p:nvPr/>
          </p:nvSpPr>
          <p:spPr>
            <a:xfrm>
              <a:off x="625651" y="3042658"/>
              <a:ext cx="6859759" cy="707886"/>
            </a:xfrm>
            <a:prstGeom prst="rect">
              <a:avLst/>
            </a:prstGeom>
            <a:noFill/>
          </p:spPr>
          <p:txBody>
            <a:bodyPr wrap="square" rtlCol="0">
              <a:spAutoFit/>
            </a:bodyPr>
            <a:lstStyle/>
            <a:p>
              <a:r>
                <a:rPr lang="zh-CN" altLang="en-US" sz="2000" dirty="0">
                  <a:solidFill>
                    <a:schemeClr val="tx2"/>
                  </a:solidFill>
                </a:rPr>
                <a:t>稳态值：画</a:t>
              </a:r>
              <a:r>
                <a:rPr lang="zh-CN" altLang="en-US" sz="2000" b="1" dirty="0">
                  <a:solidFill>
                    <a:schemeClr val="tx2"/>
                  </a:solidFill>
                </a:rPr>
                <a:t>终值电路。</a:t>
              </a:r>
              <a:r>
                <a:rPr lang="zh-CN" altLang="en-US" sz="2000" b="1" dirty="0">
                  <a:solidFill>
                    <a:srgbClr val="FF0000"/>
                  </a:solidFill>
                </a:rPr>
                <a:t>开关动作之后</a:t>
              </a:r>
              <a:r>
                <a:rPr lang="zh-CN" altLang="en-US" sz="2000" b="1" dirty="0">
                  <a:solidFill>
                    <a:schemeClr val="tx2"/>
                  </a:solidFill>
                </a:rPr>
                <a:t>，</a:t>
              </a:r>
              <a:r>
                <a:rPr lang="en-US" altLang="zh-CN" sz="2000" b="1" dirty="0">
                  <a:solidFill>
                    <a:schemeClr val="tx2"/>
                  </a:solidFill>
                </a:rPr>
                <a:t>t</a:t>
              </a:r>
              <a:r>
                <a:rPr lang="zh-CN" altLang="en-US" sz="2000" b="1" dirty="0">
                  <a:solidFill>
                    <a:schemeClr val="tx2"/>
                  </a:solidFill>
                </a:rPr>
                <a:t>趋向于</a:t>
              </a:r>
              <a:r>
                <a:rPr lang="en-US" altLang="zh-CN" sz="2000" b="1" dirty="0">
                  <a:solidFill>
                    <a:srgbClr val="FF0000"/>
                  </a:solidFill>
                </a:rPr>
                <a:t>+</a:t>
              </a:r>
              <a:r>
                <a:rPr lang="en-US" altLang="zh-CN" sz="2000" b="1" dirty="0">
                  <a:solidFill>
                    <a:schemeClr val="tx2"/>
                  </a:solidFill>
                </a:rPr>
                <a:t>     </a:t>
              </a:r>
              <a:r>
                <a:rPr lang="zh-CN" altLang="en-US" sz="2000" b="1" dirty="0">
                  <a:solidFill>
                    <a:schemeClr val="tx2"/>
                  </a:solidFill>
                </a:rPr>
                <a:t>，电路达到新</a:t>
              </a:r>
              <a:r>
                <a:rPr lang="zh-CN" altLang="en-US" sz="2000" b="1" dirty="0"/>
                <a:t>的</a:t>
              </a:r>
              <a:r>
                <a:rPr lang="zh-CN" altLang="en-US" sz="2000" b="1" u="sng" dirty="0">
                  <a:solidFill>
                    <a:srgbClr val="3333FF"/>
                  </a:solidFill>
                </a:rPr>
                <a:t>稳定状态</a:t>
              </a:r>
              <a:r>
                <a:rPr lang="zh-CN" altLang="en-US" sz="2000" b="1" dirty="0">
                  <a:solidFill>
                    <a:schemeClr val="tx2"/>
                  </a:solidFill>
                </a:rPr>
                <a:t>的值，此时</a:t>
              </a:r>
              <a:r>
                <a:rPr lang="zh-CN" altLang="en-US" sz="2000" b="1" dirty="0">
                  <a:solidFill>
                    <a:srgbClr val="FF0000"/>
                  </a:solidFill>
                </a:rPr>
                <a:t>电容开路，电感短路</a:t>
              </a:r>
              <a:r>
                <a:rPr lang="zh-CN" altLang="en-US" sz="2000" b="1" dirty="0">
                  <a:solidFill>
                    <a:schemeClr val="tx2"/>
                  </a:solidFill>
                </a:rPr>
                <a:t>。</a:t>
              </a:r>
            </a:p>
          </p:txBody>
        </p:sp>
        <mc:AlternateContent xmlns:mc="http://schemas.openxmlformats.org/markup-compatibility/2006" xmlns:a14="http://schemas.microsoft.com/office/drawing/2010/main">
          <mc:Choice Requires="a14">
            <p:sp>
              <p:nvSpPr>
                <p:cNvPr id="6" name="矩形 5">
                  <a:extLst>
                    <a:ext uri="{FF2B5EF4-FFF2-40B4-BE49-F238E27FC236}">
                      <a16:creationId xmlns:a16="http://schemas.microsoft.com/office/drawing/2014/main" id="{C29432ED-4059-462E-B89A-BD9EE017F2DB}"/>
                    </a:ext>
                  </a:extLst>
                </p:cNvPr>
                <p:cNvSpPr/>
                <p:nvPr/>
              </p:nvSpPr>
              <p:spPr>
                <a:xfrm>
                  <a:off x="5993711" y="3041350"/>
                  <a:ext cx="378750"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zh-CN" altLang="en-US" smtClean="0">
                            <a:solidFill>
                              <a:srgbClr val="FF0000"/>
                            </a:solidFill>
                            <a:latin typeface="Cambria Math" panose="02040503050406030204" pitchFamily="18" charset="0"/>
                          </a:rPr>
                          <m:t>∞</m:t>
                        </m:r>
                      </m:oMath>
                    </m:oMathPara>
                  </a14:m>
                  <a:endParaRPr lang="zh-CN" altLang="en-US" dirty="0">
                    <a:solidFill>
                      <a:srgbClr val="FF0000"/>
                    </a:solidFill>
                  </a:endParaRPr>
                </a:p>
              </p:txBody>
            </p:sp>
          </mc:Choice>
          <mc:Fallback xmlns="">
            <p:sp>
              <p:nvSpPr>
                <p:cNvPr id="6" name="矩形 5">
                  <a:extLst>
                    <a:ext uri="{FF2B5EF4-FFF2-40B4-BE49-F238E27FC236}">
                      <a16:creationId xmlns:a16="http://schemas.microsoft.com/office/drawing/2014/main" id="{C29432ED-4059-462E-B89A-BD9EE017F2DB}"/>
                    </a:ext>
                  </a:extLst>
                </p:cNvPr>
                <p:cNvSpPr>
                  <a:spLocks noRot="1" noChangeAspect="1" noMove="1" noResize="1" noEditPoints="1" noAdjustHandles="1" noChangeArrowheads="1" noChangeShapeType="1" noTextEdit="1"/>
                </p:cNvSpPr>
                <p:nvPr/>
              </p:nvSpPr>
              <p:spPr>
                <a:xfrm>
                  <a:off x="5993711" y="3041350"/>
                  <a:ext cx="378750" cy="461665"/>
                </a:xfrm>
                <a:prstGeom prst="rect">
                  <a:avLst/>
                </a:prstGeom>
                <a:blipFill>
                  <a:blip r:embed="rId10"/>
                  <a:stretch>
                    <a:fillRect r="-14516"/>
                  </a:stretch>
                </a:blipFill>
              </p:spPr>
              <p:txBody>
                <a:bodyPr/>
                <a:lstStyle/>
                <a:p>
                  <a:r>
                    <a:rPr lang="zh-CN" altLang="en-US">
                      <a:noFill/>
                    </a:rPr>
                    <a:t> </a:t>
                  </a:r>
                </a:p>
              </p:txBody>
            </p:sp>
          </mc:Fallback>
        </mc:AlternateContent>
      </p:grpSp>
    </p:spTree>
    <p:extLst>
      <p:ext uri="{BB962C8B-B14F-4D97-AF65-F5344CB8AC3E}">
        <p14:creationId xmlns:p14="http://schemas.microsoft.com/office/powerpoint/2010/main" val="321460758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8"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heel(1)">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left)">
                                      <p:cBhvr>
                                        <p:cTn id="24" dur="500"/>
                                        <p:tgtEl>
                                          <p:spTgt spid="18"/>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wipe(left)">
                                      <p:cBhvr>
                                        <p:cTn id="2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20588" y="2427734"/>
            <a:ext cx="3278462" cy="461665"/>
          </a:xfrm>
          <a:prstGeom prst="rect">
            <a:avLst/>
          </a:prstGeom>
        </p:spPr>
        <p:txBody>
          <a:bodyPr wrap="none">
            <a:spAutoFit/>
          </a:bodyPr>
          <a:lstStyle/>
          <a:p>
            <a:pPr marL="342900" indent="-342900">
              <a:spcBef>
                <a:spcPct val="50000"/>
              </a:spcBef>
            </a:pPr>
            <a:r>
              <a:rPr lang="zh-CN" altLang="en-US" b="1" dirty="0">
                <a:effectLst>
                  <a:outerShdw blurRad="38100" dist="38100" dir="2700000" algn="tl">
                    <a:srgbClr val="000000">
                      <a:alpha val="43137"/>
                    </a:srgbClr>
                  </a:outerShdw>
                </a:effectLst>
              </a:rPr>
              <a:t>零状态响应的一般公式</a:t>
            </a:r>
          </a:p>
        </p:txBody>
      </p:sp>
      <p:graphicFrame>
        <p:nvGraphicFramePr>
          <p:cNvPr id="3" name="对象 2"/>
          <p:cNvGraphicFramePr>
            <a:graphicFrameLocks noChangeAspect="1"/>
          </p:cNvGraphicFramePr>
          <p:nvPr>
            <p:extLst>
              <p:ext uri="{D42A27DB-BD31-4B8C-83A1-F6EECF244321}">
                <p14:modId xmlns:p14="http://schemas.microsoft.com/office/powerpoint/2010/main" val="2400402552"/>
              </p:ext>
            </p:extLst>
          </p:nvPr>
        </p:nvGraphicFramePr>
        <p:xfrm>
          <a:off x="720588" y="2550145"/>
          <a:ext cx="5575300" cy="1101725"/>
        </p:xfrm>
        <a:graphic>
          <a:graphicData uri="http://schemas.openxmlformats.org/presentationml/2006/ole">
            <mc:AlternateContent xmlns:mc="http://schemas.openxmlformats.org/markup-compatibility/2006">
              <mc:Choice xmlns:v="urn:schemas-microsoft-com:vml" Requires="v">
                <p:oleObj name="Equation" r:id="rId3" imgW="1904760" imgH="355320" progId="Equation.DSMT4">
                  <p:embed/>
                </p:oleObj>
              </mc:Choice>
              <mc:Fallback>
                <p:oleObj name="Equation" r:id="rId3" imgW="1904760" imgH="355320" progId="Equation.DSMT4">
                  <p:embed/>
                  <p:pic>
                    <p:nvPicPr>
                      <p:cNvPr id="0" name="对象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0588" y="2550145"/>
                        <a:ext cx="5575300"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对象 3"/>
          <p:cNvGraphicFramePr>
            <a:graphicFrameLocks noChangeAspect="1"/>
          </p:cNvGraphicFramePr>
          <p:nvPr>
            <p:extLst>
              <p:ext uri="{D42A27DB-BD31-4B8C-83A1-F6EECF244321}">
                <p14:modId xmlns:p14="http://schemas.microsoft.com/office/powerpoint/2010/main" val="1641447120"/>
              </p:ext>
            </p:extLst>
          </p:nvPr>
        </p:nvGraphicFramePr>
        <p:xfrm>
          <a:off x="765192" y="3299445"/>
          <a:ext cx="5351462" cy="1101725"/>
        </p:xfrm>
        <a:graphic>
          <a:graphicData uri="http://schemas.openxmlformats.org/presentationml/2006/ole">
            <mc:AlternateContent xmlns:mc="http://schemas.openxmlformats.org/markup-compatibility/2006">
              <mc:Choice xmlns:v="urn:schemas-microsoft-com:vml" Requires="v">
                <p:oleObj name="Equation" r:id="rId5" imgW="1828800" imgH="355320" progId="Equation.DSMT4">
                  <p:embed/>
                </p:oleObj>
              </mc:Choice>
              <mc:Fallback>
                <p:oleObj name="Equation" r:id="rId5" imgW="1828800" imgH="355320" progId="Equation.DSMT4">
                  <p:embed/>
                  <p:pic>
                    <p:nvPicPr>
                      <p:cNvPr id="0" name="对象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5192" y="3299445"/>
                        <a:ext cx="5351462"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矩形 4"/>
          <p:cNvSpPr/>
          <p:nvPr/>
        </p:nvSpPr>
        <p:spPr>
          <a:xfrm>
            <a:off x="395536" y="411510"/>
            <a:ext cx="3278462" cy="520848"/>
          </a:xfrm>
          <a:prstGeom prst="rect">
            <a:avLst/>
          </a:prstGeom>
        </p:spPr>
        <p:txBody>
          <a:bodyPr wrap="none">
            <a:spAutoFit/>
          </a:bodyPr>
          <a:lstStyle/>
          <a:p>
            <a:pPr marL="342900" indent="-342900">
              <a:lnSpc>
                <a:spcPct val="130000"/>
              </a:lnSpc>
              <a:spcBef>
                <a:spcPct val="50000"/>
              </a:spcBef>
            </a:pPr>
            <a:r>
              <a:rPr lang="zh-CN" altLang="en-US" b="1" dirty="0">
                <a:effectLst>
                  <a:outerShdw blurRad="38100" dist="38100" dir="2700000" algn="tl">
                    <a:srgbClr val="000000">
                      <a:alpha val="43137"/>
                    </a:srgbClr>
                  </a:outerShdw>
                </a:effectLst>
              </a:rPr>
              <a:t>零输入响应的一般公式</a:t>
            </a:r>
          </a:p>
        </p:txBody>
      </p:sp>
      <p:graphicFrame>
        <p:nvGraphicFramePr>
          <p:cNvPr id="6" name="对象 5"/>
          <p:cNvGraphicFramePr>
            <a:graphicFrameLocks noChangeAspect="1"/>
          </p:cNvGraphicFramePr>
          <p:nvPr>
            <p:extLst>
              <p:ext uri="{D42A27DB-BD31-4B8C-83A1-F6EECF244321}">
                <p14:modId xmlns:p14="http://schemas.microsoft.com/office/powerpoint/2010/main" val="2399451911"/>
              </p:ext>
            </p:extLst>
          </p:nvPr>
        </p:nvGraphicFramePr>
        <p:xfrm>
          <a:off x="1043608" y="964212"/>
          <a:ext cx="4498975" cy="1101725"/>
        </p:xfrm>
        <a:graphic>
          <a:graphicData uri="http://schemas.openxmlformats.org/presentationml/2006/ole">
            <mc:AlternateContent xmlns:mc="http://schemas.openxmlformats.org/markup-compatibility/2006">
              <mc:Choice xmlns:v="urn:schemas-microsoft-com:vml" Requires="v">
                <p:oleObj name="Equation" r:id="rId7" imgW="1536033" imgH="355446" progId="Equation.DSMT4">
                  <p:embed/>
                </p:oleObj>
              </mc:Choice>
              <mc:Fallback>
                <p:oleObj name="Equation" r:id="rId7" imgW="1536033" imgH="355446" progId="Equation.DSMT4">
                  <p:embed/>
                  <p:pic>
                    <p:nvPicPr>
                      <p:cNvPr id="0" name="对象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43608" y="964212"/>
                        <a:ext cx="4498975"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Box 6"/>
          <p:cNvSpPr txBox="1"/>
          <p:nvPr/>
        </p:nvSpPr>
        <p:spPr>
          <a:xfrm>
            <a:off x="6300192" y="932358"/>
            <a:ext cx="2160240" cy="1569660"/>
          </a:xfrm>
          <a:prstGeom prst="rect">
            <a:avLst/>
          </a:prstGeom>
          <a:noFill/>
        </p:spPr>
        <p:txBody>
          <a:bodyPr wrap="square" rtlCol="0">
            <a:spAutoFit/>
          </a:bodyPr>
          <a:lstStyle/>
          <a:p>
            <a:r>
              <a:rPr lang="zh-CN" altLang="en-US" b="1" dirty="0"/>
              <a:t>适用于求解一阶电路中的</a:t>
            </a:r>
            <a:r>
              <a:rPr lang="zh-CN" altLang="en-US" b="1" u="sng" dirty="0">
                <a:solidFill>
                  <a:srgbClr val="FF0000"/>
                </a:solidFill>
              </a:rPr>
              <a:t>任何响应</a:t>
            </a:r>
            <a:r>
              <a:rPr lang="zh-CN" altLang="en-US" b="1" dirty="0"/>
              <a:t>的零输入响应</a:t>
            </a:r>
          </a:p>
        </p:txBody>
      </p:sp>
      <p:sp>
        <p:nvSpPr>
          <p:cNvPr id="8" name="椭圆 7"/>
          <p:cNvSpPr/>
          <p:nvPr/>
        </p:nvSpPr>
        <p:spPr bwMode="auto">
          <a:xfrm>
            <a:off x="899592" y="1355816"/>
            <a:ext cx="648072" cy="72008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9" name="椭圆 8"/>
          <p:cNvSpPr/>
          <p:nvPr/>
        </p:nvSpPr>
        <p:spPr bwMode="auto">
          <a:xfrm>
            <a:off x="596135" y="2935513"/>
            <a:ext cx="648072" cy="72008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10" name="椭圆 9"/>
          <p:cNvSpPr/>
          <p:nvPr/>
        </p:nvSpPr>
        <p:spPr bwMode="auto">
          <a:xfrm>
            <a:off x="504564" y="3727601"/>
            <a:ext cx="648072" cy="72008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11" name="TextBox 10"/>
          <p:cNvSpPr txBox="1"/>
          <p:nvPr/>
        </p:nvSpPr>
        <p:spPr>
          <a:xfrm>
            <a:off x="6409220" y="2947033"/>
            <a:ext cx="2160240" cy="1938992"/>
          </a:xfrm>
          <a:prstGeom prst="rect">
            <a:avLst/>
          </a:prstGeom>
          <a:noFill/>
        </p:spPr>
        <p:txBody>
          <a:bodyPr wrap="square" rtlCol="0">
            <a:spAutoFit/>
          </a:bodyPr>
          <a:lstStyle/>
          <a:p>
            <a:r>
              <a:rPr lang="zh-CN" altLang="en-US" b="1" dirty="0"/>
              <a:t>只适用于求解一阶电路中的</a:t>
            </a:r>
            <a:r>
              <a:rPr lang="zh-CN" altLang="en-US" b="1" u="sng" dirty="0">
                <a:solidFill>
                  <a:srgbClr val="FF0000"/>
                </a:solidFill>
              </a:rPr>
              <a:t>电容电压</a:t>
            </a:r>
            <a:r>
              <a:rPr lang="zh-CN" altLang="en-US" b="1" dirty="0"/>
              <a:t>和</a:t>
            </a:r>
            <a:r>
              <a:rPr lang="zh-CN" altLang="en-US" b="1" u="sng" dirty="0">
                <a:solidFill>
                  <a:srgbClr val="FF0000"/>
                </a:solidFill>
              </a:rPr>
              <a:t>电感电流</a:t>
            </a:r>
            <a:r>
              <a:rPr lang="zh-CN" altLang="en-US" b="1" dirty="0"/>
              <a:t>零状态响应</a:t>
            </a:r>
          </a:p>
        </p:txBody>
      </p:sp>
    </p:spTree>
    <p:extLst>
      <p:ext uri="{BB962C8B-B14F-4D97-AF65-F5344CB8AC3E}">
        <p14:creationId xmlns:p14="http://schemas.microsoft.com/office/powerpoint/2010/main" val="2888270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A9A927CC-034F-4F89-BCEB-5E42F0B875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411510"/>
            <a:ext cx="8358766" cy="720080"/>
          </a:xfrm>
          <a:prstGeom prst="rect">
            <a:avLst/>
          </a:prstGeom>
        </p:spPr>
      </p:pic>
      <p:pic>
        <p:nvPicPr>
          <p:cNvPr id="7" name="图片 6">
            <a:extLst>
              <a:ext uri="{FF2B5EF4-FFF2-40B4-BE49-F238E27FC236}">
                <a16:creationId xmlns:a16="http://schemas.microsoft.com/office/drawing/2014/main" id="{F538EE25-9415-47E2-8EBD-75A91FDC2B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4307" y="1135153"/>
            <a:ext cx="2486025" cy="1990725"/>
          </a:xfrm>
          <a:prstGeom prst="rect">
            <a:avLst/>
          </a:prstGeom>
        </p:spPr>
      </p:pic>
      <p:sp>
        <p:nvSpPr>
          <p:cNvPr id="8" name="TextBox 3">
            <a:extLst>
              <a:ext uri="{FF2B5EF4-FFF2-40B4-BE49-F238E27FC236}">
                <a16:creationId xmlns:a16="http://schemas.microsoft.com/office/drawing/2014/main" id="{003D41D8-736F-4723-88F8-78CD25E6C2E4}"/>
              </a:ext>
            </a:extLst>
          </p:cNvPr>
          <p:cNvSpPr txBox="1"/>
          <p:nvPr/>
        </p:nvSpPr>
        <p:spPr>
          <a:xfrm>
            <a:off x="323528" y="3125878"/>
            <a:ext cx="8358766" cy="830997"/>
          </a:xfrm>
          <a:prstGeom prst="rect">
            <a:avLst/>
          </a:prstGeom>
          <a:noFill/>
        </p:spPr>
        <p:txBody>
          <a:bodyPr wrap="square" rtlCol="0">
            <a:spAutoFit/>
          </a:bodyPr>
          <a:lstStyle/>
          <a:p>
            <a:r>
              <a:rPr lang="zh-CN" altLang="en-US" b="1" dirty="0">
                <a:latin typeface="+mj-lt"/>
              </a:rPr>
              <a:t>解：</a:t>
            </a:r>
            <a:r>
              <a:rPr lang="en-US" altLang="zh-CN" b="1" dirty="0">
                <a:latin typeface="+mj-lt"/>
              </a:rPr>
              <a:t>1. t&lt;0</a:t>
            </a:r>
            <a:r>
              <a:rPr lang="zh-CN" altLang="en-US" b="1" dirty="0">
                <a:latin typeface="+mj-lt"/>
              </a:rPr>
              <a:t>时</a:t>
            </a:r>
            <a:r>
              <a:rPr lang="zh-CN" altLang="en-US" dirty="0">
                <a:latin typeface="+mj-lt"/>
              </a:rPr>
              <a:t>，</a:t>
            </a:r>
            <a:r>
              <a:rPr kumimoji="0" lang="en-US" altLang="zh-CN" b="1" i="1" dirty="0" err="1">
                <a:latin typeface="+mj-lt"/>
              </a:rPr>
              <a:t>i</a:t>
            </a:r>
            <a:r>
              <a:rPr lang="en-US" altLang="zh-CN" b="1" baseline="-30000" dirty="0" err="1">
                <a:latin typeface="+mj-lt"/>
              </a:rPr>
              <a:t>L</a:t>
            </a:r>
            <a:r>
              <a:rPr lang="en-US" altLang="zh-CN" b="1" dirty="0">
                <a:latin typeface="+mj-lt"/>
              </a:rPr>
              <a:t>(0</a:t>
            </a:r>
            <a:r>
              <a:rPr lang="en-US" altLang="zh-CN" b="1" baseline="30000" dirty="0">
                <a:latin typeface="+mj-lt"/>
              </a:rPr>
              <a:t>-</a:t>
            </a:r>
            <a:r>
              <a:rPr lang="en-US" altLang="zh-CN" b="1" dirty="0">
                <a:latin typeface="+mj-lt"/>
              </a:rPr>
              <a:t>)=0,</a:t>
            </a:r>
            <a:r>
              <a:rPr lang="en-US" altLang="zh-CN" dirty="0">
                <a:latin typeface="+mj-lt"/>
              </a:rPr>
              <a:t> </a:t>
            </a:r>
            <a:r>
              <a:rPr lang="en-US" altLang="zh-CN" b="1" dirty="0">
                <a:latin typeface="+mj-lt"/>
              </a:rPr>
              <a:t>t&gt;0</a:t>
            </a:r>
            <a:r>
              <a:rPr lang="zh-CN" altLang="en-US" b="1" dirty="0">
                <a:latin typeface="+mj-lt"/>
              </a:rPr>
              <a:t>时，有外加激励源，为零状态电路。根据换路定则，</a:t>
            </a:r>
            <a:r>
              <a:rPr kumimoji="0" lang="en-US" altLang="zh-CN" b="1" i="1" dirty="0">
                <a:latin typeface="+mj-lt"/>
              </a:rPr>
              <a:t> </a:t>
            </a:r>
            <a:r>
              <a:rPr kumimoji="0" lang="en-US" altLang="zh-CN" b="1" i="1" dirty="0" err="1">
                <a:latin typeface="+mj-lt"/>
              </a:rPr>
              <a:t>i</a:t>
            </a:r>
            <a:r>
              <a:rPr lang="en-US" altLang="zh-CN" b="1" baseline="-30000" dirty="0" err="1">
                <a:latin typeface="+mj-lt"/>
              </a:rPr>
              <a:t>L</a:t>
            </a:r>
            <a:r>
              <a:rPr lang="en-US" altLang="zh-CN" b="1" dirty="0">
                <a:latin typeface="+mj-lt"/>
              </a:rPr>
              <a:t>(0</a:t>
            </a:r>
            <a:r>
              <a:rPr lang="en-US" altLang="zh-CN" b="1" baseline="30000" dirty="0">
                <a:latin typeface="+mj-lt"/>
              </a:rPr>
              <a:t>+</a:t>
            </a:r>
            <a:r>
              <a:rPr lang="en-US" altLang="zh-CN" b="1" dirty="0">
                <a:latin typeface="+mj-lt"/>
              </a:rPr>
              <a:t>)=</a:t>
            </a:r>
            <a:r>
              <a:rPr kumimoji="0" lang="en-US" altLang="zh-CN" b="1" i="1" dirty="0" err="1">
                <a:latin typeface="+mj-lt"/>
              </a:rPr>
              <a:t>i</a:t>
            </a:r>
            <a:r>
              <a:rPr lang="en-US" altLang="zh-CN" b="1" baseline="-30000" dirty="0" err="1">
                <a:latin typeface="+mj-lt"/>
              </a:rPr>
              <a:t>L</a:t>
            </a:r>
            <a:r>
              <a:rPr lang="en-US" altLang="zh-CN" b="1" dirty="0">
                <a:latin typeface="+mj-lt"/>
              </a:rPr>
              <a:t>(0</a:t>
            </a:r>
            <a:r>
              <a:rPr lang="en-US" altLang="zh-CN" b="1" baseline="30000" dirty="0">
                <a:latin typeface="+mj-lt"/>
              </a:rPr>
              <a:t>-</a:t>
            </a:r>
            <a:r>
              <a:rPr lang="en-US" altLang="zh-CN" b="1" dirty="0">
                <a:latin typeface="+mj-lt"/>
              </a:rPr>
              <a:t>)=0</a:t>
            </a:r>
            <a:r>
              <a:rPr lang="zh-CN" altLang="en-US" b="1" dirty="0">
                <a:latin typeface="+mj-lt"/>
              </a:rPr>
              <a:t>。</a:t>
            </a:r>
            <a:r>
              <a:rPr lang="zh-CN" altLang="en-US" b="1" dirty="0"/>
              <a:t>需要求</a:t>
            </a:r>
            <a:r>
              <a:rPr kumimoji="0" lang="en-US" altLang="zh-CN" b="1" i="1" dirty="0" err="1">
                <a:solidFill>
                  <a:srgbClr val="FF0000"/>
                </a:solidFill>
              </a:rPr>
              <a:t>i</a:t>
            </a:r>
            <a:r>
              <a:rPr lang="en-US" altLang="zh-CN" b="1" baseline="-30000" dirty="0" err="1">
                <a:solidFill>
                  <a:srgbClr val="FF0000"/>
                </a:solidFill>
              </a:rPr>
              <a:t>L</a:t>
            </a:r>
            <a:r>
              <a:rPr lang="en-US" altLang="zh-CN" b="1" dirty="0">
                <a:solidFill>
                  <a:srgbClr val="FF0000"/>
                </a:solidFill>
              </a:rPr>
              <a:t>(</a:t>
            </a:r>
            <a:r>
              <a:rPr lang="en-US" altLang="zh-CN" dirty="0">
                <a:solidFill>
                  <a:srgbClr val="FF0000"/>
                </a:solidFill>
                <a:ea typeface="楷体_GB2312" pitchFamily="49" charset="-122"/>
                <a:sym typeface="Symbol" pitchFamily="18" charset="2"/>
              </a:rPr>
              <a:t></a:t>
            </a:r>
            <a:r>
              <a:rPr lang="en-US" altLang="zh-CN" b="1" dirty="0">
                <a:solidFill>
                  <a:srgbClr val="FF0000"/>
                </a:solidFill>
              </a:rPr>
              <a:t>),</a:t>
            </a:r>
            <a:r>
              <a:rPr lang="zh-CN" altLang="en-US" b="1" dirty="0">
                <a:solidFill>
                  <a:srgbClr val="FF0000"/>
                </a:solidFill>
                <a:latin typeface="楷体_GB2312" pitchFamily="49" charset="-122"/>
                <a:ea typeface="楷体_GB2312" pitchFamily="49" charset="-122"/>
                <a:sym typeface="Symbol" pitchFamily="18" charset="2"/>
              </a:rPr>
              <a:t> </a:t>
            </a:r>
            <a:endParaRPr lang="zh-CN" altLang="en-US" dirty="0">
              <a:latin typeface="+mj-lt"/>
            </a:endParaRPr>
          </a:p>
        </p:txBody>
      </p:sp>
      <p:sp>
        <p:nvSpPr>
          <p:cNvPr id="9" name="TextBox 4">
            <a:extLst>
              <a:ext uri="{FF2B5EF4-FFF2-40B4-BE49-F238E27FC236}">
                <a16:creationId xmlns:a16="http://schemas.microsoft.com/office/drawing/2014/main" id="{E8D69FF1-A64D-47B9-9CDB-5738261762C6}"/>
              </a:ext>
            </a:extLst>
          </p:cNvPr>
          <p:cNvSpPr txBox="1"/>
          <p:nvPr/>
        </p:nvSpPr>
        <p:spPr>
          <a:xfrm>
            <a:off x="899592" y="4011910"/>
            <a:ext cx="4977645" cy="461665"/>
          </a:xfrm>
          <a:prstGeom prst="rect">
            <a:avLst/>
          </a:prstGeom>
          <a:noFill/>
        </p:spPr>
        <p:txBody>
          <a:bodyPr wrap="none" rtlCol="0">
            <a:spAutoFit/>
          </a:bodyPr>
          <a:lstStyle/>
          <a:p>
            <a:r>
              <a:rPr lang="en-US" altLang="zh-CN" dirty="0"/>
              <a:t>2.</a:t>
            </a:r>
            <a:r>
              <a:rPr lang="zh-CN" altLang="en-US" dirty="0"/>
              <a:t>求</a:t>
            </a:r>
            <a:r>
              <a:rPr kumimoji="0" lang="en-US" altLang="zh-CN" b="1" i="1" dirty="0" err="1">
                <a:latin typeface="+mj-lt"/>
              </a:rPr>
              <a:t>i</a:t>
            </a:r>
            <a:r>
              <a:rPr lang="en-US" altLang="zh-CN" b="1" baseline="-30000" dirty="0" err="1">
                <a:latin typeface="+mj-lt"/>
              </a:rPr>
              <a:t>L</a:t>
            </a:r>
            <a:r>
              <a:rPr lang="en-US" altLang="zh-CN" b="1" dirty="0">
                <a:latin typeface="+mj-lt"/>
              </a:rPr>
              <a:t>(</a:t>
            </a:r>
            <a:r>
              <a:rPr lang="en-US" altLang="zh-CN" dirty="0">
                <a:latin typeface="+mj-lt"/>
                <a:ea typeface="楷体_GB2312" pitchFamily="49" charset="-122"/>
                <a:sym typeface="Symbol" pitchFamily="18" charset="2"/>
              </a:rPr>
              <a:t></a:t>
            </a:r>
            <a:r>
              <a:rPr lang="en-US" altLang="zh-CN" b="1" dirty="0">
                <a:latin typeface="+mj-lt"/>
              </a:rPr>
              <a:t>)</a:t>
            </a:r>
            <a:r>
              <a:rPr lang="zh-CN" altLang="en-US" b="1" dirty="0">
                <a:latin typeface="楷体_GB2312" pitchFamily="49" charset="-122"/>
              </a:rPr>
              <a:t>。画终值电路。如图（</a:t>
            </a:r>
            <a:r>
              <a:rPr lang="en-US" altLang="zh-CN" b="1" dirty="0">
                <a:latin typeface="楷体_GB2312" pitchFamily="49" charset="-122"/>
              </a:rPr>
              <a:t>b</a:t>
            </a:r>
            <a:r>
              <a:rPr lang="zh-CN" altLang="en-US" b="1" dirty="0">
                <a:latin typeface="楷体_GB2312" pitchFamily="49" charset="-122"/>
              </a:rPr>
              <a:t>）</a:t>
            </a:r>
            <a:endParaRPr lang="zh-CN" altLang="en-US" dirty="0"/>
          </a:p>
        </p:txBody>
      </p:sp>
      <p:pic>
        <p:nvPicPr>
          <p:cNvPr id="11" name="图片 10">
            <a:extLst>
              <a:ext uri="{FF2B5EF4-FFF2-40B4-BE49-F238E27FC236}">
                <a16:creationId xmlns:a16="http://schemas.microsoft.com/office/drawing/2014/main" id="{43C5641B-ED4D-4684-A212-7F4F387315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62812" y="1213074"/>
            <a:ext cx="2228850" cy="2019300"/>
          </a:xfrm>
          <a:prstGeom prst="rect">
            <a:avLst/>
          </a:prstGeom>
        </p:spPr>
      </p:pic>
      <p:graphicFrame>
        <p:nvGraphicFramePr>
          <p:cNvPr id="12" name="对象 11">
            <a:extLst>
              <a:ext uri="{FF2B5EF4-FFF2-40B4-BE49-F238E27FC236}">
                <a16:creationId xmlns:a16="http://schemas.microsoft.com/office/drawing/2014/main" id="{063929EC-B10F-4ADF-996F-3C365F8BC977}"/>
              </a:ext>
            </a:extLst>
          </p:cNvPr>
          <p:cNvGraphicFramePr>
            <a:graphicFrameLocks noChangeAspect="1"/>
          </p:cNvGraphicFramePr>
          <p:nvPr>
            <p:extLst>
              <p:ext uri="{D42A27DB-BD31-4B8C-83A1-F6EECF244321}">
                <p14:modId xmlns:p14="http://schemas.microsoft.com/office/powerpoint/2010/main" val="1109800862"/>
              </p:ext>
            </p:extLst>
          </p:nvPr>
        </p:nvGraphicFramePr>
        <p:xfrm>
          <a:off x="1547664" y="4347081"/>
          <a:ext cx="3622799" cy="796419"/>
        </p:xfrm>
        <a:graphic>
          <a:graphicData uri="http://schemas.openxmlformats.org/presentationml/2006/ole">
            <mc:AlternateContent xmlns:mc="http://schemas.openxmlformats.org/markup-compatibility/2006">
              <mc:Choice xmlns:v="urn:schemas-microsoft-com:vml" Requires="v">
                <p:oleObj name="Equation" r:id="rId5" imgW="1879560" imgH="393480" progId="Equation.DSMT4">
                  <p:embed/>
                </p:oleObj>
              </mc:Choice>
              <mc:Fallback>
                <p:oleObj name="Equation" r:id="rId5" imgW="1879560" imgH="393480" progId="Equation.DSMT4">
                  <p:embed/>
                  <p:pic>
                    <p:nvPicPr>
                      <p:cNvPr id="23" name="对象 22"/>
                      <p:cNvPicPr>
                        <a:picLocks noChangeAspect="1" noChangeArrowheads="1"/>
                      </p:cNvPicPr>
                      <p:nvPr/>
                    </p:nvPicPr>
                    <p:blipFill>
                      <a:blip r:embed="rId6"/>
                      <a:srcRect/>
                      <a:stretch>
                        <a:fillRect/>
                      </a:stretch>
                    </p:blipFill>
                    <p:spPr bwMode="auto">
                      <a:xfrm>
                        <a:off x="1547664" y="4347081"/>
                        <a:ext cx="3622799" cy="796419"/>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64732242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59DB9854-46AA-478D-93C3-F752660C6F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267494"/>
            <a:ext cx="2486025" cy="1990725"/>
          </a:xfrm>
          <a:prstGeom prst="rect">
            <a:avLst/>
          </a:prstGeom>
        </p:spPr>
      </p:pic>
      <p:grpSp>
        <p:nvGrpSpPr>
          <p:cNvPr id="14" name="组合 13">
            <a:extLst>
              <a:ext uri="{FF2B5EF4-FFF2-40B4-BE49-F238E27FC236}">
                <a16:creationId xmlns:a16="http://schemas.microsoft.com/office/drawing/2014/main" id="{7A3F0083-9424-47DB-B771-F735AB6ED90C}"/>
              </a:ext>
            </a:extLst>
          </p:cNvPr>
          <p:cNvGrpSpPr/>
          <p:nvPr/>
        </p:nvGrpSpPr>
        <p:grpSpPr>
          <a:xfrm>
            <a:off x="4139952" y="339502"/>
            <a:ext cx="2228850" cy="2208654"/>
            <a:chOff x="4139952" y="339502"/>
            <a:chExt cx="2228850" cy="2208654"/>
          </a:xfrm>
        </p:grpSpPr>
        <p:pic>
          <p:nvPicPr>
            <p:cNvPr id="3" name="图片 2">
              <a:extLst>
                <a:ext uri="{FF2B5EF4-FFF2-40B4-BE49-F238E27FC236}">
                  <a16:creationId xmlns:a16="http://schemas.microsoft.com/office/drawing/2014/main" id="{22CF5273-287E-4502-BB11-F05528726D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9952" y="339502"/>
              <a:ext cx="2228850" cy="2019300"/>
            </a:xfrm>
            <a:prstGeom prst="rect">
              <a:avLst/>
            </a:prstGeom>
          </p:spPr>
        </p:pic>
        <p:sp>
          <p:nvSpPr>
            <p:cNvPr id="4" name="矩形 3">
              <a:extLst>
                <a:ext uri="{FF2B5EF4-FFF2-40B4-BE49-F238E27FC236}">
                  <a16:creationId xmlns:a16="http://schemas.microsoft.com/office/drawing/2014/main" id="{D005EFCD-DA66-404A-B64F-86A9B5900A14}"/>
                </a:ext>
              </a:extLst>
            </p:cNvPr>
            <p:cNvSpPr/>
            <p:nvPr/>
          </p:nvSpPr>
          <p:spPr bwMode="auto">
            <a:xfrm>
              <a:off x="4211960" y="627534"/>
              <a:ext cx="720080" cy="504056"/>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5" name="矩形 4">
              <a:extLst>
                <a:ext uri="{FF2B5EF4-FFF2-40B4-BE49-F238E27FC236}">
                  <a16:creationId xmlns:a16="http://schemas.microsoft.com/office/drawing/2014/main" id="{4B9242FA-CD33-4E33-9B4F-F0537E089760}"/>
                </a:ext>
              </a:extLst>
            </p:cNvPr>
            <p:cNvSpPr/>
            <p:nvPr/>
          </p:nvSpPr>
          <p:spPr bwMode="auto">
            <a:xfrm>
              <a:off x="4819899" y="1216348"/>
              <a:ext cx="936104" cy="504056"/>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zh-CN" sz="2400" b="0" i="1" u="none" strike="noStrike" cap="none" normalizeH="0" baseline="0" dirty="0">
                  <a:ln>
                    <a:noFill/>
                  </a:ln>
                  <a:solidFill>
                    <a:srgbClr val="3333FF"/>
                  </a:solidFill>
                  <a:effectLst/>
                  <a:latin typeface="Times New Roman" pitchFamily="18" charset="0"/>
                  <a:ea typeface="宋体" pitchFamily="2" charset="-122"/>
                </a:rPr>
                <a:t>R</a:t>
              </a:r>
              <a:endParaRPr kumimoji="1" lang="zh-CN" altLang="en-US" sz="2400" b="0" i="1" u="none" strike="noStrike" cap="none" normalizeH="0" baseline="0" dirty="0">
                <a:ln>
                  <a:noFill/>
                </a:ln>
                <a:solidFill>
                  <a:srgbClr val="3333FF"/>
                </a:solidFill>
                <a:effectLst/>
                <a:latin typeface="Times New Roman" pitchFamily="18" charset="0"/>
                <a:ea typeface="宋体" pitchFamily="2" charset="-122"/>
              </a:endParaRPr>
            </a:p>
          </p:txBody>
        </p:sp>
        <p:cxnSp>
          <p:nvCxnSpPr>
            <p:cNvPr id="7" name="直接连接符 6">
              <a:extLst>
                <a:ext uri="{FF2B5EF4-FFF2-40B4-BE49-F238E27FC236}">
                  <a16:creationId xmlns:a16="http://schemas.microsoft.com/office/drawing/2014/main" id="{9A748458-A0F5-4C39-94B9-919BF9E15C79}"/>
                </a:ext>
              </a:extLst>
            </p:cNvPr>
            <p:cNvCxnSpPr/>
            <p:nvPr/>
          </p:nvCxnSpPr>
          <p:spPr bwMode="auto">
            <a:xfrm>
              <a:off x="4636259" y="542776"/>
              <a:ext cx="0" cy="720080"/>
            </a:xfrm>
            <a:prstGeom prst="line">
              <a:avLst/>
            </a:prstGeom>
            <a:ln>
              <a:solidFill>
                <a:schemeClr val="tx1"/>
              </a:solidFill>
              <a:headEnd type="none" w="med" len="med"/>
              <a:tailEnd type="none"/>
            </a:ln>
            <a:effectLst/>
          </p:spPr>
          <p:style>
            <a:lnRef idx="2">
              <a:schemeClr val="accent1"/>
            </a:lnRef>
            <a:fillRef idx="0">
              <a:schemeClr val="accent1"/>
            </a:fillRef>
            <a:effectRef idx="1">
              <a:schemeClr val="accent1"/>
            </a:effectRef>
            <a:fontRef idx="minor">
              <a:schemeClr val="tx1"/>
            </a:fontRef>
          </p:style>
        </p:cxnSp>
        <p:cxnSp>
          <p:nvCxnSpPr>
            <p:cNvPr id="9" name="连接符: 肘形 8">
              <a:extLst>
                <a:ext uri="{FF2B5EF4-FFF2-40B4-BE49-F238E27FC236}">
                  <a16:creationId xmlns:a16="http://schemas.microsoft.com/office/drawing/2014/main" id="{C7A03B08-0E33-4521-A028-A55FEDFFCE9A}"/>
                </a:ext>
              </a:extLst>
            </p:cNvPr>
            <p:cNvCxnSpPr>
              <a:cxnSpLocks/>
            </p:cNvCxnSpPr>
            <p:nvPr/>
          </p:nvCxnSpPr>
          <p:spPr bwMode="auto">
            <a:xfrm flipV="1">
              <a:off x="5112060" y="1386348"/>
              <a:ext cx="576064" cy="478557"/>
            </a:xfrm>
            <a:prstGeom prst="bentConnector3">
              <a:avLst>
                <a:gd name="adj1" fmla="val 1573"/>
              </a:avLst>
            </a:prstGeom>
            <a:ln>
              <a:solidFill>
                <a:srgbClr val="3333FF"/>
              </a:solidFill>
              <a:headEnd type="none" w="med" len="med"/>
              <a:tailEnd type="arrow"/>
            </a:ln>
          </p:spPr>
          <p:style>
            <a:lnRef idx="2">
              <a:schemeClr val="accent1"/>
            </a:lnRef>
            <a:fillRef idx="0">
              <a:schemeClr val="accent1"/>
            </a:fillRef>
            <a:effectRef idx="1">
              <a:schemeClr val="accent1"/>
            </a:effectRef>
            <a:fontRef idx="minor">
              <a:schemeClr val="tx1"/>
            </a:fontRef>
          </p:style>
        </p:cxnSp>
        <p:sp>
          <p:nvSpPr>
            <p:cNvPr id="13" name="矩形 12">
              <a:extLst>
                <a:ext uri="{FF2B5EF4-FFF2-40B4-BE49-F238E27FC236}">
                  <a16:creationId xmlns:a16="http://schemas.microsoft.com/office/drawing/2014/main" id="{6259AA42-9E48-463D-9E24-AFD7CDE69C24}"/>
                </a:ext>
              </a:extLst>
            </p:cNvPr>
            <p:cNvSpPr/>
            <p:nvPr/>
          </p:nvSpPr>
          <p:spPr bwMode="auto">
            <a:xfrm>
              <a:off x="5166066" y="2044101"/>
              <a:ext cx="702078" cy="504055"/>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zh-CN" altLang="en-US" sz="1400" b="0" i="0" u="none" strike="noStrike" cap="none" normalizeH="0" baseline="0" dirty="0">
                  <a:ln>
                    <a:noFill/>
                  </a:ln>
                  <a:solidFill>
                    <a:schemeClr val="tx1"/>
                  </a:solidFill>
                  <a:effectLst/>
                  <a:latin typeface="+mj-lt"/>
                  <a:ea typeface="宋体" pitchFamily="2" charset="-122"/>
                </a:rPr>
                <a:t>（</a:t>
              </a:r>
              <a:r>
                <a:rPr kumimoji="1" lang="en-US" altLang="zh-CN" sz="1400" b="0" i="0" u="none" strike="noStrike" cap="none" normalizeH="0" baseline="0" dirty="0">
                  <a:ln>
                    <a:noFill/>
                  </a:ln>
                  <a:solidFill>
                    <a:schemeClr val="tx1"/>
                  </a:solidFill>
                  <a:effectLst/>
                  <a:latin typeface="+mj-lt"/>
                  <a:ea typeface="宋体" pitchFamily="2" charset="-122"/>
                </a:rPr>
                <a:t>C</a:t>
              </a:r>
              <a:r>
                <a:rPr kumimoji="1" lang="zh-CN" altLang="en-US" sz="1400" b="0" i="0" u="none" strike="noStrike" cap="none" normalizeH="0" baseline="0" dirty="0">
                  <a:ln>
                    <a:noFill/>
                  </a:ln>
                  <a:solidFill>
                    <a:schemeClr val="tx1"/>
                  </a:solidFill>
                  <a:effectLst/>
                  <a:latin typeface="+mj-lt"/>
                  <a:ea typeface="宋体" pitchFamily="2" charset="-122"/>
                </a:rPr>
                <a:t>）</a:t>
              </a:r>
            </a:p>
          </p:txBody>
        </p:sp>
      </p:grpSp>
      <p:sp>
        <p:nvSpPr>
          <p:cNvPr id="15" name="TextBox 3">
            <a:extLst>
              <a:ext uri="{FF2B5EF4-FFF2-40B4-BE49-F238E27FC236}">
                <a16:creationId xmlns:a16="http://schemas.microsoft.com/office/drawing/2014/main" id="{72EC66DD-82CB-43BC-BC74-F47449112066}"/>
              </a:ext>
            </a:extLst>
          </p:cNvPr>
          <p:cNvSpPr txBox="1"/>
          <p:nvPr/>
        </p:nvSpPr>
        <p:spPr>
          <a:xfrm>
            <a:off x="614076" y="2427734"/>
            <a:ext cx="7776864" cy="400110"/>
          </a:xfrm>
          <a:prstGeom prst="rect">
            <a:avLst/>
          </a:prstGeom>
          <a:noFill/>
        </p:spPr>
        <p:txBody>
          <a:bodyPr wrap="square" rtlCol="0">
            <a:spAutoFit/>
          </a:bodyPr>
          <a:lstStyle/>
          <a:p>
            <a:r>
              <a:rPr lang="en-US" altLang="zh-CN" sz="2000" b="1" dirty="0">
                <a:latin typeface="+mj-lt"/>
              </a:rPr>
              <a:t>3.</a:t>
            </a:r>
            <a:r>
              <a:rPr lang="zh-CN" altLang="en-US" sz="2000" b="1" dirty="0">
                <a:latin typeface="+mj-lt"/>
                <a:ea typeface="+mj-ea"/>
              </a:rPr>
              <a:t>求时间常数</a:t>
            </a:r>
            <a:r>
              <a:rPr lang="zh-CN" altLang="en-US" sz="2000" b="1" dirty="0">
                <a:latin typeface="+mj-lt"/>
                <a:ea typeface="+mj-ea"/>
                <a:sym typeface="Symbol" pitchFamily="18" charset="2"/>
              </a:rPr>
              <a:t>（</a:t>
            </a:r>
            <a:r>
              <a:rPr lang="zh-CN" altLang="en-US" sz="2000" b="1" u="sng" dirty="0">
                <a:latin typeface="+mj-lt"/>
                <a:ea typeface="+mj-ea"/>
                <a:sym typeface="Symbol" pitchFamily="18" charset="2"/>
              </a:rPr>
              <a:t>开关动作之后</a:t>
            </a:r>
            <a:r>
              <a:rPr lang="zh-CN" altLang="en-US" sz="2000" b="1" dirty="0">
                <a:latin typeface="+mj-lt"/>
                <a:ea typeface="+mj-ea"/>
                <a:sym typeface="Symbol" pitchFamily="18" charset="2"/>
              </a:rPr>
              <a:t>）等效电阻</a:t>
            </a:r>
            <a:r>
              <a:rPr lang="en-US" altLang="zh-CN" sz="2000" b="1" dirty="0">
                <a:latin typeface="+mj-lt"/>
                <a:ea typeface="+mj-ea"/>
                <a:sym typeface="Symbol" pitchFamily="18" charset="2"/>
              </a:rPr>
              <a:t>R</a:t>
            </a:r>
            <a:r>
              <a:rPr lang="zh-CN" altLang="en-US" sz="2000" b="1" dirty="0">
                <a:latin typeface="+mj-lt"/>
                <a:ea typeface="+mj-ea"/>
                <a:sym typeface="Symbol" pitchFamily="18" charset="2"/>
              </a:rPr>
              <a:t>的电路图（图</a:t>
            </a:r>
            <a:r>
              <a:rPr lang="en-US" altLang="zh-CN" sz="2000" b="1" dirty="0">
                <a:latin typeface="+mj-lt"/>
                <a:ea typeface="+mj-ea"/>
                <a:sym typeface="Symbol" pitchFamily="18" charset="2"/>
              </a:rPr>
              <a:t>C</a:t>
            </a:r>
            <a:r>
              <a:rPr lang="zh-CN" altLang="en-US" sz="2000" b="1" dirty="0">
                <a:latin typeface="+mj-lt"/>
                <a:ea typeface="+mj-ea"/>
                <a:sym typeface="Symbol" pitchFamily="18" charset="2"/>
              </a:rPr>
              <a:t>）</a:t>
            </a:r>
            <a:endParaRPr lang="zh-CN" altLang="en-US" sz="2000" b="1" dirty="0">
              <a:solidFill>
                <a:srgbClr val="FF0000"/>
              </a:solidFill>
              <a:latin typeface="+mj-lt"/>
              <a:ea typeface="+mj-ea"/>
            </a:endParaRPr>
          </a:p>
        </p:txBody>
      </p:sp>
      <p:graphicFrame>
        <p:nvGraphicFramePr>
          <p:cNvPr id="16" name="对象 15">
            <a:extLst>
              <a:ext uri="{FF2B5EF4-FFF2-40B4-BE49-F238E27FC236}">
                <a16:creationId xmlns:a16="http://schemas.microsoft.com/office/drawing/2014/main" id="{18EE4544-612F-49B4-8976-4A7F7BA7D39A}"/>
              </a:ext>
            </a:extLst>
          </p:cNvPr>
          <p:cNvGraphicFramePr>
            <a:graphicFrameLocks noChangeAspect="1"/>
          </p:cNvGraphicFramePr>
          <p:nvPr>
            <p:extLst>
              <p:ext uri="{D42A27DB-BD31-4B8C-83A1-F6EECF244321}">
                <p14:modId xmlns:p14="http://schemas.microsoft.com/office/powerpoint/2010/main" val="1646286682"/>
              </p:ext>
            </p:extLst>
          </p:nvPr>
        </p:nvGraphicFramePr>
        <p:xfrm>
          <a:off x="2466975" y="2978035"/>
          <a:ext cx="2105025" cy="360363"/>
        </p:xfrm>
        <a:graphic>
          <a:graphicData uri="http://schemas.openxmlformats.org/presentationml/2006/ole">
            <mc:AlternateContent xmlns:mc="http://schemas.openxmlformats.org/markup-compatibility/2006">
              <mc:Choice xmlns:v="urn:schemas-microsoft-com:vml" Requires="v">
                <p:oleObj name="Equation" r:id="rId4" imgW="1091880" imgH="177480" progId="Equation.DSMT4">
                  <p:embed/>
                </p:oleObj>
              </mc:Choice>
              <mc:Fallback>
                <p:oleObj name="Equation" r:id="rId4" imgW="1091880" imgH="177480" progId="Equation.DSMT4">
                  <p:embed/>
                  <p:pic>
                    <p:nvPicPr>
                      <p:cNvPr id="12" name="对象 11">
                        <a:extLst>
                          <a:ext uri="{FF2B5EF4-FFF2-40B4-BE49-F238E27FC236}">
                            <a16:creationId xmlns:a16="http://schemas.microsoft.com/office/drawing/2014/main" id="{063929EC-B10F-4ADF-996F-3C365F8BC977}"/>
                          </a:ext>
                        </a:extLst>
                      </p:cNvPr>
                      <p:cNvPicPr>
                        <a:picLocks noChangeAspect="1" noChangeArrowheads="1"/>
                      </p:cNvPicPr>
                      <p:nvPr/>
                    </p:nvPicPr>
                    <p:blipFill>
                      <a:blip r:embed="rId5"/>
                      <a:srcRect/>
                      <a:stretch>
                        <a:fillRect/>
                      </a:stretch>
                    </p:blipFill>
                    <p:spPr bwMode="auto">
                      <a:xfrm>
                        <a:off x="2466975" y="2978035"/>
                        <a:ext cx="2105025" cy="360363"/>
                      </a:xfrm>
                      <a:prstGeom prst="rect">
                        <a:avLst/>
                      </a:prstGeom>
                      <a:noFill/>
                      <a:ln>
                        <a:noFill/>
                      </a:ln>
                    </p:spPr>
                  </p:pic>
                </p:oleObj>
              </mc:Fallback>
            </mc:AlternateContent>
          </a:graphicData>
        </a:graphic>
      </p:graphicFrame>
      <p:sp>
        <p:nvSpPr>
          <p:cNvPr id="17" name="TextBox 4">
            <a:extLst>
              <a:ext uri="{FF2B5EF4-FFF2-40B4-BE49-F238E27FC236}">
                <a16:creationId xmlns:a16="http://schemas.microsoft.com/office/drawing/2014/main" id="{952E68F1-6FD5-4DD8-A285-DDBB792E28A5}"/>
              </a:ext>
            </a:extLst>
          </p:cNvPr>
          <p:cNvSpPr txBox="1"/>
          <p:nvPr/>
        </p:nvSpPr>
        <p:spPr>
          <a:xfrm>
            <a:off x="719572" y="3392716"/>
            <a:ext cx="3782936" cy="400110"/>
          </a:xfrm>
          <a:prstGeom prst="rect">
            <a:avLst/>
          </a:prstGeom>
          <a:noFill/>
        </p:spPr>
        <p:txBody>
          <a:bodyPr wrap="square" rtlCol="0">
            <a:spAutoFit/>
          </a:bodyPr>
          <a:lstStyle/>
          <a:p>
            <a:r>
              <a:rPr lang="en-US" altLang="zh-CN" sz="2000" dirty="0"/>
              <a:t>4</a:t>
            </a:r>
            <a:r>
              <a:rPr lang="en-US" altLang="zh-CN" sz="2000" b="1" dirty="0"/>
              <a:t>.</a:t>
            </a:r>
            <a:r>
              <a:rPr lang="zh-CN" altLang="en-US" sz="2000" b="1" dirty="0"/>
              <a:t>带入公式求</a:t>
            </a:r>
            <a:r>
              <a:rPr lang="en-US" altLang="zh-CN" sz="2000" b="1" i="1" dirty="0" err="1">
                <a:latin typeface="+mj-lt"/>
              </a:rPr>
              <a:t>i</a:t>
            </a:r>
            <a:r>
              <a:rPr lang="en-US" altLang="zh-CN" sz="2000" b="1" baseline="-30000" dirty="0" err="1">
                <a:latin typeface="+mj-lt"/>
              </a:rPr>
              <a:t>L</a:t>
            </a:r>
            <a:r>
              <a:rPr lang="en-US" altLang="zh-CN" sz="2000" b="1" dirty="0">
                <a:latin typeface="+mj-lt"/>
              </a:rPr>
              <a:t>(t)</a:t>
            </a:r>
            <a:endParaRPr lang="zh-CN" altLang="en-US" sz="2000" b="1" dirty="0">
              <a:latin typeface="+mj-lt"/>
            </a:endParaRPr>
          </a:p>
        </p:txBody>
      </p:sp>
      <p:graphicFrame>
        <p:nvGraphicFramePr>
          <p:cNvPr id="18" name="对象 17">
            <a:extLst>
              <a:ext uri="{FF2B5EF4-FFF2-40B4-BE49-F238E27FC236}">
                <a16:creationId xmlns:a16="http://schemas.microsoft.com/office/drawing/2014/main" id="{482E5ABD-4A5F-4A58-BC83-5A30F351D62B}"/>
              </a:ext>
            </a:extLst>
          </p:cNvPr>
          <p:cNvGraphicFramePr>
            <a:graphicFrameLocks noChangeAspect="1"/>
          </p:cNvGraphicFramePr>
          <p:nvPr>
            <p:extLst>
              <p:ext uri="{D42A27DB-BD31-4B8C-83A1-F6EECF244321}">
                <p14:modId xmlns:p14="http://schemas.microsoft.com/office/powerpoint/2010/main" val="2618844107"/>
              </p:ext>
            </p:extLst>
          </p:nvPr>
        </p:nvGraphicFramePr>
        <p:xfrm>
          <a:off x="1039156" y="3862757"/>
          <a:ext cx="5953593" cy="725217"/>
        </p:xfrm>
        <a:graphic>
          <a:graphicData uri="http://schemas.openxmlformats.org/presentationml/2006/ole">
            <mc:AlternateContent xmlns:mc="http://schemas.openxmlformats.org/markup-compatibility/2006">
              <mc:Choice xmlns:v="urn:schemas-microsoft-com:vml" Requires="v">
                <p:oleObj name="Equation" r:id="rId6" imgW="2819160" imgH="342720" progId="Equation.DSMT4">
                  <p:embed/>
                </p:oleObj>
              </mc:Choice>
              <mc:Fallback>
                <p:oleObj name="Equation" r:id="rId6" imgW="2819160" imgH="342720" progId="Equation.DSMT4">
                  <p:embed/>
                  <p:pic>
                    <p:nvPicPr>
                      <p:cNvPr id="283652" name="对象 283651"/>
                      <p:cNvPicPr/>
                      <p:nvPr/>
                    </p:nvPicPr>
                    <p:blipFill>
                      <a:blip r:embed="rId7"/>
                      <a:stretch>
                        <a:fillRect/>
                      </a:stretch>
                    </p:blipFill>
                    <p:spPr>
                      <a:xfrm>
                        <a:off x="1039156" y="3862757"/>
                        <a:ext cx="5953593" cy="725217"/>
                      </a:xfrm>
                      <a:prstGeom prst="rect">
                        <a:avLst/>
                      </a:prstGeom>
                    </p:spPr>
                  </p:pic>
                </p:oleObj>
              </mc:Fallback>
            </mc:AlternateContent>
          </a:graphicData>
        </a:graphic>
      </p:graphicFrame>
      <p:graphicFrame>
        <p:nvGraphicFramePr>
          <p:cNvPr id="19" name="对象 18">
            <a:extLst>
              <a:ext uri="{FF2B5EF4-FFF2-40B4-BE49-F238E27FC236}">
                <a16:creationId xmlns:a16="http://schemas.microsoft.com/office/drawing/2014/main" id="{18B237EE-8133-4F41-A1A1-97C2D0C9540A}"/>
              </a:ext>
            </a:extLst>
          </p:cNvPr>
          <p:cNvGraphicFramePr>
            <a:graphicFrameLocks noChangeAspect="1"/>
          </p:cNvGraphicFramePr>
          <p:nvPr>
            <p:extLst>
              <p:ext uri="{D42A27DB-BD31-4B8C-83A1-F6EECF244321}">
                <p14:modId xmlns:p14="http://schemas.microsoft.com/office/powerpoint/2010/main" val="3141479139"/>
              </p:ext>
            </p:extLst>
          </p:nvPr>
        </p:nvGraphicFramePr>
        <p:xfrm>
          <a:off x="5166066" y="2877316"/>
          <a:ext cx="1016000" cy="547687"/>
        </p:xfrm>
        <a:graphic>
          <a:graphicData uri="http://schemas.openxmlformats.org/presentationml/2006/ole">
            <mc:AlternateContent xmlns:mc="http://schemas.openxmlformats.org/markup-compatibility/2006">
              <mc:Choice xmlns:v="urn:schemas-microsoft-com:vml" Requires="v">
                <p:oleObj name="Equation" r:id="rId8" imgW="761760" imgH="393480" progId="Equation.DSMT4">
                  <p:embed/>
                </p:oleObj>
              </mc:Choice>
              <mc:Fallback>
                <p:oleObj name="Equation" r:id="rId8" imgW="761760" imgH="393480" progId="Equation.DSMT4">
                  <p:embed/>
                  <p:pic>
                    <p:nvPicPr>
                      <p:cNvPr id="283648" name="对象 283647"/>
                      <p:cNvPicPr>
                        <a:picLocks noChangeAspect="1" noChangeArrowheads="1"/>
                      </p:cNvPicPr>
                      <p:nvPr/>
                    </p:nvPicPr>
                    <p:blipFill>
                      <a:blip r:embed="rId9"/>
                      <a:srcRect/>
                      <a:stretch>
                        <a:fillRect/>
                      </a:stretch>
                    </p:blipFill>
                    <p:spPr bwMode="auto">
                      <a:xfrm>
                        <a:off x="5166066" y="2877316"/>
                        <a:ext cx="1016000" cy="547687"/>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393774425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2">
            <a:extLst>
              <a:ext uri="{FF2B5EF4-FFF2-40B4-BE49-F238E27FC236}">
                <a16:creationId xmlns:a16="http://schemas.microsoft.com/office/drawing/2014/main" id="{847C1A5C-5888-4FDE-9EE9-74F05CED5742}"/>
              </a:ext>
            </a:extLst>
          </p:cNvPr>
          <p:cNvGraphicFramePr>
            <a:graphicFrameLocks noGrp="1"/>
          </p:cNvGraphicFramePr>
          <p:nvPr>
            <p:extLst>
              <p:ext uri="{D42A27DB-BD31-4B8C-83A1-F6EECF244321}">
                <p14:modId xmlns:p14="http://schemas.microsoft.com/office/powerpoint/2010/main" val="1709082567"/>
              </p:ext>
            </p:extLst>
          </p:nvPr>
        </p:nvGraphicFramePr>
        <p:xfrm>
          <a:off x="179512" y="627534"/>
          <a:ext cx="8856984" cy="2761613"/>
        </p:xfrm>
        <a:graphic>
          <a:graphicData uri="http://schemas.openxmlformats.org/drawingml/2006/table">
            <a:tbl>
              <a:tblPr firstRow="1" bandRow="1">
                <a:tableStyleId>{5C22544A-7EE6-4342-B048-85BDC9FD1C3A}</a:tableStyleId>
              </a:tblPr>
              <a:tblGrid>
                <a:gridCol w="2214246">
                  <a:extLst>
                    <a:ext uri="{9D8B030D-6E8A-4147-A177-3AD203B41FA5}">
                      <a16:colId xmlns:a16="http://schemas.microsoft.com/office/drawing/2014/main" val="2841906515"/>
                    </a:ext>
                  </a:extLst>
                </a:gridCol>
                <a:gridCol w="2214246">
                  <a:extLst>
                    <a:ext uri="{9D8B030D-6E8A-4147-A177-3AD203B41FA5}">
                      <a16:colId xmlns:a16="http://schemas.microsoft.com/office/drawing/2014/main" val="3307310245"/>
                    </a:ext>
                  </a:extLst>
                </a:gridCol>
                <a:gridCol w="2214246">
                  <a:extLst>
                    <a:ext uri="{9D8B030D-6E8A-4147-A177-3AD203B41FA5}">
                      <a16:colId xmlns:a16="http://schemas.microsoft.com/office/drawing/2014/main" val="741774817"/>
                    </a:ext>
                  </a:extLst>
                </a:gridCol>
                <a:gridCol w="2214246">
                  <a:extLst>
                    <a:ext uri="{9D8B030D-6E8A-4147-A177-3AD203B41FA5}">
                      <a16:colId xmlns:a16="http://schemas.microsoft.com/office/drawing/2014/main" val="4265613240"/>
                    </a:ext>
                  </a:extLst>
                </a:gridCol>
              </a:tblGrid>
              <a:tr h="463390">
                <a:tc>
                  <a:txBody>
                    <a:bodyPr/>
                    <a:lstStyle/>
                    <a:p>
                      <a:pPr algn="ctr"/>
                      <a:r>
                        <a:rPr lang="en-US" altLang="zh-CN"/>
                        <a:t>t=0</a:t>
                      </a:r>
                      <a:r>
                        <a:rPr lang="zh-CN" altLang="en-US"/>
                        <a:t>时刻换路</a:t>
                      </a:r>
                    </a:p>
                  </a:txBody>
                  <a:tcPr/>
                </a:tc>
                <a:tc>
                  <a:txBody>
                    <a:bodyPr/>
                    <a:lstStyle/>
                    <a:p>
                      <a:pPr algn="ctr"/>
                      <a:r>
                        <a:rPr lang="zh-CN" altLang="en-US"/>
                        <a:t>开关动作</a:t>
                      </a:r>
                    </a:p>
                  </a:txBody>
                  <a:tcPr/>
                </a:tc>
                <a:tc>
                  <a:txBody>
                    <a:bodyPr/>
                    <a:lstStyle/>
                    <a:p>
                      <a:pPr algn="ctr"/>
                      <a:r>
                        <a:rPr lang="zh-CN" altLang="en-US"/>
                        <a:t>电容、电感处理</a:t>
                      </a:r>
                    </a:p>
                  </a:txBody>
                  <a:tcPr/>
                </a:tc>
                <a:tc>
                  <a:txBody>
                    <a:bodyPr/>
                    <a:lstStyle/>
                    <a:p>
                      <a:pPr algn="ctr"/>
                      <a:r>
                        <a:rPr lang="zh-CN" altLang="en-US"/>
                        <a:t>目标待求量</a:t>
                      </a:r>
                    </a:p>
                  </a:txBody>
                  <a:tcPr/>
                </a:tc>
                <a:extLst>
                  <a:ext uri="{0D108BD9-81ED-4DB2-BD59-A6C34878D82A}">
                    <a16:rowId xmlns:a16="http://schemas.microsoft.com/office/drawing/2014/main" val="148150600"/>
                  </a:ext>
                </a:extLst>
              </a:tr>
              <a:tr h="463390">
                <a:tc>
                  <a:txBody>
                    <a:bodyPr/>
                    <a:lstStyle/>
                    <a:p>
                      <a:r>
                        <a:rPr lang="en-US" altLang="zh-CN" b="1" u="none">
                          <a:solidFill>
                            <a:srgbClr val="3333FF"/>
                          </a:solidFill>
                          <a:effectLst>
                            <a:outerShdw blurRad="38100" dist="38100" dir="2700000" algn="tl">
                              <a:srgbClr val="000000">
                                <a:alpha val="43137"/>
                              </a:srgbClr>
                            </a:outerShdw>
                          </a:effectLst>
                        </a:rPr>
                        <a:t>0</a:t>
                      </a:r>
                      <a:r>
                        <a:rPr lang="en-US" altLang="zh-CN" b="1" u="none" baseline="30000">
                          <a:solidFill>
                            <a:srgbClr val="3333FF"/>
                          </a:solidFill>
                          <a:effectLst>
                            <a:outerShdw blurRad="38100" dist="38100" dir="2700000" algn="tl">
                              <a:srgbClr val="000000">
                                <a:alpha val="43137"/>
                              </a:srgbClr>
                            </a:outerShdw>
                          </a:effectLst>
                        </a:rPr>
                        <a:t>-</a:t>
                      </a:r>
                      <a:r>
                        <a:rPr lang="zh-CN" altLang="en-US" b="1" u="none">
                          <a:solidFill>
                            <a:srgbClr val="3333FF"/>
                          </a:solidFill>
                          <a:effectLst>
                            <a:outerShdw blurRad="38100" dist="38100" dir="2700000" algn="tl">
                              <a:srgbClr val="000000">
                                <a:alpha val="43137"/>
                              </a:srgbClr>
                            </a:outerShdw>
                          </a:effectLst>
                        </a:rPr>
                        <a:t>图</a:t>
                      </a:r>
                    </a:p>
                  </a:txBody>
                  <a:tcPr/>
                </a:tc>
                <a:tc>
                  <a:txBody>
                    <a:bodyPr/>
                    <a:lstStyle/>
                    <a:p>
                      <a:r>
                        <a:rPr lang="zh-CN" altLang="en-US" b="1">
                          <a:solidFill>
                            <a:srgbClr val="FF0000"/>
                          </a:solidFill>
                          <a:effectLst>
                            <a:outerShdw blurRad="38100" dist="38100" dir="2700000" algn="tl">
                              <a:srgbClr val="000000">
                                <a:alpha val="43137"/>
                              </a:srgbClr>
                            </a:outerShdw>
                          </a:effectLst>
                        </a:rPr>
                        <a:t>未</a:t>
                      </a:r>
                      <a:r>
                        <a:rPr lang="zh-CN" altLang="en-US" b="1">
                          <a:solidFill>
                            <a:schemeClr val="tx1"/>
                          </a:solidFill>
                          <a:effectLst>
                            <a:outerShdw blurRad="38100" dist="38100" dir="2700000" algn="tl">
                              <a:srgbClr val="000000">
                                <a:alpha val="43137"/>
                              </a:srgbClr>
                            </a:outerShdw>
                          </a:effectLst>
                        </a:rPr>
                        <a:t>动作</a:t>
                      </a:r>
                    </a:p>
                  </a:txBody>
                  <a:tcPr/>
                </a:tc>
                <a:tc>
                  <a:txBody>
                    <a:bodyPr/>
                    <a:lstStyle/>
                    <a:p>
                      <a:r>
                        <a:rPr lang="zh-CN" altLang="en-US" b="1">
                          <a:solidFill>
                            <a:srgbClr val="FF0000"/>
                          </a:solidFill>
                          <a:effectLst>
                            <a:outerShdw blurRad="38100" dist="38100" dir="2700000" algn="tl">
                              <a:srgbClr val="000000">
                                <a:alpha val="43137"/>
                              </a:srgbClr>
                            </a:outerShdw>
                          </a:effectLst>
                        </a:rPr>
                        <a:t>开路、短路</a:t>
                      </a:r>
                    </a:p>
                  </a:txBody>
                  <a:tcPr/>
                </a:tc>
                <a:tc>
                  <a:txBody>
                    <a:bodyPr/>
                    <a:lstStyle/>
                    <a:p>
                      <a:r>
                        <a:rPr lang="zh-CN" altLang="en-US" b="1">
                          <a:solidFill>
                            <a:srgbClr val="FF0000"/>
                          </a:solidFill>
                          <a:effectLst>
                            <a:outerShdw blurRad="38100" dist="38100" dir="2700000" algn="tl">
                              <a:srgbClr val="000000">
                                <a:alpha val="43137"/>
                              </a:srgbClr>
                            </a:outerShdw>
                          </a:effectLst>
                        </a:rPr>
                        <a:t>初始状态</a:t>
                      </a:r>
                      <a:r>
                        <a:rPr lang="en-US" altLang="zh-CN" b="1" i="1">
                          <a:solidFill>
                            <a:srgbClr val="FF0000"/>
                          </a:solidFill>
                          <a:effectLst>
                            <a:outerShdw blurRad="38100" dist="38100" dir="2700000" algn="tl">
                              <a:srgbClr val="000000">
                                <a:alpha val="43137"/>
                              </a:srgbClr>
                            </a:outerShdw>
                          </a:effectLst>
                        </a:rPr>
                        <a:t>u</a:t>
                      </a:r>
                      <a:r>
                        <a:rPr lang="en-US" altLang="zh-CN" b="1" baseline="-25000">
                          <a:solidFill>
                            <a:srgbClr val="FF0000"/>
                          </a:solidFill>
                          <a:effectLst>
                            <a:outerShdw blurRad="38100" dist="38100" dir="2700000" algn="tl">
                              <a:srgbClr val="000000">
                                <a:alpha val="43137"/>
                              </a:srgbClr>
                            </a:outerShdw>
                          </a:effectLst>
                        </a:rPr>
                        <a:t>c</a:t>
                      </a:r>
                      <a:r>
                        <a:rPr lang="en-US" altLang="zh-CN" b="1">
                          <a:solidFill>
                            <a:srgbClr val="FF0000"/>
                          </a:solidFill>
                          <a:effectLst>
                            <a:outerShdw blurRad="38100" dist="38100" dir="2700000" algn="tl">
                              <a:srgbClr val="000000">
                                <a:alpha val="43137"/>
                              </a:srgbClr>
                            </a:outerShdw>
                          </a:effectLst>
                        </a:rPr>
                        <a:t>(0</a:t>
                      </a:r>
                      <a:r>
                        <a:rPr lang="en-US" altLang="zh-CN" b="1" baseline="30000">
                          <a:solidFill>
                            <a:srgbClr val="FF0000"/>
                          </a:solidFill>
                          <a:effectLst>
                            <a:outerShdw blurRad="38100" dist="38100" dir="2700000" algn="tl">
                              <a:srgbClr val="000000">
                                <a:alpha val="43137"/>
                              </a:srgbClr>
                            </a:outerShdw>
                          </a:effectLst>
                        </a:rPr>
                        <a:t>-</a:t>
                      </a:r>
                      <a:r>
                        <a:rPr lang="en-US" altLang="zh-CN" b="1">
                          <a:solidFill>
                            <a:srgbClr val="FF0000"/>
                          </a:solidFill>
                          <a:effectLst>
                            <a:outerShdw blurRad="38100" dist="38100" dir="2700000" algn="tl">
                              <a:srgbClr val="000000">
                                <a:alpha val="43137"/>
                              </a:srgbClr>
                            </a:outerShdw>
                          </a:effectLst>
                        </a:rPr>
                        <a:t>),i</a:t>
                      </a:r>
                      <a:r>
                        <a:rPr lang="en-US" altLang="zh-CN" b="1" baseline="-25000">
                          <a:solidFill>
                            <a:srgbClr val="FF0000"/>
                          </a:solidFill>
                          <a:effectLst>
                            <a:outerShdw blurRad="38100" dist="38100" dir="2700000" algn="tl">
                              <a:srgbClr val="000000">
                                <a:alpha val="43137"/>
                              </a:srgbClr>
                            </a:outerShdw>
                          </a:effectLst>
                        </a:rPr>
                        <a:t>L</a:t>
                      </a:r>
                      <a:r>
                        <a:rPr lang="en-US" altLang="zh-CN" b="1">
                          <a:solidFill>
                            <a:srgbClr val="FF0000"/>
                          </a:solidFill>
                          <a:effectLst>
                            <a:outerShdw blurRad="38100" dist="38100" dir="2700000" algn="tl">
                              <a:srgbClr val="000000">
                                <a:alpha val="43137"/>
                              </a:srgbClr>
                            </a:outerShdw>
                          </a:effectLst>
                        </a:rPr>
                        <a:t>(0</a:t>
                      </a:r>
                      <a:r>
                        <a:rPr lang="en-US" altLang="zh-CN" b="1" baseline="30000">
                          <a:solidFill>
                            <a:srgbClr val="FF0000"/>
                          </a:solidFill>
                          <a:effectLst>
                            <a:outerShdw blurRad="38100" dist="38100" dir="2700000" algn="tl">
                              <a:srgbClr val="000000">
                                <a:alpha val="43137"/>
                              </a:srgbClr>
                            </a:outerShdw>
                          </a:effectLst>
                        </a:rPr>
                        <a:t>-</a:t>
                      </a:r>
                      <a:r>
                        <a:rPr lang="en-US" altLang="zh-CN" b="1">
                          <a:solidFill>
                            <a:srgbClr val="FF0000"/>
                          </a:solidFill>
                          <a:effectLst>
                            <a:outerShdw blurRad="38100" dist="38100" dir="2700000" algn="tl">
                              <a:srgbClr val="000000">
                                <a:alpha val="43137"/>
                              </a:srgbClr>
                            </a:outerShdw>
                          </a:effectLst>
                        </a:rPr>
                        <a:t>)</a:t>
                      </a:r>
                      <a:endParaRPr lang="zh-CN" altLang="en-US" b="1">
                        <a:solidFill>
                          <a:srgbClr val="FF0000"/>
                        </a:solidFill>
                        <a:effectLst>
                          <a:outerShdw blurRad="38100" dist="38100" dir="2700000" algn="tl">
                            <a:srgbClr val="000000">
                              <a:alpha val="43137"/>
                            </a:srgbClr>
                          </a:outerShdw>
                        </a:effectLst>
                      </a:endParaRPr>
                    </a:p>
                  </a:txBody>
                  <a:tcPr/>
                </a:tc>
                <a:extLst>
                  <a:ext uri="{0D108BD9-81ED-4DB2-BD59-A6C34878D82A}">
                    <a16:rowId xmlns:a16="http://schemas.microsoft.com/office/drawing/2014/main" val="1192441609"/>
                  </a:ext>
                </a:extLst>
              </a:tr>
              <a:tr h="46339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1">
                          <a:solidFill>
                            <a:srgbClr val="3333FF"/>
                          </a:solidFill>
                          <a:effectLst>
                            <a:outerShdw blurRad="38100" dist="38100" dir="2700000" algn="tl">
                              <a:srgbClr val="000000">
                                <a:alpha val="43137"/>
                              </a:srgbClr>
                            </a:outerShdw>
                          </a:effectLst>
                        </a:rPr>
                        <a:t>0</a:t>
                      </a:r>
                      <a:r>
                        <a:rPr lang="en-US" altLang="zh-CN" b="1" baseline="30000">
                          <a:solidFill>
                            <a:srgbClr val="3333FF"/>
                          </a:solidFill>
                          <a:effectLst>
                            <a:outerShdw blurRad="38100" dist="38100" dir="2700000" algn="tl">
                              <a:srgbClr val="000000">
                                <a:alpha val="43137"/>
                              </a:srgbClr>
                            </a:outerShdw>
                          </a:effectLst>
                        </a:rPr>
                        <a:t>+</a:t>
                      </a:r>
                      <a:r>
                        <a:rPr lang="zh-CN" altLang="en-US" b="1">
                          <a:solidFill>
                            <a:srgbClr val="3333FF"/>
                          </a:solidFill>
                          <a:effectLst>
                            <a:outerShdw blurRad="38100" dist="38100" dir="2700000" algn="tl">
                              <a:srgbClr val="000000">
                                <a:alpha val="43137"/>
                              </a:srgbClr>
                            </a:outerShdw>
                          </a:effectLst>
                        </a:rPr>
                        <a:t>图</a:t>
                      </a:r>
                    </a:p>
                  </a:txBody>
                  <a:tcPr/>
                </a:tc>
                <a:tc>
                  <a:txBody>
                    <a:bodyPr/>
                    <a:lstStyle/>
                    <a:p>
                      <a:r>
                        <a:rPr lang="zh-CN" altLang="en-US" b="1">
                          <a:solidFill>
                            <a:srgbClr val="FF0000"/>
                          </a:solidFill>
                          <a:effectLst>
                            <a:outerShdw blurRad="38100" dist="38100" dir="2700000" algn="tl">
                              <a:srgbClr val="000000">
                                <a:alpha val="43137"/>
                              </a:srgbClr>
                            </a:outerShdw>
                          </a:effectLst>
                        </a:rPr>
                        <a:t>已</a:t>
                      </a:r>
                      <a:r>
                        <a:rPr lang="zh-CN" altLang="en-US" b="1">
                          <a:solidFill>
                            <a:schemeClr val="tx1"/>
                          </a:solidFill>
                          <a:effectLst>
                            <a:outerShdw blurRad="38100" dist="38100" dir="2700000" algn="tl">
                              <a:srgbClr val="000000">
                                <a:alpha val="43137"/>
                              </a:srgbClr>
                            </a:outerShdw>
                          </a:effectLst>
                        </a:rPr>
                        <a:t>动作</a:t>
                      </a:r>
                    </a:p>
                  </a:txBody>
                  <a:tcPr/>
                </a:tc>
                <a:tc>
                  <a:txBody>
                    <a:bodyPr/>
                    <a:lstStyle/>
                    <a:p>
                      <a:r>
                        <a:rPr lang="zh-CN" altLang="en-US" b="1">
                          <a:solidFill>
                            <a:srgbClr val="FF0000"/>
                          </a:solidFill>
                          <a:effectLst>
                            <a:outerShdw blurRad="38100" dist="38100" dir="2700000" algn="tl">
                              <a:srgbClr val="000000">
                                <a:alpha val="43137"/>
                              </a:srgbClr>
                            </a:outerShdw>
                          </a:effectLst>
                        </a:rPr>
                        <a:t>电压源、电流源</a:t>
                      </a:r>
                    </a:p>
                  </a:txBody>
                  <a:tcPr/>
                </a:tc>
                <a:tc>
                  <a:txBody>
                    <a:bodyPr/>
                    <a:lstStyle/>
                    <a:p>
                      <a:r>
                        <a:rPr lang="zh-CN" altLang="en-US" b="1" dirty="0">
                          <a:solidFill>
                            <a:srgbClr val="FF0000"/>
                          </a:solidFill>
                          <a:effectLst>
                            <a:outerShdw blurRad="38100" dist="38100" dir="2700000" algn="tl">
                              <a:srgbClr val="000000">
                                <a:alpha val="43137"/>
                              </a:srgbClr>
                            </a:outerShdw>
                          </a:effectLst>
                        </a:rPr>
                        <a:t>初始值</a:t>
                      </a:r>
                    </a:p>
                  </a:txBody>
                  <a:tcPr/>
                </a:tc>
                <a:extLst>
                  <a:ext uri="{0D108BD9-81ED-4DB2-BD59-A6C34878D82A}">
                    <a16:rowId xmlns:a16="http://schemas.microsoft.com/office/drawing/2014/main" val="607533989"/>
                  </a:ext>
                </a:extLst>
              </a:tr>
              <a:tr h="45704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b="1" kern="1200">
                          <a:solidFill>
                            <a:srgbClr val="3333FF"/>
                          </a:solidFill>
                          <a:effectLst>
                            <a:outerShdw blurRad="38100" dist="38100" dir="2700000" algn="tl">
                              <a:srgbClr val="000000">
                                <a:alpha val="43137"/>
                              </a:srgbClr>
                            </a:outerShdw>
                          </a:effectLst>
                          <a:latin typeface="+mn-lt"/>
                          <a:ea typeface="+mn-ea"/>
                          <a:cs typeface="+mn-cs"/>
                          <a:sym typeface="Symbol" pitchFamily="18" charset="2"/>
                        </a:rPr>
                        <a:t></a:t>
                      </a:r>
                      <a:r>
                        <a:rPr lang="zh-CN" altLang="en-US" sz="1800" b="1" kern="1200">
                          <a:solidFill>
                            <a:srgbClr val="3333FF"/>
                          </a:solidFill>
                          <a:effectLst>
                            <a:outerShdw blurRad="38100" dist="38100" dir="2700000" algn="tl">
                              <a:srgbClr val="000000">
                                <a:alpha val="43137"/>
                              </a:srgbClr>
                            </a:outerShdw>
                          </a:effectLst>
                          <a:latin typeface="+mn-lt"/>
                          <a:ea typeface="+mn-ea"/>
                          <a:cs typeface="+mn-cs"/>
                          <a:sym typeface="Symbol" pitchFamily="18" charset="2"/>
                        </a:rPr>
                        <a:t>图</a:t>
                      </a:r>
                      <a:endParaRPr lang="zh-CN" altLang="en-US" sz="1800" b="1" kern="1200">
                        <a:solidFill>
                          <a:srgbClr val="3333FF"/>
                        </a:solidFill>
                        <a:effectLst>
                          <a:outerShdw blurRad="38100" dist="38100" dir="2700000" algn="tl">
                            <a:srgbClr val="000000">
                              <a:alpha val="43137"/>
                            </a:srgbClr>
                          </a:outerShdw>
                        </a:effectLst>
                        <a:latin typeface="+mn-lt"/>
                        <a:ea typeface="+mn-ea"/>
                        <a:cs typeface="+mn-cs"/>
                      </a:endParaRPr>
                    </a:p>
                  </a:txBody>
                  <a:tcPr/>
                </a:tc>
                <a:tc>
                  <a:txBody>
                    <a:bodyPr/>
                    <a:lstStyle/>
                    <a:p>
                      <a:r>
                        <a:rPr lang="zh-CN" altLang="en-US" b="1">
                          <a:solidFill>
                            <a:srgbClr val="FF0000"/>
                          </a:solidFill>
                          <a:effectLst>
                            <a:outerShdw blurRad="38100" dist="38100" dir="2700000" algn="tl">
                              <a:srgbClr val="000000">
                                <a:alpha val="43137"/>
                              </a:srgbClr>
                            </a:outerShdw>
                          </a:effectLst>
                        </a:rPr>
                        <a:t>已</a:t>
                      </a:r>
                      <a:r>
                        <a:rPr lang="zh-CN" altLang="en-US" b="1">
                          <a:solidFill>
                            <a:schemeClr val="tx1"/>
                          </a:solidFill>
                          <a:effectLst>
                            <a:outerShdw blurRad="38100" dist="38100" dir="2700000" algn="tl">
                              <a:srgbClr val="000000">
                                <a:alpha val="43137"/>
                              </a:srgbClr>
                            </a:outerShdw>
                          </a:effectLst>
                        </a:rPr>
                        <a:t>动作</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b="1">
                          <a:solidFill>
                            <a:srgbClr val="FF0000"/>
                          </a:solidFill>
                          <a:effectLst>
                            <a:outerShdw blurRad="38100" dist="38100" dir="2700000" algn="tl">
                              <a:srgbClr val="000000">
                                <a:alpha val="43137"/>
                              </a:srgbClr>
                            </a:outerShdw>
                          </a:effectLst>
                        </a:rPr>
                        <a:t>开路、短路</a:t>
                      </a:r>
                      <a:endParaRPr lang="en-US" altLang="zh-CN">
                        <a:solidFill>
                          <a:srgbClr val="FF0000"/>
                        </a:solidFill>
                        <a:effectLst>
                          <a:outerShdw blurRad="38100" dist="38100" dir="2700000" algn="tl">
                            <a:srgbClr val="000000">
                              <a:alpha val="43137"/>
                            </a:srgbClr>
                          </a:outerShdw>
                        </a:effectLst>
                      </a:endParaRPr>
                    </a:p>
                  </a:txBody>
                  <a:tcPr/>
                </a:tc>
                <a:tc>
                  <a:txBody>
                    <a:bodyPr/>
                    <a:lstStyle/>
                    <a:p>
                      <a:r>
                        <a:rPr lang="zh-CN" altLang="en-US" b="1">
                          <a:solidFill>
                            <a:srgbClr val="FF0000"/>
                          </a:solidFill>
                          <a:effectLst>
                            <a:outerShdw blurRad="38100" dist="38100" dir="2700000" algn="tl">
                              <a:srgbClr val="000000">
                                <a:alpha val="43137"/>
                              </a:srgbClr>
                            </a:outerShdw>
                          </a:effectLst>
                        </a:rPr>
                        <a:t>终值（稳态值）</a:t>
                      </a:r>
                      <a:endParaRPr lang="en-US" altLang="zh-CN" b="1">
                        <a:solidFill>
                          <a:srgbClr val="FF0000"/>
                        </a:solidFill>
                        <a:effectLst>
                          <a:outerShdw blurRad="38100" dist="38100" dir="2700000" algn="tl">
                            <a:srgbClr val="000000">
                              <a:alpha val="43137"/>
                            </a:srgbClr>
                          </a:outerShdw>
                        </a:effectLst>
                      </a:endParaRPr>
                    </a:p>
                  </a:txBody>
                  <a:tcPr/>
                </a:tc>
                <a:extLst>
                  <a:ext uri="{0D108BD9-81ED-4DB2-BD59-A6C34878D82A}">
                    <a16:rowId xmlns:a16="http://schemas.microsoft.com/office/drawing/2014/main" val="1099599916"/>
                  </a:ext>
                </a:extLst>
              </a:tr>
              <a:tr h="45704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b="1" kern="1200">
                          <a:solidFill>
                            <a:srgbClr val="3333FF"/>
                          </a:solidFill>
                          <a:effectLst>
                            <a:outerShdw blurRad="38100" dist="38100" dir="2700000" algn="tl">
                              <a:srgbClr val="000000">
                                <a:alpha val="43137"/>
                              </a:srgbClr>
                            </a:outerShdw>
                          </a:effectLst>
                          <a:latin typeface="+mn-lt"/>
                          <a:ea typeface="+mn-ea"/>
                          <a:cs typeface="+mn-cs"/>
                          <a:sym typeface="Symbol" pitchFamily="18" charset="2"/>
                        </a:rPr>
                        <a:t>中等效电阻</a:t>
                      </a:r>
                      <a:r>
                        <a:rPr lang="en-US" altLang="zh-CN" sz="1800" b="1" kern="1200">
                          <a:solidFill>
                            <a:srgbClr val="3333FF"/>
                          </a:solidFill>
                          <a:effectLst>
                            <a:outerShdw blurRad="38100" dist="38100" dir="2700000" algn="tl">
                              <a:srgbClr val="000000">
                                <a:alpha val="43137"/>
                              </a:srgbClr>
                            </a:outerShdw>
                          </a:effectLst>
                          <a:latin typeface="+mn-lt"/>
                          <a:ea typeface="+mn-ea"/>
                          <a:cs typeface="+mn-cs"/>
                          <a:sym typeface="Symbol" pitchFamily="18" charset="2"/>
                        </a:rPr>
                        <a:t>R</a:t>
                      </a:r>
                      <a:r>
                        <a:rPr lang="zh-CN" altLang="en-US" sz="1800" b="1" kern="1200">
                          <a:solidFill>
                            <a:srgbClr val="3333FF"/>
                          </a:solidFill>
                          <a:effectLst>
                            <a:outerShdw blurRad="38100" dist="38100" dir="2700000" algn="tl">
                              <a:srgbClr val="000000">
                                <a:alpha val="43137"/>
                              </a:srgbClr>
                            </a:outerShdw>
                          </a:effectLst>
                          <a:latin typeface="+mn-lt"/>
                          <a:ea typeface="+mn-ea"/>
                          <a:cs typeface="+mn-cs"/>
                          <a:sym typeface="Symbol" pitchFamily="18" charset="2"/>
                        </a:rPr>
                        <a:t>对应电路图</a:t>
                      </a:r>
                      <a:endParaRPr lang="zh-CN" altLang="en-US" sz="1800" b="1" kern="1200">
                        <a:solidFill>
                          <a:srgbClr val="3333FF"/>
                        </a:solidFill>
                        <a:effectLst>
                          <a:outerShdw blurRad="38100" dist="38100" dir="2700000" algn="tl">
                            <a:srgbClr val="000000">
                              <a:alpha val="43137"/>
                            </a:srgbClr>
                          </a:outerShdw>
                        </a:effectLst>
                        <a:latin typeface="+mn-lt"/>
                        <a:ea typeface="+mn-ea"/>
                        <a:cs typeface="+mn-cs"/>
                      </a:endParaRPr>
                    </a:p>
                  </a:txBody>
                  <a:tcPr/>
                </a:tc>
                <a:tc>
                  <a:txBody>
                    <a:bodyPr/>
                    <a:lstStyle/>
                    <a:p>
                      <a:r>
                        <a:rPr lang="zh-CN" altLang="en-US" b="1">
                          <a:solidFill>
                            <a:srgbClr val="FF0000"/>
                          </a:solidFill>
                          <a:effectLst>
                            <a:outerShdw blurRad="38100" dist="38100" dir="2700000" algn="tl">
                              <a:srgbClr val="000000">
                                <a:alpha val="43137"/>
                              </a:srgbClr>
                            </a:outerShdw>
                          </a:effectLst>
                        </a:rPr>
                        <a:t>已</a:t>
                      </a:r>
                      <a:r>
                        <a:rPr lang="zh-CN" altLang="en-US" b="1">
                          <a:solidFill>
                            <a:schemeClr val="tx1"/>
                          </a:solidFill>
                          <a:effectLst>
                            <a:outerShdw blurRad="38100" dist="38100" dir="2700000" algn="tl">
                              <a:srgbClr val="000000">
                                <a:alpha val="43137"/>
                              </a:srgbClr>
                            </a:outerShdw>
                          </a:effectLst>
                        </a:rPr>
                        <a:t>动作</a:t>
                      </a:r>
                    </a:p>
                  </a:txBody>
                  <a:tcPr/>
                </a:tc>
                <a:tc>
                  <a:txBody>
                    <a:bodyPr/>
                    <a:lstStyle/>
                    <a:p>
                      <a:r>
                        <a:rPr lang="zh-CN" altLang="en-US" b="1">
                          <a:solidFill>
                            <a:srgbClr val="FF0000"/>
                          </a:solidFill>
                          <a:effectLst>
                            <a:outerShdw blurRad="38100" dist="38100" dir="2700000" algn="tl">
                              <a:srgbClr val="000000">
                                <a:alpha val="43137"/>
                              </a:srgbClr>
                            </a:outerShdw>
                          </a:effectLst>
                          <a:latin typeface="+mj-lt"/>
                        </a:rPr>
                        <a:t>直接拿走</a:t>
                      </a:r>
                      <a:r>
                        <a:rPr lang="zh-CN" altLang="en-US" b="1">
                          <a:effectLst>
                            <a:outerShdw blurRad="38100" dist="38100" dir="2700000" algn="tl">
                              <a:srgbClr val="000000">
                                <a:alpha val="43137"/>
                              </a:srgbClr>
                            </a:outerShdw>
                          </a:effectLst>
                          <a:latin typeface="+mj-lt"/>
                        </a:rPr>
                        <a:t>，剩下二端网络，独立源置零，受控源保留</a:t>
                      </a:r>
                      <a:endParaRPr lang="en-US" altLang="zh-CN" b="1">
                        <a:effectLst>
                          <a:outerShdw blurRad="38100" dist="38100" dir="2700000" algn="tl">
                            <a:srgbClr val="000000">
                              <a:alpha val="43137"/>
                            </a:srgbClr>
                          </a:outerShdw>
                        </a:effectLst>
                        <a:latin typeface="+mj-lt"/>
                      </a:endParaRPr>
                    </a:p>
                  </a:txBody>
                  <a:tcPr/>
                </a:tc>
                <a:tc>
                  <a:txBody>
                    <a:bodyPr/>
                    <a:lstStyle/>
                    <a:p>
                      <a:pPr marL="285750" indent="-285750">
                        <a:buFont typeface="Symbol" panose="05050102010706020507" pitchFamily="18" charset="2"/>
                        <a:buChar char="t"/>
                      </a:pPr>
                      <a:r>
                        <a:rPr kumimoji="1" lang="en-US" altLang="zh-CN" b="1" i="1" dirty="0">
                          <a:solidFill>
                            <a:srgbClr val="FF0000"/>
                          </a:solidFill>
                          <a:latin typeface="+mj-lt"/>
                          <a:ea typeface="楷体_GB2312" pitchFamily="49" charset="-122"/>
                        </a:rPr>
                        <a:t>=RC</a:t>
                      </a:r>
                    </a:p>
                    <a:p>
                      <a:pPr marL="285750" indent="-285750">
                        <a:buFont typeface="Symbol" panose="05050102010706020507" pitchFamily="18" charset="2"/>
                        <a:buChar char="t"/>
                      </a:pPr>
                      <a:r>
                        <a:rPr kumimoji="1" lang="zh-CN" altLang="en-US" b="1" dirty="0">
                          <a:solidFill>
                            <a:srgbClr val="FF0000"/>
                          </a:solidFill>
                          <a:latin typeface="+mj-lt"/>
                          <a:ea typeface="楷体_GB2312" pitchFamily="49" charset="-122"/>
                        </a:rPr>
                        <a:t> </a:t>
                      </a:r>
                      <a:r>
                        <a:rPr kumimoji="1" lang="en-US" altLang="zh-CN" b="1" dirty="0">
                          <a:solidFill>
                            <a:srgbClr val="FF0000"/>
                          </a:solidFill>
                          <a:latin typeface="+mj-lt"/>
                          <a:ea typeface="楷体_GB2312" pitchFamily="49" charset="-122"/>
                        </a:rPr>
                        <a:t>=</a:t>
                      </a:r>
                      <a:r>
                        <a:rPr kumimoji="1" lang="en-US" altLang="zh-CN" b="1" i="1" dirty="0">
                          <a:solidFill>
                            <a:srgbClr val="FF0000"/>
                          </a:solidFill>
                          <a:latin typeface="+mj-lt"/>
                          <a:ea typeface="楷体_GB2312" pitchFamily="49" charset="-122"/>
                        </a:rPr>
                        <a:t>L</a:t>
                      </a:r>
                      <a:r>
                        <a:rPr kumimoji="1" lang="en-US" altLang="zh-CN" b="1" dirty="0">
                          <a:solidFill>
                            <a:srgbClr val="FF0000"/>
                          </a:solidFill>
                          <a:latin typeface="+mj-lt"/>
                          <a:ea typeface="楷体_GB2312" pitchFamily="49" charset="-122"/>
                        </a:rPr>
                        <a:t>/</a:t>
                      </a:r>
                      <a:r>
                        <a:rPr kumimoji="1" lang="en-US" altLang="zh-CN" b="1" i="1" dirty="0">
                          <a:solidFill>
                            <a:srgbClr val="FF0000"/>
                          </a:solidFill>
                          <a:latin typeface="+mj-lt"/>
                          <a:ea typeface="楷体_GB2312" pitchFamily="49" charset="-122"/>
                        </a:rPr>
                        <a:t>R</a:t>
                      </a:r>
                      <a:endParaRPr lang="en-US" altLang="zh-CN" dirty="0">
                        <a:latin typeface="+mj-lt"/>
                      </a:endParaRPr>
                    </a:p>
                  </a:txBody>
                  <a:tcPr/>
                </a:tc>
                <a:extLst>
                  <a:ext uri="{0D108BD9-81ED-4DB2-BD59-A6C34878D82A}">
                    <a16:rowId xmlns:a16="http://schemas.microsoft.com/office/drawing/2014/main" val="2935474200"/>
                  </a:ext>
                </a:extLst>
              </a:tr>
            </a:tbl>
          </a:graphicData>
        </a:graphic>
      </p:graphicFrame>
    </p:spTree>
    <p:extLst>
      <p:ext uri="{BB962C8B-B14F-4D97-AF65-F5344CB8AC3E}">
        <p14:creationId xmlns:p14="http://schemas.microsoft.com/office/powerpoint/2010/main" val="2253745737"/>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00100" y="357172"/>
            <a:ext cx="6286519" cy="4643452"/>
            <a:chOff x="1000100" y="357172"/>
            <a:chExt cx="6286519" cy="4643452"/>
          </a:xfrm>
        </p:grpSpPr>
        <p:pic>
          <p:nvPicPr>
            <p:cNvPr id="3" name="Picture 2" descr="BJ_020"/>
            <p:cNvPicPr>
              <a:picLocks noChangeAspect="1" noChangeArrowheads="1"/>
            </p:cNvPicPr>
            <p:nvPr/>
          </p:nvPicPr>
          <p:blipFill>
            <a:blip r:embed="rId3" cstate="print"/>
            <a:srcRect/>
            <a:stretch>
              <a:fillRect/>
            </a:stretch>
          </p:blipFill>
          <p:spPr bwMode="auto">
            <a:xfrm>
              <a:off x="1000100" y="357172"/>
              <a:ext cx="6286519" cy="4643452"/>
            </a:xfrm>
            <a:prstGeom prst="rect">
              <a:avLst/>
            </a:prstGeom>
            <a:noFill/>
            <a:ln w="9525">
              <a:noFill/>
              <a:miter lim="800000"/>
              <a:headEnd/>
              <a:tailEnd/>
            </a:ln>
          </p:spPr>
        </p:pic>
        <p:sp>
          <p:nvSpPr>
            <p:cNvPr id="4" name="矩形 3"/>
            <p:cNvSpPr/>
            <p:nvPr/>
          </p:nvSpPr>
          <p:spPr>
            <a:xfrm>
              <a:off x="2122756" y="1785932"/>
              <a:ext cx="4544835" cy="120032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7200" b="1" dirty="0">
                  <a:ln w="11430"/>
                  <a:solidFill>
                    <a:srgbClr val="002060"/>
                  </a:solidFill>
                  <a:effectLst>
                    <a:outerShdw blurRad="50800" dist="39000" dir="5460000" algn="tl">
                      <a:srgbClr val="000000">
                        <a:alpha val="38000"/>
                      </a:srgbClr>
                    </a:outerShdw>
                  </a:effectLst>
                </a:rPr>
                <a:t>THE  END</a:t>
              </a:r>
              <a:endParaRPr lang="zh-CN" altLang="en-US" sz="7200" b="1" cap="none" spc="0" dirty="0">
                <a:ln w="11430"/>
                <a:solidFill>
                  <a:srgbClr val="002060"/>
                </a:solidFill>
                <a:effectLst>
                  <a:outerShdw blurRad="50800" dist="39000" dir="5460000" algn="tl">
                    <a:srgbClr val="000000">
                      <a:alpha val="38000"/>
                    </a:srgbClr>
                  </a:outerShdw>
                </a:effectLst>
              </a:endParaRPr>
            </a:p>
          </p:txBody>
        </p:sp>
      </p:grpSp>
    </p:spTree>
    <p:extLst>
      <p:ext uri="{BB962C8B-B14F-4D97-AF65-F5344CB8AC3E}">
        <p14:creationId xmlns:p14="http://schemas.microsoft.com/office/powerpoint/2010/main" val="385065193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out)">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3528" y="411510"/>
            <a:ext cx="8568952" cy="461665"/>
          </a:xfrm>
          <a:prstGeom prst="rect">
            <a:avLst/>
          </a:prstGeom>
        </p:spPr>
        <p:txBody>
          <a:bodyPr wrap="square">
            <a:spAutoFit/>
          </a:bodyPr>
          <a:lstStyle/>
          <a:p>
            <a:r>
              <a:rPr lang="zh-CN" altLang="en-US" b="1" dirty="0">
                <a:solidFill>
                  <a:srgbClr val="FFC000"/>
                </a:solidFill>
                <a:latin typeface="楷体_GB2312" pitchFamily="49" charset="-122"/>
              </a:rPr>
              <a:t>例</a:t>
            </a:r>
            <a:r>
              <a:rPr lang="en-US" altLang="zh-CN" b="1" dirty="0">
                <a:solidFill>
                  <a:srgbClr val="FFC000"/>
                </a:solidFill>
                <a:latin typeface="楷体_GB2312" pitchFamily="49" charset="-122"/>
              </a:rPr>
              <a:t>13 </a:t>
            </a:r>
            <a:r>
              <a:rPr lang="zh-CN" altLang="en-US" b="1" dirty="0">
                <a:latin typeface="楷体_GB2312" pitchFamily="49" charset="-122"/>
              </a:rPr>
              <a:t>图</a:t>
            </a:r>
            <a:r>
              <a:rPr lang="en-US" altLang="zh-CN" b="1" dirty="0">
                <a:latin typeface="楷体_GB2312" pitchFamily="49" charset="-122"/>
              </a:rPr>
              <a:t>(a)</a:t>
            </a:r>
            <a:r>
              <a:rPr lang="zh-CN" altLang="en-US" b="1" dirty="0">
                <a:latin typeface="楷体_GB2312" pitchFamily="49" charset="-122"/>
              </a:rPr>
              <a:t>电路原已稳定，</a:t>
            </a:r>
            <a:r>
              <a:rPr lang="zh-CN" altLang="en-US" b="1" dirty="0">
                <a:latin typeface="+mj-lt"/>
              </a:rPr>
              <a:t>求</a:t>
            </a:r>
            <a:r>
              <a:rPr lang="en-US" altLang="zh-CN" b="1" dirty="0">
                <a:latin typeface="+mj-lt"/>
              </a:rPr>
              <a:t>t</a:t>
            </a:r>
            <a:r>
              <a:rPr lang="en-US" altLang="zh-CN" b="1" dirty="0">
                <a:latin typeface="+mj-lt"/>
                <a:sym typeface="Symbol" pitchFamily="18" charset="2"/>
              </a:rPr>
              <a:t></a:t>
            </a:r>
            <a:r>
              <a:rPr lang="en-US" altLang="zh-CN" b="1" dirty="0">
                <a:latin typeface="+mj-lt"/>
              </a:rPr>
              <a:t>0</a:t>
            </a:r>
            <a:r>
              <a:rPr lang="zh-CN" altLang="en-US" b="1" dirty="0">
                <a:latin typeface="+mj-lt"/>
              </a:rPr>
              <a:t>的</a:t>
            </a:r>
            <a:r>
              <a:rPr lang="en-US" altLang="zh-CN" b="1" i="1" dirty="0" err="1">
                <a:latin typeface="+mj-lt"/>
              </a:rPr>
              <a:t>u</a:t>
            </a:r>
            <a:r>
              <a:rPr lang="en-US" altLang="zh-CN" b="1" baseline="-30000" dirty="0" err="1">
                <a:latin typeface="+mj-lt"/>
              </a:rPr>
              <a:t>C</a:t>
            </a:r>
            <a:r>
              <a:rPr lang="en-US" altLang="zh-CN" b="1" dirty="0">
                <a:latin typeface="+mj-lt"/>
              </a:rPr>
              <a:t>(t),</a:t>
            </a:r>
            <a:r>
              <a:rPr lang="en-US" altLang="zh-CN" b="1" i="1" dirty="0" err="1">
                <a:latin typeface="+mj-lt"/>
              </a:rPr>
              <a:t>i</a:t>
            </a:r>
            <a:r>
              <a:rPr lang="en-US" altLang="zh-CN" b="1" baseline="-30000" dirty="0" err="1">
                <a:latin typeface="+mj-lt"/>
              </a:rPr>
              <a:t>C</a:t>
            </a:r>
            <a:r>
              <a:rPr lang="en-US" altLang="zh-CN" b="1" dirty="0">
                <a:latin typeface="+mj-lt"/>
              </a:rPr>
              <a:t>(t)</a:t>
            </a:r>
            <a:r>
              <a:rPr lang="zh-CN" altLang="en-US" b="1" dirty="0">
                <a:latin typeface="+mj-lt"/>
              </a:rPr>
              <a:t>及</a:t>
            </a:r>
            <a:r>
              <a:rPr lang="en-US" altLang="zh-CN" b="1" i="1" dirty="0">
                <a:latin typeface="+mj-lt"/>
              </a:rPr>
              <a:t>i</a:t>
            </a:r>
            <a:r>
              <a:rPr lang="en-US" altLang="zh-CN" b="1" baseline="-30000" dirty="0">
                <a:latin typeface="+mj-lt"/>
              </a:rPr>
              <a:t>1</a:t>
            </a:r>
            <a:r>
              <a:rPr lang="en-US" altLang="zh-CN" b="1" dirty="0">
                <a:latin typeface="+mj-lt"/>
              </a:rPr>
              <a:t>(t)</a:t>
            </a:r>
            <a:endParaRPr lang="zh-CN" altLang="en-US" dirty="0">
              <a:latin typeface="+mj-lt"/>
            </a:endParaRPr>
          </a:p>
        </p:txBody>
      </p:sp>
      <p:pic>
        <p:nvPicPr>
          <p:cNvPr id="283650" name="Picture 2" descr="C:\Users\quke\Desktop\图片1.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41803"/>
          <a:stretch/>
        </p:blipFill>
        <p:spPr bwMode="auto">
          <a:xfrm>
            <a:off x="1475656" y="873172"/>
            <a:ext cx="2556284" cy="182370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19572" y="2696881"/>
            <a:ext cx="7776864" cy="830997"/>
          </a:xfrm>
          <a:prstGeom prst="rect">
            <a:avLst/>
          </a:prstGeom>
          <a:noFill/>
        </p:spPr>
        <p:txBody>
          <a:bodyPr wrap="square" rtlCol="0">
            <a:spAutoFit/>
          </a:bodyPr>
          <a:lstStyle/>
          <a:p>
            <a:r>
              <a:rPr lang="en-US" altLang="zh-CN" b="1" dirty="0">
                <a:latin typeface="+mj-lt"/>
              </a:rPr>
              <a:t>1.t&lt;0</a:t>
            </a:r>
            <a:r>
              <a:rPr lang="zh-CN" altLang="en-US" b="1" dirty="0">
                <a:latin typeface="+mj-lt"/>
              </a:rPr>
              <a:t>时</a:t>
            </a:r>
            <a:r>
              <a:rPr lang="zh-CN" altLang="en-US" dirty="0">
                <a:latin typeface="+mj-lt"/>
              </a:rPr>
              <a:t>，</a:t>
            </a:r>
            <a:r>
              <a:rPr kumimoji="0" lang="en-US" altLang="zh-CN" b="1" i="1" dirty="0" err="1">
                <a:latin typeface="+mj-lt"/>
              </a:rPr>
              <a:t>u</a:t>
            </a:r>
            <a:r>
              <a:rPr lang="en-US" altLang="zh-CN" b="1" baseline="-30000" dirty="0" err="1">
                <a:latin typeface="+mj-lt"/>
              </a:rPr>
              <a:t>C</a:t>
            </a:r>
            <a:r>
              <a:rPr lang="en-US" altLang="zh-CN" b="1" dirty="0">
                <a:latin typeface="+mj-lt"/>
              </a:rPr>
              <a:t>(0</a:t>
            </a:r>
            <a:r>
              <a:rPr lang="en-US" altLang="zh-CN" b="1" baseline="30000" dirty="0">
                <a:latin typeface="+mj-lt"/>
              </a:rPr>
              <a:t>-</a:t>
            </a:r>
            <a:r>
              <a:rPr lang="en-US" altLang="zh-CN" b="1" dirty="0">
                <a:latin typeface="+mj-lt"/>
              </a:rPr>
              <a:t>)=0,</a:t>
            </a:r>
            <a:r>
              <a:rPr lang="en-US" altLang="zh-CN" dirty="0">
                <a:latin typeface="+mj-lt"/>
              </a:rPr>
              <a:t> </a:t>
            </a:r>
            <a:r>
              <a:rPr lang="en-US" altLang="zh-CN" b="1" dirty="0">
                <a:latin typeface="+mj-lt"/>
              </a:rPr>
              <a:t>t&gt;0</a:t>
            </a:r>
            <a:r>
              <a:rPr lang="zh-CN" altLang="en-US" b="1" dirty="0">
                <a:latin typeface="+mj-lt"/>
              </a:rPr>
              <a:t>时，有外加激励源，为零状态电路。根据换路定则，</a:t>
            </a:r>
            <a:r>
              <a:rPr kumimoji="0" lang="en-US" altLang="zh-CN" b="1" i="1" dirty="0">
                <a:latin typeface="+mj-lt"/>
              </a:rPr>
              <a:t> </a:t>
            </a:r>
            <a:r>
              <a:rPr kumimoji="0" lang="en-US" altLang="zh-CN" b="1" i="1" dirty="0" err="1">
                <a:latin typeface="+mj-lt"/>
              </a:rPr>
              <a:t>u</a:t>
            </a:r>
            <a:r>
              <a:rPr lang="en-US" altLang="zh-CN" b="1" baseline="-30000" dirty="0" err="1">
                <a:latin typeface="+mj-lt"/>
              </a:rPr>
              <a:t>C</a:t>
            </a:r>
            <a:r>
              <a:rPr lang="en-US" altLang="zh-CN" b="1" dirty="0">
                <a:latin typeface="+mj-lt"/>
              </a:rPr>
              <a:t>(0</a:t>
            </a:r>
            <a:r>
              <a:rPr lang="en-US" altLang="zh-CN" b="1" baseline="30000" dirty="0">
                <a:latin typeface="+mj-lt"/>
              </a:rPr>
              <a:t>+</a:t>
            </a:r>
            <a:r>
              <a:rPr lang="en-US" altLang="zh-CN" b="1" dirty="0">
                <a:latin typeface="+mj-lt"/>
              </a:rPr>
              <a:t>)=</a:t>
            </a:r>
            <a:r>
              <a:rPr kumimoji="0" lang="en-US" altLang="zh-CN" b="1" i="1" dirty="0" err="1">
                <a:latin typeface="+mj-lt"/>
              </a:rPr>
              <a:t>u</a:t>
            </a:r>
            <a:r>
              <a:rPr lang="en-US" altLang="zh-CN" b="1" baseline="-30000" dirty="0" err="1">
                <a:latin typeface="+mj-lt"/>
              </a:rPr>
              <a:t>C</a:t>
            </a:r>
            <a:r>
              <a:rPr lang="en-US" altLang="zh-CN" b="1" dirty="0">
                <a:latin typeface="+mj-lt"/>
              </a:rPr>
              <a:t>(0</a:t>
            </a:r>
            <a:r>
              <a:rPr lang="en-US" altLang="zh-CN" b="1" baseline="30000" dirty="0">
                <a:latin typeface="+mj-lt"/>
              </a:rPr>
              <a:t>-</a:t>
            </a:r>
            <a:r>
              <a:rPr lang="en-US" altLang="zh-CN" b="1" dirty="0">
                <a:latin typeface="+mj-lt"/>
              </a:rPr>
              <a:t>)=0</a:t>
            </a:r>
            <a:r>
              <a:rPr lang="zh-CN" altLang="en-US" b="1" dirty="0">
                <a:latin typeface="+mj-lt"/>
              </a:rPr>
              <a:t>。</a:t>
            </a:r>
            <a:r>
              <a:rPr lang="en-US" altLang="zh-CN" b="1" dirty="0">
                <a:latin typeface="+mj-lt"/>
              </a:rPr>
              <a:t> </a:t>
            </a:r>
            <a:r>
              <a:rPr lang="zh-CN" altLang="en-US" b="1" dirty="0">
                <a:latin typeface="+mj-lt"/>
              </a:rPr>
              <a:t>需要求</a:t>
            </a:r>
            <a:r>
              <a:rPr kumimoji="0" lang="en-US" altLang="zh-CN" b="1" i="1" dirty="0" err="1">
                <a:solidFill>
                  <a:srgbClr val="FF0000"/>
                </a:solidFill>
              </a:rPr>
              <a:t>u</a:t>
            </a:r>
            <a:r>
              <a:rPr lang="en-US" altLang="zh-CN" b="1" baseline="-30000" dirty="0" err="1">
                <a:solidFill>
                  <a:srgbClr val="FF0000"/>
                </a:solidFill>
              </a:rPr>
              <a:t>C</a:t>
            </a:r>
            <a:r>
              <a:rPr lang="en-US" altLang="zh-CN" b="1" dirty="0">
                <a:solidFill>
                  <a:srgbClr val="FF0000"/>
                </a:solidFill>
              </a:rPr>
              <a:t>(</a:t>
            </a:r>
            <a:r>
              <a:rPr lang="en-US" altLang="zh-CN" dirty="0">
                <a:solidFill>
                  <a:srgbClr val="FF0000"/>
                </a:solidFill>
                <a:ea typeface="楷体_GB2312" pitchFamily="49" charset="-122"/>
                <a:sym typeface="Symbol" pitchFamily="18" charset="2"/>
              </a:rPr>
              <a:t></a:t>
            </a:r>
            <a:r>
              <a:rPr lang="en-US" altLang="zh-CN" b="1" dirty="0">
                <a:solidFill>
                  <a:srgbClr val="FF0000"/>
                </a:solidFill>
              </a:rPr>
              <a:t>),</a:t>
            </a:r>
            <a:r>
              <a:rPr lang="zh-CN" altLang="en-US" b="1" dirty="0">
                <a:solidFill>
                  <a:srgbClr val="FF0000"/>
                </a:solidFill>
                <a:latin typeface="楷体_GB2312" pitchFamily="49" charset="-122"/>
                <a:ea typeface="楷体_GB2312" pitchFamily="49" charset="-122"/>
                <a:sym typeface="Symbol" pitchFamily="18" charset="2"/>
              </a:rPr>
              <a:t> </a:t>
            </a:r>
            <a:r>
              <a:rPr lang="zh-CN" altLang="en-US" b="1" dirty="0">
                <a:latin typeface="楷体_GB2312" pitchFamily="49" charset="-122"/>
                <a:ea typeface="楷体_GB2312" pitchFamily="49" charset="-122"/>
                <a:sym typeface="Symbol" pitchFamily="18" charset="2"/>
              </a:rPr>
              <a:t>。</a:t>
            </a:r>
            <a:endParaRPr lang="zh-CN" altLang="en-US" dirty="0">
              <a:latin typeface="+mj-lt"/>
            </a:endParaRPr>
          </a:p>
        </p:txBody>
      </p:sp>
      <p:sp>
        <p:nvSpPr>
          <p:cNvPr id="5" name="TextBox 4"/>
          <p:cNvSpPr txBox="1"/>
          <p:nvPr/>
        </p:nvSpPr>
        <p:spPr>
          <a:xfrm>
            <a:off x="809804" y="3585671"/>
            <a:ext cx="5072222" cy="461665"/>
          </a:xfrm>
          <a:prstGeom prst="rect">
            <a:avLst/>
          </a:prstGeom>
          <a:noFill/>
        </p:spPr>
        <p:txBody>
          <a:bodyPr wrap="none" rtlCol="0">
            <a:spAutoFit/>
          </a:bodyPr>
          <a:lstStyle/>
          <a:p>
            <a:r>
              <a:rPr lang="en-US" altLang="zh-CN" dirty="0"/>
              <a:t>2.</a:t>
            </a:r>
            <a:r>
              <a:rPr lang="zh-CN" altLang="en-US" dirty="0"/>
              <a:t>求</a:t>
            </a:r>
            <a:r>
              <a:rPr kumimoji="0" lang="en-US" altLang="zh-CN" b="1" i="1" dirty="0" err="1">
                <a:latin typeface="+mj-lt"/>
              </a:rPr>
              <a:t>u</a:t>
            </a:r>
            <a:r>
              <a:rPr lang="en-US" altLang="zh-CN" b="1" baseline="-30000" dirty="0" err="1">
                <a:latin typeface="+mj-lt"/>
              </a:rPr>
              <a:t>C</a:t>
            </a:r>
            <a:r>
              <a:rPr lang="en-US" altLang="zh-CN" b="1" dirty="0">
                <a:latin typeface="+mj-lt"/>
              </a:rPr>
              <a:t>(</a:t>
            </a:r>
            <a:r>
              <a:rPr lang="en-US" altLang="zh-CN" dirty="0">
                <a:latin typeface="+mj-lt"/>
                <a:ea typeface="楷体_GB2312" pitchFamily="49" charset="-122"/>
                <a:sym typeface="Symbol" pitchFamily="18" charset="2"/>
              </a:rPr>
              <a:t></a:t>
            </a:r>
            <a:r>
              <a:rPr lang="en-US" altLang="zh-CN" b="1" dirty="0">
                <a:latin typeface="+mj-lt"/>
              </a:rPr>
              <a:t>)</a:t>
            </a:r>
            <a:r>
              <a:rPr lang="zh-CN" altLang="en-US" b="1" dirty="0">
                <a:latin typeface="楷体_GB2312" pitchFamily="49" charset="-122"/>
              </a:rPr>
              <a:t>。画终值电路。如图（</a:t>
            </a:r>
            <a:r>
              <a:rPr lang="en-US" altLang="zh-CN" b="1" dirty="0">
                <a:latin typeface="楷体_GB2312" pitchFamily="49" charset="-122"/>
              </a:rPr>
              <a:t>b</a:t>
            </a:r>
            <a:r>
              <a:rPr lang="zh-CN" altLang="en-US" b="1" dirty="0">
                <a:latin typeface="楷体_GB2312" pitchFamily="49" charset="-122"/>
              </a:rPr>
              <a:t>）</a:t>
            </a:r>
            <a:endParaRPr lang="zh-CN" altLang="en-US" dirty="0"/>
          </a:p>
        </p:txBody>
      </p:sp>
      <p:grpSp>
        <p:nvGrpSpPr>
          <p:cNvPr id="3" name="组合 2"/>
          <p:cNvGrpSpPr/>
          <p:nvPr/>
        </p:nvGrpSpPr>
        <p:grpSpPr>
          <a:xfrm>
            <a:off x="4362622" y="835785"/>
            <a:ext cx="2869778" cy="1803154"/>
            <a:chOff x="4362622" y="835785"/>
            <a:chExt cx="2869778" cy="1803154"/>
          </a:xfrm>
        </p:grpSpPr>
        <p:pic>
          <p:nvPicPr>
            <p:cNvPr id="7" name="Picture 2" descr="C:\Users\quke\Desktop\图片1.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41803" b="12459"/>
            <a:stretch/>
          </p:blipFill>
          <p:spPr bwMode="auto">
            <a:xfrm>
              <a:off x="4362622" y="835785"/>
              <a:ext cx="2556284" cy="1596491"/>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组合 18"/>
            <p:cNvGrpSpPr/>
            <p:nvPr/>
          </p:nvGrpSpPr>
          <p:grpSpPr>
            <a:xfrm>
              <a:off x="5009994" y="1007387"/>
              <a:ext cx="2222406" cy="1325761"/>
              <a:chOff x="5149880" y="1044773"/>
              <a:chExt cx="2222406" cy="1325761"/>
            </a:xfrm>
          </p:grpSpPr>
          <p:grpSp>
            <p:nvGrpSpPr>
              <p:cNvPr id="14" name="组合 13"/>
              <p:cNvGrpSpPr/>
              <p:nvPr/>
            </p:nvGrpSpPr>
            <p:grpSpPr>
              <a:xfrm>
                <a:off x="5149880" y="1044773"/>
                <a:ext cx="2222406" cy="1325761"/>
                <a:chOff x="5149880" y="1044773"/>
                <a:chExt cx="2222406" cy="1325761"/>
              </a:xfrm>
            </p:grpSpPr>
            <p:pic>
              <p:nvPicPr>
                <p:cNvPr id="283651" name="Picture 3" descr="C:\Users\quke\AppData\Roaming\Tencent\Users\179095545\QQ\WinTemp\RichOle\NE)1N]F2MV`LQ1MN(SGV]M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9880" y="1275606"/>
                  <a:ext cx="718263" cy="86409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quke\AppData\Roaming\Tencent\Users\179095545\QQ\WinTemp\RichOle\NE)1N]F2MV`LQ1MN(SGV]M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1275606"/>
                  <a:ext cx="542576" cy="864096"/>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6660232" y="1538377"/>
                  <a:ext cx="712054" cy="338554"/>
                </a:xfrm>
                <a:prstGeom prst="rect">
                  <a:avLst/>
                </a:prstGeom>
                <a:noFill/>
              </p:spPr>
              <p:txBody>
                <a:bodyPr wrap="none" rtlCol="0">
                  <a:spAutoFit/>
                </a:bodyPr>
                <a:lstStyle/>
                <a:p>
                  <a:r>
                    <a:rPr kumimoji="0" lang="en-US" altLang="zh-CN" sz="1600" b="1" i="1" dirty="0" err="1">
                      <a:latin typeface="楷体_GB2312" pitchFamily="49" charset="-122"/>
                    </a:rPr>
                    <a:t>u</a:t>
                  </a:r>
                  <a:r>
                    <a:rPr lang="en-US" altLang="zh-CN" sz="1600" b="1" baseline="-30000" dirty="0" err="1">
                      <a:latin typeface="楷体_GB2312" pitchFamily="49" charset="-122"/>
                    </a:rPr>
                    <a:t>C</a:t>
                  </a:r>
                  <a:r>
                    <a:rPr lang="en-US" altLang="zh-CN" sz="1600" b="1" dirty="0">
                      <a:latin typeface="楷体_GB2312" pitchFamily="49" charset="-122"/>
                    </a:rPr>
                    <a:t>(</a:t>
                  </a:r>
                  <a:r>
                    <a:rPr lang="en-US" altLang="zh-CN" sz="1600" dirty="0">
                      <a:latin typeface="楷体_GB2312" pitchFamily="49" charset="-122"/>
                      <a:ea typeface="楷体_GB2312" pitchFamily="49" charset="-122"/>
                      <a:sym typeface="Symbol" pitchFamily="18" charset="2"/>
                    </a:rPr>
                    <a:t></a:t>
                  </a:r>
                  <a:r>
                    <a:rPr lang="en-US" altLang="zh-CN" sz="1600" b="1" dirty="0">
                      <a:latin typeface="楷体_GB2312" pitchFamily="49" charset="-122"/>
                    </a:rPr>
                    <a:t>)</a:t>
                  </a:r>
                  <a:endParaRPr lang="zh-CN" altLang="en-US" sz="1600" dirty="0"/>
                </a:p>
              </p:txBody>
            </p:sp>
            <p:sp>
              <p:nvSpPr>
                <p:cNvPr id="13" name="TextBox 12"/>
                <p:cNvSpPr txBox="1"/>
                <p:nvPr/>
              </p:nvSpPr>
              <p:spPr>
                <a:xfrm>
                  <a:off x="6701002" y="1044773"/>
                  <a:ext cx="357790" cy="461665"/>
                </a:xfrm>
                <a:prstGeom prst="rect">
                  <a:avLst/>
                </a:prstGeom>
                <a:noFill/>
              </p:spPr>
              <p:txBody>
                <a:bodyPr wrap="none" rtlCol="0">
                  <a:spAutoFit/>
                </a:bodyPr>
                <a:lstStyle/>
                <a:p>
                  <a:r>
                    <a:rPr lang="en-US" altLang="zh-CN" dirty="0"/>
                    <a:t>+</a:t>
                  </a:r>
                  <a:endParaRPr lang="zh-CN" altLang="en-US" dirty="0"/>
                </a:p>
              </p:txBody>
            </p:sp>
            <p:sp>
              <p:nvSpPr>
                <p:cNvPr id="16" name="TextBox 15"/>
                <p:cNvSpPr txBox="1"/>
                <p:nvPr/>
              </p:nvSpPr>
              <p:spPr>
                <a:xfrm>
                  <a:off x="6757742" y="1908869"/>
                  <a:ext cx="287258" cy="461665"/>
                </a:xfrm>
                <a:prstGeom prst="rect">
                  <a:avLst/>
                </a:prstGeom>
                <a:noFill/>
              </p:spPr>
              <p:txBody>
                <a:bodyPr wrap="none" rtlCol="0">
                  <a:spAutoFit/>
                </a:bodyPr>
                <a:lstStyle/>
                <a:p>
                  <a:r>
                    <a:rPr lang="en-US" altLang="zh-CN" dirty="0"/>
                    <a:t>-</a:t>
                  </a:r>
                  <a:endParaRPr lang="zh-CN" altLang="en-US" dirty="0"/>
                </a:p>
              </p:txBody>
            </p:sp>
            <p:pic>
              <p:nvPicPr>
                <p:cNvPr id="17" name="Picture 3" descr="C:\Users\quke\AppData\Roaming\Tencent\Users\179095545\QQ\WinTemp\RichOle\NE)1N]F2MV`LQ1MN(SGV]M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3697" y="1811962"/>
                  <a:ext cx="254527" cy="306205"/>
                </a:xfrm>
                <a:prstGeom prst="rect">
                  <a:avLst/>
                </a:prstGeom>
                <a:noFill/>
                <a:extLst>
                  <a:ext uri="{909E8E84-426E-40DD-AFC4-6F175D3DCCD1}">
                    <a14:hiddenFill xmlns:a14="http://schemas.microsoft.com/office/drawing/2010/main">
                      <a:solidFill>
                        <a:srgbClr val="FFFFFF"/>
                      </a:solidFill>
                    </a14:hiddenFill>
                  </a:ext>
                </a:extLst>
              </p:spPr>
            </p:pic>
          </p:grpSp>
          <p:pic>
            <p:nvPicPr>
              <p:cNvPr id="21" name="Picture 3" descr="C:\Users\quke\AppData\Roaming\Tencent\Users\179095545\QQ\WinTemp\RichOle\NE)1N]F2MV`LQ1MN(SGV]M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96530" y="1977015"/>
                <a:ext cx="181900" cy="218832"/>
              </a:xfrm>
              <a:prstGeom prst="rect">
                <a:avLst/>
              </a:prstGeom>
              <a:noFill/>
              <a:extLst>
                <a:ext uri="{909E8E84-426E-40DD-AFC4-6F175D3DCCD1}">
                  <a14:hiddenFill xmlns:a14="http://schemas.microsoft.com/office/drawing/2010/main">
                    <a:solidFill>
                      <a:srgbClr val="FFFFFF"/>
                    </a:solidFill>
                  </a14:hiddenFill>
                </a:ext>
              </a:extLst>
            </p:spPr>
          </p:pic>
          <p:sp>
            <p:nvSpPr>
              <p:cNvPr id="18" name="矩形 17"/>
              <p:cNvSpPr/>
              <p:nvPr/>
            </p:nvSpPr>
            <p:spPr>
              <a:xfrm>
                <a:off x="5945099" y="1888070"/>
                <a:ext cx="643125" cy="307777"/>
              </a:xfrm>
              <a:prstGeom prst="rect">
                <a:avLst/>
              </a:prstGeom>
            </p:spPr>
            <p:txBody>
              <a:bodyPr wrap="none">
                <a:spAutoFit/>
              </a:bodyPr>
              <a:lstStyle/>
              <a:p>
                <a:r>
                  <a:rPr lang="en-US" altLang="zh-CN" sz="1400" b="1" i="1" dirty="0">
                    <a:latin typeface="楷体_GB2312" pitchFamily="49" charset="-122"/>
                  </a:rPr>
                  <a:t>i</a:t>
                </a:r>
                <a:r>
                  <a:rPr lang="en-US" altLang="zh-CN" sz="1400" b="1" baseline="-30000" dirty="0">
                    <a:latin typeface="楷体_GB2312" pitchFamily="49" charset="-122"/>
                  </a:rPr>
                  <a:t>1</a:t>
                </a:r>
                <a:r>
                  <a:rPr lang="en-US" altLang="zh-CN" sz="1400" b="1" dirty="0">
                    <a:latin typeface="楷体_GB2312" pitchFamily="49" charset="-122"/>
                  </a:rPr>
                  <a:t>(</a:t>
                </a:r>
                <a:r>
                  <a:rPr lang="en-US" altLang="zh-CN" sz="1400" dirty="0">
                    <a:latin typeface="楷体_GB2312" pitchFamily="49" charset="-122"/>
                    <a:ea typeface="楷体_GB2312" pitchFamily="49" charset="-122"/>
                    <a:sym typeface="Symbol" pitchFamily="18" charset="2"/>
                  </a:rPr>
                  <a:t></a:t>
                </a:r>
                <a:r>
                  <a:rPr lang="en-US" altLang="zh-CN" sz="1400" b="1" dirty="0">
                    <a:latin typeface="楷体_GB2312" pitchFamily="49" charset="-122"/>
                  </a:rPr>
                  <a:t>)</a:t>
                </a:r>
                <a:endParaRPr lang="zh-CN" altLang="en-US" sz="1400" dirty="0"/>
              </a:p>
            </p:txBody>
          </p:sp>
        </p:grpSp>
        <p:sp>
          <p:nvSpPr>
            <p:cNvPr id="20" name="TextBox 19"/>
            <p:cNvSpPr txBox="1"/>
            <p:nvPr/>
          </p:nvSpPr>
          <p:spPr>
            <a:xfrm>
              <a:off x="5640764" y="2300385"/>
              <a:ext cx="692933" cy="338554"/>
            </a:xfrm>
            <a:prstGeom prst="rect">
              <a:avLst/>
            </a:prstGeom>
            <a:noFill/>
          </p:spPr>
          <p:txBody>
            <a:bodyPr wrap="square" rtlCol="0">
              <a:spAutoFit/>
            </a:bodyPr>
            <a:lstStyle/>
            <a:p>
              <a:r>
                <a:rPr lang="zh-CN" altLang="en-US" sz="1600" dirty="0"/>
                <a:t>（</a:t>
              </a:r>
              <a:r>
                <a:rPr lang="en-US" altLang="zh-CN" sz="1600" dirty="0"/>
                <a:t>b</a:t>
              </a:r>
              <a:r>
                <a:rPr lang="zh-CN" altLang="en-US" sz="1600" dirty="0"/>
                <a:t>）</a:t>
              </a:r>
            </a:p>
          </p:txBody>
        </p:sp>
      </p:grpSp>
      <p:graphicFrame>
        <p:nvGraphicFramePr>
          <p:cNvPr id="23" name="对象 22"/>
          <p:cNvGraphicFramePr>
            <a:graphicFrameLocks noChangeAspect="1"/>
          </p:cNvGraphicFramePr>
          <p:nvPr>
            <p:extLst>
              <p:ext uri="{D42A27DB-BD31-4B8C-83A1-F6EECF244321}">
                <p14:modId xmlns:p14="http://schemas.microsoft.com/office/powerpoint/2010/main" val="3422719514"/>
              </p:ext>
            </p:extLst>
          </p:nvPr>
        </p:nvGraphicFramePr>
        <p:xfrm>
          <a:off x="1907704" y="4167700"/>
          <a:ext cx="3235355" cy="564290"/>
        </p:xfrm>
        <a:graphic>
          <a:graphicData uri="http://schemas.openxmlformats.org/presentationml/2006/ole">
            <mc:AlternateContent xmlns:mc="http://schemas.openxmlformats.org/markup-compatibility/2006">
              <mc:Choice xmlns:v="urn:schemas-microsoft-com:vml" Requires="v">
                <p:oleObj name="Equation" r:id="rId5" imgW="1371600" imgH="228600" progId="Equation.DSMT4">
                  <p:embed/>
                </p:oleObj>
              </mc:Choice>
              <mc:Fallback>
                <p:oleObj name="Equation" r:id="rId5" imgW="1371600" imgH="228600" progId="Equation.DSMT4">
                  <p:embed/>
                  <p:pic>
                    <p:nvPicPr>
                      <p:cNvPr id="0" name="Object 3"/>
                      <p:cNvPicPr>
                        <a:picLocks noChangeAspect="1" noChangeArrowheads="1"/>
                      </p:cNvPicPr>
                      <p:nvPr/>
                    </p:nvPicPr>
                    <p:blipFill>
                      <a:blip r:embed="rId6"/>
                      <a:srcRect/>
                      <a:stretch>
                        <a:fillRect/>
                      </a:stretch>
                    </p:blipFill>
                    <p:spPr bwMode="auto">
                      <a:xfrm>
                        <a:off x="1907704" y="4167700"/>
                        <a:ext cx="3235355" cy="564290"/>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7538165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3528" y="411510"/>
            <a:ext cx="8568952" cy="461665"/>
          </a:xfrm>
          <a:prstGeom prst="rect">
            <a:avLst/>
          </a:prstGeom>
        </p:spPr>
        <p:txBody>
          <a:bodyPr wrap="square">
            <a:spAutoFit/>
          </a:bodyPr>
          <a:lstStyle/>
          <a:p>
            <a:r>
              <a:rPr lang="zh-CN" altLang="en-US" b="1" dirty="0">
                <a:solidFill>
                  <a:srgbClr val="FFC000"/>
                </a:solidFill>
                <a:latin typeface="楷体_GB2312" pitchFamily="49" charset="-122"/>
              </a:rPr>
              <a:t>例</a:t>
            </a:r>
            <a:r>
              <a:rPr lang="en-US" altLang="zh-CN" b="1" dirty="0">
                <a:solidFill>
                  <a:srgbClr val="FFC000"/>
                </a:solidFill>
                <a:latin typeface="楷体_GB2312" pitchFamily="49" charset="-122"/>
              </a:rPr>
              <a:t>13 </a:t>
            </a:r>
            <a:r>
              <a:rPr lang="zh-CN" altLang="en-US" b="1" dirty="0">
                <a:latin typeface="楷体_GB2312" pitchFamily="49" charset="-122"/>
              </a:rPr>
              <a:t>图</a:t>
            </a:r>
            <a:r>
              <a:rPr lang="en-US" altLang="zh-CN" b="1" dirty="0">
                <a:latin typeface="楷体_GB2312" pitchFamily="49" charset="-122"/>
              </a:rPr>
              <a:t>(a)</a:t>
            </a:r>
            <a:r>
              <a:rPr lang="zh-CN" altLang="en-US" b="1" dirty="0">
                <a:latin typeface="楷体_GB2312" pitchFamily="49" charset="-122"/>
              </a:rPr>
              <a:t>电路原已稳定，求</a:t>
            </a:r>
            <a:r>
              <a:rPr lang="en-US" altLang="zh-CN" b="1" dirty="0">
                <a:latin typeface="楷体_GB2312" pitchFamily="49" charset="-122"/>
              </a:rPr>
              <a:t>t</a:t>
            </a:r>
            <a:r>
              <a:rPr lang="en-US" altLang="zh-CN" b="1" dirty="0">
                <a:latin typeface="楷体_GB2312" pitchFamily="49" charset="-122"/>
                <a:sym typeface="Symbol" pitchFamily="18" charset="2"/>
              </a:rPr>
              <a:t></a:t>
            </a:r>
            <a:r>
              <a:rPr lang="en-US" altLang="zh-CN" b="1" dirty="0">
                <a:latin typeface="楷体_GB2312" pitchFamily="49" charset="-122"/>
              </a:rPr>
              <a:t>0</a:t>
            </a:r>
            <a:r>
              <a:rPr lang="zh-CN" altLang="en-US" b="1" dirty="0">
                <a:latin typeface="楷体_GB2312" pitchFamily="49" charset="-122"/>
              </a:rPr>
              <a:t>的</a:t>
            </a:r>
            <a:r>
              <a:rPr lang="en-US" altLang="zh-CN" b="1" i="1" dirty="0" err="1">
                <a:latin typeface="楷体_GB2312" pitchFamily="49" charset="-122"/>
              </a:rPr>
              <a:t>u</a:t>
            </a:r>
            <a:r>
              <a:rPr lang="en-US" altLang="zh-CN" b="1" baseline="-30000" dirty="0" err="1">
                <a:latin typeface="楷体_GB2312" pitchFamily="49" charset="-122"/>
              </a:rPr>
              <a:t>C</a:t>
            </a:r>
            <a:r>
              <a:rPr lang="en-US" altLang="zh-CN" b="1" dirty="0">
                <a:latin typeface="楷体_GB2312" pitchFamily="49" charset="-122"/>
              </a:rPr>
              <a:t>(t),</a:t>
            </a:r>
            <a:r>
              <a:rPr lang="en-US" altLang="zh-CN" b="1" i="1" dirty="0" err="1">
                <a:latin typeface="楷体_GB2312" pitchFamily="49" charset="-122"/>
              </a:rPr>
              <a:t>i</a:t>
            </a:r>
            <a:r>
              <a:rPr lang="en-US" altLang="zh-CN" b="1" baseline="-30000" dirty="0" err="1">
                <a:latin typeface="楷体_GB2312" pitchFamily="49" charset="-122"/>
              </a:rPr>
              <a:t>C</a:t>
            </a:r>
            <a:r>
              <a:rPr lang="en-US" altLang="zh-CN" b="1" dirty="0">
                <a:latin typeface="楷体_GB2312" pitchFamily="49" charset="-122"/>
              </a:rPr>
              <a:t>(t)</a:t>
            </a:r>
            <a:r>
              <a:rPr lang="zh-CN" altLang="en-US" b="1" dirty="0">
                <a:latin typeface="楷体_GB2312" pitchFamily="49" charset="-122"/>
              </a:rPr>
              <a:t>及</a:t>
            </a:r>
            <a:r>
              <a:rPr lang="en-US" altLang="zh-CN" b="1" i="1" dirty="0">
                <a:latin typeface="楷体_GB2312" pitchFamily="49" charset="-122"/>
              </a:rPr>
              <a:t>i</a:t>
            </a:r>
            <a:r>
              <a:rPr lang="en-US" altLang="zh-CN" b="1" baseline="-30000" dirty="0">
                <a:latin typeface="楷体_GB2312" pitchFamily="49" charset="-122"/>
              </a:rPr>
              <a:t>1</a:t>
            </a:r>
            <a:r>
              <a:rPr lang="en-US" altLang="zh-CN" b="1" dirty="0">
                <a:latin typeface="楷体_GB2312" pitchFamily="49" charset="-122"/>
              </a:rPr>
              <a:t>(t)</a:t>
            </a:r>
            <a:endParaRPr lang="zh-CN" altLang="en-US" dirty="0"/>
          </a:p>
        </p:txBody>
      </p:sp>
      <p:pic>
        <p:nvPicPr>
          <p:cNvPr id="283650" name="Picture 2" descr="C:\Users\quke\Desktop\图片1.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41803"/>
          <a:stretch/>
        </p:blipFill>
        <p:spPr bwMode="auto">
          <a:xfrm>
            <a:off x="1691679" y="781359"/>
            <a:ext cx="2366489" cy="168830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14076" y="2427734"/>
            <a:ext cx="7776864" cy="707886"/>
          </a:xfrm>
          <a:prstGeom prst="rect">
            <a:avLst/>
          </a:prstGeom>
          <a:noFill/>
        </p:spPr>
        <p:txBody>
          <a:bodyPr wrap="square" rtlCol="0">
            <a:spAutoFit/>
          </a:bodyPr>
          <a:lstStyle/>
          <a:p>
            <a:r>
              <a:rPr lang="en-US" altLang="zh-CN" sz="2000" dirty="0"/>
              <a:t>3</a:t>
            </a:r>
            <a:r>
              <a:rPr lang="en-US" altLang="zh-CN" sz="2000" b="1" dirty="0"/>
              <a:t>.</a:t>
            </a:r>
            <a:r>
              <a:rPr lang="zh-CN" altLang="en-US" sz="2000" b="1" dirty="0"/>
              <a:t>求时间常数</a:t>
            </a:r>
            <a:r>
              <a:rPr lang="zh-CN" altLang="en-US" sz="2000" b="1" dirty="0">
                <a:latin typeface="楷体_GB2312" pitchFamily="49" charset="-122"/>
                <a:ea typeface="楷体_GB2312" pitchFamily="49" charset="-122"/>
                <a:sym typeface="Symbol" pitchFamily="18" charset="2"/>
              </a:rPr>
              <a:t>（</a:t>
            </a:r>
            <a:r>
              <a:rPr lang="zh-CN" altLang="en-US" sz="2000" b="1" u="sng" dirty="0">
                <a:latin typeface="+mj-ea"/>
                <a:ea typeface="+mj-ea"/>
                <a:sym typeface="Symbol" pitchFamily="18" charset="2"/>
              </a:rPr>
              <a:t>开关动作之后</a:t>
            </a:r>
            <a:r>
              <a:rPr lang="zh-CN" altLang="en-US" sz="2000" b="1" dirty="0">
                <a:latin typeface="楷体_GB2312" pitchFamily="49" charset="-122"/>
                <a:ea typeface="楷体_GB2312" pitchFamily="49" charset="-122"/>
                <a:sym typeface="Symbol" pitchFamily="18" charset="2"/>
              </a:rPr>
              <a:t>），画等效电阻</a:t>
            </a:r>
            <a:r>
              <a:rPr lang="en-US" altLang="zh-CN" sz="2000" b="1" dirty="0">
                <a:latin typeface="楷体_GB2312" pitchFamily="49" charset="-122"/>
                <a:ea typeface="楷体_GB2312" pitchFamily="49" charset="-122"/>
                <a:sym typeface="Symbol" pitchFamily="18" charset="2"/>
              </a:rPr>
              <a:t>R</a:t>
            </a:r>
            <a:r>
              <a:rPr lang="zh-CN" altLang="en-US" sz="2000" b="1" dirty="0">
                <a:latin typeface="楷体_GB2312" pitchFamily="49" charset="-122"/>
                <a:ea typeface="楷体_GB2312" pitchFamily="49" charset="-122"/>
                <a:sym typeface="Symbol" pitchFamily="18" charset="2"/>
              </a:rPr>
              <a:t>的电路图（图</a:t>
            </a:r>
            <a:r>
              <a:rPr lang="en-US" altLang="zh-CN" sz="2000" b="1" dirty="0">
                <a:latin typeface="楷体_GB2312" pitchFamily="49" charset="-122"/>
                <a:ea typeface="楷体_GB2312" pitchFamily="49" charset="-122"/>
                <a:sym typeface="Symbol" pitchFamily="18" charset="2"/>
              </a:rPr>
              <a:t>C</a:t>
            </a:r>
            <a:r>
              <a:rPr lang="zh-CN" altLang="en-US" sz="2000" b="1" dirty="0">
                <a:latin typeface="楷体_GB2312" pitchFamily="49" charset="-122"/>
                <a:ea typeface="楷体_GB2312" pitchFamily="49" charset="-122"/>
                <a:sym typeface="Symbol" pitchFamily="18" charset="2"/>
              </a:rPr>
              <a:t>），</a:t>
            </a:r>
            <a:r>
              <a:rPr lang="zh-CN" altLang="en-US" sz="2000" b="1" dirty="0">
                <a:solidFill>
                  <a:srgbClr val="00B050"/>
                </a:solidFill>
                <a:latin typeface="楷体_GB2312" pitchFamily="49" charset="-122"/>
                <a:ea typeface="楷体_GB2312" pitchFamily="49" charset="-122"/>
                <a:sym typeface="Symbol" pitchFamily="18" charset="2"/>
              </a:rPr>
              <a:t>移去动态元件（电容，电感），</a:t>
            </a:r>
            <a:r>
              <a:rPr lang="zh-CN" altLang="en-US" sz="2000" b="1" dirty="0">
                <a:solidFill>
                  <a:srgbClr val="FF0000"/>
                </a:solidFill>
                <a:latin typeface="楷体_GB2312" pitchFamily="49" charset="-122"/>
                <a:ea typeface="楷体_GB2312" pitchFamily="49" charset="-122"/>
                <a:sym typeface="Symbol" pitchFamily="18" charset="2"/>
              </a:rPr>
              <a:t>电流源开路，电压源短路</a:t>
            </a:r>
            <a:r>
              <a:rPr lang="zh-CN" altLang="en-US" sz="2000" dirty="0">
                <a:solidFill>
                  <a:srgbClr val="FF0000"/>
                </a:solidFill>
                <a:latin typeface="楷体_GB2312" pitchFamily="49" charset="-122"/>
                <a:ea typeface="楷体_GB2312" pitchFamily="49" charset="-122"/>
                <a:sym typeface="Symbol" pitchFamily="18" charset="2"/>
              </a:rPr>
              <a:t>：</a:t>
            </a:r>
            <a:r>
              <a:rPr lang="zh-CN" altLang="en-US" sz="2000" dirty="0">
                <a:solidFill>
                  <a:srgbClr val="FF0000"/>
                </a:solidFill>
                <a:latin typeface="楷体_GB2312" pitchFamily="49" charset="-122"/>
                <a:ea typeface="楷体_GB2312" pitchFamily="49" charset="-122"/>
              </a:rPr>
              <a:t> </a:t>
            </a:r>
            <a:endParaRPr lang="zh-CN" altLang="en-US" sz="2000" dirty="0">
              <a:solidFill>
                <a:srgbClr val="FF0000"/>
              </a:solidFill>
            </a:endParaRPr>
          </a:p>
        </p:txBody>
      </p:sp>
      <p:sp>
        <p:nvSpPr>
          <p:cNvPr id="5" name="TextBox 4"/>
          <p:cNvSpPr txBox="1"/>
          <p:nvPr/>
        </p:nvSpPr>
        <p:spPr>
          <a:xfrm>
            <a:off x="719572" y="3392716"/>
            <a:ext cx="3782936" cy="400110"/>
          </a:xfrm>
          <a:prstGeom prst="rect">
            <a:avLst/>
          </a:prstGeom>
          <a:noFill/>
        </p:spPr>
        <p:txBody>
          <a:bodyPr wrap="square" rtlCol="0">
            <a:spAutoFit/>
          </a:bodyPr>
          <a:lstStyle/>
          <a:p>
            <a:r>
              <a:rPr lang="en-US" altLang="zh-CN" sz="2000" dirty="0"/>
              <a:t>4</a:t>
            </a:r>
            <a:r>
              <a:rPr lang="en-US" altLang="zh-CN" sz="2000" b="1" dirty="0"/>
              <a:t>.</a:t>
            </a:r>
            <a:r>
              <a:rPr lang="zh-CN" altLang="en-US" sz="2000" b="1" dirty="0"/>
              <a:t>带入公式求</a:t>
            </a:r>
            <a:r>
              <a:rPr lang="en-US" altLang="zh-CN" sz="2000" b="1" i="1" dirty="0" err="1">
                <a:latin typeface="+mj-lt"/>
              </a:rPr>
              <a:t>u</a:t>
            </a:r>
            <a:r>
              <a:rPr lang="en-US" altLang="zh-CN" sz="2000" b="1" baseline="-30000" dirty="0" err="1">
                <a:latin typeface="+mj-lt"/>
              </a:rPr>
              <a:t>C</a:t>
            </a:r>
            <a:r>
              <a:rPr lang="en-US" altLang="zh-CN" sz="2000" b="1" dirty="0">
                <a:latin typeface="+mj-lt"/>
              </a:rPr>
              <a:t>(t)</a:t>
            </a:r>
            <a:endParaRPr lang="zh-CN" altLang="en-US" sz="2000" b="1" dirty="0">
              <a:latin typeface="+mj-lt"/>
            </a:endParaRPr>
          </a:p>
        </p:txBody>
      </p:sp>
      <p:pic>
        <p:nvPicPr>
          <p:cNvPr id="7" name="Picture 2" descr="C:\Users\quke\Desktop\图片1.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41803" b="12459"/>
          <a:stretch/>
        </p:blipFill>
        <p:spPr bwMode="auto">
          <a:xfrm>
            <a:off x="4502508" y="873171"/>
            <a:ext cx="2556284" cy="1596491"/>
          </a:xfrm>
          <a:prstGeom prst="rect">
            <a:avLst/>
          </a:prstGeom>
          <a:noFill/>
          <a:extLst>
            <a:ext uri="{909E8E84-426E-40DD-AFC4-6F175D3DCCD1}">
              <a14:hiddenFill xmlns:a14="http://schemas.microsoft.com/office/drawing/2010/main">
                <a:solidFill>
                  <a:srgbClr val="FFFFFF"/>
                </a:solidFill>
              </a14:hiddenFill>
            </a:ext>
          </a:extLst>
        </p:spPr>
      </p:pic>
      <p:grpSp>
        <p:nvGrpSpPr>
          <p:cNvPr id="30" name="组合 29"/>
          <p:cNvGrpSpPr/>
          <p:nvPr/>
        </p:nvGrpSpPr>
        <p:grpSpPr>
          <a:xfrm>
            <a:off x="4502508" y="1257473"/>
            <a:ext cx="2631720" cy="1381466"/>
            <a:chOff x="4502508" y="1257473"/>
            <a:chExt cx="2631720" cy="1381466"/>
          </a:xfrm>
        </p:grpSpPr>
        <p:grpSp>
          <p:nvGrpSpPr>
            <p:cNvPr id="19" name="组合 18"/>
            <p:cNvGrpSpPr/>
            <p:nvPr/>
          </p:nvGrpSpPr>
          <p:grpSpPr>
            <a:xfrm>
              <a:off x="5149880" y="1275606"/>
              <a:ext cx="1908912" cy="920241"/>
              <a:chOff x="5149880" y="1275606"/>
              <a:chExt cx="1908912" cy="920241"/>
            </a:xfrm>
          </p:grpSpPr>
          <p:grpSp>
            <p:nvGrpSpPr>
              <p:cNvPr id="14" name="组合 13"/>
              <p:cNvGrpSpPr/>
              <p:nvPr/>
            </p:nvGrpSpPr>
            <p:grpSpPr>
              <a:xfrm>
                <a:off x="5149880" y="1275606"/>
                <a:ext cx="1908912" cy="864096"/>
                <a:chOff x="5149880" y="1275606"/>
                <a:chExt cx="1908912" cy="864096"/>
              </a:xfrm>
            </p:grpSpPr>
            <p:pic>
              <p:nvPicPr>
                <p:cNvPr id="283651" name="Picture 3" descr="C:\Users\quke\AppData\Roaming\Tencent\Users\179095545\QQ\WinTemp\RichOle\NE)1N]F2MV`LQ1MN(SGV]M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9880" y="1275606"/>
                  <a:ext cx="718263" cy="86409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quke\AppData\Roaming\Tencent\Users\179095545\QQ\WinTemp\RichOle\NE)1N]F2MV`LQ1MN(SGV]M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6" y="1275606"/>
                  <a:ext cx="542576" cy="86409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3" descr="C:\Users\quke\AppData\Roaming\Tencent\Users\179095545\QQ\WinTemp\RichOle\NE)1N]F2MV`LQ1MN(SGV]M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33697" y="1811962"/>
                  <a:ext cx="254527" cy="306205"/>
                </a:xfrm>
                <a:prstGeom prst="rect">
                  <a:avLst/>
                </a:prstGeom>
                <a:noFill/>
                <a:extLst>
                  <a:ext uri="{909E8E84-426E-40DD-AFC4-6F175D3DCCD1}">
                    <a14:hiddenFill xmlns:a14="http://schemas.microsoft.com/office/drawing/2010/main">
                      <a:solidFill>
                        <a:srgbClr val="FFFFFF"/>
                      </a:solidFill>
                    </a14:hiddenFill>
                  </a:ext>
                </a:extLst>
              </p:spPr>
            </p:pic>
          </p:grpSp>
          <p:pic>
            <p:nvPicPr>
              <p:cNvPr id="21" name="Picture 3" descr="C:\Users\quke\AppData\Roaming\Tencent\Users\179095545\QQ\WinTemp\RichOle\NE)1N]F2MV`LQ1MN(SGV]M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96530" y="1977015"/>
                <a:ext cx="181900" cy="218832"/>
              </a:xfrm>
              <a:prstGeom prst="rect">
                <a:avLst/>
              </a:prstGeom>
              <a:noFill/>
              <a:extLst>
                <a:ext uri="{909E8E84-426E-40DD-AFC4-6F175D3DCCD1}">
                  <a14:hiddenFill xmlns:a14="http://schemas.microsoft.com/office/drawing/2010/main">
                    <a:solidFill>
                      <a:srgbClr val="FFFFFF"/>
                    </a:solidFill>
                  </a14:hiddenFill>
                </a:ext>
              </a:extLst>
            </p:spPr>
          </p:pic>
          <p:sp>
            <p:nvSpPr>
              <p:cNvPr id="18" name="矩形 17"/>
              <p:cNvSpPr/>
              <p:nvPr/>
            </p:nvSpPr>
            <p:spPr>
              <a:xfrm>
                <a:off x="5945099" y="1888070"/>
                <a:ext cx="643125" cy="307777"/>
              </a:xfrm>
              <a:prstGeom prst="rect">
                <a:avLst/>
              </a:prstGeom>
            </p:spPr>
            <p:txBody>
              <a:bodyPr wrap="none">
                <a:spAutoFit/>
              </a:bodyPr>
              <a:lstStyle/>
              <a:p>
                <a:r>
                  <a:rPr lang="en-US" altLang="zh-CN" sz="1400" b="1" i="1" dirty="0">
                    <a:latin typeface="楷体_GB2312" pitchFamily="49" charset="-122"/>
                  </a:rPr>
                  <a:t>i</a:t>
                </a:r>
                <a:r>
                  <a:rPr lang="en-US" altLang="zh-CN" sz="1400" b="1" baseline="-30000" dirty="0">
                    <a:latin typeface="楷体_GB2312" pitchFamily="49" charset="-122"/>
                  </a:rPr>
                  <a:t>1</a:t>
                </a:r>
                <a:r>
                  <a:rPr lang="en-US" altLang="zh-CN" sz="1400" b="1" dirty="0">
                    <a:latin typeface="楷体_GB2312" pitchFamily="49" charset="-122"/>
                  </a:rPr>
                  <a:t>(</a:t>
                </a:r>
                <a:r>
                  <a:rPr lang="en-US" altLang="zh-CN" sz="1400" dirty="0">
                    <a:latin typeface="楷体_GB2312" pitchFamily="49" charset="-122"/>
                    <a:ea typeface="楷体_GB2312" pitchFamily="49" charset="-122"/>
                    <a:sym typeface="Symbol" pitchFamily="18" charset="2"/>
                  </a:rPr>
                  <a:t></a:t>
                </a:r>
                <a:r>
                  <a:rPr lang="en-US" altLang="zh-CN" sz="1400" b="1" dirty="0">
                    <a:latin typeface="楷体_GB2312" pitchFamily="49" charset="-122"/>
                  </a:rPr>
                  <a:t>)</a:t>
                </a:r>
                <a:endParaRPr lang="zh-CN" altLang="en-US" sz="1400" dirty="0"/>
              </a:p>
            </p:txBody>
          </p:sp>
        </p:grpSp>
        <p:sp>
          <p:nvSpPr>
            <p:cNvPr id="20" name="TextBox 19"/>
            <p:cNvSpPr txBox="1"/>
            <p:nvPr/>
          </p:nvSpPr>
          <p:spPr>
            <a:xfrm>
              <a:off x="5640764" y="2300385"/>
              <a:ext cx="692933" cy="338554"/>
            </a:xfrm>
            <a:prstGeom prst="rect">
              <a:avLst/>
            </a:prstGeom>
            <a:noFill/>
          </p:spPr>
          <p:txBody>
            <a:bodyPr wrap="square" rtlCol="0">
              <a:spAutoFit/>
            </a:bodyPr>
            <a:lstStyle/>
            <a:p>
              <a:r>
                <a:rPr lang="zh-CN" altLang="en-US" sz="1600" dirty="0"/>
                <a:t>（</a:t>
              </a:r>
              <a:r>
                <a:rPr lang="en-US" altLang="zh-CN" sz="1600" dirty="0"/>
                <a:t>c</a:t>
              </a:r>
              <a:r>
                <a:rPr lang="zh-CN" altLang="en-US" sz="1600" dirty="0"/>
                <a:t>）</a:t>
              </a:r>
            </a:p>
          </p:txBody>
        </p:sp>
        <p:pic>
          <p:nvPicPr>
            <p:cNvPr id="24" name="Picture 3" descr="C:\Users\quke\AppData\Roaming\Tencent\Users\179095545\QQ\WinTemp\RichOle\NE)1N]F2MV`LQ1MN(SGV]M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2508" y="1257473"/>
              <a:ext cx="839317" cy="882229"/>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肘形连接符 9"/>
            <p:cNvCxnSpPr/>
            <p:nvPr/>
          </p:nvCxnSpPr>
          <p:spPr bwMode="auto">
            <a:xfrm rot="10800000">
              <a:off x="6588224" y="1706578"/>
              <a:ext cx="523308" cy="468286"/>
            </a:xfrm>
            <a:prstGeom prst="bentConnector3">
              <a:avLst>
                <a:gd name="adj1" fmla="val 5196"/>
              </a:avLst>
            </a:prstGeom>
            <a:ln>
              <a:headEnd type="none" w="med" len="med"/>
              <a:tailEnd type="arrow"/>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6744378" y="1323360"/>
              <a:ext cx="389850" cy="461665"/>
            </a:xfrm>
            <a:prstGeom prst="rect">
              <a:avLst/>
            </a:prstGeom>
            <a:noFill/>
          </p:spPr>
          <p:txBody>
            <a:bodyPr wrap="none" rtlCol="0">
              <a:spAutoFit/>
            </a:bodyPr>
            <a:lstStyle/>
            <a:p>
              <a:r>
                <a:rPr lang="en-US" altLang="zh-CN" dirty="0"/>
                <a:t>R</a:t>
              </a:r>
              <a:endParaRPr lang="zh-CN" altLang="en-US" dirty="0"/>
            </a:p>
          </p:txBody>
        </p:sp>
      </p:grpSp>
      <p:graphicFrame>
        <p:nvGraphicFramePr>
          <p:cNvPr id="31" name="对象 30"/>
          <p:cNvGraphicFramePr>
            <a:graphicFrameLocks noChangeAspect="1"/>
          </p:cNvGraphicFramePr>
          <p:nvPr>
            <p:extLst>
              <p:ext uri="{D42A27DB-BD31-4B8C-83A1-F6EECF244321}">
                <p14:modId xmlns:p14="http://schemas.microsoft.com/office/powerpoint/2010/main" val="2110371053"/>
              </p:ext>
            </p:extLst>
          </p:nvPr>
        </p:nvGraphicFramePr>
        <p:xfrm>
          <a:off x="1115616" y="3096991"/>
          <a:ext cx="2252663" cy="293688"/>
        </p:xfrm>
        <a:graphic>
          <a:graphicData uri="http://schemas.openxmlformats.org/presentationml/2006/ole">
            <mc:AlternateContent xmlns:mc="http://schemas.openxmlformats.org/markup-compatibility/2006">
              <mc:Choice xmlns:v="urn:schemas-microsoft-com:vml" Requires="v">
                <p:oleObj name="Equation" r:id="rId6" imgW="1371600" imgH="177480" progId="Equation.DSMT4">
                  <p:embed/>
                </p:oleObj>
              </mc:Choice>
              <mc:Fallback>
                <p:oleObj name="Equation" r:id="rId6" imgW="1371600" imgH="177480" progId="Equation.DSMT4">
                  <p:embed/>
                  <p:pic>
                    <p:nvPicPr>
                      <p:cNvPr id="0" name="Object 11"/>
                      <p:cNvPicPr>
                        <a:picLocks noChangeAspect="1" noChangeArrowheads="1"/>
                      </p:cNvPicPr>
                      <p:nvPr/>
                    </p:nvPicPr>
                    <p:blipFill>
                      <a:blip r:embed="rId7"/>
                      <a:srcRect/>
                      <a:stretch>
                        <a:fillRect/>
                      </a:stretch>
                    </p:blipFill>
                    <p:spPr bwMode="auto">
                      <a:xfrm>
                        <a:off x="1115616" y="3096991"/>
                        <a:ext cx="2252663" cy="293688"/>
                      </a:xfrm>
                      <a:prstGeom prst="rect">
                        <a:avLst/>
                      </a:prstGeom>
                      <a:noFill/>
                      <a:ln>
                        <a:noFill/>
                      </a:ln>
                    </p:spPr>
                  </p:pic>
                </p:oleObj>
              </mc:Fallback>
            </mc:AlternateContent>
          </a:graphicData>
        </a:graphic>
      </p:graphicFrame>
      <p:graphicFrame>
        <p:nvGraphicFramePr>
          <p:cNvPr id="283648" name="对象 283647"/>
          <p:cNvGraphicFramePr>
            <a:graphicFrameLocks noChangeAspect="1"/>
          </p:cNvGraphicFramePr>
          <p:nvPr>
            <p:extLst>
              <p:ext uri="{D42A27DB-BD31-4B8C-83A1-F6EECF244321}">
                <p14:modId xmlns:p14="http://schemas.microsoft.com/office/powerpoint/2010/main" val="425140554"/>
              </p:ext>
            </p:extLst>
          </p:nvPr>
        </p:nvGraphicFramePr>
        <p:xfrm>
          <a:off x="3494640" y="3063943"/>
          <a:ext cx="3216275" cy="317500"/>
        </p:xfrm>
        <a:graphic>
          <a:graphicData uri="http://schemas.openxmlformats.org/presentationml/2006/ole">
            <mc:AlternateContent xmlns:mc="http://schemas.openxmlformats.org/markup-compatibility/2006">
              <mc:Choice xmlns:v="urn:schemas-microsoft-com:vml" Requires="v">
                <p:oleObj name="Equation" r:id="rId8" imgW="2412720" imgH="228600" progId="Equation.DSMT4">
                  <p:embed/>
                </p:oleObj>
              </mc:Choice>
              <mc:Fallback>
                <p:oleObj name="Equation" r:id="rId8" imgW="2412720" imgH="228600" progId="Equation.DSMT4">
                  <p:embed/>
                  <p:pic>
                    <p:nvPicPr>
                      <p:cNvPr id="0" name="Object 7"/>
                      <p:cNvPicPr>
                        <a:picLocks noChangeAspect="1" noChangeArrowheads="1"/>
                      </p:cNvPicPr>
                      <p:nvPr/>
                    </p:nvPicPr>
                    <p:blipFill>
                      <a:blip r:embed="rId9"/>
                      <a:srcRect/>
                      <a:stretch>
                        <a:fillRect/>
                      </a:stretch>
                    </p:blipFill>
                    <p:spPr bwMode="auto">
                      <a:xfrm>
                        <a:off x="3494640" y="3063943"/>
                        <a:ext cx="3216275" cy="317500"/>
                      </a:xfrm>
                      <a:prstGeom prst="rect">
                        <a:avLst/>
                      </a:prstGeom>
                      <a:noFill/>
                      <a:ln>
                        <a:noFill/>
                      </a:ln>
                    </p:spPr>
                  </p:pic>
                </p:oleObj>
              </mc:Fallback>
            </mc:AlternateContent>
          </a:graphicData>
        </a:graphic>
      </p:graphicFrame>
      <p:graphicFrame>
        <p:nvGraphicFramePr>
          <p:cNvPr id="283652" name="对象 283651"/>
          <p:cNvGraphicFramePr>
            <a:graphicFrameLocks noChangeAspect="1"/>
          </p:cNvGraphicFramePr>
          <p:nvPr>
            <p:extLst>
              <p:ext uri="{D42A27DB-BD31-4B8C-83A1-F6EECF244321}">
                <p14:modId xmlns:p14="http://schemas.microsoft.com/office/powerpoint/2010/main" val="3689670004"/>
              </p:ext>
            </p:extLst>
          </p:nvPr>
        </p:nvGraphicFramePr>
        <p:xfrm>
          <a:off x="920750" y="3792538"/>
          <a:ext cx="3967163" cy="439737"/>
        </p:xfrm>
        <a:graphic>
          <a:graphicData uri="http://schemas.openxmlformats.org/presentationml/2006/ole">
            <mc:AlternateContent xmlns:mc="http://schemas.openxmlformats.org/markup-compatibility/2006">
              <mc:Choice xmlns:v="urn:schemas-microsoft-com:vml" Requires="v">
                <p:oleObj name="Equation" r:id="rId10" imgW="3098520" imgH="342720" progId="Equation.DSMT4">
                  <p:embed/>
                </p:oleObj>
              </mc:Choice>
              <mc:Fallback>
                <p:oleObj name="Equation" r:id="rId10" imgW="3098520" imgH="342720" progId="Equation.DSMT4">
                  <p:embed/>
                  <p:pic>
                    <p:nvPicPr>
                      <p:cNvPr id="0" name=""/>
                      <p:cNvPicPr/>
                      <p:nvPr/>
                    </p:nvPicPr>
                    <p:blipFill>
                      <a:blip r:embed="rId11"/>
                      <a:stretch>
                        <a:fillRect/>
                      </a:stretch>
                    </p:blipFill>
                    <p:spPr>
                      <a:xfrm>
                        <a:off x="920750" y="3792538"/>
                        <a:ext cx="3967163" cy="439737"/>
                      </a:xfrm>
                      <a:prstGeom prst="rect">
                        <a:avLst/>
                      </a:prstGeom>
                    </p:spPr>
                  </p:pic>
                </p:oleObj>
              </mc:Fallback>
            </mc:AlternateContent>
          </a:graphicData>
        </a:graphic>
      </p:graphicFrame>
      <p:sp>
        <p:nvSpPr>
          <p:cNvPr id="37" name="TextBox 36"/>
          <p:cNvSpPr txBox="1"/>
          <p:nvPr/>
        </p:nvSpPr>
        <p:spPr>
          <a:xfrm>
            <a:off x="753957" y="4155926"/>
            <a:ext cx="3782936" cy="461665"/>
          </a:xfrm>
          <a:prstGeom prst="rect">
            <a:avLst/>
          </a:prstGeom>
          <a:noFill/>
        </p:spPr>
        <p:txBody>
          <a:bodyPr wrap="square" rtlCol="0">
            <a:spAutoFit/>
          </a:bodyPr>
          <a:lstStyle/>
          <a:p>
            <a:r>
              <a:rPr lang="en-US" altLang="zh-CN" dirty="0">
                <a:latin typeface="+mj-lt"/>
              </a:rPr>
              <a:t>5.</a:t>
            </a:r>
            <a:r>
              <a:rPr lang="zh-CN" altLang="en-US" dirty="0">
                <a:latin typeface="+mj-lt"/>
              </a:rPr>
              <a:t>求</a:t>
            </a:r>
            <a:r>
              <a:rPr lang="en-US" altLang="zh-CN" b="1" i="1" dirty="0" err="1">
                <a:latin typeface="+mj-lt"/>
              </a:rPr>
              <a:t>i</a:t>
            </a:r>
            <a:r>
              <a:rPr lang="en-US" altLang="zh-CN" b="1" baseline="-30000" dirty="0" err="1">
                <a:latin typeface="+mj-lt"/>
              </a:rPr>
              <a:t>C</a:t>
            </a:r>
            <a:r>
              <a:rPr lang="en-US" altLang="zh-CN" b="1" dirty="0">
                <a:latin typeface="+mj-lt"/>
              </a:rPr>
              <a:t>(t)</a:t>
            </a:r>
            <a:r>
              <a:rPr lang="zh-CN" altLang="en-US" b="1" dirty="0">
                <a:latin typeface="+mj-lt"/>
              </a:rPr>
              <a:t>及</a:t>
            </a:r>
            <a:r>
              <a:rPr lang="en-US" altLang="zh-CN" b="1" i="1" dirty="0">
                <a:latin typeface="+mj-lt"/>
              </a:rPr>
              <a:t>i</a:t>
            </a:r>
            <a:r>
              <a:rPr lang="en-US" altLang="zh-CN" b="1" baseline="-30000" dirty="0">
                <a:latin typeface="+mj-lt"/>
              </a:rPr>
              <a:t>1</a:t>
            </a:r>
            <a:r>
              <a:rPr lang="en-US" altLang="zh-CN" b="1" dirty="0">
                <a:latin typeface="+mj-lt"/>
              </a:rPr>
              <a:t>(t)</a:t>
            </a:r>
            <a:endParaRPr lang="zh-CN" altLang="en-US" dirty="0">
              <a:latin typeface="+mj-lt"/>
            </a:endParaRPr>
          </a:p>
        </p:txBody>
      </p:sp>
      <p:graphicFrame>
        <p:nvGraphicFramePr>
          <p:cNvPr id="283653" name="对象 283652"/>
          <p:cNvGraphicFramePr>
            <a:graphicFrameLocks noChangeAspect="1"/>
          </p:cNvGraphicFramePr>
          <p:nvPr>
            <p:extLst>
              <p:ext uri="{D42A27DB-BD31-4B8C-83A1-F6EECF244321}">
                <p14:modId xmlns:p14="http://schemas.microsoft.com/office/powerpoint/2010/main" val="1889905020"/>
              </p:ext>
            </p:extLst>
          </p:nvPr>
        </p:nvGraphicFramePr>
        <p:xfrm>
          <a:off x="907407" y="4578673"/>
          <a:ext cx="3000687" cy="521172"/>
        </p:xfrm>
        <a:graphic>
          <a:graphicData uri="http://schemas.openxmlformats.org/presentationml/2006/ole">
            <mc:AlternateContent xmlns:mc="http://schemas.openxmlformats.org/markup-compatibility/2006">
              <mc:Choice xmlns:v="urn:schemas-microsoft-com:vml" Requires="v">
                <p:oleObj name="Equation" r:id="rId12" imgW="2412720" imgH="419040" progId="Equation.DSMT4">
                  <p:embed/>
                </p:oleObj>
              </mc:Choice>
              <mc:Fallback>
                <p:oleObj name="Equation" r:id="rId12" imgW="2412720" imgH="419040" progId="Equation.DSMT4">
                  <p:embed/>
                  <p:pic>
                    <p:nvPicPr>
                      <p:cNvPr id="0" name=""/>
                      <p:cNvPicPr/>
                      <p:nvPr/>
                    </p:nvPicPr>
                    <p:blipFill>
                      <a:blip r:embed="rId13"/>
                      <a:stretch>
                        <a:fillRect/>
                      </a:stretch>
                    </p:blipFill>
                    <p:spPr>
                      <a:xfrm>
                        <a:off x="907407" y="4578673"/>
                        <a:ext cx="3000687" cy="521172"/>
                      </a:xfrm>
                      <a:prstGeom prst="rect">
                        <a:avLst/>
                      </a:prstGeom>
                    </p:spPr>
                  </p:pic>
                </p:oleObj>
              </mc:Fallback>
            </mc:AlternateContent>
          </a:graphicData>
        </a:graphic>
      </p:graphicFrame>
      <p:graphicFrame>
        <p:nvGraphicFramePr>
          <p:cNvPr id="283654" name="对象 283653"/>
          <p:cNvGraphicFramePr>
            <a:graphicFrameLocks noChangeAspect="1"/>
          </p:cNvGraphicFramePr>
          <p:nvPr>
            <p:extLst>
              <p:ext uri="{D42A27DB-BD31-4B8C-83A1-F6EECF244321}">
                <p14:modId xmlns:p14="http://schemas.microsoft.com/office/powerpoint/2010/main" val="1564520984"/>
              </p:ext>
            </p:extLst>
          </p:nvPr>
        </p:nvGraphicFramePr>
        <p:xfrm>
          <a:off x="4779275" y="4434815"/>
          <a:ext cx="3473881" cy="444525"/>
        </p:xfrm>
        <a:graphic>
          <a:graphicData uri="http://schemas.openxmlformats.org/presentationml/2006/ole">
            <mc:AlternateContent xmlns:mc="http://schemas.openxmlformats.org/markup-compatibility/2006">
              <mc:Choice xmlns:v="urn:schemas-microsoft-com:vml" Requires="v">
                <p:oleObj name="Equation" r:id="rId14" imgW="2679480" imgH="342720" progId="Equation.DSMT4">
                  <p:embed/>
                </p:oleObj>
              </mc:Choice>
              <mc:Fallback>
                <p:oleObj name="Equation" r:id="rId14" imgW="2679480" imgH="342720" progId="Equation.DSMT4">
                  <p:embed/>
                  <p:pic>
                    <p:nvPicPr>
                      <p:cNvPr id="0" name=""/>
                      <p:cNvPicPr/>
                      <p:nvPr/>
                    </p:nvPicPr>
                    <p:blipFill>
                      <a:blip r:embed="rId15"/>
                      <a:stretch>
                        <a:fillRect/>
                      </a:stretch>
                    </p:blipFill>
                    <p:spPr>
                      <a:xfrm>
                        <a:off x="4779275" y="4434815"/>
                        <a:ext cx="3473881" cy="444525"/>
                      </a:xfrm>
                      <a:prstGeom prst="rect">
                        <a:avLst/>
                      </a:prstGeom>
                    </p:spPr>
                  </p:pic>
                </p:oleObj>
              </mc:Fallback>
            </mc:AlternateContent>
          </a:graphicData>
        </a:graphic>
      </p:graphicFrame>
      <p:sp>
        <p:nvSpPr>
          <p:cNvPr id="283655" name="TextBox 283654"/>
          <p:cNvSpPr txBox="1"/>
          <p:nvPr/>
        </p:nvSpPr>
        <p:spPr>
          <a:xfrm>
            <a:off x="3995936" y="4403554"/>
            <a:ext cx="800219" cy="461665"/>
          </a:xfrm>
          <a:prstGeom prst="rect">
            <a:avLst/>
          </a:prstGeom>
          <a:noFill/>
        </p:spPr>
        <p:txBody>
          <a:bodyPr wrap="none" rtlCol="0">
            <a:spAutoFit/>
          </a:bodyPr>
          <a:lstStyle/>
          <a:p>
            <a:r>
              <a:rPr lang="en-US" altLang="zh-CN" dirty="0"/>
              <a:t>KCL</a:t>
            </a:r>
            <a:endParaRPr lang="zh-CN" altLang="en-US" dirty="0"/>
          </a:p>
        </p:txBody>
      </p:sp>
      <p:grpSp>
        <p:nvGrpSpPr>
          <p:cNvPr id="13" name="组合 12">
            <a:extLst>
              <a:ext uri="{FF2B5EF4-FFF2-40B4-BE49-F238E27FC236}">
                <a16:creationId xmlns:a16="http://schemas.microsoft.com/office/drawing/2014/main" id="{4CBAB147-007C-4FC8-A908-B23E875E5B90}"/>
              </a:ext>
            </a:extLst>
          </p:cNvPr>
          <p:cNvGrpSpPr/>
          <p:nvPr/>
        </p:nvGrpSpPr>
        <p:grpSpPr>
          <a:xfrm>
            <a:off x="5335520" y="3371241"/>
            <a:ext cx="3297921" cy="1047943"/>
            <a:chOff x="5335520" y="3371241"/>
            <a:chExt cx="3297921" cy="1047943"/>
          </a:xfrm>
        </p:grpSpPr>
        <p:sp>
          <p:nvSpPr>
            <p:cNvPr id="12" name="矩形: 圆角 11">
              <a:extLst>
                <a:ext uri="{FF2B5EF4-FFF2-40B4-BE49-F238E27FC236}">
                  <a16:creationId xmlns:a16="http://schemas.microsoft.com/office/drawing/2014/main" id="{E77F3F07-49D8-4BF3-AEF4-2CBB7885EFCF}"/>
                </a:ext>
              </a:extLst>
            </p:cNvPr>
            <p:cNvSpPr/>
            <p:nvPr/>
          </p:nvSpPr>
          <p:spPr bwMode="auto">
            <a:xfrm>
              <a:off x="5364513" y="3402439"/>
              <a:ext cx="3268928" cy="1016745"/>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grpSp>
          <p:nvGrpSpPr>
            <p:cNvPr id="11" name="组合 10">
              <a:extLst>
                <a:ext uri="{FF2B5EF4-FFF2-40B4-BE49-F238E27FC236}">
                  <a16:creationId xmlns:a16="http://schemas.microsoft.com/office/drawing/2014/main" id="{814B379E-0758-4BD3-AB49-7A6F8A515844}"/>
                </a:ext>
              </a:extLst>
            </p:cNvPr>
            <p:cNvGrpSpPr/>
            <p:nvPr/>
          </p:nvGrpSpPr>
          <p:grpSpPr>
            <a:xfrm>
              <a:off x="5335520" y="3371241"/>
              <a:ext cx="3188564" cy="1015517"/>
              <a:chOff x="5335520" y="3371241"/>
              <a:chExt cx="3188564" cy="1015517"/>
            </a:xfrm>
          </p:grpSpPr>
          <p:sp>
            <p:nvSpPr>
              <p:cNvPr id="8" name="文本框 7">
                <a:extLst>
                  <a:ext uri="{FF2B5EF4-FFF2-40B4-BE49-F238E27FC236}">
                    <a16:creationId xmlns:a16="http://schemas.microsoft.com/office/drawing/2014/main" id="{B7220C03-5E69-4341-9185-A82F41C4E00D}"/>
                  </a:ext>
                </a:extLst>
              </p:cNvPr>
              <p:cNvSpPr txBox="1"/>
              <p:nvPr/>
            </p:nvSpPr>
            <p:spPr>
              <a:xfrm>
                <a:off x="5335520" y="3371241"/>
                <a:ext cx="2263761" cy="461665"/>
              </a:xfrm>
              <a:prstGeom prst="rect">
                <a:avLst/>
              </a:prstGeom>
              <a:noFill/>
            </p:spPr>
            <p:txBody>
              <a:bodyPr wrap="none" rtlCol="0">
                <a:spAutoFit/>
              </a:bodyPr>
              <a:lstStyle/>
              <a:p>
                <a:r>
                  <a:rPr lang="en-US" altLang="zh-CN" b="1" i="1" dirty="0" err="1">
                    <a:solidFill>
                      <a:srgbClr val="FF0000"/>
                    </a:solidFill>
                  </a:rPr>
                  <a:t>i</a:t>
                </a:r>
                <a:r>
                  <a:rPr lang="en-US" altLang="zh-CN" b="1" baseline="-30000" dirty="0" err="1">
                    <a:solidFill>
                      <a:srgbClr val="FF0000"/>
                    </a:solidFill>
                  </a:rPr>
                  <a:t>C</a:t>
                </a:r>
                <a:r>
                  <a:rPr lang="en-US" altLang="zh-CN" b="1" dirty="0">
                    <a:solidFill>
                      <a:srgbClr val="FF0000"/>
                    </a:solidFill>
                  </a:rPr>
                  <a:t>(t)</a:t>
                </a:r>
                <a:r>
                  <a:rPr lang="zh-CN" altLang="en-US" dirty="0">
                    <a:solidFill>
                      <a:srgbClr val="FF0000"/>
                    </a:solidFill>
                  </a:rPr>
                  <a:t>错误求法：</a:t>
                </a:r>
              </a:p>
            </p:txBody>
          </p:sp>
          <p:graphicFrame>
            <p:nvGraphicFramePr>
              <p:cNvPr id="32" name="对象 31">
                <a:extLst>
                  <a:ext uri="{FF2B5EF4-FFF2-40B4-BE49-F238E27FC236}">
                    <a16:creationId xmlns:a16="http://schemas.microsoft.com/office/drawing/2014/main" id="{2C069039-415B-4606-8E00-FB00AE89B9CB}"/>
                  </a:ext>
                </a:extLst>
              </p:cNvPr>
              <p:cNvGraphicFramePr>
                <a:graphicFrameLocks noChangeAspect="1"/>
              </p:cNvGraphicFramePr>
              <p:nvPr>
                <p:extLst>
                  <p:ext uri="{D42A27DB-BD31-4B8C-83A1-F6EECF244321}">
                    <p14:modId xmlns:p14="http://schemas.microsoft.com/office/powerpoint/2010/main" val="553701054"/>
                  </p:ext>
                </p:extLst>
              </p:nvPr>
            </p:nvGraphicFramePr>
            <p:xfrm>
              <a:off x="6018376" y="3787643"/>
              <a:ext cx="987011" cy="332427"/>
            </p:xfrm>
            <a:graphic>
              <a:graphicData uri="http://schemas.openxmlformats.org/presentationml/2006/ole">
                <mc:AlternateContent xmlns:mc="http://schemas.openxmlformats.org/markup-compatibility/2006">
                  <mc:Choice xmlns:v="urn:schemas-microsoft-com:vml" Requires="v">
                    <p:oleObj name="Equation" r:id="rId16" imgW="711000" imgH="228600" progId="Equation.DSMT4">
                      <p:embed/>
                    </p:oleObj>
                  </mc:Choice>
                  <mc:Fallback>
                    <p:oleObj name="Equation" r:id="rId16" imgW="711000" imgH="228600" progId="Equation.DSMT4">
                      <p:embed/>
                      <p:pic>
                        <p:nvPicPr>
                          <p:cNvPr id="23" name="对象 22"/>
                          <p:cNvPicPr>
                            <a:picLocks noChangeAspect="1" noChangeArrowheads="1"/>
                          </p:cNvPicPr>
                          <p:nvPr/>
                        </p:nvPicPr>
                        <p:blipFill>
                          <a:blip r:embed="rId17"/>
                          <a:srcRect/>
                          <a:stretch>
                            <a:fillRect/>
                          </a:stretch>
                        </p:blipFill>
                        <p:spPr bwMode="auto">
                          <a:xfrm>
                            <a:off x="6018376" y="3787643"/>
                            <a:ext cx="987011" cy="332427"/>
                          </a:xfrm>
                          <a:prstGeom prst="rect">
                            <a:avLst/>
                          </a:prstGeom>
                          <a:noFill/>
                          <a:ln>
                            <a:noFill/>
                          </a:ln>
                        </p:spPr>
                      </p:pic>
                    </p:oleObj>
                  </mc:Fallback>
                </mc:AlternateContent>
              </a:graphicData>
            </a:graphic>
          </p:graphicFrame>
          <p:graphicFrame>
            <p:nvGraphicFramePr>
              <p:cNvPr id="33" name="对象 32">
                <a:extLst>
                  <a:ext uri="{FF2B5EF4-FFF2-40B4-BE49-F238E27FC236}">
                    <a16:creationId xmlns:a16="http://schemas.microsoft.com/office/drawing/2014/main" id="{3B813F5A-F368-4F58-BEEB-5208EE72A2FB}"/>
                  </a:ext>
                </a:extLst>
              </p:cNvPr>
              <p:cNvGraphicFramePr>
                <a:graphicFrameLocks noChangeAspect="1"/>
              </p:cNvGraphicFramePr>
              <p:nvPr>
                <p:extLst>
                  <p:ext uri="{D42A27DB-BD31-4B8C-83A1-F6EECF244321}">
                    <p14:modId xmlns:p14="http://schemas.microsoft.com/office/powerpoint/2010/main" val="2506018664"/>
                  </p:ext>
                </p:extLst>
              </p:nvPr>
            </p:nvGraphicFramePr>
            <p:xfrm>
              <a:off x="5744371" y="3947020"/>
              <a:ext cx="2779713" cy="439738"/>
            </p:xfrm>
            <a:graphic>
              <a:graphicData uri="http://schemas.openxmlformats.org/presentationml/2006/ole">
                <mc:AlternateContent xmlns:mc="http://schemas.openxmlformats.org/markup-compatibility/2006">
                  <mc:Choice xmlns:v="urn:schemas-microsoft-com:vml" Requires="v">
                    <p:oleObj name="Equation" r:id="rId18" imgW="2171520" imgH="342720" progId="Equation.DSMT4">
                      <p:embed/>
                    </p:oleObj>
                  </mc:Choice>
                  <mc:Fallback>
                    <p:oleObj name="Equation" r:id="rId18" imgW="2171520" imgH="342720" progId="Equation.DSMT4">
                      <p:embed/>
                      <p:pic>
                        <p:nvPicPr>
                          <p:cNvPr id="283652" name="对象 283651"/>
                          <p:cNvPicPr/>
                          <p:nvPr/>
                        </p:nvPicPr>
                        <p:blipFill>
                          <a:blip r:embed="rId19"/>
                          <a:stretch>
                            <a:fillRect/>
                          </a:stretch>
                        </p:blipFill>
                        <p:spPr>
                          <a:xfrm>
                            <a:off x="5744371" y="3947020"/>
                            <a:ext cx="2779713" cy="439738"/>
                          </a:xfrm>
                          <a:prstGeom prst="rect">
                            <a:avLst/>
                          </a:prstGeom>
                        </p:spPr>
                      </p:pic>
                    </p:oleObj>
                  </mc:Fallback>
                </mc:AlternateContent>
              </a:graphicData>
            </a:graphic>
          </p:graphicFrame>
        </p:grpSp>
      </p:grpSp>
      <p:sp>
        <p:nvSpPr>
          <p:cNvPr id="34" name="乘号 33">
            <a:extLst>
              <a:ext uri="{FF2B5EF4-FFF2-40B4-BE49-F238E27FC236}">
                <a16:creationId xmlns:a16="http://schemas.microsoft.com/office/drawing/2014/main" id="{F576BA1C-6AAB-4807-9A9E-609AC15FCA3C}"/>
              </a:ext>
            </a:extLst>
          </p:cNvPr>
          <p:cNvSpPr/>
          <p:nvPr/>
        </p:nvSpPr>
        <p:spPr bwMode="auto">
          <a:xfrm>
            <a:off x="7412158" y="2990654"/>
            <a:ext cx="1440160" cy="1368152"/>
          </a:xfrm>
          <a:prstGeom prst="mathMultiply">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rgbClr val="FF0000"/>
              </a:solidFill>
              <a:effectLst/>
              <a:latin typeface="Times New Roman" pitchFamily="18" charset="0"/>
              <a:ea typeface="宋体" pitchFamily="2" charset="-122"/>
            </a:endParaRPr>
          </a:p>
        </p:txBody>
      </p:sp>
    </p:spTree>
    <p:extLst>
      <p:ext uri="{BB962C8B-B14F-4D97-AF65-F5344CB8AC3E}">
        <p14:creationId xmlns:p14="http://schemas.microsoft.com/office/powerpoint/2010/main" val="26838249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836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8365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8365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8365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8365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37" grpId="0"/>
      <p:bldP spid="283655" grpId="0"/>
      <p:bldP spid="3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533400" y="561975"/>
            <a:ext cx="78486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a:spcBef>
                <a:spcPct val="50000"/>
              </a:spcBef>
            </a:pPr>
            <a:r>
              <a:rPr lang="zh-CN" altLang="en-US" sz="2000" b="1" baseline="0" dirty="0">
                <a:solidFill>
                  <a:schemeClr val="tx1"/>
                </a:solidFill>
                <a:latin typeface="楷体_GB2312" pitchFamily="49" charset="-122"/>
              </a:rPr>
              <a:t>例</a:t>
            </a:r>
            <a:r>
              <a:rPr lang="en-US" altLang="zh-CN" sz="2000" b="1" baseline="0" dirty="0">
                <a:solidFill>
                  <a:schemeClr val="tx1"/>
                </a:solidFill>
                <a:latin typeface="楷体_GB2312" pitchFamily="49" charset="-122"/>
              </a:rPr>
              <a:t>14 </a:t>
            </a:r>
            <a:r>
              <a:rPr lang="zh-CN" altLang="en-US" sz="2000" b="1" baseline="0" dirty="0">
                <a:solidFill>
                  <a:schemeClr val="tx1"/>
                </a:solidFill>
                <a:latin typeface="楷体_GB2312" pitchFamily="49" charset="-122"/>
              </a:rPr>
              <a:t>图</a:t>
            </a:r>
            <a:r>
              <a:rPr lang="en-US" altLang="zh-CN" sz="2000" b="1" baseline="0" dirty="0">
                <a:solidFill>
                  <a:schemeClr val="tx1"/>
                </a:solidFill>
                <a:latin typeface="楷体_GB2312" pitchFamily="49" charset="-122"/>
              </a:rPr>
              <a:t>(a)</a:t>
            </a:r>
            <a:r>
              <a:rPr lang="zh-CN" altLang="en-US" sz="2000" b="1" baseline="0" dirty="0">
                <a:solidFill>
                  <a:schemeClr val="tx1"/>
                </a:solidFill>
                <a:latin typeface="楷体_GB2312" pitchFamily="49" charset="-122"/>
              </a:rPr>
              <a:t>电路原已稳定，求</a:t>
            </a:r>
            <a:r>
              <a:rPr lang="en-US" altLang="zh-CN" sz="2000" b="1" baseline="0" dirty="0">
                <a:solidFill>
                  <a:schemeClr val="tx1"/>
                </a:solidFill>
                <a:latin typeface="楷体_GB2312" pitchFamily="49" charset="-122"/>
              </a:rPr>
              <a:t>t</a:t>
            </a:r>
            <a:r>
              <a:rPr lang="en-US" altLang="zh-CN" sz="2000" b="1" baseline="0" dirty="0">
                <a:solidFill>
                  <a:schemeClr val="tx1"/>
                </a:solidFill>
                <a:latin typeface="楷体_GB2312" pitchFamily="49" charset="-122"/>
                <a:sym typeface="Symbol" pitchFamily="18" charset="2"/>
              </a:rPr>
              <a:t></a:t>
            </a:r>
            <a:r>
              <a:rPr lang="en-US" altLang="zh-CN" sz="2000" b="1" baseline="0" dirty="0">
                <a:solidFill>
                  <a:schemeClr val="tx1"/>
                </a:solidFill>
                <a:latin typeface="楷体_GB2312" pitchFamily="49" charset="-122"/>
              </a:rPr>
              <a:t>0</a:t>
            </a:r>
            <a:r>
              <a:rPr lang="zh-CN" altLang="en-US" sz="2000" b="1" baseline="0" dirty="0">
                <a:solidFill>
                  <a:schemeClr val="tx1"/>
                </a:solidFill>
                <a:latin typeface="楷体_GB2312" pitchFamily="49" charset="-122"/>
              </a:rPr>
              <a:t>的电感电流和电感电压。 </a:t>
            </a:r>
          </a:p>
        </p:txBody>
      </p:sp>
      <p:sp>
        <p:nvSpPr>
          <p:cNvPr id="4" name="Text Box 4"/>
          <p:cNvSpPr txBox="1">
            <a:spLocks noChangeArrowheads="1"/>
          </p:cNvSpPr>
          <p:nvPr/>
        </p:nvSpPr>
        <p:spPr bwMode="auto">
          <a:xfrm>
            <a:off x="381000" y="2571750"/>
            <a:ext cx="8001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a:spcBef>
                <a:spcPct val="50000"/>
              </a:spcBef>
            </a:pPr>
            <a:r>
              <a:rPr lang="zh-CN" altLang="en-US" sz="2000" b="1" baseline="0" dirty="0">
                <a:solidFill>
                  <a:schemeClr val="tx1"/>
                </a:solidFill>
                <a:latin typeface="楷体_GB2312" pitchFamily="49" charset="-122"/>
              </a:rPr>
              <a:t>解：</a:t>
            </a:r>
            <a:r>
              <a:rPr lang="en-US" altLang="zh-CN" sz="2000" b="1" baseline="0" dirty="0">
                <a:solidFill>
                  <a:schemeClr val="tx1"/>
                </a:solidFill>
                <a:latin typeface="楷体_GB2312" pitchFamily="49" charset="-122"/>
              </a:rPr>
              <a:t>t&lt;0,</a:t>
            </a:r>
            <a:r>
              <a:rPr lang="en-US" altLang="zh-CN" sz="2000" b="1" i="1" baseline="0" dirty="0">
                <a:solidFill>
                  <a:schemeClr val="tx1"/>
                </a:solidFill>
                <a:latin typeface="楷体_GB2312" pitchFamily="49" charset="-122"/>
              </a:rPr>
              <a:t>i</a:t>
            </a:r>
            <a:r>
              <a:rPr lang="en-US" altLang="zh-CN" sz="2000" b="1" dirty="0">
                <a:solidFill>
                  <a:schemeClr val="tx1"/>
                </a:solidFill>
                <a:latin typeface="楷体_GB2312" pitchFamily="49" charset="-122"/>
              </a:rPr>
              <a:t>L</a:t>
            </a:r>
            <a:r>
              <a:rPr lang="en-US" altLang="zh-CN" sz="2000" b="1" baseline="0" dirty="0">
                <a:solidFill>
                  <a:schemeClr val="tx1"/>
                </a:solidFill>
                <a:latin typeface="楷体_GB2312" pitchFamily="49" charset="-122"/>
              </a:rPr>
              <a:t>(0-)=0,</a:t>
            </a:r>
            <a:r>
              <a:rPr lang="zh-CN" altLang="en-US" sz="2000" b="1" baseline="0" dirty="0">
                <a:solidFill>
                  <a:schemeClr val="tx1"/>
                </a:solidFill>
                <a:latin typeface="楷体_GB2312" pitchFamily="49" charset="-122"/>
              </a:rPr>
              <a:t>零状态电路。换路后如图</a:t>
            </a:r>
            <a:r>
              <a:rPr lang="en-US" altLang="zh-CN" sz="2000" b="1" baseline="0" dirty="0">
                <a:solidFill>
                  <a:schemeClr val="tx1"/>
                </a:solidFill>
                <a:latin typeface="楷体_GB2312" pitchFamily="49" charset="-122"/>
              </a:rPr>
              <a:t>(b)</a:t>
            </a:r>
            <a:r>
              <a:rPr lang="zh-CN" altLang="en-US" sz="2000" b="1" baseline="0" dirty="0">
                <a:solidFill>
                  <a:schemeClr val="tx1"/>
                </a:solidFill>
                <a:latin typeface="楷体_GB2312" pitchFamily="49" charset="-122"/>
              </a:rPr>
              <a:t>，根据换路定则</a:t>
            </a:r>
          </a:p>
        </p:txBody>
      </p:sp>
      <p:graphicFrame>
        <p:nvGraphicFramePr>
          <p:cNvPr id="5" name="Object 1"/>
          <p:cNvGraphicFramePr>
            <a:graphicFrameLocks noChangeAspect="1"/>
          </p:cNvGraphicFramePr>
          <p:nvPr>
            <p:extLst>
              <p:ext uri="{D42A27DB-BD31-4B8C-83A1-F6EECF244321}">
                <p14:modId xmlns:p14="http://schemas.microsoft.com/office/powerpoint/2010/main" val="3437407146"/>
              </p:ext>
            </p:extLst>
          </p:nvPr>
        </p:nvGraphicFramePr>
        <p:xfrm>
          <a:off x="2771800" y="3147814"/>
          <a:ext cx="2346468" cy="504056"/>
        </p:xfrm>
        <a:graphic>
          <a:graphicData uri="http://schemas.openxmlformats.org/presentationml/2006/ole">
            <mc:AlternateContent xmlns:mc="http://schemas.openxmlformats.org/markup-compatibility/2006">
              <mc:Choice xmlns:v="urn:schemas-microsoft-com:vml" Requires="v">
                <p:oleObj name="Equation" r:id="rId2" imgW="1143000" imgH="241200" progId="Equation.DSMT4">
                  <p:embed/>
                </p:oleObj>
              </mc:Choice>
              <mc:Fallback>
                <p:oleObj name="Equation" r:id="rId2" imgW="1143000" imgH="241200" progId="Equation.DSMT4">
                  <p:embed/>
                  <p:pic>
                    <p:nvPicPr>
                      <p:cNvPr id="0" name=""/>
                      <p:cNvPicPr>
                        <a:picLocks noChangeAspect="1" noChangeArrowheads="1"/>
                      </p:cNvPicPr>
                      <p:nvPr/>
                    </p:nvPicPr>
                    <p:blipFill>
                      <a:blip r:embed="rId3"/>
                      <a:srcRect/>
                      <a:stretch>
                        <a:fillRect/>
                      </a:stretch>
                    </p:blipFill>
                    <p:spPr bwMode="auto">
                      <a:xfrm>
                        <a:off x="2771800" y="3147814"/>
                        <a:ext cx="2346468" cy="504056"/>
                      </a:xfrm>
                      <a:prstGeom prst="rect">
                        <a:avLst/>
                      </a:prstGeom>
                      <a:noFill/>
                      <a:ln>
                        <a:noFill/>
                      </a:ln>
                    </p:spPr>
                  </p:pic>
                </p:oleObj>
              </mc:Fallback>
            </mc:AlternateContent>
          </a:graphicData>
        </a:graphic>
      </p:graphicFrame>
      <p:pic>
        <p:nvPicPr>
          <p:cNvPr id="285701" name="Picture 5" descr="C:\Users\quke\Desktop\图片2.png"/>
          <p:cNvPicPr>
            <a:picLocks noChangeAspect="1" noChangeArrowheads="1"/>
          </p:cNvPicPr>
          <p:nvPr/>
        </p:nvPicPr>
        <p:blipFill rotWithShape="1">
          <a:blip r:embed="rId4">
            <a:extLst>
              <a:ext uri="{28A0092B-C50C-407E-A947-70E740481C1C}">
                <a14:useLocalDpi xmlns:a14="http://schemas.microsoft.com/office/drawing/2010/main" val="0"/>
              </a:ext>
            </a:extLst>
          </a:blip>
          <a:srcRect r="29112"/>
          <a:stretch/>
        </p:blipFill>
        <p:spPr bwMode="auto">
          <a:xfrm>
            <a:off x="2267744" y="962085"/>
            <a:ext cx="4014083" cy="1541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12595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4"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 name="对象 39"/>
          <p:cNvGraphicFramePr>
            <a:graphicFrameLocks noChangeAspect="1"/>
          </p:cNvGraphicFramePr>
          <p:nvPr>
            <p:extLst>
              <p:ext uri="{D42A27DB-BD31-4B8C-83A1-F6EECF244321}">
                <p14:modId xmlns:p14="http://schemas.microsoft.com/office/powerpoint/2010/main" val="372244731"/>
              </p:ext>
            </p:extLst>
          </p:nvPr>
        </p:nvGraphicFramePr>
        <p:xfrm>
          <a:off x="4336931" y="2946044"/>
          <a:ext cx="1386919" cy="430621"/>
        </p:xfrm>
        <a:graphic>
          <a:graphicData uri="http://schemas.openxmlformats.org/presentationml/2006/ole">
            <mc:AlternateContent xmlns:mc="http://schemas.openxmlformats.org/markup-compatibility/2006">
              <mc:Choice xmlns:v="urn:schemas-microsoft-com:vml" Requires="v">
                <p:oleObj name="Equation" r:id="rId3" imgW="787320" imgH="228600" progId="Equation.DSMT4">
                  <p:embed/>
                </p:oleObj>
              </mc:Choice>
              <mc:Fallback>
                <p:oleObj name="Equation" r:id="rId3" imgW="787320" imgH="228600" progId="Equation.DSMT4">
                  <p:embed/>
                  <p:pic>
                    <p:nvPicPr>
                      <p:cNvPr id="0" name=""/>
                      <p:cNvPicPr>
                        <a:picLocks noChangeAspect="1" noChangeArrowheads="1"/>
                      </p:cNvPicPr>
                      <p:nvPr/>
                    </p:nvPicPr>
                    <p:blipFill>
                      <a:blip r:embed="rId4"/>
                      <a:srcRect/>
                      <a:stretch>
                        <a:fillRect/>
                      </a:stretch>
                    </p:blipFill>
                    <p:spPr bwMode="auto">
                      <a:xfrm>
                        <a:off x="4336931" y="2946044"/>
                        <a:ext cx="1386919" cy="430621"/>
                      </a:xfrm>
                      <a:prstGeom prst="rect">
                        <a:avLst/>
                      </a:prstGeom>
                      <a:noFill/>
                      <a:ln>
                        <a:noFill/>
                      </a:ln>
                      <a:effectLst/>
                    </p:spPr>
                  </p:pic>
                </p:oleObj>
              </mc:Fallback>
            </mc:AlternateContent>
          </a:graphicData>
        </a:graphic>
      </p:graphicFrame>
      <p:pic>
        <p:nvPicPr>
          <p:cNvPr id="27" name="Picture 1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5292" y="1623183"/>
            <a:ext cx="2930137" cy="1838408"/>
          </a:xfrm>
          <a:prstGeom prst="rect">
            <a:avLst/>
          </a:prstGeom>
          <a:solidFill>
            <a:srgbClr val="FFFFFF"/>
          </a:solidFill>
          <a:ln>
            <a:noFill/>
          </a:ln>
        </p:spPr>
      </p:pic>
      <p:sp>
        <p:nvSpPr>
          <p:cNvPr id="37" name="矩形 36"/>
          <p:cNvSpPr/>
          <p:nvPr/>
        </p:nvSpPr>
        <p:spPr bwMode="auto">
          <a:xfrm>
            <a:off x="1307943" y="2052660"/>
            <a:ext cx="984833" cy="132400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52" name="Text Box 3"/>
          <p:cNvSpPr txBox="1">
            <a:spLocks noChangeArrowheads="1"/>
          </p:cNvSpPr>
          <p:nvPr/>
        </p:nvSpPr>
        <p:spPr bwMode="auto">
          <a:xfrm>
            <a:off x="391726" y="337896"/>
            <a:ext cx="850011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524000" indent="-1524000" algn="l">
              <a:defRPr kumimoji="1" sz="2400">
                <a:solidFill>
                  <a:schemeClr val="tx1"/>
                </a:solidFill>
                <a:latin typeface="Times New Roman" pitchFamily="18" charset="0"/>
                <a:ea typeface="宋体" pitchFamily="2" charset="-122"/>
              </a:defRPr>
            </a:lvl1pPr>
            <a:lvl2pPr marL="1809750" algn="l">
              <a:defRPr kumimoji="1" sz="2400">
                <a:solidFill>
                  <a:schemeClr val="tx1"/>
                </a:solidFill>
                <a:latin typeface="Times New Roman" pitchFamily="18" charset="0"/>
                <a:ea typeface="宋体" pitchFamily="2" charset="-122"/>
              </a:defRPr>
            </a:lvl2pPr>
            <a:lvl3pPr marL="2000250" algn="l">
              <a:defRPr kumimoji="1" sz="2400">
                <a:solidFill>
                  <a:schemeClr val="tx1"/>
                </a:solidFill>
                <a:latin typeface="Times New Roman" pitchFamily="18" charset="0"/>
                <a:ea typeface="宋体" pitchFamily="2" charset="-122"/>
              </a:defRPr>
            </a:lvl3pPr>
            <a:lvl4pPr marL="2190750" algn="l">
              <a:defRPr kumimoji="1" sz="2400">
                <a:solidFill>
                  <a:schemeClr val="tx1"/>
                </a:solidFill>
                <a:latin typeface="Times New Roman" pitchFamily="18" charset="0"/>
                <a:ea typeface="宋体" pitchFamily="2" charset="-122"/>
              </a:defRPr>
            </a:lvl4pPr>
            <a:lvl5pPr marL="2381250" algn="l">
              <a:defRPr kumimoji="1" sz="2400">
                <a:solidFill>
                  <a:schemeClr val="tx1"/>
                </a:solidFill>
                <a:latin typeface="Times New Roman" pitchFamily="18" charset="0"/>
                <a:ea typeface="宋体" pitchFamily="2" charset="-122"/>
              </a:defRPr>
            </a:lvl5pPr>
            <a:lvl6pPr marL="2838450" fontAlgn="base">
              <a:spcBef>
                <a:spcPct val="0"/>
              </a:spcBef>
              <a:spcAft>
                <a:spcPct val="0"/>
              </a:spcAft>
              <a:defRPr kumimoji="1" sz="2400">
                <a:solidFill>
                  <a:schemeClr val="tx1"/>
                </a:solidFill>
                <a:latin typeface="Times New Roman" pitchFamily="18" charset="0"/>
                <a:ea typeface="宋体" pitchFamily="2" charset="-122"/>
              </a:defRPr>
            </a:lvl6pPr>
            <a:lvl7pPr marL="3295650" fontAlgn="base">
              <a:spcBef>
                <a:spcPct val="0"/>
              </a:spcBef>
              <a:spcAft>
                <a:spcPct val="0"/>
              </a:spcAft>
              <a:defRPr kumimoji="1" sz="2400">
                <a:solidFill>
                  <a:schemeClr val="tx1"/>
                </a:solidFill>
                <a:latin typeface="Times New Roman" pitchFamily="18" charset="0"/>
                <a:ea typeface="宋体" pitchFamily="2" charset="-122"/>
              </a:defRPr>
            </a:lvl7pPr>
            <a:lvl8pPr marL="3752850" fontAlgn="base">
              <a:spcBef>
                <a:spcPct val="0"/>
              </a:spcBef>
              <a:spcAft>
                <a:spcPct val="0"/>
              </a:spcAft>
              <a:defRPr kumimoji="1" sz="2400">
                <a:solidFill>
                  <a:schemeClr val="tx1"/>
                </a:solidFill>
                <a:latin typeface="Times New Roman" pitchFamily="18" charset="0"/>
                <a:ea typeface="宋体" pitchFamily="2" charset="-122"/>
              </a:defRPr>
            </a:lvl8pPr>
            <a:lvl9pPr marL="4210050" fontAlgn="base">
              <a:spcBef>
                <a:spcPct val="0"/>
              </a:spcBef>
              <a:spcAft>
                <a:spcPct val="0"/>
              </a:spcAft>
              <a:defRPr kumimoji="1" sz="2400">
                <a:solidFill>
                  <a:schemeClr val="tx1"/>
                </a:solidFill>
                <a:latin typeface="Times New Roman" pitchFamily="18" charset="0"/>
                <a:ea typeface="宋体" pitchFamily="2" charset="-122"/>
              </a:defRPr>
            </a:lvl9pPr>
          </a:lstStyle>
          <a:p>
            <a:pPr>
              <a:spcBef>
                <a:spcPct val="50000"/>
              </a:spcBef>
            </a:pPr>
            <a:r>
              <a:rPr lang="zh-CN" altLang="en-US" b="1" u="sng" dirty="0">
                <a:solidFill>
                  <a:srgbClr val="3333FF"/>
                </a:solidFill>
              </a:rPr>
              <a:t>零状态响应</a:t>
            </a:r>
            <a:r>
              <a:rPr lang="zh-CN" altLang="en-US" b="1" dirty="0">
                <a:solidFill>
                  <a:srgbClr val="3333FF"/>
                </a:solidFill>
              </a:rPr>
              <a:t>：</a:t>
            </a:r>
            <a:r>
              <a:rPr lang="zh-CN" altLang="en-US" b="1" dirty="0"/>
              <a:t>电路</a:t>
            </a:r>
            <a:r>
              <a:rPr lang="zh-CN" altLang="en-US" b="1" dirty="0">
                <a:solidFill>
                  <a:srgbClr val="FF0000"/>
                </a:solidFill>
              </a:rPr>
              <a:t>初始状态为零</a:t>
            </a:r>
            <a:r>
              <a:rPr lang="zh-CN" altLang="en-US" b="1" dirty="0"/>
              <a:t>，仅由</a:t>
            </a:r>
            <a:r>
              <a:rPr lang="zh-CN" altLang="en-US" b="1" dirty="0">
                <a:solidFill>
                  <a:srgbClr val="FF0000"/>
                </a:solidFill>
              </a:rPr>
              <a:t>外激励</a:t>
            </a:r>
            <a:r>
              <a:rPr lang="zh-CN" altLang="en-US" b="1" dirty="0"/>
              <a:t>所引起的响应。</a:t>
            </a:r>
          </a:p>
        </p:txBody>
      </p:sp>
      <p:sp>
        <p:nvSpPr>
          <p:cNvPr id="56" name="Rectangle 7"/>
          <p:cNvSpPr>
            <a:spLocks noChangeArrowheads="1"/>
          </p:cNvSpPr>
          <p:nvPr/>
        </p:nvSpPr>
        <p:spPr bwMode="auto">
          <a:xfrm>
            <a:off x="357913" y="1001993"/>
            <a:ext cx="4283868" cy="590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130000"/>
              </a:lnSpc>
              <a:spcBef>
                <a:spcPct val="50000"/>
              </a:spcBef>
            </a:pPr>
            <a:r>
              <a:rPr lang="zh-CN" altLang="en-US" sz="2800" b="1" dirty="0">
                <a:effectLst>
                  <a:outerShdw blurRad="38100" dist="38100" dir="2700000" algn="tl">
                    <a:srgbClr val="000000">
                      <a:alpha val="43137"/>
                    </a:srgbClr>
                  </a:outerShdw>
                </a:effectLst>
                <a:latin typeface="+mn-lt"/>
              </a:rPr>
              <a:t>一、</a:t>
            </a:r>
            <a:r>
              <a:rPr lang="en-US" altLang="zh-CN" sz="2800" b="1" dirty="0">
                <a:effectLst>
                  <a:outerShdw blurRad="38100" dist="38100" dir="2700000" algn="tl">
                    <a:srgbClr val="000000">
                      <a:alpha val="43137"/>
                    </a:srgbClr>
                  </a:outerShdw>
                </a:effectLst>
                <a:latin typeface="+mn-lt"/>
              </a:rPr>
              <a:t>RC</a:t>
            </a:r>
            <a:r>
              <a:rPr lang="zh-CN" altLang="en-US" sz="2800" b="1" dirty="0">
                <a:effectLst>
                  <a:outerShdw blurRad="38100" dist="38100" dir="2700000" algn="tl">
                    <a:srgbClr val="000000">
                      <a:alpha val="43137"/>
                    </a:srgbClr>
                  </a:outerShdw>
                </a:effectLst>
                <a:latin typeface="+mn-lt"/>
              </a:rPr>
              <a:t>电路的零状态响应</a:t>
            </a:r>
          </a:p>
        </p:txBody>
      </p:sp>
      <p:sp>
        <p:nvSpPr>
          <p:cNvPr id="63" name="矩形 62"/>
          <p:cNvSpPr>
            <a:spLocks noChangeArrowheads="1"/>
          </p:cNvSpPr>
          <p:nvPr/>
        </p:nvSpPr>
        <p:spPr bwMode="auto">
          <a:xfrm>
            <a:off x="3531282" y="1646681"/>
            <a:ext cx="44361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ct val="50000"/>
              </a:spcBef>
            </a:pPr>
            <a:r>
              <a:rPr kumimoji="1" lang="zh-CN" altLang="en-US" sz="2400" b="1" dirty="0">
                <a:solidFill>
                  <a:srgbClr val="800000"/>
                </a:solidFill>
                <a:latin typeface="宋体" charset="-122"/>
                <a:ea typeface="宋体" charset="-122"/>
              </a:rPr>
              <a:t>若开关由</a:t>
            </a:r>
            <a:r>
              <a:rPr kumimoji="1" lang="en-US" altLang="zh-CN" sz="2400" b="1" dirty="0">
                <a:solidFill>
                  <a:srgbClr val="800000"/>
                </a:solidFill>
                <a:latin typeface="宋体" charset="-122"/>
                <a:ea typeface="宋体" charset="-122"/>
              </a:rPr>
              <a:t>1</a:t>
            </a:r>
            <a:r>
              <a:rPr kumimoji="1" lang="zh-CN" altLang="en-US" sz="2400" b="1" dirty="0">
                <a:solidFill>
                  <a:srgbClr val="800000"/>
                </a:solidFill>
                <a:latin typeface="宋体" charset="-122"/>
                <a:ea typeface="宋体" charset="-122"/>
              </a:rPr>
              <a:t>换到</a:t>
            </a:r>
            <a:r>
              <a:rPr kumimoji="1" lang="en-US" altLang="zh-CN" sz="2400" b="1" dirty="0">
                <a:solidFill>
                  <a:srgbClr val="800000"/>
                </a:solidFill>
                <a:latin typeface="宋体" charset="-122"/>
                <a:ea typeface="宋体" charset="-122"/>
              </a:rPr>
              <a:t>2</a:t>
            </a:r>
            <a:r>
              <a:rPr kumimoji="1" lang="zh-CN" altLang="en-US" sz="2400" b="1" dirty="0">
                <a:solidFill>
                  <a:srgbClr val="800000"/>
                </a:solidFill>
                <a:latin typeface="宋体" charset="-122"/>
                <a:ea typeface="宋体" charset="-122"/>
              </a:rPr>
              <a:t>，</a:t>
            </a:r>
            <a:r>
              <a:rPr lang="en-US" altLang="zh-CN" b="1" i="1" dirty="0" err="1">
                <a:solidFill>
                  <a:srgbClr val="800000"/>
                </a:solidFill>
                <a:latin typeface="+mn-lt"/>
                <a:ea typeface="宋体" charset="-122"/>
              </a:rPr>
              <a:t>u</a:t>
            </a:r>
            <a:r>
              <a:rPr lang="en-US" altLang="zh-CN" b="1" baseline="-25000" dirty="0" err="1">
                <a:solidFill>
                  <a:srgbClr val="800000"/>
                </a:solidFill>
                <a:latin typeface="+mn-lt"/>
                <a:ea typeface="宋体" charset="-122"/>
              </a:rPr>
              <a:t>C</a:t>
            </a:r>
            <a:r>
              <a:rPr lang="en-US" altLang="zh-CN" b="1" dirty="0">
                <a:solidFill>
                  <a:srgbClr val="800000"/>
                </a:solidFill>
                <a:latin typeface="+mn-lt"/>
                <a:ea typeface="宋体" charset="-122"/>
              </a:rPr>
              <a:t>(</a:t>
            </a:r>
            <a:r>
              <a:rPr lang="en-US" altLang="zh-CN" b="1" i="1" dirty="0">
                <a:solidFill>
                  <a:srgbClr val="800000"/>
                </a:solidFill>
                <a:latin typeface="+mn-lt"/>
                <a:ea typeface="宋体" charset="-122"/>
              </a:rPr>
              <a:t>t</a:t>
            </a:r>
            <a:r>
              <a:rPr lang="en-US" altLang="zh-CN" b="1" dirty="0">
                <a:solidFill>
                  <a:srgbClr val="800000"/>
                </a:solidFill>
                <a:latin typeface="+mn-lt"/>
                <a:ea typeface="宋体" charset="-122"/>
              </a:rPr>
              <a:t>)=</a:t>
            </a:r>
            <a:r>
              <a:rPr kumimoji="1" lang="zh-CN" altLang="en-US" sz="2400" b="1" dirty="0">
                <a:solidFill>
                  <a:srgbClr val="800000"/>
                </a:solidFill>
                <a:latin typeface="宋体" charset="-122"/>
                <a:ea typeface="宋体" charset="-122"/>
              </a:rPr>
              <a:t>？</a:t>
            </a:r>
          </a:p>
        </p:txBody>
      </p:sp>
      <p:pic>
        <p:nvPicPr>
          <p:cNvPr id="41" name="Picture 4" descr="c:\users\roadwinds\appdata\roaming\360se6\User Data\temp\69.jpg"/>
          <p:cNvPicPr>
            <a:picLocks noChangeAspect="1" noChangeArrowheads="1"/>
          </p:cNvPicPr>
          <p:nvPr/>
        </p:nvPicPr>
        <p:blipFill>
          <a:blip r:embed="rId6"/>
          <a:srcRect/>
          <a:stretch>
            <a:fillRect/>
          </a:stretch>
        </p:blipFill>
        <p:spPr bwMode="auto">
          <a:xfrm>
            <a:off x="-107510" y="4155926"/>
            <a:ext cx="977060" cy="733212"/>
          </a:xfrm>
          <a:prstGeom prst="rect">
            <a:avLst/>
          </a:prstGeom>
          <a:noFill/>
          <a:ln w="9525">
            <a:noFill/>
            <a:miter lim="800000"/>
            <a:headEnd/>
            <a:tailEnd/>
          </a:ln>
        </p:spPr>
      </p:pic>
      <p:sp>
        <p:nvSpPr>
          <p:cNvPr id="16" name="矩形 15"/>
          <p:cNvSpPr/>
          <p:nvPr/>
        </p:nvSpPr>
        <p:spPr>
          <a:xfrm>
            <a:off x="749089" y="4353882"/>
            <a:ext cx="3587842" cy="461665"/>
          </a:xfrm>
          <a:prstGeom prst="rect">
            <a:avLst/>
          </a:prstGeom>
        </p:spPr>
        <p:txBody>
          <a:bodyPr wrap="none">
            <a:spAutoFit/>
          </a:bodyPr>
          <a:lstStyle/>
          <a:p>
            <a:r>
              <a:rPr lang="zh-CN" altLang="en-US" b="1" dirty="0">
                <a:latin typeface="楷体_GB2312" pitchFamily="49" charset="-122"/>
              </a:rPr>
              <a:t>一阶线性非齐次微分方程</a:t>
            </a:r>
            <a:endParaRPr lang="zh-CN" altLang="en-US" b="1" dirty="0"/>
          </a:p>
        </p:txBody>
      </p:sp>
      <p:graphicFrame>
        <p:nvGraphicFramePr>
          <p:cNvPr id="20" name="对象 19"/>
          <p:cNvGraphicFramePr>
            <a:graphicFrameLocks noChangeAspect="1"/>
          </p:cNvGraphicFramePr>
          <p:nvPr>
            <p:extLst>
              <p:ext uri="{D42A27DB-BD31-4B8C-83A1-F6EECF244321}">
                <p14:modId xmlns:p14="http://schemas.microsoft.com/office/powerpoint/2010/main" val="3492840306"/>
              </p:ext>
            </p:extLst>
          </p:nvPr>
        </p:nvGraphicFramePr>
        <p:xfrm>
          <a:off x="1898650" y="3579813"/>
          <a:ext cx="1530350" cy="544512"/>
        </p:xfrm>
        <a:graphic>
          <a:graphicData uri="http://schemas.openxmlformats.org/presentationml/2006/ole">
            <mc:AlternateContent xmlns:mc="http://schemas.openxmlformats.org/markup-compatibility/2006">
              <mc:Choice xmlns:v="urn:schemas-microsoft-com:vml" Requires="v">
                <p:oleObj name="Equation" r:id="rId7" imgW="672840" imgH="241200" progId="Equation.DSMT4">
                  <p:embed/>
                </p:oleObj>
              </mc:Choice>
              <mc:Fallback>
                <p:oleObj name="Equation" r:id="rId7" imgW="672840" imgH="241200" progId="Equation.DSMT4">
                  <p:embed/>
                  <p:pic>
                    <p:nvPicPr>
                      <p:cNvPr id="0" name=""/>
                      <p:cNvPicPr>
                        <a:picLocks noChangeAspect="1" noChangeArrowheads="1"/>
                      </p:cNvPicPr>
                      <p:nvPr/>
                    </p:nvPicPr>
                    <p:blipFill>
                      <a:blip r:embed="rId8"/>
                      <a:srcRect/>
                      <a:stretch>
                        <a:fillRect/>
                      </a:stretch>
                    </p:blipFill>
                    <p:spPr bwMode="auto">
                      <a:xfrm>
                        <a:off x="1898650" y="3579813"/>
                        <a:ext cx="1530350" cy="544512"/>
                      </a:xfrm>
                      <a:prstGeom prst="rect">
                        <a:avLst/>
                      </a:prstGeom>
                      <a:noFill/>
                      <a:ln>
                        <a:noFill/>
                      </a:ln>
                    </p:spPr>
                  </p:pic>
                </p:oleObj>
              </mc:Fallback>
            </mc:AlternateContent>
          </a:graphicData>
        </a:graphic>
      </p:graphicFrame>
      <p:graphicFrame>
        <p:nvGraphicFramePr>
          <p:cNvPr id="22" name="对象 21"/>
          <p:cNvGraphicFramePr>
            <a:graphicFrameLocks noChangeAspect="1"/>
          </p:cNvGraphicFramePr>
          <p:nvPr>
            <p:extLst>
              <p:ext uri="{D42A27DB-BD31-4B8C-83A1-F6EECF244321}">
                <p14:modId xmlns:p14="http://schemas.microsoft.com/office/powerpoint/2010/main" val="3813735004"/>
              </p:ext>
            </p:extLst>
          </p:nvPr>
        </p:nvGraphicFramePr>
        <p:xfrm>
          <a:off x="660400" y="3608388"/>
          <a:ext cx="1201738" cy="514350"/>
        </p:xfrm>
        <a:graphic>
          <a:graphicData uri="http://schemas.openxmlformats.org/presentationml/2006/ole">
            <mc:AlternateContent xmlns:mc="http://schemas.openxmlformats.org/markup-compatibility/2006">
              <mc:Choice xmlns:v="urn:schemas-microsoft-com:vml" Requires="v">
                <p:oleObj name="Equation" r:id="rId9" imgW="558720" imgH="241200" progId="Equation.DSMT4">
                  <p:embed/>
                </p:oleObj>
              </mc:Choice>
              <mc:Fallback>
                <p:oleObj name="Equation" r:id="rId9" imgW="558720" imgH="241200" progId="Equation.DSMT4">
                  <p:embed/>
                  <p:pic>
                    <p:nvPicPr>
                      <p:cNvPr id="0" name=""/>
                      <p:cNvPicPr>
                        <a:picLocks noChangeAspect="1" noChangeArrowheads="1"/>
                      </p:cNvPicPr>
                      <p:nvPr/>
                    </p:nvPicPr>
                    <p:blipFill>
                      <a:blip r:embed="rId10"/>
                      <a:srcRect/>
                      <a:stretch>
                        <a:fillRect/>
                      </a:stretch>
                    </p:blipFill>
                    <p:spPr bwMode="auto">
                      <a:xfrm>
                        <a:off x="660400" y="3608388"/>
                        <a:ext cx="1201738" cy="514350"/>
                      </a:xfrm>
                      <a:prstGeom prst="rect">
                        <a:avLst/>
                      </a:prstGeom>
                      <a:noFill/>
                      <a:ln>
                        <a:noFill/>
                      </a:ln>
                    </p:spPr>
                  </p:pic>
                </p:oleObj>
              </mc:Fallback>
            </mc:AlternateContent>
          </a:graphicData>
        </a:graphic>
      </p:graphicFrame>
      <p:sp>
        <p:nvSpPr>
          <p:cNvPr id="62" name="椭圆 61"/>
          <p:cNvSpPr/>
          <p:nvPr/>
        </p:nvSpPr>
        <p:spPr bwMode="auto">
          <a:xfrm>
            <a:off x="2862141" y="3533298"/>
            <a:ext cx="701747" cy="550620"/>
          </a:xfrm>
          <a:prstGeom prst="ellipse">
            <a:avLst/>
          </a:prstGeom>
          <a:noFill/>
          <a:ln w="19050" cap="flat" cmpd="sng" algn="ctr">
            <a:solidFill>
              <a:srgbClr val="FF33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28" name="Line 11"/>
          <p:cNvSpPr>
            <a:spLocks noChangeShapeType="1"/>
          </p:cNvSpPr>
          <p:nvPr/>
        </p:nvSpPr>
        <p:spPr bwMode="auto">
          <a:xfrm>
            <a:off x="1295535" y="2007167"/>
            <a:ext cx="504825" cy="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 name="Line 12"/>
          <p:cNvSpPr>
            <a:spLocks noChangeShapeType="1"/>
          </p:cNvSpPr>
          <p:nvPr/>
        </p:nvSpPr>
        <p:spPr bwMode="auto">
          <a:xfrm flipV="1">
            <a:off x="1594973" y="1976637"/>
            <a:ext cx="252413" cy="217885"/>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9" name="矩形 38"/>
          <p:cNvSpPr/>
          <p:nvPr/>
        </p:nvSpPr>
        <p:spPr bwMode="auto">
          <a:xfrm>
            <a:off x="310701" y="1707655"/>
            <a:ext cx="1284271" cy="199953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graphicFrame>
        <p:nvGraphicFramePr>
          <p:cNvPr id="3" name="对象 2"/>
          <p:cNvGraphicFramePr>
            <a:graphicFrameLocks noChangeAspect="1"/>
          </p:cNvGraphicFramePr>
          <p:nvPr>
            <p:extLst>
              <p:ext uri="{D42A27DB-BD31-4B8C-83A1-F6EECF244321}">
                <p14:modId xmlns:p14="http://schemas.microsoft.com/office/powerpoint/2010/main" val="3245819884"/>
              </p:ext>
            </p:extLst>
          </p:nvPr>
        </p:nvGraphicFramePr>
        <p:xfrm>
          <a:off x="4375150" y="2305050"/>
          <a:ext cx="1258888" cy="409575"/>
        </p:xfrm>
        <a:graphic>
          <a:graphicData uri="http://schemas.openxmlformats.org/presentationml/2006/ole">
            <mc:AlternateContent xmlns:mc="http://schemas.openxmlformats.org/markup-compatibility/2006">
              <mc:Choice xmlns:v="urn:schemas-microsoft-com:vml" Requires="v">
                <p:oleObj name="Equation" r:id="rId11" imgW="749160" imgH="228600" progId="Equation.DSMT4">
                  <p:embed/>
                </p:oleObj>
              </mc:Choice>
              <mc:Fallback>
                <p:oleObj name="Equation" r:id="rId11" imgW="749160" imgH="228600" progId="Equation.DSMT4">
                  <p:embed/>
                  <p:pic>
                    <p:nvPicPr>
                      <p:cNvPr id="0" name="对象 5"/>
                      <p:cNvPicPr>
                        <a:picLocks noChangeAspect="1" noChangeArrowheads="1"/>
                      </p:cNvPicPr>
                      <p:nvPr/>
                    </p:nvPicPr>
                    <p:blipFill>
                      <a:blip r:embed="rId12"/>
                      <a:srcRect/>
                      <a:stretch>
                        <a:fillRect/>
                      </a:stretch>
                    </p:blipFill>
                    <p:spPr bwMode="auto">
                      <a:xfrm>
                        <a:off x="4375150" y="2305050"/>
                        <a:ext cx="1258888" cy="409575"/>
                      </a:xfrm>
                      <a:prstGeom prst="rect">
                        <a:avLst/>
                      </a:prstGeom>
                      <a:noFill/>
                      <a:ln>
                        <a:noFill/>
                      </a:ln>
                    </p:spPr>
                  </p:pic>
                </p:oleObj>
              </mc:Fallback>
            </mc:AlternateContent>
          </a:graphicData>
        </a:graphic>
      </p:graphicFrame>
      <p:graphicFrame>
        <p:nvGraphicFramePr>
          <p:cNvPr id="23" name="对象 22"/>
          <p:cNvGraphicFramePr>
            <a:graphicFrameLocks noChangeAspect="1"/>
          </p:cNvGraphicFramePr>
          <p:nvPr>
            <p:extLst>
              <p:ext uri="{D42A27DB-BD31-4B8C-83A1-F6EECF244321}">
                <p14:modId xmlns:p14="http://schemas.microsoft.com/office/powerpoint/2010/main" val="3568444103"/>
              </p:ext>
            </p:extLst>
          </p:nvPr>
        </p:nvGraphicFramePr>
        <p:xfrm>
          <a:off x="4287838" y="3986213"/>
          <a:ext cx="3459162" cy="828675"/>
        </p:xfrm>
        <a:graphic>
          <a:graphicData uri="http://schemas.openxmlformats.org/presentationml/2006/ole">
            <mc:AlternateContent xmlns:mc="http://schemas.openxmlformats.org/markup-compatibility/2006">
              <mc:Choice xmlns:v="urn:schemas-microsoft-com:vml" Requires="v">
                <p:oleObj name="Equation" r:id="rId13" imgW="1625400" imgH="393480" progId="Equation.DSMT4">
                  <p:embed/>
                </p:oleObj>
              </mc:Choice>
              <mc:Fallback>
                <p:oleObj name="Equation" r:id="rId13" imgW="1625400" imgH="393480" progId="Equation.DSMT4">
                  <p:embed/>
                  <p:pic>
                    <p:nvPicPr>
                      <p:cNvPr id="0" name="对象 3"/>
                      <p:cNvPicPr>
                        <a:picLocks noChangeAspect="1" noChangeArrowheads="1"/>
                      </p:cNvPicPr>
                      <p:nvPr/>
                    </p:nvPicPr>
                    <p:blipFill>
                      <a:blip r:embed="rId14"/>
                      <a:srcRect/>
                      <a:stretch>
                        <a:fillRect/>
                      </a:stretch>
                    </p:blipFill>
                    <p:spPr bwMode="auto">
                      <a:xfrm>
                        <a:off x="4287838" y="3986213"/>
                        <a:ext cx="3459162" cy="828675"/>
                      </a:xfrm>
                      <a:prstGeom prst="rect">
                        <a:avLst/>
                      </a:prstGeom>
                      <a:noFill/>
                      <a:ln w="28575">
                        <a:solidFill>
                          <a:srgbClr val="3333FF"/>
                        </a:solidFill>
                      </a:ln>
                    </p:spPr>
                  </p:pic>
                </p:oleObj>
              </mc:Fallback>
            </mc:AlternateContent>
          </a:graphicData>
        </a:graphic>
      </p:graphicFrame>
      <p:grpSp>
        <p:nvGrpSpPr>
          <p:cNvPr id="5" name="组合 4"/>
          <p:cNvGrpSpPr/>
          <p:nvPr/>
        </p:nvGrpSpPr>
        <p:grpSpPr>
          <a:xfrm>
            <a:off x="5749345" y="2775243"/>
            <a:ext cx="1616506" cy="817562"/>
            <a:chOff x="5749345" y="2775243"/>
            <a:chExt cx="1616506" cy="817562"/>
          </a:xfrm>
        </p:grpSpPr>
        <p:graphicFrame>
          <p:nvGraphicFramePr>
            <p:cNvPr id="8" name="对象 7"/>
            <p:cNvGraphicFramePr>
              <a:graphicFrameLocks noChangeAspect="1"/>
            </p:cNvGraphicFramePr>
            <p:nvPr>
              <p:extLst>
                <p:ext uri="{D42A27DB-BD31-4B8C-83A1-F6EECF244321}">
                  <p14:modId xmlns:p14="http://schemas.microsoft.com/office/powerpoint/2010/main" val="784650820"/>
                </p:ext>
              </p:extLst>
            </p:nvPr>
          </p:nvGraphicFramePr>
          <p:xfrm>
            <a:off x="6156176" y="2775243"/>
            <a:ext cx="1209675" cy="817562"/>
          </p:xfrm>
          <a:graphic>
            <a:graphicData uri="http://schemas.openxmlformats.org/presentationml/2006/ole">
              <mc:AlternateContent xmlns:mc="http://schemas.openxmlformats.org/markup-compatibility/2006">
                <mc:Choice xmlns:v="urn:schemas-microsoft-com:vml" Requires="v">
                  <p:oleObj name="Equation" r:id="rId15" imgW="622080" imgH="393480" progId="Equation.DSMT4">
                    <p:embed/>
                  </p:oleObj>
                </mc:Choice>
                <mc:Fallback>
                  <p:oleObj name="Equation" r:id="rId15" imgW="622080" imgH="393480" progId="Equation.DSMT4">
                    <p:embed/>
                    <p:pic>
                      <p:nvPicPr>
                        <p:cNvPr id="0" name="对象 39"/>
                        <p:cNvPicPr>
                          <a:picLocks noChangeAspect="1" noChangeArrowheads="1"/>
                        </p:cNvPicPr>
                        <p:nvPr/>
                      </p:nvPicPr>
                      <p:blipFill>
                        <a:blip r:embed="rId16"/>
                        <a:srcRect/>
                        <a:stretch>
                          <a:fillRect/>
                        </a:stretch>
                      </p:blipFill>
                      <p:spPr bwMode="auto">
                        <a:xfrm>
                          <a:off x="6156176" y="2775243"/>
                          <a:ext cx="1209675" cy="817562"/>
                        </a:xfrm>
                        <a:prstGeom prst="rect">
                          <a:avLst/>
                        </a:prstGeom>
                        <a:noFill/>
                        <a:ln>
                          <a:solidFill>
                            <a:schemeClr val="accent1"/>
                          </a:solidFill>
                        </a:ln>
                      </p:spPr>
                    </p:pic>
                  </p:oleObj>
                </mc:Fallback>
              </mc:AlternateContent>
            </a:graphicData>
          </a:graphic>
        </p:graphicFrame>
        <p:sp>
          <p:nvSpPr>
            <p:cNvPr id="2" name="左箭头 1"/>
            <p:cNvSpPr/>
            <p:nvPr/>
          </p:nvSpPr>
          <p:spPr bwMode="auto">
            <a:xfrm>
              <a:off x="5749345" y="3098998"/>
              <a:ext cx="288032" cy="216024"/>
            </a:xfrm>
            <a:prstGeom prst="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grpSp>
      <p:sp>
        <p:nvSpPr>
          <p:cNvPr id="4" name="下箭头 3"/>
          <p:cNvSpPr/>
          <p:nvPr/>
        </p:nvSpPr>
        <p:spPr bwMode="auto">
          <a:xfrm>
            <a:off x="5004048" y="3531266"/>
            <a:ext cx="216024" cy="275310"/>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6" name="矩形 5"/>
          <p:cNvSpPr/>
          <p:nvPr/>
        </p:nvSpPr>
        <p:spPr>
          <a:xfrm>
            <a:off x="3520251" y="2245756"/>
            <a:ext cx="817853" cy="461665"/>
          </a:xfrm>
          <a:prstGeom prst="rect">
            <a:avLst/>
          </a:prstGeom>
        </p:spPr>
        <p:txBody>
          <a:bodyPr wrap="none">
            <a:spAutoFit/>
          </a:bodyPr>
          <a:lstStyle/>
          <a:p>
            <a:r>
              <a:rPr lang="en-US" altLang="zh-CN" dirty="0">
                <a:solidFill>
                  <a:srgbClr val="FF0000"/>
                </a:solidFill>
              </a:rPr>
              <a:t>KVL</a:t>
            </a:r>
            <a:endParaRPr lang="zh-CN" altLang="en-US" dirty="0">
              <a:solidFill>
                <a:srgbClr val="FF0000"/>
              </a:solidFill>
            </a:endParaRPr>
          </a:p>
        </p:txBody>
      </p:sp>
      <p:sp>
        <p:nvSpPr>
          <p:cNvPr id="7" name="文本框 6">
            <a:extLst>
              <a:ext uri="{FF2B5EF4-FFF2-40B4-BE49-F238E27FC236}">
                <a16:creationId xmlns:a16="http://schemas.microsoft.com/office/drawing/2014/main" id="{F63DABA8-FD9C-4362-A92F-8895B6C0A22B}"/>
              </a:ext>
            </a:extLst>
          </p:cNvPr>
          <p:cNvSpPr txBox="1"/>
          <p:nvPr/>
        </p:nvSpPr>
        <p:spPr>
          <a:xfrm>
            <a:off x="2782068" y="641986"/>
            <a:ext cx="3813865" cy="461665"/>
          </a:xfrm>
          <a:prstGeom prst="rect">
            <a:avLst/>
          </a:prstGeom>
          <a:noFill/>
        </p:spPr>
        <p:txBody>
          <a:bodyPr wrap="none" rtlCol="0">
            <a:spAutoFit/>
          </a:bodyPr>
          <a:lstStyle/>
          <a:p>
            <a:r>
              <a:rPr lang="en-US" altLang="zh-CN" i="1" dirty="0" err="1">
                <a:solidFill>
                  <a:srgbClr val="3333FF"/>
                </a:solidFill>
              </a:rPr>
              <a:t>u</a:t>
            </a:r>
            <a:r>
              <a:rPr lang="en-US" altLang="zh-CN" baseline="-25000" dirty="0" err="1">
                <a:solidFill>
                  <a:srgbClr val="3333FF"/>
                </a:solidFill>
              </a:rPr>
              <a:t>C</a:t>
            </a:r>
            <a:r>
              <a:rPr lang="en-US" altLang="zh-CN" dirty="0">
                <a:solidFill>
                  <a:srgbClr val="3333FF"/>
                </a:solidFill>
              </a:rPr>
              <a:t>(0</a:t>
            </a:r>
            <a:r>
              <a:rPr lang="en-US" altLang="zh-CN" baseline="30000" dirty="0">
                <a:solidFill>
                  <a:srgbClr val="3333FF"/>
                </a:solidFill>
              </a:rPr>
              <a:t>-</a:t>
            </a:r>
            <a:r>
              <a:rPr lang="en-US" altLang="zh-CN" dirty="0">
                <a:solidFill>
                  <a:srgbClr val="3333FF"/>
                </a:solidFill>
              </a:rPr>
              <a:t>)=0,</a:t>
            </a:r>
            <a:r>
              <a:rPr lang="en-US" altLang="zh-CN" i="1" dirty="0">
                <a:solidFill>
                  <a:srgbClr val="3333FF"/>
                </a:solidFill>
              </a:rPr>
              <a:t>i</a:t>
            </a:r>
            <a:r>
              <a:rPr lang="en-US" altLang="zh-CN" baseline="-25000" dirty="0">
                <a:solidFill>
                  <a:srgbClr val="3333FF"/>
                </a:solidFill>
              </a:rPr>
              <a:t>L</a:t>
            </a:r>
            <a:r>
              <a:rPr lang="en-US" altLang="zh-CN" dirty="0">
                <a:solidFill>
                  <a:srgbClr val="3333FF"/>
                </a:solidFill>
              </a:rPr>
              <a:t>(0</a:t>
            </a:r>
            <a:r>
              <a:rPr lang="en-US" altLang="zh-CN" baseline="30000" dirty="0">
                <a:solidFill>
                  <a:srgbClr val="3333FF"/>
                </a:solidFill>
              </a:rPr>
              <a:t>-</a:t>
            </a:r>
            <a:r>
              <a:rPr lang="en-US" altLang="zh-CN" dirty="0">
                <a:solidFill>
                  <a:srgbClr val="3333FF"/>
                </a:solidFill>
              </a:rPr>
              <a:t>)=0            </a:t>
            </a:r>
            <a:r>
              <a:rPr lang="zh-CN" altLang="en-US" b="1" dirty="0">
                <a:solidFill>
                  <a:srgbClr val="3333FF"/>
                </a:solidFill>
              </a:rPr>
              <a:t>电源</a:t>
            </a:r>
          </a:p>
        </p:txBody>
      </p:sp>
    </p:spTree>
    <p:extLst>
      <p:ext uri="{BB962C8B-B14F-4D97-AF65-F5344CB8AC3E}">
        <p14:creationId xmlns:p14="http://schemas.microsoft.com/office/powerpoint/2010/main" val="256394735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dissolve">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dissolve">
                                      <p:cBhvr>
                                        <p:cTn id="17" dur="500"/>
                                        <p:tgtEl>
                                          <p:spTgt spid="3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down)">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heel(1)">
                                      <p:cBhvr>
                                        <p:cTn id="27" dur="500"/>
                                        <p:tgtEl>
                                          <p:spTgt spid="62"/>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xit" presetSubtype="0" fill="hold" grpId="1" nodeType="clickEffect">
                                  <p:stCondLst>
                                    <p:cond delay="0"/>
                                  </p:stCondLst>
                                  <p:childTnLst>
                                    <p:set>
                                      <p:cBhvr>
                                        <p:cTn id="31" dur="1" fill="hold">
                                          <p:stCondLst>
                                            <p:cond delay="0"/>
                                          </p:stCondLst>
                                        </p:cTn>
                                        <p:tgtEl>
                                          <p:spTgt spid="39"/>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22" presetClass="exit" presetSubtype="4" fill="hold" grpId="1" nodeType="clickEffect">
                                  <p:stCondLst>
                                    <p:cond delay="0"/>
                                  </p:stCondLst>
                                  <p:childTnLst>
                                    <p:animEffect transition="out" filter="wipe(down)">
                                      <p:cBhvr>
                                        <p:cTn id="35" dur="500"/>
                                        <p:tgtEl>
                                          <p:spTgt spid="29"/>
                                        </p:tgtEl>
                                      </p:cBhvr>
                                    </p:animEffect>
                                    <p:set>
                                      <p:cBhvr>
                                        <p:cTn id="36" dur="1" fill="hold">
                                          <p:stCondLst>
                                            <p:cond delay="499"/>
                                          </p:stCondLst>
                                        </p:cTn>
                                        <p:tgtEl>
                                          <p:spTgt spid="29"/>
                                        </p:tgtEl>
                                        <p:attrNameLst>
                                          <p:attrName>style.visibility</p:attrName>
                                        </p:attrNameLst>
                                      </p:cBhvr>
                                      <p:to>
                                        <p:strVal val="hidden"/>
                                      </p:to>
                                    </p:set>
                                  </p:childTnLst>
                                </p:cTn>
                              </p:par>
                              <p:par>
                                <p:cTn id="37" presetID="9"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dissolve">
                                      <p:cBhvr>
                                        <p:cTn id="39" dur="500"/>
                                        <p:tgtEl>
                                          <p:spTgt spid="28"/>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dissolve">
                                      <p:cBhvr>
                                        <p:cTn id="42" dur="500"/>
                                        <p:tgtEl>
                                          <p:spTgt spid="37"/>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56">
                                            <p:txEl>
                                              <p:pRg st="0" end="0"/>
                                            </p:txEl>
                                          </p:spTgt>
                                        </p:tgtEl>
                                        <p:attrNameLst>
                                          <p:attrName>style.visibility</p:attrName>
                                        </p:attrNameLst>
                                      </p:cBhvr>
                                      <p:to>
                                        <p:strVal val="visible"/>
                                      </p:to>
                                    </p:set>
                                    <p:anim calcmode="lin" valueType="num">
                                      <p:cBhvr additive="base">
                                        <p:cTn id="47" dur="500" fill="hold"/>
                                        <p:tgtEl>
                                          <p:spTgt spid="56">
                                            <p:txEl>
                                              <p:pRg st="0" end="0"/>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5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nodeType="click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wipe(left)">
                                      <p:cBhvr>
                                        <p:cTn id="53" dur="500"/>
                                        <p:tgtEl>
                                          <p:spTgt spid="22"/>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wipe(left)">
                                      <p:cBhvr>
                                        <p:cTn id="58" dur="500"/>
                                        <p:tgtEl>
                                          <p:spTgt spid="6"/>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nodeType="click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wipe(left)">
                                      <p:cBhvr>
                                        <p:cTn id="63" dur="500"/>
                                        <p:tgtEl>
                                          <p:spTgt spid="3"/>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nodeType="click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wipe(left)">
                                      <p:cBhvr>
                                        <p:cTn id="68" dur="500"/>
                                        <p:tgtEl>
                                          <p:spTgt spid="40"/>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2" fill="hold" nodeType="clickEffect">
                                  <p:stCondLst>
                                    <p:cond delay="0"/>
                                  </p:stCondLst>
                                  <p:childTnLst>
                                    <p:set>
                                      <p:cBhvr>
                                        <p:cTn id="72" dur="1" fill="hold">
                                          <p:stCondLst>
                                            <p:cond delay="0"/>
                                          </p:stCondLst>
                                        </p:cTn>
                                        <p:tgtEl>
                                          <p:spTgt spid="5"/>
                                        </p:tgtEl>
                                        <p:attrNameLst>
                                          <p:attrName>style.visibility</p:attrName>
                                        </p:attrNameLst>
                                      </p:cBhvr>
                                      <p:to>
                                        <p:strVal val="visible"/>
                                      </p:to>
                                    </p:set>
                                    <p:animEffect transition="in" filter="wipe(right)">
                                      <p:cBhvr>
                                        <p:cTn id="73" dur="500"/>
                                        <p:tgtEl>
                                          <p:spTgt spid="5"/>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1" fill="hold" grpId="0" nodeType="clickEffect">
                                  <p:stCondLst>
                                    <p:cond delay="0"/>
                                  </p:stCondLst>
                                  <p:childTnLst>
                                    <p:set>
                                      <p:cBhvr>
                                        <p:cTn id="77" dur="1" fill="hold">
                                          <p:stCondLst>
                                            <p:cond delay="0"/>
                                          </p:stCondLst>
                                        </p:cTn>
                                        <p:tgtEl>
                                          <p:spTgt spid="4"/>
                                        </p:tgtEl>
                                        <p:attrNameLst>
                                          <p:attrName>style.visibility</p:attrName>
                                        </p:attrNameLst>
                                      </p:cBhvr>
                                      <p:to>
                                        <p:strVal val="visible"/>
                                      </p:to>
                                    </p:set>
                                    <p:animEffect transition="in" filter="wipe(up)">
                                      <p:cBhvr>
                                        <p:cTn id="78" dur="500"/>
                                        <p:tgtEl>
                                          <p:spTgt spid="4"/>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8" fill="hold" nodeType="click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left)">
                                      <p:cBhvr>
                                        <p:cTn id="83" dur="500"/>
                                        <p:tgtEl>
                                          <p:spTgt spid="23"/>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8" fill="hold" grpId="0" nodeType="clickEffect">
                                  <p:stCondLst>
                                    <p:cond delay="0"/>
                                  </p:stCondLst>
                                  <p:childTnLst>
                                    <p:set>
                                      <p:cBhvr>
                                        <p:cTn id="87" dur="1" fill="hold">
                                          <p:stCondLst>
                                            <p:cond delay="0"/>
                                          </p:stCondLst>
                                        </p:cTn>
                                        <p:tgtEl>
                                          <p:spTgt spid="16"/>
                                        </p:tgtEl>
                                        <p:attrNameLst>
                                          <p:attrName>style.visibility</p:attrName>
                                        </p:attrNameLst>
                                      </p:cBhvr>
                                      <p:to>
                                        <p:strVal val="visible"/>
                                      </p:to>
                                    </p:set>
                                    <p:animEffect transition="in" filter="wipe(left)">
                                      <p:cBhvr>
                                        <p:cTn id="88" dur="500"/>
                                        <p:tgtEl>
                                          <p:spTgt spid="16"/>
                                        </p:tgtEl>
                                      </p:cBhvr>
                                    </p:animEffect>
                                  </p:childTnLst>
                                </p:cTn>
                              </p:par>
                            </p:childTnLst>
                          </p:cTn>
                        </p:par>
                        <p:par>
                          <p:cTn id="89" fill="hold">
                            <p:stCondLst>
                              <p:cond delay="500"/>
                            </p:stCondLst>
                            <p:childTnLst>
                              <p:par>
                                <p:cTn id="90" presetID="45" presetClass="entr" presetSubtype="0" fill="hold" nodeType="after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2000"/>
                                        <p:tgtEl>
                                          <p:spTgt spid="41"/>
                                        </p:tgtEl>
                                      </p:cBhvr>
                                    </p:animEffect>
                                    <p:anim calcmode="lin" valueType="num">
                                      <p:cBhvr>
                                        <p:cTn id="93" dur="2000" fill="hold"/>
                                        <p:tgtEl>
                                          <p:spTgt spid="41"/>
                                        </p:tgtEl>
                                        <p:attrNameLst>
                                          <p:attrName>ppt_w</p:attrName>
                                        </p:attrNameLst>
                                      </p:cBhvr>
                                      <p:tavLst>
                                        <p:tav tm="0" fmla="#ppt_w*sin(2.5*pi*$)">
                                          <p:val>
                                            <p:fltVal val="0"/>
                                          </p:val>
                                        </p:tav>
                                        <p:tav tm="100000">
                                          <p:val>
                                            <p:fltVal val="1"/>
                                          </p:val>
                                        </p:tav>
                                      </p:tavLst>
                                    </p:anim>
                                    <p:anim calcmode="lin" valueType="num">
                                      <p:cBhvr>
                                        <p:cTn id="94" dur="2000" fill="hold"/>
                                        <p:tgtEl>
                                          <p:spTgt spid="4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56" grpId="0" build="p" autoUpdateAnimBg="0"/>
      <p:bldP spid="63" grpId="0"/>
      <p:bldP spid="16" grpId="0"/>
      <p:bldP spid="62" grpId="0" animBg="1"/>
      <p:bldP spid="28" grpId="0" animBg="1"/>
      <p:bldP spid="29" grpId="0" animBg="1"/>
      <p:bldP spid="29" grpId="1" animBg="1"/>
      <p:bldP spid="39" grpId="0" animBg="1"/>
      <p:bldP spid="39" grpId="1" animBg="1"/>
      <p:bldP spid="4" grpId="0" animBg="1"/>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609600" y="762000"/>
            <a:ext cx="37338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a:spcBef>
                <a:spcPct val="50000"/>
              </a:spcBef>
            </a:pPr>
            <a:r>
              <a:rPr lang="zh-CN" altLang="en-US" sz="2000" b="1" baseline="0" dirty="0">
                <a:solidFill>
                  <a:schemeClr val="tx1"/>
                </a:solidFill>
                <a:latin typeface="楷体_GB2312" pitchFamily="49" charset="-122"/>
              </a:rPr>
              <a:t>将图</a:t>
            </a:r>
            <a:r>
              <a:rPr lang="en-US" altLang="zh-CN" sz="2000" b="1" baseline="0" dirty="0">
                <a:solidFill>
                  <a:schemeClr val="tx1"/>
                </a:solidFill>
                <a:latin typeface="楷体_GB2312" pitchFamily="49" charset="-122"/>
              </a:rPr>
              <a:t>(b)</a:t>
            </a:r>
            <a:r>
              <a:rPr lang="zh-CN" altLang="en-US" sz="2000" b="1" baseline="0" dirty="0">
                <a:solidFill>
                  <a:schemeClr val="tx1"/>
                </a:solidFill>
                <a:latin typeface="楷体_GB2312" pitchFamily="49" charset="-122"/>
              </a:rPr>
              <a:t>用诺顿等效电路代替，得到图</a:t>
            </a:r>
            <a:r>
              <a:rPr lang="en-US" altLang="zh-CN" sz="2000" b="1" baseline="0" dirty="0">
                <a:solidFill>
                  <a:schemeClr val="tx1"/>
                </a:solidFill>
                <a:latin typeface="楷体_GB2312" pitchFamily="49" charset="-122"/>
              </a:rPr>
              <a:t>(c) </a:t>
            </a:r>
            <a:r>
              <a:rPr lang="zh-CN" altLang="en-US" sz="2000" b="1" baseline="0" dirty="0">
                <a:solidFill>
                  <a:schemeClr val="tx1"/>
                </a:solidFill>
                <a:latin typeface="楷体_GB2312" pitchFamily="49" charset="-122"/>
              </a:rPr>
              <a:t>电路。求得时间常数为 </a:t>
            </a:r>
          </a:p>
        </p:txBody>
      </p:sp>
      <p:graphicFrame>
        <p:nvGraphicFramePr>
          <p:cNvPr id="3" name="Object 0"/>
          <p:cNvGraphicFramePr>
            <a:graphicFrameLocks noChangeAspect="1"/>
          </p:cNvGraphicFramePr>
          <p:nvPr>
            <p:extLst>
              <p:ext uri="{D42A27DB-BD31-4B8C-83A1-F6EECF244321}">
                <p14:modId xmlns:p14="http://schemas.microsoft.com/office/powerpoint/2010/main" val="1211525174"/>
              </p:ext>
            </p:extLst>
          </p:nvPr>
        </p:nvGraphicFramePr>
        <p:xfrm>
          <a:off x="779438" y="1872769"/>
          <a:ext cx="1887562" cy="618873"/>
        </p:xfrm>
        <a:graphic>
          <a:graphicData uri="http://schemas.openxmlformats.org/presentationml/2006/ole">
            <mc:AlternateContent xmlns:mc="http://schemas.openxmlformats.org/markup-compatibility/2006">
              <mc:Choice xmlns:v="urn:schemas-microsoft-com:vml" Requires="v">
                <p:oleObj name="Equation" r:id="rId2" imgW="1295280" imgH="431640" progId="Equation.DSMT4">
                  <p:embed/>
                </p:oleObj>
              </mc:Choice>
              <mc:Fallback>
                <p:oleObj name="Equation" r:id="rId2" imgW="1295280" imgH="431640" progId="Equation.DSMT4">
                  <p:embed/>
                  <p:pic>
                    <p:nvPicPr>
                      <p:cNvPr id="0" name=""/>
                      <p:cNvPicPr>
                        <a:picLocks noChangeAspect="1" noChangeArrowheads="1"/>
                      </p:cNvPicPr>
                      <p:nvPr/>
                    </p:nvPicPr>
                    <p:blipFill>
                      <a:blip r:embed="rId3"/>
                      <a:srcRect/>
                      <a:stretch>
                        <a:fillRect/>
                      </a:stretch>
                    </p:blipFill>
                    <p:spPr bwMode="auto">
                      <a:xfrm>
                        <a:off x="779438" y="1872769"/>
                        <a:ext cx="1887562" cy="618873"/>
                      </a:xfrm>
                      <a:prstGeom prst="rect">
                        <a:avLst/>
                      </a:prstGeom>
                      <a:noFill/>
                      <a:ln>
                        <a:noFill/>
                      </a:ln>
                    </p:spPr>
                  </p:pic>
                </p:oleObj>
              </mc:Fallback>
            </mc:AlternateContent>
          </a:graphicData>
        </a:graphic>
      </p:graphicFrame>
      <p:graphicFrame>
        <p:nvGraphicFramePr>
          <p:cNvPr id="36" name="Object 1"/>
          <p:cNvGraphicFramePr>
            <a:graphicFrameLocks noChangeAspect="1"/>
          </p:cNvGraphicFramePr>
          <p:nvPr>
            <p:extLst>
              <p:ext uri="{D42A27DB-BD31-4B8C-83A1-F6EECF244321}">
                <p14:modId xmlns:p14="http://schemas.microsoft.com/office/powerpoint/2010/main" val="2302161927"/>
              </p:ext>
            </p:extLst>
          </p:nvPr>
        </p:nvGraphicFramePr>
        <p:xfrm>
          <a:off x="731900" y="2927069"/>
          <a:ext cx="3762375" cy="427037"/>
        </p:xfrm>
        <a:graphic>
          <a:graphicData uri="http://schemas.openxmlformats.org/presentationml/2006/ole">
            <mc:AlternateContent xmlns:mc="http://schemas.openxmlformats.org/markup-compatibility/2006">
              <mc:Choice xmlns:v="urn:schemas-microsoft-com:vml" Requires="v">
                <p:oleObj name="Equation" r:id="rId4" imgW="2412720" imgH="241200" progId="Equation.DSMT4">
                  <p:embed/>
                </p:oleObj>
              </mc:Choice>
              <mc:Fallback>
                <p:oleObj name="Equation" r:id="rId4" imgW="2412720" imgH="241200" progId="Equation.DSMT4">
                  <p:embed/>
                  <p:pic>
                    <p:nvPicPr>
                      <p:cNvPr id="0" name=""/>
                      <p:cNvPicPr>
                        <a:picLocks noChangeAspect="1" noChangeArrowheads="1"/>
                      </p:cNvPicPr>
                      <p:nvPr/>
                    </p:nvPicPr>
                    <p:blipFill>
                      <a:blip r:embed="rId5"/>
                      <a:srcRect/>
                      <a:stretch>
                        <a:fillRect/>
                      </a:stretch>
                    </p:blipFill>
                    <p:spPr bwMode="auto">
                      <a:xfrm>
                        <a:off x="731900" y="2927069"/>
                        <a:ext cx="3762375" cy="427037"/>
                      </a:xfrm>
                      <a:prstGeom prst="rect">
                        <a:avLst/>
                      </a:prstGeom>
                      <a:noFill/>
                      <a:ln>
                        <a:noFill/>
                      </a:ln>
                    </p:spPr>
                  </p:pic>
                </p:oleObj>
              </mc:Fallback>
            </mc:AlternateContent>
          </a:graphicData>
        </a:graphic>
      </p:graphicFrame>
      <p:sp>
        <p:nvSpPr>
          <p:cNvPr id="37" name="Text Box 37"/>
          <p:cNvSpPr txBox="1">
            <a:spLocks noChangeArrowheads="1"/>
          </p:cNvSpPr>
          <p:nvPr/>
        </p:nvSpPr>
        <p:spPr bwMode="auto">
          <a:xfrm>
            <a:off x="516922" y="2506436"/>
            <a:ext cx="3962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eaLnBrk="1" hangingPunct="1">
              <a:spcBef>
                <a:spcPct val="50000"/>
              </a:spcBef>
            </a:pPr>
            <a:r>
              <a:rPr lang="zh-CN" altLang="en-US" sz="2000" b="1" baseline="0" dirty="0">
                <a:solidFill>
                  <a:schemeClr val="tx1"/>
                </a:solidFill>
              </a:rPr>
              <a:t>因此根据电感零状态响应公式：</a:t>
            </a:r>
          </a:p>
        </p:txBody>
      </p:sp>
      <p:pic>
        <p:nvPicPr>
          <p:cNvPr id="286725" name="Picture 5" descr="C:\Users\quke\Desktop\图片2.png"/>
          <p:cNvPicPr>
            <a:picLocks noChangeAspect="1" noChangeArrowheads="1"/>
          </p:cNvPicPr>
          <p:nvPr/>
        </p:nvPicPr>
        <p:blipFill rotWithShape="1">
          <a:blip r:embed="rId6">
            <a:extLst>
              <a:ext uri="{28A0092B-C50C-407E-A947-70E740481C1C}">
                <a14:useLocalDpi xmlns:a14="http://schemas.microsoft.com/office/drawing/2010/main" val="0"/>
              </a:ext>
            </a:extLst>
          </a:blip>
          <a:srcRect l="35384"/>
          <a:stretch/>
        </p:blipFill>
        <p:spPr bwMode="auto">
          <a:xfrm>
            <a:off x="4494274" y="779999"/>
            <a:ext cx="3750133" cy="1541463"/>
          </a:xfrm>
          <a:prstGeom prst="rect">
            <a:avLst/>
          </a:prstGeom>
          <a:noFill/>
          <a:extLst>
            <a:ext uri="{909E8E84-426E-40DD-AFC4-6F175D3DCCD1}">
              <a14:hiddenFill xmlns:a14="http://schemas.microsoft.com/office/drawing/2010/main">
                <a:solidFill>
                  <a:srgbClr val="FFFFFF"/>
                </a:solidFill>
              </a14:hiddenFill>
            </a:ext>
          </a:extLst>
        </p:spPr>
      </p:pic>
      <p:sp>
        <p:nvSpPr>
          <p:cNvPr id="39" name="矩形 38"/>
          <p:cNvSpPr/>
          <p:nvPr/>
        </p:nvSpPr>
        <p:spPr bwMode="auto">
          <a:xfrm>
            <a:off x="4494275" y="779999"/>
            <a:ext cx="1373869" cy="1359703"/>
          </a:xfrm>
          <a:prstGeom prst="rect">
            <a:avLst/>
          </a:prstGeom>
          <a:noFill/>
          <a:ln w="25400" cap="flat" cmpd="sng" algn="ctr">
            <a:solidFill>
              <a:srgbClr val="FF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graphicFrame>
        <p:nvGraphicFramePr>
          <p:cNvPr id="40" name="对象 39"/>
          <p:cNvGraphicFramePr>
            <a:graphicFrameLocks noChangeAspect="1"/>
          </p:cNvGraphicFramePr>
          <p:nvPr>
            <p:extLst>
              <p:ext uri="{D42A27DB-BD31-4B8C-83A1-F6EECF244321}">
                <p14:modId xmlns:p14="http://schemas.microsoft.com/office/powerpoint/2010/main" val="2014208347"/>
              </p:ext>
            </p:extLst>
          </p:nvPr>
        </p:nvGraphicFramePr>
        <p:xfrm>
          <a:off x="516922" y="4011910"/>
          <a:ext cx="4608512" cy="576064"/>
        </p:xfrm>
        <a:graphic>
          <a:graphicData uri="http://schemas.openxmlformats.org/presentationml/2006/ole">
            <mc:AlternateContent xmlns:mc="http://schemas.openxmlformats.org/markup-compatibility/2006">
              <mc:Choice xmlns:v="urn:schemas-microsoft-com:vml" Requires="v">
                <p:oleObj name="Equation" r:id="rId7" imgW="3149280" imgH="393480" progId="Equation.DSMT4">
                  <p:embed/>
                </p:oleObj>
              </mc:Choice>
              <mc:Fallback>
                <p:oleObj name="Equation" r:id="rId7" imgW="3149280" imgH="393480" progId="Equation.DSMT4">
                  <p:embed/>
                  <p:pic>
                    <p:nvPicPr>
                      <p:cNvPr id="0" name=""/>
                      <p:cNvPicPr/>
                      <p:nvPr/>
                    </p:nvPicPr>
                    <p:blipFill>
                      <a:blip r:embed="rId8"/>
                      <a:stretch>
                        <a:fillRect/>
                      </a:stretch>
                    </p:blipFill>
                    <p:spPr>
                      <a:xfrm>
                        <a:off x="516922" y="4011910"/>
                        <a:ext cx="4608512" cy="576064"/>
                      </a:xfrm>
                      <a:prstGeom prst="rect">
                        <a:avLst/>
                      </a:prstGeom>
                    </p:spPr>
                  </p:pic>
                </p:oleObj>
              </mc:Fallback>
            </mc:AlternateContent>
          </a:graphicData>
        </a:graphic>
      </p:graphicFrame>
      <p:sp>
        <p:nvSpPr>
          <p:cNvPr id="41" name="TextBox 40"/>
          <p:cNvSpPr txBox="1"/>
          <p:nvPr/>
        </p:nvSpPr>
        <p:spPr>
          <a:xfrm>
            <a:off x="624916" y="3507854"/>
            <a:ext cx="1516762" cy="400110"/>
          </a:xfrm>
          <a:prstGeom prst="rect">
            <a:avLst/>
          </a:prstGeom>
          <a:noFill/>
        </p:spPr>
        <p:txBody>
          <a:bodyPr wrap="none" rtlCol="0">
            <a:spAutoFit/>
          </a:bodyPr>
          <a:lstStyle/>
          <a:p>
            <a:r>
              <a:rPr lang="zh-CN" altLang="en-US" sz="2000" b="1" dirty="0"/>
              <a:t>电感</a:t>
            </a:r>
            <a:r>
              <a:rPr lang="en-US" altLang="zh-CN" sz="2000" b="1" dirty="0"/>
              <a:t>VCR</a:t>
            </a:r>
            <a:r>
              <a:rPr lang="zh-CN" altLang="en-US" sz="2000" b="1" dirty="0"/>
              <a:t>：</a:t>
            </a:r>
          </a:p>
        </p:txBody>
      </p:sp>
      <p:graphicFrame>
        <p:nvGraphicFramePr>
          <p:cNvPr id="42" name="对象 41"/>
          <p:cNvGraphicFramePr>
            <a:graphicFrameLocks noChangeAspect="1"/>
          </p:cNvGraphicFramePr>
          <p:nvPr>
            <p:extLst>
              <p:ext uri="{D42A27DB-BD31-4B8C-83A1-F6EECF244321}">
                <p14:modId xmlns:p14="http://schemas.microsoft.com/office/powerpoint/2010/main" val="3548736665"/>
              </p:ext>
            </p:extLst>
          </p:nvPr>
        </p:nvGraphicFramePr>
        <p:xfrm>
          <a:off x="4067944" y="2321462"/>
          <a:ext cx="3104627" cy="595605"/>
        </p:xfrm>
        <a:graphic>
          <a:graphicData uri="http://schemas.openxmlformats.org/presentationml/2006/ole">
            <mc:AlternateContent xmlns:mc="http://schemas.openxmlformats.org/markup-compatibility/2006">
              <mc:Choice xmlns:v="urn:schemas-microsoft-com:vml" Requires="v">
                <p:oleObj name="Equation" r:id="rId9" imgW="1612800" imgH="342720" progId="Equation.DSMT4">
                  <p:embed/>
                </p:oleObj>
              </mc:Choice>
              <mc:Fallback>
                <p:oleObj name="Equation" r:id="rId9" imgW="1612800" imgH="342720" progId="Equation.DSMT4">
                  <p:embed/>
                  <p:pic>
                    <p:nvPicPr>
                      <p:cNvPr id="0" name="对象 4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67944" y="2321462"/>
                        <a:ext cx="3104627" cy="595605"/>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9415234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0-#ppt_w/2"/>
                                          </p:val>
                                        </p:tav>
                                        <p:tav tm="100000">
                                          <p:val>
                                            <p:strVal val="#ppt_x"/>
                                          </p:val>
                                        </p:tav>
                                      </p:tavLst>
                                    </p:anim>
                                    <p:anim calcmode="lin" valueType="num">
                                      <p:cBhvr additive="base">
                                        <p:cTn id="20" dur="500" fill="hold"/>
                                        <p:tgtEl>
                                          <p:spTgt spid="37"/>
                                        </p:tgtEl>
                                        <p:attrNameLst>
                                          <p:attrName>ppt_y</p:attrName>
                                        </p:attrNameLst>
                                      </p:cBhvr>
                                      <p:tavLst>
                                        <p:tav tm="0">
                                          <p:val>
                                            <p:strVal val="#ppt_y"/>
                                          </p:val>
                                        </p:tav>
                                        <p:tav tm="100000">
                                          <p:val>
                                            <p:strVal val="#ppt_y"/>
                                          </p:val>
                                        </p:tav>
                                      </p:tavLst>
                                    </p:anim>
                                  </p:childTnLst>
                                </p:cTn>
                              </p:par>
                              <p:par>
                                <p:cTn id="21" presetID="1" presetClass="entr" presetSubtype="0"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1+#ppt_w/2"/>
                                          </p:val>
                                        </p:tav>
                                        <p:tav tm="100000">
                                          <p:val>
                                            <p:strVal val="#ppt_x"/>
                                          </p:val>
                                        </p:tav>
                                      </p:tavLst>
                                    </p:anim>
                                    <p:anim calcmode="lin" valueType="num">
                                      <p:cBhvr additive="base">
                                        <p:cTn id="28"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7" grpId="0" autoUpdateAnimBg="0"/>
      <p:bldP spid="4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074"/>
          <p:cNvSpPr txBox="1">
            <a:spLocks noChangeArrowheads="1"/>
          </p:cNvSpPr>
          <p:nvPr/>
        </p:nvSpPr>
        <p:spPr bwMode="auto">
          <a:xfrm>
            <a:off x="533400" y="450850"/>
            <a:ext cx="8077200"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a:spcBef>
                <a:spcPct val="50000"/>
              </a:spcBef>
            </a:pPr>
            <a:r>
              <a:rPr lang="zh-CN" altLang="en-US" sz="2000" b="1" baseline="0" dirty="0">
                <a:solidFill>
                  <a:schemeClr val="tx1"/>
                </a:solidFill>
                <a:latin typeface="楷体_GB2312" pitchFamily="49" charset="-122"/>
              </a:rPr>
              <a:t>例</a:t>
            </a:r>
            <a:r>
              <a:rPr lang="en-US" altLang="zh-CN" sz="2000" b="1" baseline="0" dirty="0">
                <a:solidFill>
                  <a:schemeClr val="tx1"/>
                </a:solidFill>
                <a:latin typeface="楷体_GB2312" pitchFamily="49" charset="-122"/>
              </a:rPr>
              <a:t>15 </a:t>
            </a:r>
            <a:r>
              <a:rPr lang="zh-CN" altLang="en-US" sz="2000" b="1" baseline="0" dirty="0">
                <a:solidFill>
                  <a:schemeClr val="tx1"/>
                </a:solidFill>
                <a:latin typeface="楷体_GB2312" pitchFamily="49" charset="-122"/>
              </a:rPr>
              <a:t>图</a:t>
            </a:r>
            <a:r>
              <a:rPr lang="en-US" altLang="zh-CN" sz="2000" b="1" baseline="0" dirty="0">
                <a:solidFill>
                  <a:schemeClr val="tx1"/>
                </a:solidFill>
                <a:latin typeface="楷体_GB2312" pitchFamily="49" charset="-122"/>
              </a:rPr>
              <a:t>(a)</a:t>
            </a:r>
            <a:r>
              <a:rPr lang="zh-CN" altLang="en-US" sz="2000" b="1" baseline="0" dirty="0">
                <a:solidFill>
                  <a:schemeClr val="tx1"/>
                </a:solidFill>
                <a:latin typeface="楷体_GB2312" pitchFamily="49" charset="-122"/>
              </a:rPr>
              <a:t>为一继电器延时电路模型。继电器参数：</a:t>
            </a:r>
            <a:r>
              <a:rPr lang="en-US" altLang="zh-CN" sz="2000" b="1" baseline="0" dirty="0">
                <a:solidFill>
                  <a:schemeClr val="tx1"/>
                </a:solidFill>
                <a:latin typeface="楷体_GB2312" pitchFamily="49" charset="-122"/>
              </a:rPr>
              <a:t>R=100</a:t>
            </a:r>
            <a:r>
              <a:rPr lang="en-US" altLang="zh-CN" sz="2000" b="1" baseline="0" dirty="0">
                <a:solidFill>
                  <a:schemeClr val="tx1"/>
                </a:solidFill>
                <a:latin typeface="楷体_GB2312" pitchFamily="49" charset="-122"/>
                <a:sym typeface="Symbol" pitchFamily="18" charset="2"/>
              </a:rPr>
              <a:t></a:t>
            </a:r>
            <a:r>
              <a:rPr lang="zh-CN" altLang="en-US" sz="2000" b="1" baseline="0" dirty="0">
                <a:solidFill>
                  <a:schemeClr val="tx1"/>
                </a:solidFill>
                <a:latin typeface="楷体_GB2312" pitchFamily="49" charset="-122"/>
              </a:rPr>
              <a:t>，</a:t>
            </a:r>
            <a:r>
              <a:rPr lang="en-US" altLang="zh-CN" sz="2000" b="1" baseline="0" dirty="0">
                <a:solidFill>
                  <a:schemeClr val="tx1"/>
                </a:solidFill>
                <a:latin typeface="楷体_GB2312" pitchFamily="49" charset="-122"/>
              </a:rPr>
              <a:t>L=4H</a:t>
            </a:r>
            <a:r>
              <a:rPr lang="zh-CN" altLang="en-US" sz="2000" b="1" baseline="0" dirty="0">
                <a:solidFill>
                  <a:schemeClr val="tx1"/>
                </a:solidFill>
                <a:latin typeface="楷体_GB2312" pitchFamily="49" charset="-122"/>
              </a:rPr>
              <a:t>，当线圈电流达到</a:t>
            </a:r>
            <a:r>
              <a:rPr lang="en-US" altLang="zh-CN" sz="2000" b="1" baseline="0" dirty="0">
                <a:solidFill>
                  <a:schemeClr val="tx1"/>
                </a:solidFill>
                <a:latin typeface="楷体_GB2312" pitchFamily="49" charset="-122"/>
              </a:rPr>
              <a:t>6mA</a:t>
            </a:r>
            <a:r>
              <a:rPr lang="zh-CN" altLang="en-US" sz="2000" b="1" baseline="0" dirty="0">
                <a:solidFill>
                  <a:schemeClr val="tx1"/>
                </a:solidFill>
                <a:latin typeface="楷体_GB2312" pitchFamily="49" charset="-122"/>
              </a:rPr>
              <a:t>时，继电器动作，将触头接通。从开关闭合到触头接通时间称为延时时间。为改变延时时间，在电路中串联一个电位器，阻值从零到</a:t>
            </a:r>
            <a:r>
              <a:rPr lang="en-US" altLang="zh-CN" sz="2000" b="1" baseline="0" dirty="0">
                <a:solidFill>
                  <a:schemeClr val="tx1"/>
                </a:solidFill>
                <a:latin typeface="楷体_GB2312" pitchFamily="49" charset="-122"/>
              </a:rPr>
              <a:t>900</a:t>
            </a:r>
            <a:r>
              <a:rPr lang="en-US" altLang="zh-CN" sz="2000" b="1" baseline="0" dirty="0">
                <a:solidFill>
                  <a:schemeClr val="tx1"/>
                </a:solidFill>
                <a:latin typeface="楷体_GB2312" pitchFamily="49" charset="-122"/>
                <a:sym typeface="Symbol" pitchFamily="18" charset="2"/>
              </a:rPr>
              <a:t> </a:t>
            </a:r>
            <a:r>
              <a:rPr lang="zh-CN" altLang="en-US" sz="2000" b="1" baseline="0" dirty="0">
                <a:solidFill>
                  <a:schemeClr val="tx1"/>
                </a:solidFill>
                <a:latin typeface="楷体_GB2312" pitchFamily="49" charset="-122"/>
              </a:rPr>
              <a:t>间变化。若</a:t>
            </a:r>
            <a:r>
              <a:rPr lang="en-US" altLang="zh-CN" sz="2000" b="1" baseline="0" dirty="0">
                <a:solidFill>
                  <a:schemeClr val="tx1"/>
                </a:solidFill>
                <a:latin typeface="楷体_GB2312" pitchFamily="49" charset="-122"/>
              </a:rPr>
              <a:t>U</a:t>
            </a:r>
            <a:r>
              <a:rPr lang="en-US" altLang="zh-CN" sz="2000" b="1" baseline="-30000" dirty="0">
                <a:solidFill>
                  <a:schemeClr val="tx1"/>
                </a:solidFill>
                <a:latin typeface="楷体_GB2312" pitchFamily="49" charset="-122"/>
              </a:rPr>
              <a:t>S</a:t>
            </a:r>
            <a:r>
              <a:rPr lang="en-US" altLang="zh-CN" sz="2000" b="1" baseline="0" dirty="0">
                <a:solidFill>
                  <a:schemeClr val="tx1"/>
                </a:solidFill>
                <a:latin typeface="楷体_GB2312" pitchFamily="49" charset="-122"/>
              </a:rPr>
              <a:t>=12V</a:t>
            </a:r>
            <a:r>
              <a:rPr lang="zh-CN" altLang="en-US" sz="2000" b="1" baseline="0" dirty="0">
                <a:solidFill>
                  <a:schemeClr val="tx1"/>
                </a:solidFill>
                <a:latin typeface="楷体_GB2312" pitchFamily="49" charset="-122"/>
              </a:rPr>
              <a:t>，试求电位器电阻值变化所引起的延时时间的变化范围</a:t>
            </a:r>
          </a:p>
        </p:txBody>
      </p:sp>
      <p:grpSp>
        <p:nvGrpSpPr>
          <p:cNvPr id="3" name="Group 3084"/>
          <p:cNvGrpSpPr>
            <a:grpSpLocks/>
          </p:cNvGrpSpPr>
          <p:nvPr/>
        </p:nvGrpSpPr>
        <p:grpSpPr bwMode="auto">
          <a:xfrm>
            <a:off x="323528" y="2211710"/>
            <a:ext cx="7924800" cy="2451100"/>
            <a:chOff x="240" y="2488"/>
            <a:chExt cx="4992" cy="1544"/>
          </a:xfrm>
        </p:grpSpPr>
        <p:graphicFrame>
          <p:nvGraphicFramePr>
            <p:cNvPr id="4" name="Object 3072"/>
            <p:cNvGraphicFramePr>
              <a:graphicFrameLocks noChangeAspect="1"/>
            </p:cNvGraphicFramePr>
            <p:nvPr/>
          </p:nvGraphicFramePr>
          <p:xfrm>
            <a:off x="528" y="2488"/>
            <a:ext cx="4704" cy="1544"/>
          </p:xfrm>
          <a:graphic>
            <a:graphicData uri="http://schemas.openxmlformats.org/presentationml/2006/ole">
              <mc:AlternateContent xmlns:mc="http://schemas.openxmlformats.org/markup-compatibility/2006">
                <mc:Choice xmlns:v="urn:schemas-microsoft-com:vml" Requires="v">
                  <p:oleObj name="Image" r:id="rId2" imgW="14638899" imgH="4803389" progId="Photoshop.Image.5">
                    <p:embed/>
                  </p:oleObj>
                </mc:Choice>
                <mc:Fallback>
                  <p:oleObj name="Image" r:id="rId2" imgW="14638899" imgH="4803389" progId="Photoshop.Image.5">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 y="2488"/>
                          <a:ext cx="4704" cy="1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Text Box 3083"/>
            <p:cNvSpPr txBox="1">
              <a:spLocks noChangeArrowheads="1"/>
            </p:cNvSpPr>
            <p:nvPr/>
          </p:nvSpPr>
          <p:spPr bwMode="auto">
            <a:xfrm>
              <a:off x="240" y="3024"/>
              <a:ext cx="528" cy="365"/>
            </a:xfrm>
            <a:prstGeom prst="rect">
              <a:avLst/>
            </a:prstGeom>
            <a:solidFill>
              <a:schemeClr val="bg1"/>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eaLnBrk="1" hangingPunct="1">
                <a:spcBef>
                  <a:spcPct val="50000"/>
                </a:spcBef>
              </a:pPr>
              <a:r>
                <a:rPr lang="en-US" altLang="zh-CN" sz="3200" b="1" baseline="0">
                  <a:solidFill>
                    <a:schemeClr val="tx1"/>
                  </a:solidFill>
                </a:rPr>
                <a:t>  V</a:t>
              </a:r>
              <a:r>
                <a:rPr lang="en-US" altLang="zh-CN" sz="3200" b="1">
                  <a:solidFill>
                    <a:schemeClr val="tx1"/>
                  </a:solidFill>
                </a:rPr>
                <a:t>S</a:t>
              </a:r>
              <a:endParaRPr lang="en-US" altLang="zh-CN" b="1" baseline="0"/>
            </a:p>
          </p:txBody>
        </p:sp>
      </p:grpSp>
      <p:grpSp>
        <p:nvGrpSpPr>
          <p:cNvPr id="6" name="Group 3076"/>
          <p:cNvGrpSpPr>
            <a:grpSpLocks/>
          </p:cNvGrpSpPr>
          <p:nvPr/>
        </p:nvGrpSpPr>
        <p:grpSpPr bwMode="auto">
          <a:xfrm>
            <a:off x="626513" y="2205753"/>
            <a:ext cx="3200400" cy="1981200"/>
            <a:chOff x="432" y="2592"/>
            <a:chExt cx="2016" cy="1248"/>
          </a:xfrm>
        </p:grpSpPr>
        <p:sp>
          <p:nvSpPr>
            <p:cNvPr id="7" name="Line 3077"/>
            <p:cNvSpPr>
              <a:spLocks noChangeShapeType="1"/>
            </p:cNvSpPr>
            <p:nvPr/>
          </p:nvSpPr>
          <p:spPr bwMode="auto">
            <a:xfrm>
              <a:off x="432" y="2592"/>
              <a:ext cx="0" cy="1248"/>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 name="Line 3078"/>
            <p:cNvSpPr>
              <a:spLocks noChangeShapeType="1"/>
            </p:cNvSpPr>
            <p:nvPr/>
          </p:nvSpPr>
          <p:spPr bwMode="auto">
            <a:xfrm>
              <a:off x="432" y="3840"/>
              <a:ext cx="1440"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 name="Line 3079"/>
            <p:cNvSpPr>
              <a:spLocks noChangeShapeType="1"/>
            </p:cNvSpPr>
            <p:nvPr/>
          </p:nvSpPr>
          <p:spPr bwMode="auto">
            <a:xfrm flipV="1">
              <a:off x="1872" y="3264"/>
              <a:ext cx="0" cy="528"/>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 name="Line 3080"/>
            <p:cNvSpPr>
              <a:spLocks noChangeShapeType="1"/>
            </p:cNvSpPr>
            <p:nvPr/>
          </p:nvSpPr>
          <p:spPr bwMode="auto">
            <a:xfrm>
              <a:off x="1872" y="3264"/>
              <a:ext cx="576"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 name="Line 3081"/>
            <p:cNvSpPr>
              <a:spLocks noChangeShapeType="1"/>
            </p:cNvSpPr>
            <p:nvPr/>
          </p:nvSpPr>
          <p:spPr bwMode="auto">
            <a:xfrm flipV="1">
              <a:off x="2448" y="2592"/>
              <a:ext cx="0" cy="672"/>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2" name="Line 3082"/>
            <p:cNvSpPr>
              <a:spLocks noChangeShapeType="1"/>
            </p:cNvSpPr>
            <p:nvPr/>
          </p:nvSpPr>
          <p:spPr bwMode="auto">
            <a:xfrm flipH="1">
              <a:off x="432" y="2592"/>
              <a:ext cx="2016"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Tree>
    <p:extLst>
      <p:ext uri="{BB962C8B-B14F-4D97-AF65-F5344CB8AC3E}">
        <p14:creationId xmlns:p14="http://schemas.microsoft.com/office/powerpoint/2010/main" val="246250197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685800" y="762000"/>
            <a:ext cx="7924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a:spcBef>
                <a:spcPct val="50000"/>
              </a:spcBef>
            </a:pPr>
            <a:r>
              <a:rPr lang="zh-CN" altLang="en-US" sz="2000" b="1" baseline="0" dirty="0">
                <a:solidFill>
                  <a:schemeClr val="tx1"/>
                </a:solidFill>
                <a:latin typeface="楷体_GB2312" pitchFamily="49" charset="-122"/>
              </a:rPr>
              <a:t>解：开关闭合前，电路处于零状态，</a:t>
            </a:r>
            <a:r>
              <a:rPr lang="en-US" altLang="zh-CN" sz="2000" b="1" baseline="0" dirty="0" err="1">
                <a:solidFill>
                  <a:schemeClr val="tx1"/>
                </a:solidFill>
                <a:latin typeface="楷体_GB2312" pitchFamily="49" charset="-122"/>
              </a:rPr>
              <a:t>i</a:t>
            </a:r>
            <a:r>
              <a:rPr lang="en-US" altLang="zh-CN" sz="2000" b="1" baseline="-30000" dirty="0" err="1">
                <a:solidFill>
                  <a:schemeClr val="tx1"/>
                </a:solidFill>
                <a:latin typeface="楷体_GB2312" pitchFamily="49" charset="-122"/>
              </a:rPr>
              <a:t>L</a:t>
            </a:r>
            <a:r>
              <a:rPr lang="en-US" altLang="zh-CN" sz="2000" b="1" baseline="0" dirty="0">
                <a:solidFill>
                  <a:schemeClr val="tx1"/>
                </a:solidFill>
                <a:latin typeface="楷体_GB2312" pitchFamily="49" charset="-122"/>
              </a:rPr>
              <a:t>(0</a:t>
            </a:r>
            <a:r>
              <a:rPr lang="en-US" altLang="zh-CN" sz="2000" b="1" baseline="30000" dirty="0">
                <a:solidFill>
                  <a:schemeClr val="tx1"/>
                </a:solidFill>
                <a:latin typeface="楷体_GB2312" pitchFamily="49" charset="-122"/>
              </a:rPr>
              <a:t>-</a:t>
            </a:r>
            <a:r>
              <a:rPr lang="en-US" altLang="zh-CN" sz="2000" b="1" baseline="0" dirty="0">
                <a:solidFill>
                  <a:schemeClr val="tx1"/>
                </a:solidFill>
                <a:latin typeface="楷体_GB2312" pitchFamily="49" charset="-122"/>
              </a:rPr>
              <a:t>)=0</a:t>
            </a:r>
            <a:r>
              <a:rPr lang="zh-CN" altLang="en-US" sz="2000" b="1" baseline="0" dirty="0">
                <a:solidFill>
                  <a:schemeClr val="tx1"/>
                </a:solidFill>
                <a:latin typeface="楷体_GB2312" pitchFamily="49" charset="-122"/>
              </a:rPr>
              <a:t>。由换路定则得：</a:t>
            </a:r>
            <a:r>
              <a:rPr lang="en-US" altLang="zh-CN" sz="2000" b="1" baseline="0" dirty="0" err="1">
                <a:solidFill>
                  <a:schemeClr val="tx1"/>
                </a:solidFill>
                <a:latin typeface="楷体_GB2312" pitchFamily="49" charset="-122"/>
              </a:rPr>
              <a:t>i</a:t>
            </a:r>
            <a:r>
              <a:rPr lang="en-US" altLang="zh-CN" sz="2000" b="1" baseline="-30000" dirty="0" err="1">
                <a:solidFill>
                  <a:schemeClr val="tx1"/>
                </a:solidFill>
                <a:latin typeface="楷体_GB2312" pitchFamily="49" charset="-122"/>
              </a:rPr>
              <a:t>L</a:t>
            </a:r>
            <a:r>
              <a:rPr lang="en-US" altLang="zh-CN" sz="2000" b="1" baseline="0" dirty="0">
                <a:solidFill>
                  <a:schemeClr val="tx1"/>
                </a:solidFill>
                <a:latin typeface="楷体_GB2312" pitchFamily="49" charset="-122"/>
              </a:rPr>
              <a:t>(0</a:t>
            </a:r>
            <a:r>
              <a:rPr lang="en-US" altLang="zh-CN" sz="2000" b="1" baseline="30000" dirty="0">
                <a:solidFill>
                  <a:schemeClr val="tx1"/>
                </a:solidFill>
                <a:latin typeface="楷体_GB2312" pitchFamily="49" charset="-122"/>
              </a:rPr>
              <a:t>+</a:t>
            </a:r>
            <a:r>
              <a:rPr lang="en-US" altLang="zh-CN" sz="2000" b="1" baseline="0" dirty="0">
                <a:solidFill>
                  <a:schemeClr val="tx1"/>
                </a:solidFill>
                <a:latin typeface="楷体_GB2312" pitchFamily="49" charset="-122"/>
              </a:rPr>
              <a:t>)=</a:t>
            </a:r>
            <a:r>
              <a:rPr lang="en-US" altLang="zh-CN" sz="2000" b="1" baseline="0" dirty="0" err="1">
                <a:solidFill>
                  <a:schemeClr val="tx1"/>
                </a:solidFill>
                <a:latin typeface="楷体_GB2312" pitchFamily="49" charset="-122"/>
              </a:rPr>
              <a:t>i</a:t>
            </a:r>
            <a:r>
              <a:rPr lang="en-US" altLang="zh-CN" sz="2000" b="1" baseline="-30000" dirty="0" err="1">
                <a:solidFill>
                  <a:schemeClr val="tx1"/>
                </a:solidFill>
                <a:latin typeface="楷体_GB2312" pitchFamily="49" charset="-122"/>
              </a:rPr>
              <a:t>L</a:t>
            </a:r>
            <a:r>
              <a:rPr lang="en-US" altLang="zh-CN" sz="2000" b="1" baseline="0" dirty="0">
                <a:solidFill>
                  <a:schemeClr val="tx1"/>
                </a:solidFill>
                <a:latin typeface="楷体_GB2312" pitchFamily="49" charset="-122"/>
              </a:rPr>
              <a:t>(0</a:t>
            </a:r>
            <a:r>
              <a:rPr lang="en-US" altLang="zh-CN" sz="2000" b="1" baseline="30000" dirty="0">
                <a:solidFill>
                  <a:schemeClr val="tx1"/>
                </a:solidFill>
                <a:latin typeface="楷体_GB2312" pitchFamily="49" charset="-122"/>
              </a:rPr>
              <a:t>-</a:t>
            </a:r>
            <a:r>
              <a:rPr lang="en-US" altLang="zh-CN" sz="2000" b="1" baseline="0" dirty="0">
                <a:solidFill>
                  <a:schemeClr val="tx1"/>
                </a:solidFill>
                <a:latin typeface="楷体_GB2312" pitchFamily="49" charset="-122"/>
              </a:rPr>
              <a:t>)=0</a:t>
            </a:r>
            <a:r>
              <a:rPr lang="zh-CN" altLang="en-US" sz="2000" b="1" baseline="0" dirty="0">
                <a:solidFill>
                  <a:schemeClr val="tx1"/>
                </a:solidFill>
                <a:latin typeface="楷体_GB2312" pitchFamily="49" charset="-122"/>
              </a:rPr>
              <a:t>。用图</a:t>
            </a:r>
            <a:r>
              <a:rPr lang="en-US" altLang="zh-CN" sz="2000" b="1" baseline="0" dirty="0">
                <a:solidFill>
                  <a:schemeClr val="tx1"/>
                </a:solidFill>
                <a:latin typeface="楷体_GB2312" pitchFamily="49" charset="-122"/>
              </a:rPr>
              <a:t>(b)</a:t>
            </a:r>
            <a:r>
              <a:rPr lang="zh-CN" altLang="en-US" sz="2000" b="1" baseline="0" dirty="0">
                <a:solidFill>
                  <a:schemeClr val="tx1"/>
                </a:solidFill>
                <a:latin typeface="楷体_GB2312" pitchFamily="49" charset="-122"/>
              </a:rPr>
              <a:t>所示诺顿等效电路代替，其中 </a:t>
            </a:r>
          </a:p>
        </p:txBody>
      </p:sp>
      <p:graphicFrame>
        <p:nvGraphicFramePr>
          <p:cNvPr id="3" name="Object 3"/>
          <p:cNvGraphicFramePr>
            <a:graphicFrameLocks noChangeAspect="1"/>
          </p:cNvGraphicFramePr>
          <p:nvPr>
            <p:extLst>
              <p:ext uri="{D42A27DB-BD31-4B8C-83A1-F6EECF244321}">
                <p14:modId xmlns:p14="http://schemas.microsoft.com/office/powerpoint/2010/main" val="2634874567"/>
              </p:ext>
            </p:extLst>
          </p:nvPr>
        </p:nvGraphicFramePr>
        <p:xfrm>
          <a:off x="2123728" y="1635646"/>
          <a:ext cx="3149600" cy="587446"/>
        </p:xfrm>
        <a:graphic>
          <a:graphicData uri="http://schemas.openxmlformats.org/presentationml/2006/ole">
            <mc:AlternateContent xmlns:mc="http://schemas.openxmlformats.org/markup-compatibility/2006">
              <mc:Choice xmlns:v="urn:schemas-microsoft-com:vml" Requires="v">
                <p:oleObj name="Equation" r:id="rId2" imgW="2412720" imgH="431640" progId="Equation.DSMT4">
                  <p:embed/>
                </p:oleObj>
              </mc:Choice>
              <mc:Fallback>
                <p:oleObj name="Equation" r:id="rId2" imgW="2412720" imgH="431640" progId="Equation.DSMT4">
                  <p:embed/>
                  <p:pic>
                    <p:nvPicPr>
                      <p:cNvPr id="0" name=""/>
                      <p:cNvPicPr>
                        <a:picLocks noChangeAspect="1" noChangeArrowheads="1"/>
                      </p:cNvPicPr>
                      <p:nvPr/>
                    </p:nvPicPr>
                    <p:blipFill>
                      <a:blip r:embed="rId3"/>
                      <a:srcRect/>
                      <a:stretch>
                        <a:fillRect/>
                      </a:stretch>
                    </p:blipFill>
                    <p:spPr bwMode="auto">
                      <a:xfrm>
                        <a:off x="2123728" y="1635646"/>
                        <a:ext cx="3149600" cy="587446"/>
                      </a:xfrm>
                      <a:prstGeom prst="rect">
                        <a:avLst/>
                      </a:prstGeom>
                      <a:noFill/>
                      <a:ln>
                        <a:noFill/>
                      </a:ln>
                    </p:spPr>
                  </p:pic>
                </p:oleObj>
              </mc:Fallback>
            </mc:AlternateContent>
          </a:graphicData>
        </a:graphic>
      </p:graphicFrame>
      <p:sp>
        <p:nvSpPr>
          <p:cNvPr id="4" name="Text Box 4"/>
          <p:cNvSpPr txBox="1">
            <a:spLocks noChangeArrowheads="1"/>
          </p:cNvSpPr>
          <p:nvPr/>
        </p:nvSpPr>
        <p:spPr bwMode="auto">
          <a:xfrm>
            <a:off x="899592" y="2355726"/>
            <a:ext cx="4572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a:spcBef>
                <a:spcPct val="50000"/>
              </a:spcBef>
            </a:pPr>
            <a:r>
              <a:rPr lang="zh-CN" altLang="en-US" sz="2000" b="1" baseline="0" dirty="0">
                <a:solidFill>
                  <a:schemeClr val="tx1"/>
                </a:solidFill>
                <a:latin typeface="楷体_GB2312" pitchFamily="49" charset="-122"/>
              </a:rPr>
              <a:t>电感电流的表达式为 </a:t>
            </a:r>
          </a:p>
        </p:txBody>
      </p:sp>
      <p:graphicFrame>
        <p:nvGraphicFramePr>
          <p:cNvPr id="5" name="Object 5"/>
          <p:cNvGraphicFramePr>
            <a:graphicFrameLocks noChangeAspect="1"/>
          </p:cNvGraphicFramePr>
          <p:nvPr>
            <p:extLst>
              <p:ext uri="{D42A27DB-BD31-4B8C-83A1-F6EECF244321}">
                <p14:modId xmlns:p14="http://schemas.microsoft.com/office/powerpoint/2010/main" val="3910354600"/>
              </p:ext>
            </p:extLst>
          </p:nvPr>
        </p:nvGraphicFramePr>
        <p:xfrm>
          <a:off x="1979712" y="2931790"/>
          <a:ext cx="2808312" cy="739337"/>
        </p:xfrm>
        <a:graphic>
          <a:graphicData uri="http://schemas.openxmlformats.org/presentationml/2006/ole">
            <mc:AlternateContent xmlns:mc="http://schemas.openxmlformats.org/markup-compatibility/2006">
              <mc:Choice xmlns:v="urn:schemas-microsoft-com:vml" Requires="v">
                <p:oleObj name="Equation" r:id="rId4" imgW="1168200" imgH="457200" progId="Equation.DSMT4">
                  <p:embed/>
                </p:oleObj>
              </mc:Choice>
              <mc:Fallback>
                <p:oleObj name="Equation" r:id="rId4" imgW="1168200" imgH="457200" progId="Equation.DSMT4">
                  <p:embed/>
                  <p:pic>
                    <p:nvPicPr>
                      <p:cNvPr id="0" name=""/>
                      <p:cNvPicPr>
                        <a:picLocks noChangeAspect="1" noChangeArrowheads="1"/>
                      </p:cNvPicPr>
                      <p:nvPr/>
                    </p:nvPicPr>
                    <p:blipFill>
                      <a:blip r:embed="rId5"/>
                      <a:srcRect/>
                      <a:stretch>
                        <a:fillRect/>
                      </a:stretch>
                    </p:blipFill>
                    <p:spPr bwMode="auto">
                      <a:xfrm>
                        <a:off x="1979712" y="2931790"/>
                        <a:ext cx="2808312" cy="739337"/>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74200750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4"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762000" y="762000"/>
            <a:ext cx="2819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a:spcBef>
                <a:spcPct val="50000"/>
              </a:spcBef>
            </a:pPr>
            <a:r>
              <a:rPr lang="zh-CN" altLang="en-US" sz="2000" b="1" baseline="0" dirty="0">
                <a:solidFill>
                  <a:schemeClr val="tx1"/>
                </a:solidFill>
                <a:latin typeface="楷体_GB2312" pitchFamily="49" charset="-122"/>
              </a:rPr>
              <a:t>设</a:t>
            </a:r>
            <a:r>
              <a:rPr lang="en-US" altLang="zh-CN" sz="2000" b="1" baseline="0" dirty="0">
                <a:solidFill>
                  <a:schemeClr val="tx1"/>
                </a:solidFill>
                <a:latin typeface="楷体_GB2312" pitchFamily="49" charset="-122"/>
              </a:rPr>
              <a:t>t</a:t>
            </a:r>
            <a:r>
              <a:rPr lang="en-US" altLang="zh-CN" sz="2000" b="1" baseline="-30000" dirty="0">
                <a:solidFill>
                  <a:schemeClr val="tx1"/>
                </a:solidFill>
                <a:latin typeface="楷体_GB2312" pitchFamily="49" charset="-122"/>
              </a:rPr>
              <a:t>0</a:t>
            </a:r>
            <a:r>
              <a:rPr lang="zh-CN" altLang="en-US" sz="2000" b="1" baseline="0" dirty="0">
                <a:solidFill>
                  <a:schemeClr val="tx1"/>
                </a:solidFill>
                <a:latin typeface="楷体_GB2312" pitchFamily="49" charset="-122"/>
              </a:rPr>
              <a:t>为延时时间，则有 </a:t>
            </a:r>
          </a:p>
        </p:txBody>
      </p:sp>
      <p:graphicFrame>
        <p:nvGraphicFramePr>
          <p:cNvPr id="3" name="Object 0"/>
          <p:cNvGraphicFramePr>
            <a:graphicFrameLocks noChangeAspect="1"/>
          </p:cNvGraphicFramePr>
          <p:nvPr>
            <p:extLst>
              <p:ext uri="{D42A27DB-BD31-4B8C-83A1-F6EECF244321}">
                <p14:modId xmlns:p14="http://schemas.microsoft.com/office/powerpoint/2010/main" val="297474654"/>
              </p:ext>
            </p:extLst>
          </p:nvPr>
        </p:nvGraphicFramePr>
        <p:xfrm>
          <a:off x="3671889" y="735013"/>
          <a:ext cx="2628304" cy="689918"/>
        </p:xfrm>
        <a:graphic>
          <a:graphicData uri="http://schemas.openxmlformats.org/presentationml/2006/ole">
            <mc:AlternateContent xmlns:mc="http://schemas.openxmlformats.org/markup-compatibility/2006">
              <mc:Choice xmlns:v="urn:schemas-microsoft-com:vml" Requires="v">
                <p:oleObj name="Equation" r:id="rId2" imgW="1714320" imgH="457200" progId="Equation.DSMT4">
                  <p:embed/>
                </p:oleObj>
              </mc:Choice>
              <mc:Fallback>
                <p:oleObj name="Equation" r:id="rId2" imgW="1714320" imgH="457200" progId="Equation.DSMT4">
                  <p:embed/>
                  <p:pic>
                    <p:nvPicPr>
                      <p:cNvPr id="0" name=""/>
                      <p:cNvPicPr>
                        <a:picLocks noChangeAspect="1" noChangeArrowheads="1"/>
                      </p:cNvPicPr>
                      <p:nvPr/>
                    </p:nvPicPr>
                    <p:blipFill>
                      <a:blip r:embed="rId3"/>
                      <a:srcRect/>
                      <a:stretch>
                        <a:fillRect/>
                      </a:stretch>
                    </p:blipFill>
                    <p:spPr bwMode="auto">
                      <a:xfrm>
                        <a:off x="3671889" y="735013"/>
                        <a:ext cx="2628304" cy="689918"/>
                      </a:xfrm>
                      <a:prstGeom prst="rect">
                        <a:avLst/>
                      </a:prstGeom>
                      <a:noFill/>
                      <a:ln>
                        <a:noFill/>
                      </a:ln>
                    </p:spPr>
                  </p:pic>
                </p:oleObj>
              </mc:Fallback>
            </mc:AlternateContent>
          </a:graphicData>
        </a:graphic>
      </p:graphicFrame>
      <p:sp>
        <p:nvSpPr>
          <p:cNvPr id="4" name="Text Box 4"/>
          <p:cNvSpPr txBox="1">
            <a:spLocks noChangeArrowheads="1"/>
          </p:cNvSpPr>
          <p:nvPr/>
        </p:nvSpPr>
        <p:spPr bwMode="auto">
          <a:xfrm>
            <a:off x="827584" y="1707654"/>
            <a:ext cx="21336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a:spcBef>
                <a:spcPct val="50000"/>
              </a:spcBef>
            </a:pPr>
            <a:r>
              <a:rPr lang="zh-CN" altLang="en-US" sz="2000" b="1" baseline="0" dirty="0">
                <a:solidFill>
                  <a:schemeClr val="tx1"/>
                </a:solidFill>
                <a:latin typeface="楷体_GB2312" pitchFamily="49" charset="-122"/>
              </a:rPr>
              <a:t>由此求得 </a:t>
            </a:r>
          </a:p>
        </p:txBody>
      </p:sp>
      <p:graphicFrame>
        <p:nvGraphicFramePr>
          <p:cNvPr id="5" name="Object 1"/>
          <p:cNvGraphicFramePr>
            <a:graphicFrameLocks noChangeAspect="1"/>
          </p:cNvGraphicFramePr>
          <p:nvPr>
            <p:extLst>
              <p:ext uri="{D42A27DB-BD31-4B8C-83A1-F6EECF244321}">
                <p14:modId xmlns:p14="http://schemas.microsoft.com/office/powerpoint/2010/main" val="1843734978"/>
              </p:ext>
            </p:extLst>
          </p:nvPr>
        </p:nvGraphicFramePr>
        <p:xfrm>
          <a:off x="3131840" y="1500453"/>
          <a:ext cx="2927472" cy="814511"/>
        </p:xfrm>
        <a:graphic>
          <a:graphicData uri="http://schemas.openxmlformats.org/presentationml/2006/ole">
            <mc:AlternateContent xmlns:mc="http://schemas.openxmlformats.org/markup-compatibility/2006">
              <mc:Choice xmlns:v="urn:schemas-microsoft-com:vml" Requires="v">
                <p:oleObj name="Equation" r:id="rId4" imgW="1396800" imgH="482400" progId="Equation.DSMT4">
                  <p:embed/>
                </p:oleObj>
              </mc:Choice>
              <mc:Fallback>
                <p:oleObj name="Equation" r:id="rId4" imgW="1396800" imgH="482400" progId="Equation.DSMT4">
                  <p:embed/>
                  <p:pic>
                    <p:nvPicPr>
                      <p:cNvPr id="0" name=""/>
                      <p:cNvPicPr>
                        <a:picLocks noChangeAspect="1" noChangeArrowheads="1"/>
                      </p:cNvPicPr>
                      <p:nvPr/>
                    </p:nvPicPr>
                    <p:blipFill>
                      <a:blip r:embed="rId5"/>
                      <a:srcRect/>
                      <a:stretch>
                        <a:fillRect/>
                      </a:stretch>
                    </p:blipFill>
                    <p:spPr bwMode="auto">
                      <a:xfrm>
                        <a:off x="3131840" y="1500453"/>
                        <a:ext cx="2927472" cy="814511"/>
                      </a:xfrm>
                      <a:prstGeom prst="rect">
                        <a:avLst/>
                      </a:prstGeom>
                      <a:noFill/>
                      <a:ln>
                        <a:noFill/>
                      </a:ln>
                    </p:spPr>
                  </p:pic>
                </p:oleObj>
              </mc:Fallback>
            </mc:AlternateContent>
          </a:graphicData>
        </a:graphic>
      </p:graphicFrame>
      <p:sp>
        <p:nvSpPr>
          <p:cNvPr id="6" name="Text Box 6"/>
          <p:cNvSpPr txBox="1">
            <a:spLocks noChangeArrowheads="1"/>
          </p:cNvSpPr>
          <p:nvPr/>
        </p:nvSpPr>
        <p:spPr bwMode="auto">
          <a:xfrm>
            <a:off x="647700" y="2427734"/>
            <a:ext cx="5867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a:spcBef>
                <a:spcPct val="50000"/>
              </a:spcBef>
            </a:pPr>
            <a:r>
              <a:rPr lang="zh-CN" altLang="en-US" sz="2000" b="1" baseline="0" dirty="0">
                <a:solidFill>
                  <a:schemeClr val="tx1"/>
                </a:solidFill>
                <a:latin typeface="楷体_GB2312" pitchFamily="49" charset="-122"/>
              </a:rPr>
              <a:t>当</a:t>
            </a:r>
            <a:r>
              <a:rPr lang="en-US" altLang="zh-CN" sz="2000" b="1" baseline="0" dirty="0" err="1">
                <a:solidFill>
                  <a:schemeClr val="tx1"/>
                </a:solidFill>
                <a:latin typeface="楷体_GB2312" pitchFamily="49" charset="-122"/>
              </a:rPr>
              <a:t>R</a:t>
            </a:r>
            <a:r>
              <a:rPr lang="en-US" altLang="zh-CN" sz="2000" b="1" baseline="-30000" dirty="0" err="1">
                <a:solidFill>
                  <a:schemeClr val="tx1"/>
                </a:solidFill>
                <a:latin typeface="楷体_GB2312" pitchFamily="49" charset="-122"/>
              </a:rPr>
              <a:t>w</a:t>
            </a:r>
            <a:r>
              <a:rPr lang="en-US" altLang="zh-CN" sz="2000" b="1" baseline="0" dirty="0">
                <a:solidFill>
                  <a:schemeClr val="tx1"/>
                </a:solidFill>
                <a:latin typeface="楷体_GB2312" pitchFamily="49" charset="-122"/>
              </a:rPr>
              <a:t>=0</a:t>
            </a:r>
            <a:r>
              <a:rPr lang="en-US" altLang="zh-CN" sz="2000" b="1" baseline="0" dirty="0">
                <a:solidFill>
                  <a:schemeClr val="tx1"/>
                </a:solidFill>
                <a:latin typeface="楷体_GB2312" pitchFamily="49" charset="-122"/>
                <a:sym typeface="Symbol" pitchFamily="18" charset="2"/>
              </a:rPr>
              <a:t></a:t>
            </a:r>
            <a:r>
              <a:rPr lang="zh-CN" altLang="en-US" sz="2000" b="1" baseline="0" dirty="0">
                <a:solidFill>
                  <a:schemeClr val="tx1"/>
                </a:solidFill>
                <a:latin typeface="楷体_GB2312" pitchFamily="49" charset="-122"/>
              </a:rPr>
              <a:t>时</a:t>
            </a:r>
            <a:r>
              <a:rPr lang="en-US" altLang="zh-CN" sz="2000" b="1" baseline="0" dirty="0">
                <a:solidFill>
                  <a:schemeClr val="tx1"/>
                </a:solidFill>
                <a:latin typeface="楷体_GB2312" pitchFamily="49" charset="-122"/>
              </a:rPr>
              <a:t>,</a:t>
            </a:r>
            <a:r>
              <a:rPr lang="en-US" altLang="zh-CN" sz="2000" b="1" baseline="0" dirty="0">
                <a:solidFill>
                  <a:schemeClr val="tx1"/>
                </a:solidFill>
                <a:sym typeface="Symbol" pitchFamily="18" charset="2"/>
              </a:rPr>
              <a:t> </a:t>
            </a:r>
            <a:r>
              <a:rPr lang="en-US" altLang="zh-CN" sz="2000" b="1" baseline="0" dirty="0">
                <a:solidFill>
                  <a:schemeClr val="tx1"/>
                </a:solidFill>
              </a:rPr>
              <a:t>=0.04s</a:t>
            </a:r>
            <a:r>
              <a:rPr lang="en-US" altLang="zh-CN" sz="2000" b="1" baseline="0" dirty="0">
                <a:solidFill>
                  <a:schemeClr val="tx1"/>
                </a:solidFill>
                <a:latin typeface="楷体_GB2312" pitchFamily="49" charset="-122"/>
              </a:rPr>
              <a:t> </a:t>
            </a:r>
          </a:p>
        </p:txBody>
      </p:sp>
      <p:graphicFrame>
        <p:nvGraphicFramePr>
          <p:cNvPr id="7" name="Object 2"/>
          <p:cNvGraphicFramePr>
            <a:graphicFrameLocks noChangeAspect="1"/>
          </p:cNvGraphicFramePr>
          <p:nvPr>
            <p:extLst>
              <p:ext uri="{D42A27DB-BD31-4B8C-83A1-F6EECF244321}">
                <p14:modId xmlns:p14="http://schemas.microsoft.com/office/powerpoint/2010/main" val="1577199329"/>
              </p:ext>
            </p:extLst>
          </p:nvPr>
        </p:nvGraphicFramePr>
        <p:xfrm>
          <a:off x="1322387" y="2999234"/>
          <a:ext cx="3820607" cy="684634"/>
        </p:xfrm>
        <a:graphic>
          <a:graphicData uri="http://schemas.openxmlformats.org/presentationml/2006/ole">
            <mc:AlternateContent xmlns:mc="http://schemas.openxmlformats.org/markup-compatibility/2006">
              <mc:Choice xmlns:v="urn:schemas-microsoft-com:vml" Requires="v">
                <p:oleObj name="Equation" r:id="rId6" imgW="2501640" imgH="482400" progId="Equation.DSMT4">
                  <p:embed/>
                </p:oleObj>
              </mc:Choice>
              <mc:Fallback>
                <p:oleObj name="Equation" r:id="rId6" imgW="2501640" imgH="482400" progId="Equation.DSMT4">
                  <p:embed/>
                  <p:pic>
                    <p:nvPicPr>
                      <p:cNvPr id="0" name=""/>
                      <p:cNvPicPr>
                        <a:picLocks noChangeAspect="1" noChangeArrowheads="1"/>
                      </p:cNvPicPr>
                      <p:nvPr/>
                    </p:nvPicPr>
                    <p:blipFill>
                      <a:blip r:embed="rId7"/>
                      <a:srcRect/>
                      <a:stretch>
                        <a:fillRect/>
                      </a:stretch>
                    </p:blipFill>
                    <p:spPr bwMode="auto">
                      <a:xfrm>
                        <a:off x="1322387" y="2999234"/>
                        <a:ext cx="3820607" cy="684634"/>
                      </a:xfrm>
                      <a:prstGeom prst="rect">
                        <a:avLst/>
                      </a:prstGeom>
                      <a:noFill/>
                      <a:ln>
                        <a:noFill/>
                      </a:ln>
                    </p:spPr>
                  </p:pic>
                </p:oleObj>
              </mc:Fallback>
            </mc:AlternateContent>
          </a:graphicData>
        </a:graphic>
      </p:graphicFrame>
      <p:sp>
        <p:nvSpPr>
          <p:cNvPr id="8" name="Text Box 8"/>
          <p:cNvSpPr txBox="1">
            <a:spLocks noChangeArrowheads="1"/>
          </p:cNvSpPr>
          <p:nvPr/>
        </p:nvSpPr>
        <p:spPr bwMode="auto">
          <a:xfrm>
            <a:off x="713284" y="3827884"/>
            <a:ext cx="4876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a:spcBef>
                <a:spcPct val="50000"/>
              </a:spcBef>
            </a:pPr>
            <a:r>
              <a:rPr lang="zh-CN" altLang="en-US" sz="2000" b="1" baseline="0" dirty="0">
                <a:solidFill>
                  <a:schemeClr val="tx1"/>
                </a:solidFill>
                <a:latin typeface="楷体_GB2312" pitchFamily="49" charset="-122"/>
              </a:rPr>
              <a:t>当</a:t>
            </a:r>
            <a:r>
              <a:rPr lang="en-US" altLang="zh-CN" sz="2000" b="1" baseline="0" dirty="0" err="1">
                <a:solidFill>
                  <a:schemeClr val="tx1"/>
                </a:solidFill>
                <a:latin typeface="楷体_GB2312" pitchFamily="49" charset="-122"/>
              </a:rPr>
              <a:t>R</a:t>
            </a:r>
            <a:r>
              <a:rPr lang="en-US" altLang="zh-CN" sz="2000" b="1" baseline="-30000" dirty="0" err="1">
                <a:solidFill>
                  <a:schemeClr val="tx1"/>
                </a:solidFill>
                <a:latin typeface="楷体_GB2312" pitchFamily="49" charset="-122"/>
              </a:rPr>
              <a:t>w</a:t>
            </a:r>
            <a:r>
              <a:rPr lang="en-US" altLang="zh-CN" sz="2000" b="1" baseline="0" dirty="0">
                <a:solidFill>
                  <a:schemeClr val="tx1"/>
                </a:solidFill>
                <a:latin typeface="楷体_GB2312" pitchFamily="49" charset="-122"/>
              </a:rPr>
              <a:t>=900</a:t>
            </a:r>
            <a:r>
              <a:rPr lang="en-US" altLang="zh-CN" sz="2000" b="1" baseline="0" dirty="0">
                <a:solidFill>
                  <a:schemeClr val="tx1"/>
                </a:solidFill>
                <a:latin typeface="楷体_GB2312" pitchFamily="49" charset="-122"/>
                <a:sym typeface="Symbol" pitchFamily="18" charset="2"/>
              </a:rPr>
              <a:t></a:t>
            </a:r>
            <a:r>
              <a:rPr lang="zh-CN" altLang="en-US" sz="2000" b="1" baseline="0" dirty="0">
                <a:solidFill>
                  <a:schemeClr val="tx1"/>
                </a:solidFill>
                <a:latin typeface="楷体_GB2312" pitchFamily="49" charset="-122"/>
              </a:rPr>
              <a:t>时</a:t>
            </a:r>
            <a:r>
              <a:rPr lang="en-US" altLang="zh-CN" sz="2000" b="1" baseline="0" dirty="0">
                <a:solidFill>
                  <a:schemeClr val="tx1"/>
                </a:solidFill>
                <a:latin typeface="楷体_GB2312" pitchFamily="49" charset="-122"/>
              </a:rPr>
              <a:t>,</a:t>
            </a:r>
            <a:r>
              <a:rPr lang="en-US" altLang="zh-CN" sz="2000" b="1" baseline="0" dirty="0">
                <a:solidFill>
                  <a:schemeClr val="tx1"/>
                </a:solidFill>
                <a:sym typeface="Symbol" pitchFamily="18" charset="2"/>
              </a:rPr>
              <a:t> </a:t>
            </a:r>
            <a:r>
              <a:rPr lang="en-US" altLang="zh-CN" sz="2000" b="1" baseline="0" dirty="0">
                <a:solidFill>
                  <a:schemeClr val="tx1"/>
                </a:solidFill>
              </a:rPr>
              <a:t>=0.004s </a:t>
            </a:r>
          </a:p>
        </p:txBody>
      </p:sp>
      <p:graphicFrame>
        <p:nvGraphicFramePr>
          <p:cNvPr id="9" name="Object 3"/>
          <p:cNvGraphicFramePr>
            <a:graphicFrameLocks noChangeAspect="1"/>
          </p:cNvGraphicFramePr>
          <p:nvPr>
            <p:extLst>
              <p:ext uri="{D42A27DB-BD31-4B8C-83A1-F6EECF244321}">
                <p14:modId xmlns:p14="http://schemas.microsoft.com/office/powerpoint/2010/main" val="3478990004"/>
              </p:ext>
            </p:extLst>
          </p:nvPr>
        </p:nvGraphicFramePr>
        <p:xfrm>
          <a:off x="3881636" y="3625656"/>
          <a:ext cx="4209678" cy="848086"/>
        </p:xfrm>
        <a:graphic>
          <a:graphicData uri="http://schemas.openxmlformats.org/presentationml/2006/ole">
            <mc:AlternateContent xmlns:mc="http://schemas.openxmlformats.org/markup-compatibility/2006">
              <mc:Choice xmlns:v="urn:schemas-microsoft-com:vml" Requires="v">
                <p:oleObj name="Equation" r:id="rId8" imgW="2654280" imgH="482400" progId="Equation.DSMT4">
                  <p:embed/>
                </p:oleObj>
              </mc:Choice>
              <mc:Fallback>
                <p:oleObj name="Equation" r:id="rId8" imgW="2654280" imgH="482400" progId="Equation.DSMT4">
                  <p:embed/>
                  <p:pic>
                    <p:nvPicPr>
                      <p:cNvPr id="0" name=""/>
                      <p:cNvPicPr>
                        <a:picLocks noChangeAspect="1" noChangeArrowheads="1"/>
                      </p:cNvPicPr>
                      <p:nvPr/>
                    </p:nvPicPr>
                    <p:blipFill>
                      <a:blip r:embed="rId9"/>
                      <a:srcRect/>
                      <a:stretch>
                        <a:fillRect/>
                      </a:stretch>
                    </p:blipFill>
                    <p:spPr bwMode="auto">
                      <a:xfrm>
                        <a:off x="3881636" y="3625656"/>
                        <a:ext cx="4209678" cy="848086"/>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404888458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2" presetClass="entr" presetSubtype="2"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0-#ppt_w/2"/>
                                          </p:val>
                                        </p:tav>
                                        <p:tav tm="100000">
                                          <p:val>
                                            <p:strVal val="#ppt_x"/>
                                          </p:val>
                                        </p:tav>
                                      </p:tavLst>
                                    </p:anim>
                                    <p:anim calcmode="lin" valueType="num">
                                      <p:cBhvr additive="base">
                                        <p:cTn id="30" dur="500" fill="hold"/>
                                        <p:tgtEl>
                                          <p:spTgt spid="6"/>
                                        </p:tgtEl>
                                        <p:attrNameLst>
                                          <p:attrName>ppt_y</p:attrName>
                                        </p:attrNameLst>
                                      </p:cBhvr>
                                      <p:tavLst>
                                        <p:tav tm="0">
                                          <p:val>
                                            <p:strVal val="#ppt_y"/>
                                          </p:val>
                                        </p:tav>
                                        <p:tav tm="100000">
                                          <p:val>
                                            <p:strVal val="#ppt_y"/>
                                          </p:val>
                                        </p:tav>
                                      </p:tavLst>
                                    </p:anim>
                                  </p:childTnLst>
                                </p:cTn>
                              </p:par>
                            </p:childTnLst>
                          </p:cTn>
                        </p:par>
                        <p:par>
                          <p:cTn id="31" fill="hold">
                            <p:stCondLst>
                              <p:cond delay="500"/>
                            </p:stCondLst>
                            <p:childTnLst>
                              <p:par>
                                <p:cTn id="32" presetID="2" presetClass="entr" presetSubtype="8"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0-#ppt_w/2"/>
                                          </p:val>
                                        </p:tav>
                                        <p:tav tm="100000">
                                          <p:val>
                                            <p:strVal val="#ppt_x"/>
                                          </p:val>
                                        </p:tav>
                                      </p:tavLst>
                                    </p:anim>
                                    <p:anim calcmode="lin" valueType="num">
                                      <p:cBhvr additive="base">
                                        <p:cTn id="35"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0-#ppt_w/2"/>
                                          </p:val>
                                        </p:tav>
                                        <p:tav tm="100000">
                                          <p:val>
                                            <p:strVal val="#ppt_x"/>
                                          </p:val>
                                        </p:tav>
                                      </p:tavLst>
                                    </p:anim>
                                    <p:anim calcmode="lin" valueType="num">
                                      <p:cBhvr additive="base">
                                        <p:cTn id="41" dur="500" fill="hold"/>
                                        <p:tgtEl>
                                          <p:spTgt spid="8"/>
                                        </p:tgtEl>
                                        <p:attrNameLst>
                                          <p:attrName>ppt_y</p:attrName>
                                        </p:attrNameLst>
                                      </p:cBhvr>
                                      <p:tavLst>
                                        <p:tav tm="0">
                                          <p:val>
                                            <p:strVal val="#ppt_y"/>
                                          </p:val>
                                        </p:tav>
                                        <p:tav tm="100000">
                                          <p:val>
                                            <p:strVal val="#ppt_y"/>
                                          </p:val>
                                        </p:tav>
                                      </p:tavLst>
                                    </p:anim>
                                  </p:childTnLst>
                                </p:cTn>
                              </p:par>
                            </p:childTnLst>
                          </p:cTn>
                        </p:par>
                        <p:par>
                          <p:cTn id="42" fill="hold">
                            <p:stCondLst>
                              <p:cond delay="500"/>
                            </p:stCondLst>
                            <p:childTnLst>
                              <p:par>
                                <p:cTn id="43" presetID="2" presetClass="entr" presetSubtype="8"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0-#ppt_w/2"/>
                                          </p:val>
                                        </p:tav>
                                        <p:tav tm="100000">
                                          <p:val>
                                            <p:strVal val="#ppt_x"/>
                                          </p:val>
                                        </p:tav>
                                      </p:tavLst>
                                    </p:anim>
                                    <p:anim calcmode="lin" valueType="num">
                                      <p:cBhvr additive="base">
                                        <p:cTn id="4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4" grpId="0" autoUpdateAnimBg="0"/>
      <p:bldP spid="6" grpId="0" autoUpdateAnimBg="0"/>
      <p:bldP spid="8"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对象 2"/>
          <p:cNvGraphicFramePr>
            <a:graphicFrameLocks noChangeAspect="1"/>
          </p:cNvGraphicFramePr>
          <p:nvPr>
            <p:extLst>
              <p:ext uri="{D42A27DB-BD31-4B8C-83A1-F6EECF244321}">
                <p14:modId xmlns:p14="http://schemas.microsoft.com/office/powerpoint/2010/main" val="2006602438"/>
              </p:ext>
            </p:extLst>
          </p:nvPr>
        </p:nvGraphicFramePr>
        <p:xfrm>
          <a:off x="827584" y="3196398"/>
          <a:ext cx="3007965" cy="664818"/>
        </p:xfrm>
        <a:graphic>
          <a:graphicData uri="http://schemas.openxmlformats.org/presentationml/2006/ole">
            <mc:AlternateContent xmlns:mc="http://schemas.openxmlformats.org/markup-compatibility/2006">
              <mc:Choice xmlns:v="urn:schemas-microsoft-com:vml" Requires="v">
                <p:oleObj name="Equation" r:id="rId3" imgW="1701720" imgH="355320" progId="Equation.DSMT4">
                  <p:embed/>
                </p:oleObj>
              </mc:Choice>
              <mc:Fallback>
                <p:oleObj name="Equation" r:id="rId3" imgW="1701720" imgH="355320" progId="Equation.DSMT4">
                  <p:embed/>
                  <p:pic>
                    <p:nvPicPr>
                      <p:cNvPr id="0" name="对象 2"/>
                      <p:cNvPicPr>
                        <a:picLocks noChangeAspect="1" noChangeArrowheads="1"/>
                      </p:cNvPicPr>
                      <p:nvPr/>
                    </p:nvPicPr>
                    <p:blipFill>
                      <a:blip r:embed="rId4"/>
                      <a:srcRect/>
                      <a:stretch>
                        <a:fillRect/>
                      </a:stretch>
                    </p:blipFill>
                    <p:spPr bwMode="auto">
                      <a:xfrm>
                        <a:off x="827584" y="3196398"/>
                        <a:ext cx="3007965" cy="664818"/>
                      </a:xfrm>
                      <a:prstGeom prst="rect">
                        <a:avLst/>
                      </a:prstGeom>
                      <a:noFill/>
                      <a:ln>
                        <a:noFill/>
                      </a:ln>
                    </p:spPr>
                  </p:pic>
                </p:oleObj>
              </mc:Fallback>
            </mc:AlternateContent>
          </a:graphicData>
        </a:graphic>
      </p:graphicFrame>
      <p:graphicFrame>
        <p:nvGraphicFramePr>
          <p:cNvPr id="4" name="对象 3"/>
          <p:cNvGraphicFramePr>
            <a:graphicFrameLocks noChangeAspect="1"/>
          </p:cNvGraphicFramePr>
          <p:nvPr>
            <p:extLst>
              <p:ext uri="{D42A27DB-BD31-4B8C-83A1-F6EECF244321}">
                <p14:modId xmlns:p14="http://schemas.microsoft.com/office/powerpoint/2010/main" val="2606212598"/>
              </p:ext>
            </p:extLst>
          </p:nvPr>
        </p:nvGraphicFramePr>
        <p:xfrm>
          <a:off x="1840470" y="2838511"/>
          <a:ext cx="1456592" cy="504205"/>
        </p:xfrm>
        <a:graphic>
          <a:graphicData uri="http://schemas.openxmlformats.org/presentationml/2006/ole">
            <mc:AlternateContent xmlns:mc="http://schemas.openxmlformats.org/markup-compatibility/2006">
              <mc:Choice xmlns:v="urn:schemas-microsoft-com:vml" Requires="v">
                <p:oleObj name="Equation" r:id="rId5" imgW="660240" imgH="228600" progId="Equation.DSMT4">
                  <p:embed/>
                </p:oleObj>
              </mc:Choice>
              <mc:Fallback>
                <p:oleObj name="Equation" r:id="rId5" imgW="660240" imgH="228600" progId="Equation.DSMT4">
                  <p:embed/>
                  <p:pic>
                    <p:nvPicPr>
                      <p:cNvPr id="0" name=""/>
                      <p:cNvPicPr/>
                      <p:nvPr/>
                    </p:nvPicPr>
                    <p:blipFill>
                      <a:blip r:embed="rId6"/>
                      <a:stretch>
                        <a:fillRect/>
                      </a:stretch>
                    </p:blipFill>
                    <p:spPr>
                      <a:xfrm>
                        <a:off x="1840470" y="2838511"/>
                        <a:ext cx="1456592" cy="504205"/>
                      </a:xfrm>
                      <a:prstGeom prst="rect">
                        <a:avLst/>
                      </a:prstGeom>
                    </p:spPr>
                  </p:pic>
                </p:oleObj>
              </mc:Fallback>
            </mc:AlternateContent>
          </a:graphicData>
        </a:graphic>
      </p:graphicFrame>
      <p:graphicFrame>
        <p:nvGraphicFramePr>
          <p:cNvPr id="5" name="对象 4"/>
          <p:cNvGraphicFramePr>
            <a:graphicFrameLocks noChangeAspect="1"/>
          </p:cNvGraphicFramePr>
          <p:nvPr>
            <p:extLst>
              <p:ext uri="{D42A27DB-BD31-4B8C-83A1-F6EECF244321}">
                <p14:modId xmlns:p14="http://schemas.microsoft.com/office/powerpoint/2010/main" val="562573796"/>
              </p:ext>
            </p:extLst>
          </p:nvPr>
        </p:nvGraphicFramePr>
        <p:xfrm>
          <a:off x="899592" y="4083918"/>
          <a:ext cx="5680075" cy="663575"/>
        </p:xfrm>
        <a:graphic>
          <a:graphicData uri="http://schemas.openxmlformats.org/presentationml/2006/ole">
            <mc:AlternateContent xmlns:mc="http://schemas.openxmlformats.org/markup-compatibility/2006">
              <mc:Choice xmlns:v="urn:schemas-microsoft-com:vml" Requires="v">
                <p:oleObj name="Equation" r:id="rId7" imgW="3213000" imgH="355320" progId="Equation.DSMT4">
                  <p:embed/>
                </p:oleObj>
              </mc:Choice>
              <mc:Fallback>
                <p:oleObj name="Equation" r:id="rId7" imgW="3213000" imgH="355320" progId="Equation.DSMT4">
                  <p:embed/>
                  <p:pic>
                    <p:nvPicPr>
                      <p:cNvPr id="0" name="对象 2"/>
                      <p:cNvPicPr>
                        <a:picLocks noChangeAspect="1" noChangeArrowheads="1"/>
                      </p:cNvPicPr>
                      <p:nvPr/>
                    </p:nvPicPr>
                    <p:blipFill>
                      <a:blip r:embed="rId8"/>
                      <a:srcRect/>
                      <a:stretch>
                        <a:fillRect/>
                      </a:stretch>
                    </p:blipFill>
                    <p:spPr bwMode="auto">
                      <a:xfrm>
                        <a:off x="899592" y="4083918"/>
                        <a:ext cx="56800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5"/>
          <p:cNvSpPr txBox="1"/>
          <p:nvPr/>
        </p:nvSpPr>
        <p:spPr>
          <a:xfrm>
            <a:off x="827584" y="3852167"/>
            <a:ext cx="1741182" cy="461665"/>
          </a:xfrm>
          <a:prstGeom prst="rect">
            <a:avLst/>
          </a:prstGeom>
          <a:noFill/>
        </p:spPr>
        <p:txBody>
          <a:bodyPr wrap="none" rtlCol="0">
            <a:spAutoFit/>
          </a:bodyPr>
          <a:lstStyle/>
          <a:p>
            <a:r>
              <a:rPr lang="zh-CN" altLang="en-US" dirty="0"/>
              <a:t>根据</a:t>
            </a:r>
            <a:r>
              <a:rPr lang="en-US" altLang="zh-CN" dirty="0"/>
              <a:t>KVL</a:t>
            </a:r>
            <a:r>
              <a:rPr lang="zh-CN" altLang="en-US" dirty="0"/>
              <a:t>：</a:t>
            </a:r>
          </a:p>
        </p:txBody>
      </p:sp>
      <p:sp>
        <p:nvSpPr>
          <p:cNvPr id="7" name="TextBox 6"/>
          <p:cNvSpPr txBox="1"/>
          <p:nvPr/>
        </p:nvSpPr>
        <p:spPr>
          <a:xfrm>
            <a:off x="4067944" y="957957"/>
            <a:ext cx="2954655" cy="461665"/>
          </a:xfrm>
          <a:prstGeom prst="rect">
            <a:avLst/>
          </a:prstGeom>
          <a:noFill/>
        </p:spPr>
        <p:txBody>
          <a:bodyPr wrap="none" rtlCol="0">
            <a:spAutoFit/>
          </a:bodyPr>
          <a:lstStyle/>
          <a:p>
            <a:r>
              <a:rPr lang="zh-CN" altLang="en-US" b="1" dirty="0">
                <a:solidFill>
                  <a:srgbClr val="FF0000"/>
                </a:solidFill>
              </a:rPr>
              <a:t>如果套用零状态公式</a:t>
            </a:r>
          </a:p>
        </p:txBody>
      </p:sp>
      <p:graphicFrame>
        <p:nvGraphicFramePr>
          <p:cNvPr id="8" name="对象 7"/>
          <p:cNvGraphicFramePr>
            <a:graphicFrameLocks noChangeAspect="1"/>
          </p:cNvGraphicFramePr>
          <p:nvPr>
            <p:extLst>
              <p:ext uri="{D42A27DB-BD31-4B8C-83A1-F6EECF244321}">
                <p14:modId xmlns:p14="http://schemas.microsoft.com/office/powerpoint/2010/main" val="1226449410"/>
              </p:ext>
            </p:extLst>
          </p:nvPr>
        </p:nvGraphicFramePr>
        <p:xfrm>
          <a:off x="4079986" y="1563638"/>
          <a:ext cx="1289050" cy="504825"/>
        </p:xfrm>
        <a:graphic>
          <a:graphicData uri="http://schemas.openxmlformats.org/presentationml/2006/ole">
            <mc:AlternateContent xmlns:mc="http://schemas.openxmlformats.org/markup-compatibility/2006">
              <mc:Choice xmlns:v="urn:schemas-microsoft-com:vml" Requires="v">
                <p:oleObj name="Equation" r:id="rId9" imgW="583920" imgH="228600" progId="Equation.DSMT4">
                  <p:embed/>
                </p:oleObj>
              </mc:Choice>
              <mc:Fallback>
                <p:oleObj name="Equation" r:id="rId9" imgW="583920" imgH="228600" progId="Equation.DSMT4">
                  <p:embed/>
                  <p:pic>
                    <p:nvPicPr>
                      <p:cNvPr id="0" name="对象 3"/>
                      <p:cNvPicPr>
                        <a:picLocks noChangeAspect="1" noChangeArrowheads="1"/>
                      </p:cNvPicPr>
                      <p:nvPr/>
                    </p:nvPicPr>
                    <p:blipFill>
                      <a:blip r:embed="rId10"/>
                      <a:srcRect/>
                      <a:stretch>
                        <a:fillRect/>
                      </a:stretch>
                    </p:blipFill>
                    <p:spPr bwMode="auto">
                      <a:xfrm>
                        <a:off x="4079986" y="1563638"/>
                        <a:ext cx="128905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对象 8"/>
          <p:cNvGraphicFramePr>
            <a:graphicFrameLocks noChangeAspect="1"/>
          </p:cNvGraphicFramePr>
          <p:nvPr>
            <p:extLst>
              <p:ext uri="{D42A27DB-BD31-4B8C-83A1-F6EECF244321}">
                <p14:modId xmlns:p14="http://schemas.microsoft.com/office/powerpoint/2010/main" val="652648339"/>
              </p:ext>
            </p:extLst>
          </p:nvPr>
        </p:nvGraphicFramePr>
        <p:xfrm>
          <a:off x="3995936" y="1987818"/>
          <a:ext cx="3786503" cy="705073"/>
        </p:xfrm>
        <a:graphic>
          <a:graphicData uri="http://schemas.openxmlformats.org/presentationml/2006/ole">
            <mc:AlternateContent xmlns:mc="http://schemas.openxmlformats.org/markup-compatibility/2006">
              <mc:Choice xmlns:v="urn:schemas-microsoft-com:vml" Requires="v">
                <p:oleObj name="Equation" r:id="rId11" imgW="1841400" imgH="342720" progId="Equation.DSMT4">
                  <p:embed/>
                </p:oleObj>
              </mc:Choice>
              <mc:Fallback>
                <p:oleObj name="Equation" r:id="rId11" imgW="1841400" imgH="342720" progId="Equation.DSMT4">
                  <p:embed/>
                  <p:pic>
                    <p:nvPicPr>
                      <p:cNvPr id="0" name=""/>
                      <p:cNvPicPr/>
                      <p:nvPr/>
                    </p:nvPicPr>
                    <p:blipFill>
                      <a:blip r:embed="rId12"/>
                      <a:stretch>
                        <a:fillRect/>
                      </a:stretch>
                    </p:blipFill>
                    <p:spPr>
                      <a:xfrm>
                        <a:off x="3995936" y="1987818"/>
                        <a:ext cx="3786503" cy="705073"/>
                      </a:xfrm>
                      <a:prstGeom prst="rect">
                        <a:avLst/>
                      </a:prstGeom>
                    </p:spPr>
                  </p:pic>
                </p:oleObj>
              </mc:Fallback>
            </mc:AlternateContent>
          </a:graphicData>
        </a:graphic>
      </p:graphicFrame>
      <p:sp>
        <p:nvSpPr>
          <p:cNvPr id="10" name="乘号 9"/>
          <p:cNvSpPr/>
          <p:nvPr/>
        </p:nvSpPr>
        <p:spPr bwMode="auto">
          <a:xfrm>
            <a:off x="7524328" y="1419622"/>
            <a:ext cx="1440160" cy="1368152"/>
          </a:xfrm>
          <a:prstGeom prst="mathMultiply">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rgbClr val="FF0000"/>
              </a:solidFill>
              <a:effectLst/>
              <a:latin typeface="Times New Roman" pitchFamily="18" charset="0"/>
              <a:ea typeface="宋体" pitchFamily="2" charset="-122"/>
            </a:endParaRPr>
          </a:p>
        </p:txBody>
      </p:sp>
      <p:sp>
        <p:nvSpPr>
          <p:cNvPr id="11" name="TextBox 10"/>
          <p:cNvSpPr txBox="1"/>
          <p:nvPr/>
        </p:nvSpPr>
        <p:spPr>
          <a:xfrm>
            <a:off x="971600" y="2859782"/>
            <a:ext cx="800219" cy="461665"/>
          </a:xfrm>
          <a:prstGeom prst="rect">
            <a:avLst/>
          </a:prstGeom>
          <a:noFill/>
        </p:spPr>
        <p:txBody>
          <a:bodyPr wrap="none" rtlCol="0">
            <a:spAutoFit/>
          </a:bodyPr>
          <a:lstStyle/>
          <a:p>
            <a:r>
              <a:rPr lang="zh-CN" altLang="en-US" b="1" dirty="0">
                <a:solidFill>
                  <a:srgbClr val="FF0000"/>
                </a:solidFill>
              </a:rPr>
              <a:t>正解</a:t>
            </a:r>
          </a:p>
        </p:txBody>
      </p:sp>
      <p:pic>
        <p:nvPicPr>
          <p:cNvPr id="13" name="Picture 15"/>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95536" y="771550"/>
            <a:ext cx="2930137" cy="1838408"/>
          </a:xfrm>
          <a:prstGeom prst="rect">
            <a:avLst/>
          </a:prstGeom>
          <a:solidFill>
            <a:srgbClr val="FFFFFF"/>
          </a:solidFill>
          <a:ln>
            <a:noFill/>
          </a:ln>
        </p:spPr>
      </p:pic>
    </p:spTree>
    <p:extLst>
      <p:ext uri="{BB962C8B-B14F-4D97-AF65-F5344CB8AC3E}">
        <p14:creationId xmlns:p14="http://schemas.microsoft.com/office/powerpoint/2010/main" val="18395952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animBg="1"/>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对象 11"/>
          <p:cNvGraphicFramePr>
            <a:graphicFrameLocks noChangeAspect="1"/>
          </p:cNvGraphicFramePr>
          <p:nvPr>
            <p:extLst>
              <p:ext uri="{D42A27DB-BD31-4B8C-83A1-F6EECF244321}">
                <p14:modId xmlns:p14="http://schemas.microsoft.com/office/powerpoint/2010/main" val="3264686228"/>
              </p:ext>
            </p:extLst>
          </p:nvPr>
        </p:nvGraphicFramePr>
        <p:xfrm>
          <a:off x="4324350" y="1916113"/>
          <a:ext cx="4081463" cy="766762"/>
        </p:xfrm>
        <a:graphic>
          <a:graphicData uri="http://schemas.openxmlformats.org/presentationml/2006/ole">
            <mc:AlternateContent xmlns:mc="http://schemas.openxmlformats.org/markup-compatibility/2006">
              <mc:Choice xmlns:v="urn:schemas-microsoft-com:vml" Requires="v">
                <p:oleObj name="Equation" r:id="rId3" imgW="1638000" imgH="342720" progId="Equation.DSMT4">
                  <p:embed/>
                </p:oleObj>
              </mc:Choice>
              <mc:Fallback>
                <p:oleObj name="Equation" r:id="rId3" imgW="1638000" imgH="342720" progId="Equation.DSMT4">
                  <p:embed/>
                  <p:pic>
                    <p:nvPicPr>
                      <p:cNvPr id="0" name=""/>
                      <p:cNvPicPr>
                        <a:picLocks noChangeAspect="1" noChangeArrowheads="1"/>
                      </p:cNvPicPr>
                      <p:nvPr/>
                    </p:nvPicPr>
                    <p:blipFill>
                      <a:blip r:embed="rId4"/>
                      <a:srcRect/>
                      <a:stretch>
                        <a:fillRect/>
                      </a:stretch>
                    </p:blipFill>
                    <p:spPr bwMode="auto">
                      <a:xfrm>
                        <a:off x="4324350" y="1916113"/>
                        <a:ext cx="4081463" cy="766762"/>
                      </a:xfrm>
                      <a:prstGeom prst="rect">
                        <a:avLst/>
                      </a:prstGeom>
                      <a:noFill/>
                      <a:ln>
                        <a:noFill/>
                      </a:ln>
                      <a:effectLst/>
                    </p:spPr>
                  </p:pic>
                </p:oleObj>
              </mc:Fallback>
            </mc:AlternateContent>
          </a:graphicData>
        </a:graphic>
      </p:graphicFrame>
      <p:pic>
        <p:nvPicPr>
          <p:cNvPr id="13"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2852498"/>
            <a:ext cx="2880320" cy="21747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 name="对象 3"/>
          <p:cNvGraphicFramePr>
            <a:graphicFrameLocks noChangeAspect="1"/>
          </p:cNvGraphicFramePr>
          <p:nvPr>
            <p:extLst>
              <p:ext uri="{D42A27DB-BD31-4B8C-83A1-F6EECF244321}">
                <p14:modId xmlns:p14="http://schemas.microsoft.com/office/powerpoint/2010/main" val="3587753302"/>
              </p:ext>
            </p:extLst>
          </p:nvPr>
        </p:nvGraphicFramePr>
        <p:xfrm>
          <a:off x="4392613" y="3792538"/>
          <a:ext cx="3959225" cy="801687"/>
        </p:xfrm>
        <a:graphic>
          <a:graphicData uri="http://schemas.openxmlformats.org/presentationml/2006/ole">
            <mc:AlternateContent xmlns:mc="http://schemas.openxmlformats.org/markup-compatibility/2006">
              <mc:Choice xmlns:v="urn:schemas-microsoft-com:vml" Requires="v">
                <p:oleObj name="Equation" r:id="rId6" imgW="1688760" imgH="342720" progId="Equation.DSMT4">
                  <p:embed/>
                </p:oleObj>
              </mc:Choice>
              <mc:Fallback>
                <p:oleObj name="Equation" r:id="rId6" imgW="1688760" imgH="342720" progId="Equation.DSMT4">
                  <p:embed/>
                  <p:pic>
                    <p:nvPicPr>
                      <p:cNvPr id="0" name="对象 16"/>
                      <p:cNvPicPr>
                        <a:picLocks noChangeAspect="1" noChangeArrowheads="1"/>
                      </p:cNvPicPr>
                      <p:nvPr/>
                    </p:nvPicPr>
                    <p:blipFill>
                      <a:blip r:embed="rId7"/>
                      <a:srcRect/>
                      <a:stretch>
                        <a:fillRect/>
                      </a:stretch>
                    </p:blipFill>
                    <p:spPr bwMode="auto">
                      <a:xfrm>
                        <a:off x="4392613" y="3792538"/>
                        <a:ext cx="3959225" cy="801687"/>
                      </a:xfrm>
                      <a:prstGeom prst="rect">
                        <a:avLst/>
                      </a:prstGeom>
                      <a:noFill/>
                      <a:ln>
                        <a:noFill/>
                      </a:ln>
                    </p:spPr>
                  </p:pic>
                </p:oleObj>
              </mc:Fallback>
            </mc:AlternateContent>
          </a:graphicData>
        </a:graphic>
      </p:graphicFrame>
      <p:grpSp>
        <p:nvGrpSpPr>
          <p:cNvPr id="6" name="组合 5"/>
          <p:cNvGrpSpPr/>
          <p:nvPr/>
        </p:nvGrpSpPr>
        <p:grpSpPr>
          <a:xfrm>
            <a:off x="107248" y="917772"/>
            <a:ext cx="3106067" cy="1834958"/>
            <a:chOff x="179512" y="1148057"/>
            <a:chExt cx="3106067" cy="1834958"/>
          </a:xfrm>
        </p:grpSpPr>
        <p:pic>
          <p:nvPicPr>
            <p:cNvPr id="270338"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9512" y="1148057"/>
              <a:ext cx="3106067" cy="18349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18"/>
            <p:cNvSpPr txBox="1"/>
            <p:nvPr/>
          </p:nvSpPr>
          <p:spPr>
            <a:xfrm>
              <a:off x="2329178" y="1993029"/>
              <a:ext cx="370614" cy="400110"/>
            </a:xfrm>
            <a:prstGeom prst="rect">
              <a:avLst/>
            </a:prstGeom>
            <a:solidFill>
              <a:schemeClr val="bg1"/>
            </a:solidFill>
          </p:spPr>
          <p:txBody>
            <a:bodyPr wrap="none" rtlCol="0">
              <a:spAutoFit/>
            </a:bodyPr>
            <a:lstStyle/>
            <a:p>
              <a:r>
                <a:rPr lang="en-US" altLang="zh-CN" sz="2000" dirty="0"/>
                <a:t>G</a:t>
              </a:r>
              <a:endParaRPr lang="zh-CN" altLang="en-US" sz="2000" dirty="0"/>
            </a:p>
          </p:txBody>
        </p:sp>
        <p:sp>
          <p:nvSpPr>
            <p:cNvPr id="5" name="矩形 4"/>
            <p:cNvSpPr/>
            <p:nvPr/>
          </p:nvSpPr>
          <p:spPr bwMode="auto">
            <a:xfrm>
              <a:off x="2339752" y="1419622"/>
              <a:ext cx="432048" cy="432048"/>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zh-CN" sz="2400" b="0" i="1" u="none" strike="noStrike" cap="none" normalizeH="0" baseline="0" dirty="0" err="1">
                  <a:ln>
                    <a:noFill/>
                  </a:ln>
                  <a:solidFill>
                    <a:schemeClr val="tx1"/>
                  </a:solidFill>
                  <a:effectLst/>
                  <a:latin typeface="Times New Roman" pitchFamily="18" charset="0"/>
                  <a:ea typeface="宋体" pitchFamily="2" charset="-122"/>
                </a:rPr>
                <a:t>i</a:t>
              </a:r>
              <a:r>
                <a:rPr kumimoji="1" lang="en-US" altLang="zh-CN" sz="2400" b="0" i="0" u="none" strike="noStrike" cap="none" normalizeH="0" baseline="-25000" dirty="0" err="1">
                  <a:ln>
                    <a:noFill/>
                  </a:ln>
                  <a:solidFill>
                    <a:schemeClr val="tx1"/>
                  </a:solidFill>
                  <a:effectLst/>
                  <a:latin typeface="Times New Roman" pitchFamily="18" charset="0"/>
                  <a:ea typeface="宋体" pitchFamily="2" charset="-122"/>
                </a:rPr>
                <a:t>G</a:t>
              </a:r>
              <a:endParaRPr kumimoji="1" lang="zh-CN" altLang="en-US" sz="2400" b="0" i="0" u="none" strike="noStrike" cap="none" normalizeH="0" baseline="-25000" dirty="0">
                <a:ln>
                  <a:noFill/>
                </a:ln>
                <a:solidFill>
                  <a:schemeClr val="tx1"/>
                </a:solidFill>
                <a:effectLst/>
                <a:latin typeface="Times New Roman" pitchFamily="18" charset="0"/>
                <a:ea typeface="宋体" pitchFamily="2" charset="-122"/>
              </a:endParaRPr>
            </a:p>
          </p:txBody>
        </p:sp>
      </p:grpSp>
      <p:sp>
        <p:nvSpPr>
          <p:cNvPr id="21" name="矩形 20"/>
          <p:cNvSpPr>
            <a:spLocks noChangeArrowheads="1"/>
          </p:cNvSpPr>
          <p:nvPr/>
        </p:nvSpPr>
        <p:spPr bwMode="auto">
          <a:xfrm>
            <a:off x="3995936" y="1181633"/>
            <a:ext cx="33705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ct val="50000"/>
              </a:spcBef>
            </a:pPr>
            <a:r>
              <a:rPr kumimoji="1" lang="zh-CN" altLang="en-US" sz="2400" b="1" dirty="0">
                <a:solidFill>
                  <a:srgbClr val="800000"/>
                </a:solidFill>
                <a:latin typeface="宋体" charset="-122"/>
                <a:ea typeface="宋体" charset="-122"/>
              </a:rPr>
              <a:t>若开关</a:t>
            </a:r>
            <a:r>
              <a:rPr kumimoji="1" lang="en-US" altLang="zh-CN" sz="2400" b="1" dirty="0">
                <a:solidFill>
                  <a:srgbClr val="800000"/>
                </a:solidFill>
                <a:latin typeface="+mn-lt"/>
                <a:ea typeface="宋体" charset="-122"/>
              </a:rPr>
              <a:t>k</a:t>
            </a:r>
            <a:r>
              <a:rPr lang="zh-CN" altLang="en-US" b="1" dirty="0">
                <a:solidFill>
                  <a:srgbClr val="800000"/>
                </a:solidFill>
                <a:latin typeface="宋体" charset="-122"/>
                <a:ea typeface="宋体" charset="-122"/>
              </a:rPr>
              <a:t>断开后</a:t>
            </a:r>
            <a:r>
              <a:rPr kumimoji="1" lang="zh-CN" altLang="en-US" sz="2400" b="1" dirty="0">
                <a:solidFill>
                  <a:srgbClr val="800000"/>
                </a:solidFill>
                <a:latin typeface="宋体" charset="-122"/>
                <a:ea typeface="宋体" charset="-122"/>
              </a:rPr>
              <a:t>，</a:t>
            </a:r>
            <a:r>
              <a:rPr kumimoji="1" lang="en-US" altLang="zh-CN" sz="2400" b="1" i="1" dirty="0" err="1">
                <a:solidFill>
                  <a:srgbClr val="800000"/>
                </a:solidFill>
                <a:latin typeface="+mn-lt"/>
                <a:ea typeface="宋体" charset="-122"/>
              </a:rPr>
              <a:t>i</a:t>
            </a:r>
            <a:r>
              <a:rPr lang="en-US" altLang="zh-CN" b="1" baseline="-25000" dirty="0" err="1">
                <a:solidFill>
                  <a:srgbClr val="800000"/>
                </a:solidFill>
                <a:latin typeface="+mn-lt"/>
                <a:ea typeface="宋体" charset="-122"/>
              </a:rPr>
              <a:t>L</a:t>
            </a:r>
            <a:r>
              <a:rPr lang="en-US" altLang="zh-CN" b="1" dirty="0">
                <a:solidFill>
                  <a:srgbClr val="800000"/>
                </a:solidFill>
                <a:latin typeface="+mn-lt"/>
                <a:ea typeface="宋体" charset="-122"/>
              </a:rPr>
              <a:t>(</a:t>
            </a:r>
            <a:r>
              <a:rPr lang="en-US" altLang="zh-CN" b="1" i="1" dirty="0">
                <a:solidFill>
                  <a:srgbClr val="800000"/>
                </a:solidFill>
                <a:latin typeface="+mn-lt"/>
                <a:ea typeface="宋体" charset="-122"/>
              </a:rPr>
              <a:t>t</a:t>
            </a:r>
            <a:r>
              <a:rPr lang="en-US" altLang="zh-CN" b="1" dirty="0">
                <a:solidFill>
                  <a:srgbClr val="800000"/>
                </a:solidFill>
                <a:latin typeface="+mn-lt"/>
                <a:ea typeface="宋体" charset="-122"/>
              </a:rPr>
              <a:t>)=</a:t>
            </a:r>
            <a:r>
              <a:rPr kumimoji="1" lang="zh-CN" altLang="en-US" sz="2400" b="1" dirty="0">
                <a:solidFill>
                  <a:srgbClr val="800000"/>
                </a:solidFill>
                <a:latin typeface="+mn-lt"/>
                <a:ea typeface="宋体" charset="-122"/>
              </a:rPr>
              <a:t>？</a:t>
            </a:r>
          </a:p>
        </p:txBody>
      </p:sp>
      <p:pic>
        <p:nvPicPr>
          <p:cNvPr id="11"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3528" y="934034"/>
            <a:ext cx="2736304" cy="1884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0" name="圆角矩形 79"/>
          <p:cNvSpPr/>
          <p:nvPr/>
        </p:nvSpPr>
        <p:spPr>
          <a:xfrm>
            <a:off x="2321446" y="1247625"/>
            <a:ext cx="273053" cy="293169"/>
          </a:xfrm>
          <a:prstGeom prst="roundRect">
            <a:avLst/>
          </a:prstGeom>
          <a:solidFill>
            <a:schemeClr val="accent1">
              <a:alpha val="46000"/>
            </a:schemeClr>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spcBef>
                <a:spcPct val="0"/>
              </a:spcBef>
              <a:spcAft>
                <a:spcPct val="0"/>
              </a:spcAft>
              <a:buClrTx/>
              <a:buSzTx/>
              <a:buFontTx/>
              <a:buNone/>
            </a:pPr>
            <a:endParaRPr kumimoji="1" lang="zh-CN" altLang="en-US" sz="2400" b="0" i="0" u="none" strike="noStrike" cap="none" normalizeH="0" baseline="0">
              <a:ln>
                <a:solidFill>
                  <a:sysClr val="windowText" lastClr="000000"/>
                </a:solidFill>
              </a:ln>
              <a:solidFill>
                <a:schemeClr val="tx1"/>
              </a:solidFill>
              <a:effectLst/>
              <a:latin typeface="Times New Roman" pitchFamily="18" charset="0"/>
              <a:ea typeface="宋体" pitchFamily="2" charset="-122"/>
            </a:endParaRPr>
          </a:p>
        </p:txBody>
      </p:sp>
      <p:sp>
        <p:nvSpPr>
          <p:cNvPr id="122" name="圆角矩形 27"/>
          <p:cNvSpPr>
            <a:spLocks/>
          </p:cNvSpPr>
          <p:nvPr/>
        </p:nvSpPr>
        <p:spPr bwMode="auto">
          <a:xfrm>
            <a:off x="1193326" y="2882797"/>
            <a:ext cx="1063588" cy="557151"/>
          </a:xfrm>
          <a:prstGeom prst="roundRect">
            <a:avLst>
              <a:gd name="adj" fmla="val 16667"/>
            </a:avLst>
          </a:prstGeom>
          <a:noFill/>
          <a:ln w="38100" cap="flat" cmpd="sng">
            <a:solidFill>
              <a:srgbClr val="3333FF"/>
            </a:solidFill>
            <a:prstDash val="sysDash"/>
            <a:bevel/>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zh-CN" sz="3200" b="1" i="1">
              <a:latin typeface="+mn-lt"/>
              <a:ea typeface="+mn-ea"/>
              <a:sym typeface="Times New Roman" pitchFamily="18" charset="0"/>
            </a:endParaRPr>
          </a:p>
        </p:txBody>
      </p:sp>
      <p:sp>
        <p:nvSpPr>
          <p:cNvPr id="123" name="圆角矩形 27"/>
          <p:cNvSpPr>
            <a:spLocks/>
          </p:cNvSpPr>
          <p:nvPr/>
        </p:nvSpPr>
        <p:spPr bwMode="auto">
          <a:xfrm rot="16200000">
            <a:off x="1264237" y="1658635"/>
            <a:ext cx="792088" cy="608327"/>
          </a:xfrm>
          <a:prstGeom prst="roundRect">
            <a:avLst>
              <a:gd name="adj" fmla="val 16667"/>
            </a:avLst>
          </a:prstGeom>
          <a:noFill/>
          <a:ln w="38100" cap="flat" cmpd="sng">
            <a:solidFill>
              <a:srgbClr val="3333FF"/>
            </a:solidFill>
            <a:prstDash val="sysDash"/>
            <a:bevel/>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zh-CN" sz="3200" b="1" i="1">
              <a:latin typeface="+mn-lt"/>
              <a:ea typeface="+mn-ea"/>
              <a:sym typeface="Times New Roman" pitchFamily="18" charset="0"/>
            </a:endParaRPr>
          </a:p>
        </p:txBody>
      </p:sp>
      <p:sp>
        <p:nvSpPr>
          <p:cNvPr id="124" name="圆角矩形 27"/>
          <p:cNvSpPr>
            <a:spLocks/>
          </p:cNvSpPr>
          <p:nvPr/>
        </p:nvSpPr>
        <p:spPr bwMode="auto">
          <a:xfrm>
            <a:off x="2256914" y="3939848"/>
            <a:ext cx="1098426" cy="359429"/>
          </a:xfrm>
          <a:prstGeom prst="roundRect">
            <a:avLst>
              <a:gd name="adj" fmla="val 35321"/>
            </a:avLst>
          </a:prstGeom>
          <a:noFill/>
          <a:ln w="38100" cap="flat" cmpd="sng">
            <a:solidFill>
              <a:srgbClr val="FF3399"/>
            </a:solidFill>
            <a:prstDash val="sysDash"/>
            <a:bevel/>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zh-CN" sz="3200" b="1" i="1">
              <a:latin typeface="+mn-lt"/>
              <a:ea typeface="+mn-ea"/>
              <a:sym typeface="Times New Roman" pitchFamily="18" charset="0"/>
            </a:endParaRPr>
          </a:p>
        </p:txBody>
      </p:sp>
      <p:sp>
        <p:nvSpPr>
          <p:cNvPr id="125" name="圆角矩形 27"/>
          <p:cNvSpPr>
            <a:spLocks/>
          </p:cNvSpPr>
          <p:nvPr/>
        </p:nvSpPr>
        <p:spPr bwMode="auto">
          <a:xfrm rot="16200000">
            <a:off x="2293859" y="1639531"/>
            <a:ext cx="914333" cy="617611"/>
          </a:xfrm>
          <a:prstGeom prst="roundRect">
            <a:avLst>
              <a:gd name="adj" fmla="val 50000"/>
            </a:avLst>
          </a:prstGeom>
          <a:noFill/>
          <a:ln w="38100" cap="flat" cmpd="sng">
            <a:solidFill>
              <a:srgbClr val="FF3399"/>
            </a:solidFill>
            <a:prstDash val="sysDash"/>
            <a:bevel/>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zh-CN" sz="3200" b="1" i="1">
              <a:latin typeface="+mn-lt"/>
              <a:ea typeface="+mn-ea"/>
              <a:sym typeface="Times New Roman" pitchFamily="18" charset="0"/>
            </a:endParaRPr>
          </a:p>
        </p:txBody>
      </p:sp>
      <p:sp>
        <p:nvSpPr>
          <p:cNvPr id="126" name="圆角矩形 27"/>
          <p:cNvSpPr>
            <a:spLocks/>
          </p:cNvSpPr>
          <p:nvPr/>
        </p:nvSpPr>
        <p:spPr bwMode="auto">
          <a:xfrm>
            <a:off x="1769707" y="3844035"/>
            <a:ext cx="1009450" cy="701894"/>
          </a:xfrm>
          <a:prstGeom prst="roundRect">
            <a:avLst>
              <a:gd name="adj" fmla="val 50000"/>
            </a:avLst>
          </a:prstGeom>
          <a:noFill/>
          <a:ln w="38100" cap="flat" cmpd="sng">
            <a:solidFill>
              <a:srgbClr val="7030A0"/>
            </a:solidFill>
            <a:prstDash val="sysDash"/>
            <a:bevel/>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zh-CN" sz="3200" b="1" i="1">
              <a:latin typeface="+mn-lt"/>
              <a:ea typeface="+mn-ea"/>
              <a:sym typeface="Times New Roman" pitchFamily="18" charset="0"/>
            </a:endParaRPr>
          </a:p>
        </p:txBody>
      </p:sp>
      <p:sp>
        <p:nvSpPr>
          <p:cNvPr id="127" name="圆角矩形 27"/>
          <p:cNvSpPr>
            <a:spLocks/>
          </p:cNvSpPr>
          <p:nvPr/>
        </p:nvSpPr>
        <p:spPr bwMode="auto">
          <a:xfrm>
            <a:off x="107248" y="1543174"/>
            <a:ext cx="864096" cy="756500"/>
          </a:xfrm>
          <a:prstGeom prst="roundRect">
            <a:avLst>
              <a:gd name="adj" fmla="val 50000"/>
            </a:avLst>
          </a:prstGeom>
          <a:noFill/>
          <a:ln w="38100" cap="flat" cmpd="sng">
            <a:solidFill>
              <a:srgbClr val="7030A0"/>
            </a:solidFill>
            <a:prstDash val="sysDash"/>
            <a:bevel/>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zh-CN" sz="3200" b="1" i="1">
              <a:latin typeface="+mn-lt"/>
              <a:ea typeface="+mn-ea"/>
              <a:sym typeface="Times New Roman" pitchFamily="18" charset="0"/>
            </a:endParaRPr>
          </a:p>
        </p:txBody>
      </p:sp>
      <p:grpSp>
        <p:nvGrpSpPr>
          <p:cNvPr id="2" name="组合 1"/>
          <p:cNvGrpSpPr/>
          <p:nvPr/>
        </p:nvGrpSpPr>
        <p:grpSpPr>
          <a:xfrm>
            <a:off x="4594757" y="2863667"/>
            <a:ext cx="1091457" cy="755296"/>
            <a:chOff x="4594757" y="2863667"/>
            <a:chExt cx="1091457" cy="755296"/>
          </a:xfrm>
        </p:grpSpPr>
        <p:sp>
          <p:nvSpPr>
            <p:cNvPr id="20" name="上箭头 19"/>
            <p:cNvSpPr/>
            <p:nvPr/>
          </p:nvSpPr>
          <p:spPr bwMode="auto">
            <a:xfrm>
              <a:off x="5398182" y="2863667"/>
              <a:ext cx="288032" cy="755296"/>
            </a:xfrm>
            <a:prstGeom prst="up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129" name="矩形 128"/>
            <p:cNvSpPr/>
            <p:nvPr/>
          </p:nvSpPr>
          <p:spPr>
            <a:xfrm>
              <a:off x="4594757" y="3157298"/>
              <a:ext cx="803425" cy="461665"/>
            </a:xfrm>
            <a:prstGeom prst="rect">
              <a:avLst/>
            </a:prstGeom>
          </p:spPr>
          <p:txBody>
            <a:bodyPr wrap="none">
              <a:spAutoFit/>
            </a:bodyPr>
            <a:lstStyle/>
            <a:p>
              <a:r>
                <a:rPr lang="zh-CN" altLang="en-US" b="1" dirty="0">
                  <a:solidFill>
                    <a:srgbClr val="FF0000"/>
                  </a:solidFill>
                  <a:latin typeface="+mn-lt"/>
                </a:rPr>
                <a:t>对偶</a:t>
              </a:r>
            </a:p>
          </p:txBody>
        </p:sp>
      </p:grpSp>
      <p:sp>
        <p:nvSpPr>
          <p:cNvPr id="128" name="圆角矩形 127"/>
          <p:cNvSpPr/>
          <p:nvPr/>
        </p:nvSpPr>
        <p:spPr>
          <a:xfrm>
            <a:off x="2930795" y="3972977"/>
            <a:ext cx="273053" cy="293169"/>
          </a:xfrm>
          <a:prstGeom prst="roundRect">
            <a:avLst/>
          </a:prstGeom>
          <a:solidFill>
            <a:schemeClr val="accent1">
              <a:alpha val="46000"/>
            </a:schemeClr>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spcBef>
                <a:spcPct val="0"/>
              </a:spcBef>
              <a:spcAft>
                <a:spcPct val="0"/>
              </a:spcAft>
              <a:buClrTx/>
              <a:buSzTx/>
              <a:buFontTx/>
              <a:buNone/>
            </a:pPr>
            <a:endParaRPr kumimoji="1" lang="zh-CN" altLang="en-US" sz="2400" b="0" i="0" u="none" strike="noStrike" cap="none" normalizeH="0" baseline="0">
              <a:ln>
                <a:solidFill>
                  <a:sysClr val="windowText" lastClr="000000"/>
                </a:solidFill>
              </a:ln>
              <a:solidFill>
                <a:schemeClr val="tx1"/>
              </a:solidFill>
              <a:effectLst/>
              <a:latin typeface="Times New Roman" pitchFamily="18" charset="0"/>
              <a:ea typeface="宋体" pitchFamily="2" charset="-122"/>
            </a:endParaRPr>
          </a:p>
        </p:txBody>
      </p:sp>
      <p:sp>
        <p:nvSpPr>
          <p:cNvPr id="26" name="右箭头 25"/>
          <p:cNvSpPr/>
          <p:nvPr/>
        </p:nvSpPr>
        <p:spPr bwMode="auto">
          <a:xfrm>
            <a:off x="3491880" y="4119560"/>
            <a:ext cx="504056" cy="252389"/>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24" name="圆角矩形 27"/>
          <p:cNvSpPr>
            <a:spLocks/>
          </p:cNvSpPr>
          <p:nvPr/>
        </p:nvSpPr>
        <p:spPr bwMode="auto">
          <a:xfrm>
            <a:off x="5334442" y="1996230"/>
            <a:ext cx="351772" cy="756500"/>
          </a:xfrm>
          <a:prstGeom prst="roundRect">
            <a:avLst>
              <a:gd name="adj" fmla="val 50000"/>
            </a:avLst>
          </a:prstGeom>
          <a:noFill/>
          <a:ln w="38100" cap="flat" cmpd="sng">
            <a:solidFill>
              <a:srgbClr val="7030A0"/>
            </a:solidFill>
            <a:prstDash val="sysDash"/>
            <a:bevel/>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zh-CN" sz="3200" b="1" i="1">
              <a:latin typeface="+mn-lt"/>
              <a:ea typeface="+mn-ea"/>
              <a:sym typeface="Times New Roman" pitchFamily="18" charset="0"/>
            </a:endParaRPr>
          </a:p>
        </p:txBody>
      </p:sp>
      <p:sp>
        <p:nvSpPr>
          <p:cNvPr id="27" name="圆角矩形 27"/>
          <p:cNvSpPr>
            <a:spLocks/>
          </p:cNvSpPr>
          <p:nvPr/>
        </p:nvSpPr>
        <p:spPr bwMode="auto">
          <a:xfrm>
            <a:off x="5444364" y="3972977"/>
            <a:ext cx="351772" cy="756500"/>
          </a:xfrm>
          <a:prstGeom prst="roundRect">
            <a:avLst>
              <a:gd name="adj" fmla="val 50000"/>
            </a:avLst>
          </a:prstGeom>
          <a:noFill/>
          <a:ln w="38100" cap="flat" cmpd="sng">
            <a:solidFill>
              <a:srgbClr val="7030A0"/>
            </a:solidFill>
            <a:prstDash val="sysDash"/>
            <a:bevel/>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zh-CN" sz="3200" b="1" i="1">
              <a:latin typeface="+mn-lt"/>
              <a:ea typeface="+mn-ea"/>
              <a:sym typeface="Times New Roman" pitchFamily="18" charset="0"/>
            </a:endParaRPr>
          </a:p>
        </p:txBody>
      </p:sp>
      <p:sp>
        <p:nvSpPr>
          <p:cNvPr id="28" name="圆角矩形 27"/>
          <p:cNvSpPr>
            <a:spLocks/>
          </p:cNvSpPr>
          <p:nvPr/>
        </p:nvSpPr>
        <p:spPr bwMode="auto">
          <a:xfrm rot="16200000">
            <a:off x="6737771" y="2129370"/>
            <a:ext cx="226333" cy="490218"/>
          </a:xfrm>
          <a:prstGeom prst="roundRect">
            <a:avLst>
              <a:gd name="adj" fmla="val 50000"/>
            </a:avLst>
          </a:prstGeom>
          <a:noFill/>
          <a:ln w="38100" cap="flat" cmpd="sng">
            <a:solidFill>
              <a:srgbClr val="FF3399"/>
            </a:solidFill>
            <a:prstDash val="sysDash"/>
            <a:bevel/>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zh-CN" sz="3200" b="1" i="1">
              <a:latin typeface="+mn-lt"/>
              <a:ea typeface="+mn-ea"/>
              <a:sym typeface="Times New Roman" pitchFamily="18" charset="0"/>
            </a:endParaRPr>
          </a:p>
        </p:txBody>
      </p:sp>
      <p:sp>
        <p:nvSpPr>
          <p:cNvPr id="30" name="圆角矩形 29"/>
          <p:cNvSpPr>
            <a:spLocks/>
          </p:cNvSpPr>
          <p:nvPr/>
        </p:nvSpPr>
        <p:spPr bwMode="auto">
          <a:xfrm rot="16200000">
            <a:off x="6737772" y="4021036"/>
            <a:ext cx="226333" cy="490218"/>
          </a:xfrm>
          <a:prstGeom prst="roundRect">
            <a:avLst>
              <a:gd name="adj" fmla="val 50000"/>
            </a:avLst>
          </a:prstGeom>
          <a:noFill/>
          <a:ln w="38100" cap="flat" cmpd="sng">
            <a:solidFill>
              <a:srgbClr val="FF3399"/>
            </a:solidFill>
            <a:prstDash val="sysDash"/>
            <a:bevel/>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zh-CN" sz="3200" b="1" i="1">
              <a:latin typeface="+mn-lt"/>
              <a:ea typeface="+mn-ea"/>
              <a:sym typeface="Times New Roman" pitchFamily="18" charset="0"/>
            </a:endParaRPr>
          </a:p>
        </p:txBody>
      </p:sp>
      <p:sp>
        <p:nvSpPr>
          <p:cNvPr id="31" name="圆角矩形 30"/>
          <p:cNvSpPr/>
          <p:nvPr/>
        </p:nvSpPr>
        <p:spPr>
          <a:xfrm>
            <a:off x="4355976" y="2202835"/>
            <a:ext cx="650471" cy="440923"/>
          </a:xfrm>
          <a:prstGeom prst="roundRect">
            <a:avLst/>
          </a:prstGeom>
          <a:solidFill>
            <a:schemeClr val="accent1">
              <a:alpha val="46000"/>
            </a:schemeClr>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spcBef>
                <a:spcPct val="0"/>
              </a:spcBef>
              <a:spcAft>
                <a:spcPct val="0"/>
              </a:spcAft>
              <a:buClrTx/>
              <a:buSzTx/>
              <a:buFontTx/>
              <a:buNone/>
            </a:pPr>
            <a:endParaRPr kumimoji="1" lang="zh-CN" altLang="en-US" sz="2400" b="0" i="0" u="none" strike="noStrike" cap="none" normalizeH="0" baseline="0">
              <a:ln>
                <a:solidFill>
                  <a:sysClr val="windowText" lastClr="000000"/>
                </a:solidFill>
              </a:ln>
              <a:solidFill>
                <a:schemeClr val="tx1"/>
              </a:solidFill>
              <a:effectLst/>
              <a:latin typeface="Times New Roman" pitchFamily="18" charset="0"/>
              <a:ea typeface="宋体" pitchFamily="2" charset="-122"/>
            </a:endParaRPr>
          </a:p>
        </p:txBody>
      </p:sp>
      <p:sp>
        <p:nvSpPr>
          <p:cNvPr id="32" name="圆角矩形 31"/>
          <p:cNvSpPr/>
          <p:nvPr/>
        </p:nvSpPr>
        <p:spPr>
          <a:xfrm>
            <a:off x="4463381" y="4083918"/>
            <a:ext cx="684684" cy="440923"/>
          </a:xfrm>
          <a:prstGeom prst="roundRect">
            <a:avLst/>
          </a:prstGeom>
          <a:solidFill>
            <a:schemeClr val="accent1">
              <a:alpha val="46000"/>
            </a:schemeClr>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spcBef>
                <a:spcPct val="0"/>
              </a:spcBef>
              <a:spcAft>
                <a:spcPct val="0"/>
              </a:spcAft>
              <a:buClrTx/>
              <a:buSzTx/>
              <a:buFontTx/>
              <a:buNone/>
            </a:pPr>
            <a:endParaRPr kumimoji="1" lang="zh-CN" altLang="en-US" sz="2400" b="0" i="0" u="none" strike="noStrike" cap="none" normalizeH="0" baseline="0">
              <a:ln>
                <a:solidFill>
                  <a:sysClr val="windowText" lastClr="000000"/>
                </a:solidFill>
              </a:ln>
              <a:solidFill>
                <a:schemeClr val="tx1"/>
              </a:solidFill>
              <a:effectLst/>
              <a:latin typeface="Times New Roman" pitchFamily="18" charset="0"/>
              <a:ea typeface="宋体" pitchFamily="2" charset="-122"/>
            </a:endParaRPr>
          </a:p>
        </p:txBody>
      </p:sp>
      <p:sp>
        <p:nvSpPr>
          <p:cNvPr id="3" name="TextBox 2"/>
          <p:cNvSpPr txBox="1"/>
          <p:nvPr/>
        </p:nvSpPr>
        <p:spPr>
          <a:xfrm>
            <a:off x="251520" y="3579862"/>
            <a:ext cx="432048" cy="1107996"/>
          </a:xfrm>
          <a:prstGeom prst="rect">
            <a:avLst/>
          </a:prstGeom>
          <a:noFill/>
        </p:spPr>
        <p:txBody>
          <a:bodyPr wrap="square" rtlCol="0">
            <a:spAutoFit/>
          </a:bodyPr>
          <a:lstStyle/>
          <a:p>
            <a:r>
              <a:rPr lang="en-US" altLang="zh-CN" sz="2000" b="1" dirty="0"/>
              <a:t>+</a:t>
            </a:r>
          </a:p>
          <a:p>
            <a:endParaRPr lang="en-US" altLang="zh-CN" sz="2000" b="1" dirty="0"/>
          </a:p>
          <a:p>
            <a:endParaRPr lang="en-US" altLang="zh-CN" sz="800" b="1" dirty="0"/>
          </a:p>
          <a:p>
            <a:r>
              <a:rPr lang="en-US" altLang="zh-CN" sz="1800" b="1" dirty="0">
                <a:latin typeface="Times New Roman"/>
                <a:cs typeface="Times New Roman"/>
              </a:rPr>
              <a:t>─</a:t>
            </a:r>
            <a:endParaRPr lang="zh-CN" altLang="en-US" sz="1800" b="1" dirty="0"/>
          </a:p>
        </p:txBody>
      </p:sp>
    </p:spTree>
    <p:extLst>
      <p:ext uri="{BB962C8B-B14F-4D97-AF65-F5344CB8AC3E}">
        <p14:creationId xmlns:p14="http://schemas.microsoft.com/office/powerpoint/2010/main" val="29057750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6"/>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grpId="0" nodeType="clickEffect">
                                  <p:stCondLst>
                                    <p:cond delay="0"/>
                                  </p:stCondLst>
                                  <p:childTnLst>
                                    <p:set>
                                      <p:cBhvr>
                                        <p:cTn id="17" dur="1" fill="hold">
                                          <p:stCondLst>
                                            <p:cond delay="0"/>
                                          </p:stCondLst>
                                        </p:cTn>
                                        <p:tgtEl>
                                          <p:spTgt spid="122"/>
                                        </p:tgtEl>
                                        <p:attrNameLst>
                                          <p:attrName>style.visibility</p:attrName>
                                        </p:attrNameLst>
                                      </p:cBhvr>
                                      <p:to>
                                        <p:strVal val="visible"/>
                                      </p:to>
                                    </p:set>
                                    <p:animEffect transition="in" filter="wheel(1)">
                                      <p:cBhvr>
                                        <p:cTn id="18" dur="500"/>
                                        <p:tgtEl>
                                          <p:spTgt spid="122"/>
                                        </p:tgtEl>
                                      </p:cBhvr>
                                    </p:animEffect>
                                  </p:childTnLst>
                                </p:cTn>
                              </p:par>
                              <p:par>
                                <p:cTn id="19" presetID="21" presetClass="entr" presetSubtype="1" fill="hold" grpId="0" nodeType="withEffect">
                                  <p:stCondLst>
                                    <p:cond delay="0"/>
                                  </p:stCondLst>
                                  <p:childTnLst>
                                    <p:set>
                                      <p:cBhvr>
                                        <p:cTn id="20" dur="1" fill="hold">
                                          <p:stCondLst>
                                            <p:cond delay="0"/>
                                          </p:stCondLst>
                                        </p:cTn>
                                        <p:tgtEl>
                                          <p:spTgt spid="123"/>
                                        </p:tgtEl>
                                        <p:attrNameLst>
                                          <p:attrName>style.visibility</p:attrName>
                                        </p:attrNameLst>
                                      </p:cBhvr>
                                      <p:to>
                                        <p:strVal val="visible"/>
                                      </p:to>
                                    </p:set>
                                    <p:animEffect transition="in" filter="wheel(1)">
                                      <p:cBhvr>
                                        <p:cTn id="21" dur="500"/>
                                        <p:tgtEl>
                                          <p:spTgt spid="123"/>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grpId="0" nodeType="clickEffect">
                                  <p:stCondLst>
                                    <p:cond delay="0"/>
                                  </p:stCondLst>
                                  <p:childTnLst>
                                    <p:set>
                                      <p:cBhvr>
                                        <p:cTn id="25" dur="1" fill="hold">
                                          <p:stCondLst>
                                            <p:cond delay="0"/>
                                          </p:stCondLst>
                                        </p:cTn>
                                        <p:tgtEl>
                                          <p:spTgt spid="124"/>
                                        </p:tgtEl>
                                        <p:attrNameLst>
                                          <p:attrName>style.visibility</p:attrName>
                                        </p:attrNameLst>
                                      </p:cBhvr>
                                      <p:to>
                                        <p:strVal val="visible"/>
                                      </p:to>
                                    </p:set>
                                    <p:animEffect transition="in" filter="wheel(1)">
                                      <p:cBhvr>
                                        <p:cTn id="26" dur="500"/>
                                        <p:tgtEl>
                                          <p:spTgt spid="124"/>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125"/>
                                        </p:tgtEl>
                                        <p:attrNameLst>
                                          <p:attrName>style.visibility</p:attrName>
                                        </p:attrNameLst>
                                      </p:cBhvr>
                                      <p:to>
                                        <p:strVal val="visible"/>
                                      </p:to>
                                    </p:set>
                                    <p:animEffect transition="in" filter="wheel(1)">
                                      <p:cBhvr>
                                        <p:cTn id="29" dur="500"/>
                                        <p:tgtEl>
                                          <p:spTgt spid="125"/>
                                        </p:tgtEl>
                                      </p:cBhvr>
                                    </p:animEffect>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grpId="0" nodeType="clickEffect">
                                  <p:stCondLst>
                                    <p:cond delay="0"/>
                                  </p:stCondLst>
                                  <p:childTnLst>
                                    <p:set>
                                      <p:cBhvr>
                                        <p:cTn id="33" dur="1" fill="hold">
                                          <p:stCondLst>
                                            <p:cond delay="0"/>
                                          </p:stCondLst>
                                        </p:cTn>
                                        <p:tgtEl>
                                          <p:spTgt spid="126"/>
                                        </p:tgtEl>
                                        <p:attrNameLst>
                                          <p:attrName>style.visibility</p:attrName>
                                        </p:attrNameLst>
                                      </p:cBhvr>
                                      <p:to>
                                        <p:strVal val="visible"/>
                                      </p:to>
                                    </p:set>
                                    <p:animEffect transition="in" filter="wheel(1)">
                                      <p:cBhvr>
                                        <p:cTn id="34" dur="500"/>
                                        <p:tgtEl>
                                          <p:spTgt spid="126"/>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127"/>
                                        </p:tgtEl>
                                        <p:attrNameLst>
                                          <p:attrName>style.visibility</p:attrName>
                                        </p:attrNameLst>
                                      </p:cBhvr>
                                      <p:to>
                                        <p:strVal val="visible"/>
                                      </p:to>
                                    </p:set>
                                    <p:animEffect transition="in" filter="wheel(1)">
                                      <p:cBhvr>
                                        <p:cTn id="37" dur="500"/>
                                        <p:tgtEl>
                                          <p:spTgt spid="127"/>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80"/>
                                        </p:tgtEl>
                                        <p:attrNameLst>
                                          <p:attrName>style.visibility</p:attrName>
                                        </p:attrNameLst>
                                      </p:cBhvr>
                                      <p:to>
                                        <p:strVal val="visible"/>
                                      </p:to>
                                    </p:set>
                                    <p:animEffect transition="in" filter="blinds(horizontal)">
                                      <p:cBhvr>
                                        <p:cTn id="42" dur="500"/>
                                        <p:tgtEl>
                                          <p:spTgt spid="80"/>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128"/>
                                        </p:tgtEl>
                                        <p:attrNameLst>
                                          <p:attrName>style.visibility</p:attrName>
                                        </p:attrNameLst>
                                      </p:cBhvr>
                                      <p:to>
                                        <p:strVal val="visible"/>
                                      </p:to>
                                    </p:set>
                                    <p:animEffect transition="in" filter="blinds(horizontal)">
                                      <p:cBhvr>
                                        <p:cTn id="45" dur="500"/>
                                        <p:tgtEl>
                                          <p:spTgt spid="128"/>
                                        </p:tgtEl>
                                      </p:cBhvr>
                                    </p:animEffect>
                                  </p:childTnLst>
                                </p:cTn>
                              </p:par>
                            </p:childTnLst>
                          </p:cTn>
                        </p:par>
                      </p:childTnLst>
                    </p:cTn>
                  </p:par>
                  <p:par>
                    <p:cTn id="46" fill="hold">
                      <p:stCondLst>
                        <p:cond delay="indefinite"/>
                      </p:stCondLst>
                      <p:childTnLst>
                        <p:par>
                          <p:cTn id="47" fill="hold">
                            <p:stCondLst>
                              <p:cond delay="0"/>
                            </p:stCondLst>
                            <p:childTnLst>
                              <p:par>
                                <p:cTn id="48" presetID="1" presetClass="exit" presetSubtype="0" fill="hold" grpId="1" nodeType="clickEffect">
                                  <p:stCondLst>
                                    <p:cond delay="0"/>
                                  </p:stCondLst>
                                  <p:childTnLst>
                                    <p:set>
                                      <p:cBhvr>
                                        <p:cTn id="49" dur="1" fill="hold">
                                          <p:stCondLst>
                                            <p:cond delay="0"/>
                                          </p:stCondLst>
                                        </p:cTn>
                                        <p:tgtEl>
                                          <p:spTgt spid="122"/>
                                        </p:tgtEl>
                                        <p:attrNameLst>
                                          <p:attrName>style.visibility</p:attrName>
                                        </p:attrNameLst>
                                      </p:cBhvr>
                                      <p:to>
                                        <p:strVal val="hidden"/>
                                      </p:to>
                                    </p:set>
                                  </p:childTnLst>
                                </p:cTn>
                              </p:par>
                              <p:par>
                                <p:cTn id="50" presetID="1" presetClass="exit" presetSubtype="0" fill="hold" grpId="1" nodeType="withEffect">
                                  <p:stCondLst>
                                    <p:cond delay="0"/>
                                  </p:stCondLst>
                                  <p:childTnLst>
                                    <p:set>
                                      <p:cBhvr>
                                        <p:cTn id="51" dur="1" fill="hold">
                                          <p:stCondLst>
                                            <p:cond delay="0"/>
                                          </p:stCondLst>
                                        </p:cTn>
                                        <p:tgtEl>
                                          <p:spTgt spid="123"/>
                                        </p:tgtEl>
                                        <p:attrNameLst>
                                          <p:attrName>style.visibility</p:attrName>
                                        </p:attrNameLst>
                                      </p:cBhvr>
                                      <p:to>
                                        <p:strVal val="hidden"/>
                                      </p:to>
                                    </p:set>
                                  </p:childTnLst>
                                </p:cTn>
                              </p:par>
                              <p:par>
                                <p:cTn id="52" presetID="1" presetClass="exit" presetSubtype="0" fill="hold" grpId="1" nodeType="withEffect">
                                  <p:stCondLst>
                                    <p:cond delay="0"/>
                                  </p:stCondLst>
                                  <p:childTnLst>
                                    <p:set>
                                      <p:cBhvr>
                                        <p:cTn id="53" dur="1" fill="hold">
                                          <p:stCondLst>
                                            <p:cond delay="0"/>
                                          </p:stCondLst>
                                        </p:cTn>
                                        <p:tgtEl>
                                          <p:spTgt spid="124"/>
                                        </p:tgtEl>
                                        <p:attrNameLst>
                                          <p:attrName>style.visibility</p:attrName>
                                        </p:attrNameLst>
                                      </p:cBhvr>
                                      <p:to>
                                        <p:strVal val="hidden"/>
                                      </p:to>
                                    </p:set>
                                  </p:childTnLst>
                                </p:cTn>
                              </p:par>
                              <p:par>
                                <p:cTn id="54" presetID="1" presetClass="exit" presetSubtype="0" fill="hold" grpId="1" nodeType="withEffect">
                                  <p:stCondLst>
                                    <p:cond delay="0"/>
                                  </p:stCondLst>
                                  <p:childTnLst>
                                    <p:set>
                                      <p:cBhvr>
                                        <p:cTn id="55" dur="1" fill="hold">
                                          <p:stCondLst>
                                            <p:cond delay="0"/>
                                          </p:stCondLst>
                                        </p:cTn>
                                        <p:tgtEl>
                                          <p:spTgt spid="125"/>
                                        </p:tgtEl>
                                        <p:attrNameLst>
                                          <p:attrName>style.visibility</p:attrName>
                                        </p:attrNameLst>
                                      </p:cBhvr>
                                      <p:to>
                                        <p:strVal val="hidden"/>
                                      </p:to>
                                    </p:set>
                                  </p:childTnLst>
                                </p:cTn>
                              </p:par>
                              <p:par>
                                <p:cTn id="56" presetID="1" presetClass="exit" presetSubtype="0" fill="hold" grpId="1" nodeType="withEffect">
                                  <p:stCondLst>
                                    <p:cond delay="0"/>
                                  </p:stCondLst>
                                  <p:childTnLst>
                                    <p:set>
                                      <p:cBhvr>
                                        <p:cTn id="57" dur="1" fill="hold">
                                          <p:stCondLst>
                                            <p:cond delay="0"/>
                                          </p:stCondLst>
                                        </p:cTn>
                                        <p:tgtEl>
                                          <p:spTgt spid="126"/>
                                        </p:tgtEl>
                                        <p:attrNameLst>
                                          <p:attrName>style.visibility</p:attrName>
                                        </p:attrNameLst>
                                      </p:cBhvr>
                                      <p:to>
                                        <p:strVal val="hidden"/>
                                      </p:to>
                                    </p:set>
                                  </p:childTnLst>
                                </p:cTn>
                              </p:par>
                              <p:par>
                                <p:cTn id="58" presetID="1" presetClass="exit" presetSubtype="0" fill="hold" grpId="1" nodeType="withEffect">
                                  <p:stCondLst>
                                    <p:cond delay="0"/>
                                  </p:stCondLst>
                                  <p:childTnLst>
                                    <p:set>
                                      <p:cBhvr>
                                        <p:cTn id="59" dur="1" fill="hold">
                                          <p:stCondLst>
                                            <p:cond delay="0"/>
                                          </p:stCondLst>
                                        </p:cTn>
                                        <p:tgtEl>
                                          <p:spTgt spid="127"/>
                                        </p:tgtEl>
                                        <p:attrNameLst>
                                          <p:attrName>style.visibility</p:attrName>
                                        </p:attrNameLst>
                                      </p:cBhvr>
                                      <p:to>
                                        <p:strVal val="hidden"/>
                                      </p:to>
                                    </p:set>
                                  </p:childTnLst>
                                </p:cTn>
                              </p:par>
                              <p:par>
                                <p:cTn id="60" presetID="1" presetClass="exit" presetSubtype="0" fill="hold" grpId="1" nodeType="withEffect">
                                  <p:stCondLst>
                                    <p:cond delay="0"/>
                                  </p:stCondLst>
                                  <p:childTnLst>
                                    <p:set>
                                      <p:cBhvr>
                                        <p:cTn id="61" dur="1" fill="hold">
                                          <p:stCondLst>
                                            <p:cond delay="0"/>
                                          </p:stCondLst>
                                        </p:cTn>
                                        <p:tgtEl>
                                          <p:spTgt spid="80"/>
                                        </p:tgtEl>
                                        <p:attrNameLst>
                                          <p:attrName>style.visibility</p:attrName>
                                        </p:attrNameLst>
                                      </p:cBhvr>
                                      <p:to>
                                        <p:strVal val="hidden"/>
                                      </p:to>
                                    </p:set>
                                  </p:childTnLst>
                                </p:cTn>
                              </p:par>
                              <p:par>
                                <p:cTn id="62" presetID="1" presetClass="exit" presetSubtype="0" fill="hold" grpId="1" nodeType="withEffect">
                                  <p:stCondLst>
                                    <p:cond delay="0"/>
                                  </p:stCondLst>
                                  <p:childTnLst>
                                    <p:set>
                                      <p:cBhvr>
                                        <p:cTn id="63" dur="1" fill="hold">
                                          <p:stCondLst>
                                            <p:cond delay="0"/>
                                          </p:stCondLst>
                                        </p:cTn>
                                        <p:tgtEl>
                                          <p:spTgt spid="128"/>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grpId="0" nodeType="click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left)">
                                      <p:cBhvr>
                                        <p:cTn id="68" dur="500"/>
                                        <p:tgtEl>
                                          <p:spTgt spid="26"/>
                                        </p:tgtEl>
                                      </p:cBhvr>
                                    </p:animEffect>
                                  </p:childTnLst>
                                </p:cTn>
                              </p:par>
                              <p:par>
                                <p:cTn id="69" presetID="22" presetClass="entr" presetSubtype="8" fill="hold" nodeType="with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wipe(left)">
                                      <p:cBhvr>
                                        <p:cTn id="71" dur="500"/>
                                        <p:tgtEl>
                                          <p:spTgt spid="4"/>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nodeType="clickEffect">
                                  <p:stCondLst>
                                    <p:cond delay="0"/>
                                  </p:stCondLst>
                                  <p:childTnLst>
                                    <p:set>
                                      <p:cBhvr>
                                        <p:cTn id="75" dur="1" fill="hold">
                                          <p:stCondLst>
                                            <p:cond delay="0"/>
                                          </p:stCondLst>
                                        </p:cTn>
                                        <p:tgtEl>
                                          <p:spTgt spid="2"/>
                                        </p:tgtEl>
                                        <p:attrNameLst>
                                          <p:attrName>style.visibility</p:attrName>
                                        </p:attrNameLst>
                                      </p:cBhvr>
                                      <p:to>
                                        <p:strVal val="visible"/>
                                      </p:to>
                                    </p:set>
                                    <p:animEffect transition="in" filter="wipe(down)">
                                      <p:cBhvr>
                                        <p:cTn id="76" dur="500"/>
                                        <p:tgtEl>
                                          <p:spTgt spid="2"/>
                                        </p:tgtEl>
                                      </p:cBhvr>
                                    </p:animEffect>
                                  </p:childTnLst>
                                </p:cTn>
                              </p:par>
                            </p:childTnLst>
                          </p:cTn>
                        </p:par>
                      </p:childTnLst>
                    </p:cTn>
                  </p:par>
                  <p:par>
                    <p:cTn id="77" fill="hold">
                      <p:stCondLst>
                        <p:cond delay="indefinite"/>
                      </p:stCondLst>
                      <p:childTnLst>
                        <p:par>
                          <p:cTn id="78" fill="hold">
                            <p:stCondLst>
                              <p:cond delay="0"/>
                            </p:stCondLst>
                            <p:childTnLst>
                              <p:par>
                                <p:cTn id="79" presetID="16" presetClass="entr" presetSubtype="21" fill="hold" nodeType="click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barn(inVertical)">
                                      <p:cBhvr>
                                        <p:cTn id="81" dur="500"/>
                                        <p:tgtEl>
                                          <p:spTgt spid="12"/>
                                        </p:tgtEl>
                                      </p:cBhvr>
                                    </p:animEffect>
                                  </p:childTnLst>
                                </p:cTn>
                              </p:par>
                            </p:childTnLst>
                          </p:cTn>
                        </p:par>
                      </p:childTnLst>
                    </p:cTn>
                  </p:par>
                  <p:par>
                    <p:cTn id="82" fill="hold">
                      <p:stCondLst>
                        <p:cond delay="indefinite"/>
                      </p:stCondLst>
                      <p:childTnLst>
                        <p:par>
                          <p:cTn id="83" fill="hold">
                            <p:stCondLst>
                              <p:cond delay="0"/>
                            </p:stCondLst>
                            <p:childTnLst>
                              <p:par>
                                <p:cTn id="84" presetID="21" presetClass="entr" presetSubtype="1" fill="hold" grpId="0" nodeType="click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wheel(1)">
                                      <p:cBhvr>
                                        <p:cTn id="86" dur="500"/>
                                        <p:tgtEl>
                                          <p:spTgt spid="24"/>
                                        </p:tgtEl>
                                      </p:cBhvr>
                                    </p:animEffect>
                                  </p:childTnLst>
                                </p:cTn>
                              </p:par>
                              <p:par>
                                <p:cTn id="87" presetID="21" presetClass="entr" presetSubtype="1" fill="hold" grpId="0" nodeType="withEffect">
                                  <p:stCondLst>
                                    <p:cond delay="0"/>
                                  </p:stCondLst>
                                  <p:childTnLst>
                                    <p:set>
                                      <p:cBhvr>
                                        <p:cTn id="88" dur="1" fill="hold">
                                          <p:stCondLst>
                                            <p:cond delay="0"/>
                                          </p:stCondLst>
                                        </p:cTn>
                                        <p:tgtEl>
                                          <p:spTgt spid="27"/>
                                        </p:tgtEl>
                                        <p:attrNameLst>
                                          <p:attrName>style.visibility</p:attrName>
                                        </p:attrNameLst>
                                      </p:cBhvr>
                                      <p:to>
                                        <p:strVal val="visible"/>
                                      </p:to>
                                    </p:set>
                                    <p:animEffect transition="in" filter="wheel(1)">
                                      <p:cBhvr>
                                        <p:cTn id="89" dur="500"/>
                                        <p:tgtEl>
                                          <p:spTgt spid="27"/>
                                        </p:tgtEl>
                                      </p:cBhvr>
                                    </p:animEffect>
                                  </p:childTnLst>
                                </p:cTn>
                              </p:par>
                            </p:childTnLst>
                          </p:cTn>
                        </p:par>
                      </p:childTnLst>
                    </p:cTn>
                  </p:par>
                  <p:par>
                    <p:cTn id="90" fill="hold">
                      <p:stCondLst>
                        <p:cond delay="indefinite"/>
                      </p:stCondLst>
                      <p:childTnLst>
                        <p:par>
                          <p:cTn id="91" fill="hold">
                            <p:stCondLst>
                              <p:cond delay="0"/>
                            </p:stCondLst>
                            <p:childTnLst>
                              <p:par>
                                <p:cTn id="92" presetID="21" presetClass="entr" presetSubtype="1" fill="hold" grpId="0" nodeType="click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wheel(1)">
                                      <p:cBhvr>
                                        <p:cTn id="94" dur="500"/>
                                        <p:tgtEl>
                                          <p:spTgt spid="28"/>
                                        </p:tgtEl>
                                      </p:cBhvr>
                                    </p:animEffect>
                                  </p:childTnLst>
                                </p:cTn>
                              </p:par>
                              <p:par>
                                <p:cTn id="95" presetID="21" presetClass="entr" presetSubtype="1" fill="hold" grpId="0" nodeType="withEffect">
                                  <p:stCondLst>
                                    <p:cond delay="0"/>
                                  </p:stCondLst>
                                  <p:childTnLst>
                                    <p:set>
                                      <p:cBhvr>
                                        <p:cTn id="96" dur="1" fill="hold">
                                          <p:stCondLst>
                                            <p:cond delay="0"/>
                                          </p:stCondLst>
                                        </p:cTn>
                                        <p:tgtEl>
                                          <p:spTgt spid="30"/>
                                        </p:tgtEl>
                                        <p:attrNameLst>
                                          <p:attrName>style.visibility</p:attrName>
                                        </p:attrNameLst>
                                      </p:cBhvr>
                                      <p:to>
                                        <p:strVal val="visible"/>
                                      </p:to>
                                    </p:set>
                                    <p:animEffect transition="in" filter="wheel(1)">
                                      <p:cBhvr>
                                        <p:cTn id="97" dur="500"/>
                                        <p:tgtEl>
                                          <p:spTgt spid="30"/>
                                        </p:tgtEl>
                                      </p:cBhvr>
                                    </p:animEffect>
                                  </p:childTnLst>
                                </p:cTn>
                              </p:par>
                            </p:childTnLst>
                          </p:cTn>
                        </p:par>
                      </p:childTnLst>
                    </p:cTn>
                  </p:par>
                  <p:par>
                    <p:cTn id="98" fill="hold">
                      <p:stCondLst>
                        <p:cond delay="indefinite"/>
                      </p:stCondLst>
                      <p:childTnLst>
                        <p:par>
                          <p:cTn id="99" fill="hold">
                            <p:stCondLst>
                              <p:cond delay="0"/>
                            </p:stCondLst>
                            <p:childTnLst>
                              <p:par>
                                <p:cTn id="100" presetID="3" presetClass="entr" presetSubtype="10" fill="hold" grpId="0" nodeType="click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blinds(horizontal)">
                                      <p:cBhvr>
                                        <p:cTn id="102" dur="500"/>
                                        <p:tgtEl>
                                          <p:spTgt spid="31"/>
                                        </p:tgtEl>
                                      </p:cBhvr>
                                    </p:animEffect>
                                  </p:childTnLst>
                                </p:cTn>
                              </p:par>
                            </p:childTnLst>
                          </p:cTn>
                        </p:par>
                        <p:par>
                          <p:cTn id="103" fill="hold">
                            <p:stCondLst>
                              <p:cond delay="500"/>
                            </p:stCondLst>
                            <p:childTnLst>
                              <p:par>
                                <p:cTn id="104" presetID="3" presetClass="entr" presetSubtype="10" fill="hold" grpId="0" nodeType="afterEffect">
                                  <p:stCondLst>
                                    <p:cond delay="0"/>
                                  </p:stCondLst>
                                  <p:childTnLst>
                                    <p:set>
                                      <p:cBhvr>
                                        <p:cTn id="105" dur="1" fill="hold">
                                          <p:stCondLst>
                                            <p:cond delay="0"/>
                                          </p:stCondLst>
                                        </p:cTn>
                                        <p:tgtEl>
                                          <p:spTgt spid="32"/>
                                        </p:tgtEl>
                                        <p:attrNameLst>
                                          <p:attrName>style.visibility</p:attrName>
                                        </p:attrNameLst>
                                      </p:cBhvr>
                                      <p:to>
                                        <p:strVal val="visible"/>
                                      </p:to>
                                    </p:set>
                                    <p:animEffect transition="in" filter="blinds(horizontal)">
                                      <p:cBhvr>
                                        <p:cTn id="10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bldLvl="0" animBg="1"/>
      <p:bldP spid="80" grpId="1" animBg="1"/>
      <p:bldP spid="122" grpId="0" bldLvl="0" animBg="1" autoUpdateAnimBg="0"/>
      <p:bldP spid="122" grpId="1" animBg="1"/>
      <p:bldP spid="123" grpId="0" bldLvl="0" animBg="1" autoUpdateAnimBg="0"/>
      <p:bldP spid="123" grpId="1" animBg="1"/>
      <p:bldP spid="124" grpId="0" bldLvl="0" animBg="1" autoUpdateAnimBg="0"/>
      <p:bldP spid="124" grpId="1" animBg="1"/>
      <p:bldP spid="125" grpId="0" bldLvl="0" animBg="1" autoUpdateAnimBg="0"/>
      <p:bldP spid="125" grpId="1" animBg="1"/>
      <p:bldP spid="126" grpId="0" bldLvl="0" animBg="1" autoUpdateAnimBg="0"/>
      <p:bldP spid="126" grpId="1" animBg="1"/>
      <p:bldP spid="127" grpId="0" bldLvl="0" animBg="1" autoUpdateAnimBg="0"/>
      <p:bldP spid="127" grpId="1" animBg="1"/>
      <p:bldP spid="128" grpId="0" bldLvl="0" animBg="1"/>
      <p:bldP spid="128" grpId="1" animBg="1"/>
      <p:bldP spid="26" grpId="0" animBg="1"/>
      <p:bldP spid="24" grpId="0" bldLvl="0" animBg="1" autoUpdateAnimBg="0"/>
      <p:bldP spid="27" grpId="0" bldLvl="0" animBg="1" autoUpdateAnimBg="0"/>
      <p:bldP spid="28" grpId="0" bldLvl="0" animBg="1" autoUpdateAnimBg="0"/>
      <p:bldP spid="30" grpId="0" bldLvl="0" animBg="1" autoUpdateAnimBg="0"/>
      <p:bldP spid="31" grpId="0" bldLvl="0" animBg="1"/>
      <p:bldP spid="32"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71411" y="268288"/>
            <a:ext cx="2541664" cy="1348104"/>
            <a:chOff x="314880" y="1682071"/>
            <a:chExt cx="2541664" cy="1348104"/>
          </a:xfrm>
        </p:grpSpPr>
        <p:grpSp>
          <p:nvGrpSpPr>
            <p:cNvPr id="2" name="组合 1"/>
            <p:cNvGrpSpPr/>
            <p:nvPr/>
          </p:nvGrpSpPr>
          <p:grpSpPr>
            <a:xfrm>
              <a:off x="478469" y="1682071"/>
              <a:ext cx="2378075" cy="1348104"/>
              <a:chOff x="426529" y="1715588"/>
              <a:chExt cx="2378075" cy="1348104"/>
            </a:xfrm>
          </p:grpSpPr>
          <p:graphicFrame>
            <p:nvGraphicFramePr>
              <p:cNvPr id="4" name="对象 3"/>
              <p:cNvGraphicFramePr>
                <a:graphicFrameLocks noChangeAspect="1"/>
              </p:cNvGraphicFramePr>
              <p:nvPr>
                <p:extLst>
                  <p:ext uri="{D42A27DB-BD31-4B8C-83A1-F6EECF244321}">
                    <p14:modId xmlns:p14="http://schemas.microsoft.com/office/powerpoint/2010/main" val="1745268215"/>
                  </p:ext>
                </p:extLst>
              </p:nvPr>
            </p:nvGraphicFramePr>
            <p:xfrm>
              <a:off x="426529" y="1715588"/>
              <a:ext cx="2378075" cy="828675"/>
            </p:xfrm>
            <a:graphic>
              <a:graphicData uri="http://schemas.openxmlformats.org/presentationml/2006/ole">
                <mc:AlternateContent xmlns:mc="http://schemas.openxmlformats.org/markup-compatibility/2006">
                  <mc:Choice xmlns:v="urn:schemas-microsoft-com:vml" Requires="v">
                    <p:oleObj name="Equation" r:id="rId3" imgW="1117440" imgH="393480" progId="Equation.DSMT4">
                      <p:embed/>
                    </p:oleObj>
                  </mc:Choice>
                  <mc:Fallback>
                    <p:oleObj name="Equation" r:id="rId3" imgW="1117440" imgH="393480" progId="Equation.DSMT4">
                      <p:embed/>
                      <p:pic>
                        <p:nvPicPr>
                          <p:cNvPr id="0" name=""/>
                          <p:cNvPicPr>
                            <a:picLocks noChangeAspect="1" noChangeArrowheads="1"/>
                          </p:cNvPicPr>
                          <p:nvPr/>
                        </p:nvPicPr>
                        <p:blipFill>
                          <a:blip r:embed="rId4"/>
                          <a:srcRect/>
                          <a:stretch>
                            <a:fillRect/>
                          </a:stretch>
                        </p:blipFill>
                        <p:spPr bwMode="auto">
                          <a:xfrm>
                            <a:off x="426529" y="1715588"/>
                            <a:ext cx="2378075" cy="828675"/>
                          </a:xfrm>
                          <a:prstGeom prst="rect">
                            <a:avLst/>
                          </a:prstGeom>
                          <a:noFill/>
                          <a:ln w="38100">
                            <a:noFill/>
                          </a:ln>
                          <a:effectLst/>
                        </p:spPr>
                      </p:pic>
                    </p:oleObj>
                  </mc:Fallback>
                </mc:AlternateContent>
              </a:graphicData>
            </a:graphic>
          </p:graphicFrame>
          <p:graphicFrame>
            <p:nvGraphicFramePr>
              <p:cNvPr id="22" name="对象 21"/>
              <p:cNvGraphicFramePr>
                <a:graphicFrameLocks noChangeAspect="1"/>
              </p:cNvGraphicFramePr>
              <p:nvPr>
                <p:extLst>
                  <p:ext uri="{D42A27DB-BD31-4B8C-83A1-F6EECF244321}">
                    <p14:modId xmlns:p14="http://schemas.microsoft.com/office/powerpoint/2010/main" val="3053801543"/>
                  </p:ext>
                </p:extLst>
              </p:nvPr>
            </p:nvGraphicFramePr>
            <p:xfrm>
              <a:off x="465961" y="2547754"/>
              <a:ext cx="1419225" cy="515938"/>
            </p:xfrm>
            <a:graphic>
              <a:graphicData uri="http://schemas.openxmlformats.org/presentationml/2006/ole">
                <mc:AlternateContent xmlns:mc="http://schemas.openxmlformats.org/markup-compatibility/2006">
                  <mc:Choice xmlns:v="urn:schemas-microsoft-com:vml" Requires="v">
                    <p:oleObj name="Equation" r:id="rId5" imgW="660240" imgH="241200" progId="Equation.DSMT4">
                      <p:embed/>
                    </p:oleObj>
                  </mc:Choice>
                  <mc:Fallback>
                    <p:oleObj name="Equation" r:id="rId5" imgW="660240" imgH="241200" progId="Equation.DSMT4">
                      <p:embed/>
                      <p:pic>
                        <p:nvPicPr>
                          <p:cNvPr id="0" name=""/>
                          <p:cNvPicPr>
                            <a:picLocks noChangeAspect="1" noChangeArrowheads="1"/>
                          </p:cNvPicPr>
                          <p:nvPr/>
                        </p:nvPicPr>
                        <p:blipFill>
                          <a:blip r:embed="rId6"/>
                          <a:srcRect/>
                          <a:stretch>
                            <a:fillRect/>
                          </a:stretch>
                        </p:blipFill>
                        <p:spPr bwMode="auto">
                          <a:xfrm>
                            <a:off x="465961" y="2547754"/>
                            <a:ext cx="1419225" cy="515938"/>
                          </a:xfrm>
                          <a:prstGeom prst="rect">
                            <a:avLst/>
                          </a:prstGeom>
                          <a:noFill/>
                          <a:ln>
                            <a:noFill/>
                          </a:ln>
                        </p:spPr>
                      </p:pic>
                    </p:oleObj>
                  </mc:Fallback>
                </mc:AlternateContent>
              </a:graphicData>
            </a:graphic>
          </p:graphicFrame>
        </p:grpSp>
        <p:sp>
          <p:nvSpPr>
            <p:cNvPr id="28" name="AutoShape 39"/>
            <p:cNvSpPr>
              <a:spLocks/>
            </p:cNvSpPr>
            <p:nvPr/>
          </p:nvSpPr>
          <p:spPr bwMode="auto">
            <a:xfrm>
              <a:off x="314880" y="1969061"/>
              <a:ext cx="179945" cy="826084"/>
            </a:xfrm>
            <a:prstGeom prst="leftBrace">
              <a:avLst>
                <a:gd name="adj1" fmla="val 41667"/>
                <a:gd name="adj2" fmla="val 50000"/>
              </a:avLst>
            </a:prstGeom>
            <a:ln>
              <a:headEnd/>
              <a:tailEnd/>
            </a:ln>
          </p:spPr>
          <p:style>
            <a:lnRef idx="3">
              <a:schemeClr val="accent2"/>
            </a:lnRef>
            <a:fillRef idx="0">
              <a:schemeClr val="accent2"/>
            </a:fillRef>
            <a:effectRef idx="2">
              <a:schemeClr val="accent2"/>
            </a:effectRef>
            <a:fontRef idx="minor">
              <a:schemeClr val="tx1"/>
            </a:fontRef>
          </p:style>
          <p:txBody>
            <a:bodyPr wrap="none" lIns="90000" tIns="46800" rIns="90000" bIns="46800" anchor="ctr">
              <a:spAutoFit/>
            </a:bodyPr>
            <a:lstStyle/>
            <a:p>
              <a:endParaRPr lang="zh-CN" altLang="en-US"/>
            </a:p>
          </p:txBody>
        </p:sp>
      </p:grpSp>
      <p:sp>
        <p:nvSpPr>
          <p:cNvPr id="35" name="Text Box 9"/>
          <p:cNvSpPr txBox="1">
            <a:spLocks noChangeArrowheads="1"/>
          </p:cNvSpPr>
          <p:nvPr/>
        </p:nvSpPr>
        <p:spPr bwMode="auto">
          <a:xfrm>
            <a:off x="3203847" y="603221"/>
            <a:ext cx="2040943" cy="461665"/>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b="1" dirty="0">
                <a:latin typeface="+mn-lt"/>
              </a:rPr>
              <a:t>解的形式为：</a:t>
            </a:r>
          </a:p>
        </p:txBody>
      </p:sp>
      <p:sp>
        <p:nvSpPr>
          <p:cNvPr id="37" name="AutoShape 11"/>
          <p:cNvSpPr>
            <a:spLocks/>
          </p:cNvSpPr>
          <p:nvPr/>
        </p:nvSpPr>
        <p:spPr bwMode="auto">
          <a:xfrm>
            <a:off x="7596336" y="1299338"/>
            <a:ext cx="845062" cy="461665"/>
          </a:xfrm>
          <a:prstGeom prst="callout2">
            <a:avLst>
              <a:gd name="adj1" fmla="val 24491"/>
              <a:gd name="adj2" fmla="val -6356"/>
              <a:gd name="adj3" fmla="val 24491"/>
              <a:gd name="adj4" fmla="val -10333"/>
              <a:gd name="adj5" fmla="val -64449"/>
              <a:gd name="adj6" fmla="val 15842"/>
            </a:avLst>
          </a:prstGeom>
          <a:solidFill>
            <a:srgbClr val="00FF00"/>
          </a:solidFill>
          <a:ln>
            <a:headEnd/>
            <a:tailEnd/>
          </a:ln>
        </p:spPr>
        <p:style>
          <a:lnRef idx="2">
            <a:schemeClr val="accent6"/>
          </a:lnRef>
          <a:fillRef idx="1">
            <a:schemeClr val="lt1"/>
          </a:fillRef>
          <a:effectRef idx="0">
            <a:schemeClr val="accent6"/>
          </a:effectRef>
          <a:fontRef idx="minor">
            <a:schemeClr val="dk1"/>
          </a:fontRef>
        </p:style>
        <p:txBody>
          <a:bodyPr wrap="square" anchor="ctr">
            <a:spAutoFit/>
          </a:bodyPr>
          <a:lstStyle/>
          <a:p>
            <a:r>
              <a:rPr lang="zh-CN" altLang="en-US" b="1" dirty="0">
                <a:latin typeface="+mn-lt"/>
              </a:rPr>
              <a:t>特解</a:t>
            </a:r>
          </a:p>
        </p:txBody>
      </p:sp>
      <p:sp>
        <p:nvSpPr>
          <p:cNvPr id="38" name="AutoShape 12"/>
          <p:cNvSpPr>
            <a:spLocks/>
          </p:cNvSpPr>
          <p:nvPr/>
        </p:nvSpPr>
        <p:spPr bwMode="auto">
          <a:xfrm>
            <a:off x="5565576" y="1305817"/>
            <a:ext cx="803425" cy="461665"/>
          </a:xfrm>
          <a:prstGeom prst="callout1">
            <a:avLst>
              <a:gd name="adj1" fmla="val 24491"/>
              <a:gd name="adj2" fmla="val 109412"/>
              <a:gd name="adj3" fmla="val -49319"/>
              <a:gd name="adj4" fmla="val 128037"/>
            </a:avLst>
          </a:prstGeom>
          <a:solidFill>
            <a:srgbClr val="00FF00"/>
          </a:solidFill>
          <a:ln>
            <a:solidFill>
              <a:srgbClr val="3333FF"/>
            </a:solidFill>
            <a:headEnd/>
            <a:tailEnd/>
          </a:ln>
        </p:spPr>
        <p:style>
          <a:lnRef idx="2">
            <a:schemeClr val="accent6"/>
          </a:lnRef>
          <a:fillRef idx="1">
            <a:schemeClr val="lt1"/>
          </a:fillRef>
          <a:effectRef idx="0">
            <a:schemeClr val="accent6"/>
          </a:effectRef>
          <a:fontRef idx="minor">
            <a:schemeClr val="dk1"/>
          </a:fontRef>
        </p:style>
        <p:txBody>
          <a:bodyPr wrap="none" anchor="ctr">
            <a:spAutoFit/>
          </a:bodyPr>
          <a:lstStyle/>
          <a:p>
            <a:r>
              <a:rPr lang="zh-CN" altLang="en-US" b="1" dirty="0">
                <a:latin typeface="+mn-lt"/>
              </a:rPr>
              <a:t>通解</a:t>
            </a:r>
          </a:p>
        </p:txBody>
      </p:sp>
      <p:graphicFrame>
        <p:nvGraphicFramePr>
          <p:cNvPr id="8" name="对象 7"/>
          <p:cNvGraphicFramePr>
            <a:graphicFrameLocks noChangeAspect="1"/>
          </p:cNvGraphicFramePr>
          <p:nvPr>
            <p:extLst>
              <p:ext uri="{D42A27DB-BD31-4B8C-83A1-F6EECF244321}">
                <p14:modId xmlns:p14="http://schemas.microsoft.com/office/powerpoint/2010/main" val="3624216231"/>
              </p:ext>
            </p:extLst>
          </p:nvPr>
        </p:nvGraphicFramePr>
        <p:xfrm>
          <a:off x="5175250" y="539750"/>
          <a:ext cx="3605213" cy="600075"/>
        </p:xfrm>
        <a:graphic>
          <a:graphicData uri="http://schemas.openxmlformats.org/presentationml/2006/ole">
            <mc:AlternateContent xmlns:mc="http://schemas.openxmlformats.org/markup-compatibility/2006">
              <mc:Choice xmlns:v="urn:schemas-microsoft-com:vml" Requires="v">
                <p:oleObj name="Equation" r:id="rId7" imgW="1333440" imgH="241200" progId="Equation.DSMT4">
                  <p:embed/>
                </p:oleObj>
              </mc:Choice>
              <mc:Fallback>
                <p:oleObj name="Equation" r:id="rId7" imgW="1333440" imgH="241200" progId="Equation.DSMT4">
                  <p:embed/>
                  <p:pic>
                    <p:nvPicPr>
                      <p:cNvPr id="0" name="Object 6"/>
                      <p:cNvPicPr>
                        <a:picLocks noChangeAspect="1" noChangeArrowheads="1"/>
                      </p:cNvPicPr>
                      <p:nvPr/>
                    </p:nvPicPr>
                    <p:blipFill>
                      <a:blip r:embed="rId8"/>
                      <a:srcRect/>
                      <a:stretch>
                        <a:fillRect/>
                      </a:stretch>
                    </p:blipFill>
                    <p:spPr bwMode="auto">
                      <a:xfrm>
                        <a:off x="5175250" y="539750"/>
                        <a:ext cx="3605213" cy="600075"/>
                      </a:xfrm>
                      <a:prstGeom prst="rect">
                        <a:avLst/>
                      </a:prstGeom>
                      <a:noFill/>
                      <a:ln>
                        <a:noFill/>
                      </a:ln>
                    </p:spPr>
                  </p:pic>
                </p:oleObj>
              </mc:Fallback>
            </mc:AlternateContent>
          </a:graphicData>
        </a:graphic>
      </p:graphicFrame>
      <p:graphicFrame>
        <p:nvGraphicFramePr>
          <p:cNvPr id="39" name="Object 3"/>
          <p:cNvGraphicFramePr>
            <a:graphicFrameLocks noChangeAspect="1"/>
          </p:cNvGraphicFramePr>
          <p:nvPr>
            <p:extLst>
              <p:ext uri="{D42A27DB-BD31-4B8C-83A1-F6EECF244321}">
                <p14:modId xmlns:p14="http://schemas.microsoft.com/office/powerpoint/2010/main" val="2869505188"/>
              </p:ext>
            </p:extLst>
          </p:nvPr>
        </p:nvGraphicFramePr>
        <p:xfrm>
          <a:off x="2123728" y="2428626"/>
          <a:ext cx="3517900" cy="665163"/>
        </p:xfrm>
        <a:graphic>
          <a:graphicData uri="http://schemas.openxmlformats.org/presentationml/2006/ole">
            <mc:AlternateContent xmlns:mc="http://schemas.openxmlformats.org/markup-compatibility/2006">
              <mc:Choice xmlns:v="urn:schemas-microsoft-com:vml" Requires="v">
                <p:oleObj name="Equation" r:id="rId9" imgW="1904760" imgH="342720" progId="Equation.DSMT4">
                  <p:embed/>
                </p:oleObj>
              </mc:Choice>
              <mc:Fallback>
                <p:oleObj name="Equation" r:id="rId9" imgW="1904760" imgH="342720" progId="Equation.DSMT4">
                  <p:embed/>
                  <p:pic>
                    <p:nvPicPr>
                      <p:cNvPr id="0" name=""/>
                      <p:cNvPicPr>
                        <a:picLocks noChangeAspect="1" noChangeArrowheads="1"/>
                      </p:cNvPicPr>
                      <p:nvPr/>
                    </p:nvPicPr>
                    <p:blipFill>
                      <a:blip r:embed="rId10"/>
                      <a:srcRect/>
                      <a:stretch>
                        <a:fillRect/>
                      </a:stretch>
                    </p:blipFill>
                    <p:spPr bwMode="auto">
                      <a:xfrm>
                        <a:off x="2123728" y="2428626"/>
                        <a:ext cx="3517900" cy="665163"/>
                      </a:xfrm>
                      <a:prstGeom prst="rect">
                        <a:avLst/>
                      </a:prstGeom>
                      <a:noFill/>
                      <a:ln>
                        <a:noFill/>
                      </a:ln>
                    </p:spPr>
                  </p:pic>
                </p:oleObj>
              </mc:Fallback>
            </mc:AlternateContent>
          </a:graphicData>
        </a:graphic>
      </p:graphicFrame>
      <p:sp>
        <p:nvSpPr>
          <p:cNvPr id="40" name="Text Box 4"/>
          <p:cNvSpPr txBox="1">
            <a:spLocks noChangeArrowheads="1"/>
          </p:cNvSpPr>
          <p:nvPr/>
        </p:nvSpPr>
        <p:spPr bwMode="auto">
          <a:xfrm>
            <a:off x="272705" y="3108498"/>
            <a:ext cx="85915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3600" b="1">
                <a:solidFill>
                  <a:schemeClr val="tx1"/>
                </a:solidFill>
                <a:latin typeface="Times New Roman" pitchFamily="18" charset="0"/>
                <a:ea typeface="楷体_GB2312" pitchFamily="49" charset="-122"/>
              </a:defRPr>
            </a:lvl1pPr>
            <a:lvl2pPr marL="742950" indent="-285750" eaLnBrk="0" hangingPunct="0">
              <a:defRPr kumimoji="1" sz="3600" b="1">
                <a:solidFill>
                  <a:schemeClr val="tx1"/>
                </a:solidFill>
                <a:latin typeface="Times New Roman" pitchFamily="18" charset="0"/>
                <a:ea typeface="楷体_GB2312" pitchFamily="49" charset="-122"/>
              </a:defRPr>
            </a:lvl2pPr>
            <a:lvl3pPr marL="1143000" indent="-228600" eaLnBrk="0" hangingPunct="0">
              <a:defRPr kumimoji="1" sz="3600" b="1">
                <a:solidFill>
                  <a:schemeClr val="tx1"/>
                </a:solidFill>
                <a:latin typeface="Times New Roman" pitchFamily="18" charset="0"/>
                <a:ea typeface="楷体_GB2312" pitchFamily="49" charset="-122"/>
              </a:defRPr>
            </a:lvl3pPr>
            <a:lvl4pPr marL="1600200" indent="-228600" eaLnBrk="0" hangingPunct="0">
              <a:defRPr kumimoji="1" sz="3600" b="1">
                <a:solidFill>
                  <a:schemeClr val="tx1"/>
                </a:solidFill>
                <a:latin typeface="Times New Roman" pitchFamily="18" charset="0"/>
                <a:ea typeface="楷体_GB2312" pitchFamily="49" charset="-122"/>
              </a:defRPr>
            </a:lvl4pPr>
            <a:lvl5pPr marL="2057400" indent="-228600" eaLnBrk="0" hangingPunct="0">
              <a:defRPr kumimoji="1" sz="3600" b="1">
                <a:solidFill>
                  <a:schemeClr val="tx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9pPr>
          </a:lstStyle>
          <a:p>
            <a:pPr algn="just">
              <a:spcBef>
                <a:spcPct val="50000"/>
              </a:spcBef>
            </a:pPr>
            <a:r>
              <a:rPr lang="en-US" altLang="zh-CN" sz="2400" dirty="0">
                <a:latin typeface="+mn-lt"/>
                <a:ea typeface="+mn-ea"/>
              </a:rPr>
              <a:t>2.</a:t>
            </a:r>
            <a:r>
              <a:rPr lang="zh-CN" altLang="en-US" sz="2400" dirty="0">
                <a:solidFill>
                  <a:srgbClr val="FF0000"/>
                </a:solidFill>
                <a:latin typeface="+mn-lt"/>
                <a:ea typeface="+mn-ea"/>
              </a:rPr>
              <a:t>特解</a:t>
            </a:r>
            <a:r>
              <a:rPr lang="en-US" altLang="zh-CN" sz="2400" i="1" dirty="0" err="1">
                <a:solidFill>
                  <a:srgbClr val="FF0000"/>
                </a:solidFill>
                <a:latin typeface="+mn-lt"/>
                <a:ea typeface="+mn-ea"/>
              </a:rPr>
              <a:t>u</a:t>
            </a:r>
            <a:r>
              <a:rPr lang="en-US" altLang="zh-CN" sz="2400" baseline="-30000" dirty="0" err="1">
                <a:solidFill>
                  <a:srgbClr val="FF0000"/>
                </a:solidFill>
                <a:latin typeface="+mn-lt"/>
                <a:ea typeface="+mn-ea"/>
              </a:rPr>
              <a:t>Cp</a:t>
            </a:r>
            <a:r>
              <a:rPr lang="en-US" altLang="zh-CN" sz="2400" dirty="0">
                <a:solidFill>
                  <a:srgbClr val="FF0000"/>
                </a:solidFill>
                <a:latin typeface="+mn-lt"/>
                <a:ea typeface="+mn-ea"/>
              </a:rPr>
              <a:t>(</a:t>
            </a:r>
            <a:r>
              <a:rPr lang="en-US" altLang="zh-CN" sz="2400" i="1" dirty="0">
                <a:solidFill>
                  <a:srgbClr val="FF0000"/>
                </a:solidFill>
                <a:latin typeface="+mn-lt"/>
                <a:ea typeface="+mn-ea"/>
              </a:rPr>
              <a:t>t</a:t>
            </a:r>
            <a:r>
              <a:rPr lang="en-US" altLang="zh-CN" sz="2400" dirty="0">
                <a:solidFill>
                  <a:srgbClr val="FF0000"/>
                </a:solidFill>
                <a:latin typeface="+mn-lt"/>
                <a:ea typeface="+mn-ea"/>
              </a:rPr>
              <a:t>)</a:t>
            </a:r>
            <a:r>
              <a:rPr lang="zh-CN" altLang="en-US" sz="2400" dirty="0">
                <a:latin typeface="+mn-lt"/>
                <a:ea typeface="+mn-ea"/>
              </a:rPr>
              <a:t>：一般形式与外激励相同。</a:t>
            </a:r>
            <a:endParaRPr lang="en-US" altLang="zh-CN" sz="2400" dirty="0">
              <a:latin typeface="+mn-lt"/>
              <a:ea typeface="+mn-ea"/>
            </a:endParaRPr>
          </a:p>
          <a:p>
            <a:pPr algn="just">
              <a:spcBef>
                <a:spcPct val="50000"/>
              </a:spcBef>
            </a:pPr>
            <a:r>
              <a:rPr lang="zh-CN" altLang="en-US" sz="2400" dirty="0">
                <a:latin typeface="+mn-lt"/>
                <a:ea typeface="+mn-ea"/>
              </a:rPr>
              <a:t>    对于直流激励的电路，它是一个常数，可令</a:t>
            </a:r>
          </a:p>
        </p:txBody>
      </p:sp>
      <p:graphicFrame>
        <p:nvGraphicFramePr>
          <p:cNvPr id="42" name="Object 5"/>
          <p:cNvGraphicFramePr>
            <a:graphicFrameLocks noChangeAspect="1"/>
          </p:cNvGraphicFramePr>
          <p:nvPr>
            <p:extLst>
              <p:ext uri="{D42A27DB-BD31-4B8C-83A1-F6EECF244321}">
                <p14:modId xmlns:p14="http://schemas.microsoft.com/office/powerpoint/2010/main" val="2409853693"/>
              </p:ext>
            </p:extLst>
          </p:nvPr>
        </p:nvGraphicFramePr>
        <p:xfrm>
          <a:off x="7112644" y="3705076"/>
          <a:ext cx="1347788" cy="450850"/>
        </p:xfrm>
        <a:graphic>
          <a:graphicData uri="http://schemas.openxmlformats.org/presentationml/2006/ole">
            <mc:AlternateContent xmlns:mc="http://schemas.openxmlformats.org/markup-compatibility/2006">
              <mc:Choice xmlns:v="urn:schemas-microsoft-com:vml" Requires="v">
                <p:oleObj name="Equation" r:id="rId11" imgW="660240" imgH="228600" progId="Equation.DSMT4">
                  <p:embed/>
                </p:oleObj>
              </mc:Choice>
              <mc:Fallback>
                <p:oleObj name="Equation" r:id="rId11" imgW="660240" imgH="228600" progId="Equation.DSMT4">
                  <p:embed/>
                  <p:pic>
                    <p:nvPicPr>
                      <p:cNvPr id="0" name=""/>
                      <p:cNvPicPr>
                        <a:picLocks noChangeAspect="1" noChangeArrowheads="1"/>
                      </p:cNvPicPr>
                      <p:nvPr/>
                    </p:nvPicPr>
                    <p:blipFill>
                      <a:blip r:embed="rId12"/>
                      <a:srcRect/>
                      <a:stretch>
                        <a:fillRect/>
                      </a:stretch>
                    </p:blipFill>
                    <p:spPr bwMode="auto">
                      <a:xfrm>
                        <a:off x="7112644" y="3705076"/>
                        <a:ext cx="1347788" cy="450850"/>
                      </a:xfrm>
                      <a:prstGeom prst="rect">
                        <a:avLst/>
                      </a:prstGeom>
                      <a:noFill/>
                      <a:ln w="28575">
                        <a:solidFill>
                          <a:srgbClr val="FF3300"/>
                        </a:solidFill>
                      </a:ln>
                    </p:spPr>
                  </p:pic>
                </p:oleObj>
              </mc:Fallback>
            </mc:AlternateContent>
          </a:graphicData>
        </a:graphic>
      </p:graphicFrame>
      <p:grpSp>
        <p:nvGrpSpPr>
          <p:cNvPr id="9" name="组合 8"/>
          <p:cNvGrpSpPr/>
          <p:nvPr/>
        </p:nvGrpSpPr>
        <p:grpSpPr>
          <a:xfrm>
            <a:off x="250979" y="1811193"/>
            <a:ext cx="6481261" cy="828675"/>
            <a:chOff x="357913" y="2896714"/>
            <a:chExt cx="6481261" cy="828675"/>
          </a:xfrm>
        </p:grpSpPr>
        <p:sp>
          <p:nvSpPr>
            <p:cNvPr id="43" name="Text Box 4"/>
            <p:cNvSpPr txBox="1">
              <a:spLocks noChangeArrowheads="1"/>
            </p:cNvSpPr>
            <p:nvPr/>
          </p:nvSpPr>
          <p:spPr bwMode="auto">
            <a:xfrm>
              <a:off x="357913" y="3080220"/>
              <a:ext cx="6481261" cy="461665"/>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b="1" dirty="0"/>
                <a:t>1.</a:t>
              </a:r>
              <a:r>
                <a:rPr lang="zh-CN" altLang="en-US" b="1" dirty="0">
                  <a:solidFill>
                    <a:srgbClr val="FF0000"/>
                  </a:solidFill>
                </a:rPr>
                <a:t>通解</a:t>
              </a:r>
              <a:r>
                <a:rPr lang="en-US" altLang="zh-CN" b="1" i="1" dirty="0" err="1">
                  <a:solidFill>
                    <a:srgbClr val="FF0000"/>
                  </a:solidFill>
                </a:rPr>
                <a:t>u</a:t>
              </a:r>
              <a:r>
                <a:rPr lang="en-US" altLang="zh-CN" b="1" baseline="-25000" dirty="0" err="1">
                  <a:solidFill>
                    <a:srgbClr val="FF0000"/>
                  </a:solidFill>
                </a:rPr>
                <a:t>Ch</a:t>
              </a:r>
              <a:r>
                <a:rPr lang="zh-CN" altLang="en-US" b="1" dirty="0"/>
                <a:t>：齐次方程                               的解 。 </a:t>
              </a:r>
              <a:endParaRPr lang="en-US" altLang="zh-CN" b="1" i="1" dirty="0"/>
            </a:p>
          </p:txBody>
        </p:sp>
        <p:graphicFrame>
          <p:nvGraphicFramePr>
            <p:cNvPr id="44" name="对象 43"/>
            <p:cNvGraphicFramePr>
              <a:graphicFrameLocks noChangeAspect="1"/>
            </p:cNvGraphicFramePr>
            <p:nvPr>
              <p:extLst>
                <p:ext uri="{D42A27DB-BD31-4B8C-83A1-F6EECF244321}">
                  <p14:modId xmlns:p14="http://schemas.microsoft.com/office/powerpoint/2010/main" val="2653350351"/>
                </p:ext>
              </p:extLst>
            </p:nvPr>
          </p:nvGraphicFramePr>
          <p:xfrm>
            <a:off x="3347864" y="2896714"/>
            <a:ext cx="2135188" cy="828675"/>
          </p:xfrm>
          <a:graphic>
            <a:graphicData uri="http://schemas.openxmlformats.org/presentationml/2006/ole">
              <mc:AlternateContent xmlns:mc="http://schemas.openxmlformats.org/markup-compatibility/2006">
                <mc:Choice xmlns:v="urn:schemas-microsoft-com:vml" Requires="v">
                  <p:oleObj name="Equation" r:id="rId13" imgW="1002960" imgH="393480" progId="Equation.DSMT4">
                    <p:embed/>
                  </p:oleObj>
                </mc:Choice>
                <mc:Fallback>
                  <p:oleObj name="Equation" r:id="rId13" imgW="1002960" imgH="393480" progId="Equation.DSMT4">
                    <p:embed/>
                    <p:pic>
                      <p:nvPicPr>
                        <p:cNvPr id="0" name=""/>
                        <p:cNvPicPr>
                          <a:picLocks noChangeAspect="1" noChangeArrowheads="1"/>
                        </p:cNvPicPr>
                        <p:nvPr/>
                      </p:nvPicPr>
                      <p:blipFill>
                        <a:blip r:embed="rId14"/>
                        <a:srcRect/>
                        <a:stretch>
                          <a:fillRect/>
                        </a:stretch>
                      </p:blipFill>
                      <p:spPr bwMode="auto">
                        <a:xfrm>
                          <a:off x="3347864" y="2896714"/>
                          <a:ext cx="2135188" cy="828675"/>
                        </a:xfrm>
                        <a:prstGeom prst="rect">
                          <a:avLst/>
                        </a:prstGeom>
                        <a:noFill/>
                        <a:ln w="38100">
                          <a:noFill/>
                        </a:ln>
                        <a:effectLst/>
                      </p:spPr>
                    </p:pic>
                  </p:oleObj>
                </mc:Fallback>
              </mc:AlternateContent>
            </a:graphicData>
          </a:graphic>
        </p:graphicFrame>
      </p:grpSp>
      <p:sp>
        <p:nvSpPr>
          <p:cNvPr id="23" name="矩形 22"/>
          <p:cNvSpPr/>
          <p:nvPr/>
        </p:nvSpPr>
        <p:spPr bwMode="auto">
          <a:xfrm>
            <a:off x="221941" y="1790327"/>
            <a:ext cx="6744499" cy="303311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1" i="0" u="none" strike="noStrike" cap="none" normalizeH="0" baseline="0" dirty="0">
              <a:ln>
                <a:noFill/>
              </a:ln>
              <a:solidFill>
                <a:schemeClr val="tx1"/>
              </a:solidFill>
              <a:effectLst/>
              <a:latin typeface="Times New Roman" pitchFamily="18" charset="0"/>
              <a:ea typeface="宋体" pitchFamily="2" charset="-122"/>
            </a:endParaRPr>
          </a:p>
        </p:txBody>
      </p:sp>
      <p:grpSp>
        <p:nvGrpSpPr>
          <p:cNvPr id="49" name="组合 9"/>
          <p:cNvGrpSpPr>
            <a:grpSpLocks/>
          </p:cNvGrpSpPr>
          <p:nvPr/>
        </p:nvGrpSpPr>
        <p:grpSpPr bwMode="auto">
          <a:xfrm>
            <a:off x="1089706" y="2487615"/>
            <a:ext cx="4363357" cy="538908"/>
            <a:chOff x="1431697" y="1656440"/>
            <a:chExt cx="4363416" cy="538926"/>
          </a:xfrm>
        </p:grpSpPr>
        <p:graphicFrame>
          <p:nvGraphicFramePr>
            <p:cNvPr id="50" name="Object 3"/>
            <p:cNvGraphicFramePr>
              <a:graphicFrameLocks noChangeAspect="1"/>
            </p:cNvGraphicFramePr>
            <p:nvPr>
              <p:extLst>
                <p:ext uri="{D42A27DB-BD31-4B8C-83A1-F6EECF244321}">
                  <p14:modId xmlns:p14="http://schemas.microsoft.com/office/powerpoint/2010/main" val="616061340"/>
                </p:ext>
              </p:extLst>
            </p:nvPr>
          </p:nvGraphicFramePr>
          <p:xfrm>
            <a:off x="3263016" y="1656440"/>
            <a:ext cx="2532097" cy="517543"/>
          </p:xfrm>
          <a:graphic>
            <a:graphicData uri="http://schemas.openxmlformats.org/presentationml/2006/ole">
              <mc:AlternateContent xmlns:mc="http://schemas.openxmlformats.org/markup-compatibility/2006">
                <mc:Choice xmlns:v="urn:schemas-microsoft-com:vml" Requires="v">
                  <p:oleObj name="Equation" r:id="rId15" imgW="977760" imgH="241200" progId="Equation.DSMT4">
                    <p:embed/>
                  </p:oleObj>
                </mc:Choice>
                <mc:Fallback>
                  <p:oleObj name="Equation" r:id="rId15" imgW="977760" imgH="241200" progId="Equation.DSMT4">
                    <p:embed/>
                    <p:pic>
                      <p:nvPicPr>
                        <p:cNvPr id="0" name=""/>
                        <p:cNvPicPr>
                          <a:picLocks noChangeAspect="1" noChangeArrowheads="1"/>
                        </p:cNvPicPr>
                        <p:nvPr/>
                      </p:nvPicPr>
                      <p:blipFill>
                        <a:blip r:embed="rId16"/>
                        <a:srcRect/>
                        <a:stretch>
                          <a:fillRect/>
                        </a:stretch>
                      </p:blipFill>
                      <p:spPr bwMode="auto">
                        <a:xfrm>
                          <a:off x="3263016" y="1656440"/>
                          <a:ext cx="2532097" cy="517543"/>
                        </a:xfrm>
                        <a:prstGeom prst="rect">
                          <a:avLst/>
                        </a:prstGeom>
                        <a:noFill/>
                        <a:ln>
                          <a:noFill/>
                        </a:ln>
                      </p:spPr>
                    </p:pic>
                  </p:oleObj>
                </mc:Fallback>
              </mc:AlternateContent>
            </a:graphicData>
          </a:graphic>
        </p:graphicFrame>
        <p:sp>
          <p:nvSpPr>
            <p:cNvPr id="51" name="Text Box 4"/>
            <p:cNvSpPr txBox="1">
              <a:spLocks noChangeArrowheads="1"/>
            </p:cNvSpPr>
            <p:nvPr/>
          </p:nvSpPr>
          <p:spPr bwMode="auto">
            <a:xfrm>
              <a:off x="1431697" y="1733685"/>
              <a:ext cx="3505200" cy="461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3600" b="1">
                  <a:solidFill>
                    <a:schemeClr val="tx1"/>
                  </a:solidFill>
                  <a:latin typeface="Times New Roman" pitchFamily="18" charset="0"/>
                  <a:ea typeface="楷体_GB2312" pitchFamily="49" charset="-122"/>
                </a:defRPr>
              </a:lvl1pPr>
              <a:lvl2pPr marL="742950" indent="-285750" eaLnBrk="0" hangingPunct="0">
                <a:defRPr kumimoji="1" sz="3600" b="1">
                  <a:solidFill>
                    <a:schemeClr val="tx1"/>
                  </a:solidFill>
                  <a:latin typeface="Times New Roman" pitchFamily="18" charset="0"/>
                  <a:ea typeface="楷体_GB2312" pitchFamily="49" charset="-122"/>
                </a:defRPr>
              </a:lvl2pPr>
              <a:lvl3pPr marL="1143000" indent="-228600" eaLnBrk="0" hangingPunct="0">
                <a:defRPr kumimoji="1" sz="3600" b="1">
                  <a:solidFill>
                    <a:schemeClr val="tx1"/>
                  </a:solidFill>
                  <a:latin typeface="Times New Roman" pitchFamily="18" charset="0"/>
                  <a:ea typeface="楷体_GB2312" pitchFamily="49" charset="-122"/>
                </a:defRPr>
              </a:lvl3pPr>
              <a:lvl4pPr marL="1600200" indent="-228600" eaLnBrk="0" hangingPunct="0">
                <a:defRPr kumimoji="1" sz="3600" b="1">
                  <a:solidFill>
                    <a:schemeClr val="tx1"/>
                  </a:solidFill>
                  <a:latin typeface="Times New Roman" pitchFamily="18" charset="0"/>
                  <a:ea typeface="楷体_GB2312" pitchFamily="49" charset="-122"/>
                </a:defRPr>
              </a:lvl4pPr>
              <a:lvl5pPr marL="2057400" indent="-228600" eaLnBrk="0" hangingPunct="0">
                <a:defRPr kumimoji="1" sz="3600" b="1">
                  <a:solidFill>
                    <a:schemeClr val="tx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9pPr>
            </a:lstStyle>
            <a:p>
              <a:pPr>
                <a:spcBef>
                  <a:spcPct val="50000"/>
                </a:spcBef>
              </a:pPr>
              <a:r>
                <a:rPr lang="zh-CN" altLang="en-US" sz="2400" dirty="0">
                  <a:latin typeface="+mn-ea"/>
                  <a:ea typeface="+mn-ea"/>
                </a:rPr>
                <a:t>求得</a:t>
              </a:r>
              <a:r>
                <a:rPr lang="zh-CN" altLang="en-US" sz="2400" dirty="0">
                  <a:solidFill>
                    <a:srgbClr val="FF0000"/>
                  </a:solidFill>
                  <a:latin typeface="+mn-ea"/>
                  <a:ea typeface="+mn-ea"/>
                </a:rPr>
                <a:t>特解</a:t>
              </a:r>
              <a:r>
                <a:rPr lang="zh-CN" altLang="en-US" sz="2400" dirty="0">
                  <a:latin typeface="+mn-ea"/>
                  <a:ea typeface="+mn-ea"/>
                </a:rPr>
                <a:t>为： </a:t>
              </a:r>
            </a:p>
          </p:txBody>
        </p:sp>
      </p:grpSp>
      <p:graphicFrame>
        <p:nvGraphicFramePr>
          <p:cNvPr id="48" name="Object 8"/>
          <p:cNvGraphicFramePr>
            <a:graphicFrameLocks noChangeAspect="1"/>
          </p:cNvGraphicFramePr>
          <p:nvPr>
            <p:extLst>
              <p:ext uri="{D42A27DB-BD31-4B8C-83A1-F6EECF244321}">
                <p14:modId xmlns:p14="http://schemas.microsoft.com/office/powerpoint/2010/main" val="495278026"/>
              </p:ext>
            </p:extLst>
          </p:nvPr>
        </p:nvGraphicFramePr>
        <p:xfrm>
          <a:off x="1727231" y="1721808"/>
          <a:ext cx="3174970" cy="730880"/>
        </p:xfrm>
        <a:graphic>
          <a:graphicData uri="http://schemas.openxmlformats.org/presentationml/2006/ole">
            <mc:AlternateContent xmlns:mc="http://schemas.openxmlformats.org/markup-compatibility/2006">
              <mc:Choice xmlns:v="urn:schemas-microsoft-com:vml" Requires="v">
                <p:oleObj name="Equation" r:id="rId17" imgW="1574640" imgH="393480" progId="Equation.DSMT4">
                  <p:embed/>
                </p:oleObj>
              </mc:Choice>
              <mc:Fallback>
                <p:oleObj name="Equation" r:id="rId17" imgW="1574640" imgH="393480" progId="Equation.DSMT4">
                  <p:embed/>
                  <p:pic>
                    <p:nvPicPr>
                      <p:cNvPr id="0" name=""/>
                      <p:cNvPicPr>
                        <a:picLocks noChangeAspect="1" noChangeArrowheads="1"/>
                      </p:cNvPicPr>
                      <p:nvPr/>
                    </p:nvPicPr>
                    <p:blipFill>
                      <a:blip r:embed="rId18"/>
                      <a:srcRect/>
                      <a:stretch>
                        <a:fillRect/>
                      </a:stretch>
                    </p:blipFill>
                    <p:spPr bwMode="auto">
                      <a:xfrm>
                        <a:off x="1727231" y="1721808"/>
                        <a:ext cx="3174970" cy="730880"/>
                      </a:xfrm>
                      <a:prstGeom prst="rect">
                        <a:avLst/>
                      </a:prstGeom>
                      <a:noFill/>
                      <a:ln>
                        <a:noFill/>
                      </a:ln>
                    </p:spPr>
                  </p:pic>
                </p:oleObj>
              </mc:Fallback>
            </mc:AlternateContent>
          </a:graphicData>
        </a:graphic>
      </p:graphicFrame>
      <p:sp>
        <p:nvSpPr>
          <p:cNvPr id="54" name="Text Box 3"/>
          <p:cNvSpPr txBox="1">
            <a:spLocks noChangeArrowheads="1"/>
          </p:cNvSpPr>
          <p:nvPr/>
        </p:nvSpPr>
        <p:spPr bwMode="auto">
          <a:xfrm>
            <a:off x="4773890" y="3701099"/>
            <a:ext cx="17526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zh-CN" dirty="0">
                <a:sym typeface="Symbol" pitchFamily="18" charset="2"/>
              </a:rPr>
              <a:t></a:t>
            </a:r>
            <a:r>
              <a:rPr lang="en-US" altLang="zh-CN" dirty="0"/>
              <a:t> </a:t>
            </a:r>
            <a:r>
              <a:rPr lang="en-US" altLang="zh-CN" i="1" dirty="0"/>
              <a:t>A= </a:t>
            </a:r>
            <a:r>
              <a:rPr lang="en-US" altLang="zh-CN" i="1" dirty="0">
                <a:sym typeface="Symbol" pitchFamily="18" charset="2"/>
              </a:rPr>
              <a:t></a:t>
            </a:r>
            <a:r>
              <a:rPr lang="en-US" altLang="zh-CN" i="1" dirty="0"/>
              <a:t> U</a:t>
            </a:r>
            <a:r>
              <a:rPr lang="en-US" altLang="zh-CN" baseline="-25000" dirty="0"/>
              <a:t>S</a:t>
            </a:r>
          </a:p>
        </p:txBody>
      </p:sp>
      <p:sp>
        <p:nvSpPr>
          <p:cNvPr id="57" name="Text Box 6"/>
          <p:cNvSpPr txBox="1">
            <a:spLocks noChangeArrowheads="1"/>
          </p:cNvSpPr>
          <p:nvPr/>
        </p:nvSpPr>
        <p:spPr bwMode="auto">
          <a:xfrm>
            <a:off x="230254" y="3701100"/>
            <a:ext cx="1962397" cy="461665"/>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r>
              <a:rPr lang="en-US" altLang="zh-CN" b="1" dirty="0">
                <a:latin typeface="+mn-lt"/>
                <a:ea typeface="+mn-ea"/>
              </a:rPr>
              <a:t>4.</a:t>
            </a:r>
            <a:r>
              <a:rPr lang="zh-CN" altLang="en-US" b="1" dirty="0">
                <a:latin typeface="+mn-lt"/>
                <a:ea typeface="+mn-ea"/>
              </a:rPr>
              <a:t>确定</a:t>
            </a:r>
            <a:r>
              <a:rPr lang="zh-CN" altLang="en-US" b="1" dirty="0">
                <a:solidFill>
                  <a:srgbClr val="FF0000"/>
                </a:solidFill>
                <a:latin typeface="+mn-lt"/>
                <a:ea typeface="+mn-ea"/>
              </a:rPr>
              <a:t>常数：</a:t>
            </a:r>
          </a:p>
        </p:txBody>
      </p:sp>
      <p:graphicFrame>
        <p:nvGraphicFramePr>
          <p:cNvPr id="24" name="对象 23"/>
          <p:cNvGraphicFramePr>
            <a:graphicFrameLocks noChangeAspect="1"/>
          </p:cNvGraphicFramePr>
          <p:nvPr>
            <p:extLst>
              <p:ext uri="{D42A27DB-BD31-4B8C-83A1-F6EECF244321}">
                <p14:modId xmlns:p14="http://schemas.microsoft.com/office/powerpoint/2010/main" val="1572494158"/>
              </p:ext>
            </p:extLst>
          </p:nvPr>
        </p:nvGraphicFramePr>
        <p:xfrm>
          <a:off x="2109768" y="3701100"/>
          <a:ext cx="2114550" cy="463550"/>
        </p:xfrm>
        <a:graphic>
          <a:graphicData uri="http://schemas.openxmlformats.org/presentationml/2006/ole">
            <mc:AlternateContent xmlns:mc="http://schemas.openxmlformats.org/markup-compatibility/2006">
              <mc:Choice xmlns:v="urn:schemas-microsoft-com:vml" Requires="v">
                <p:oleObj name="Equation" r:id="rId19" imgW="1282680" imgH="241200" progId="Equation.DSMT4">
                  <p:embed/>
                </p:oleObj>
              </mc:Choice>
              <mc:Fallback>
                <p:oleObj name="Equation" r:id="rId19" imgW="1282680" imgH="241200" progId="Equation.DSMT4">
                  <p:embed/>
                  <p:pic>
                    <p:nvPicPr>
                      <p:cNvPr id="0" name="Object 5"/>
                      <p:cNvPicPr>
                        <a:picLocks noChangeAspect="1" noChangeArrowheads="1"/>
                      </p:cNvPicPr>
                      <p:nvPr/>
                    </p:nvPicPr>
                    <p:blipFill>
                      <a:blip r:embed="rId20"/>
                      <a:srcRect/>
                      <a:stretch>
                        <a:fillRect/>
                      </a:stretch>
                    </p:blipFill>
                    <p:spPr bwMode="auto">
                      <a:xfrm>
                        <a:off x="2109768" y="3701100"/>
                        <a:ext cx="2114550" cy="463550"/>
                      </a:xfrm>
                      <a:prstGeom prst="rect">
                        <a:avLst/>
                      </a:prstGeom>
                      <a:noFill/>
                      <a:ln>
                        <a:noFill/>
                      </a:ln>
                    </p:spPr>
                  </p:pic>
                </p:oleObj>
              </mc:Fallback>
            </mc:AlternateContent>
          </a:graphicData>
        </a:graphic>
      </p:graphicFrame>
      <p:grpSp>
        <p:nvGrpSpPr>
          <p:cNvPr id="47" name="组合 46"/>
          <p:cNvGrpSpPr/>
          <p:nvPr/>
        </p:nvGrpSpPr>
        <p:grpSpPr>
          <a:xfrm>
            <a:off x="179512" y="4265613"/>
            <a:ext cx="7939239" cy="633412"/>
            <a:chOff x="401704" y="4175203"/>
            <a:chExt cx="6397557" cy="633412"/>
          </a:xfrm>
        </p:grpSpPr>
        <p:sp>
          <p:nvSpPr>
            <p:cNvPr id="66" name="Text Box 2"/>
            <p:cNvSpPr txBox="1">
              <a:spLocks noChangeArrowheads="1"/>
            </p:cNvSpPr>
            <p:nvPr/>
          </p:nvSpPr>
          <p:spPr bwMode="auto">
            <a:xfrm>
              <a:off x="401704" y="4299941"/>
              <a:ext cx="6019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3600" b="1">
                  <a:solidFill>
                    <a:schemeClr val="tx1"/>
                  </a:solidFill>
                  <a:latin typeface="Times New Roman" pitchFamily="18" charset="0"/>
                  <a:ea typeface="楷体_GB2312" pitchFamily="49" charset="-122"/>
                </a:defRPr>
              </a:lvl1pPr>
              <a:lvl2pPr marL="742950" indent="-285750" eaLnBrk="0" hangingPunct="0">
                <a:defRPr kumimoji="1" sz="3600" b="1">
                  <a:solidFill>
                    <a:schemeClr val="tx1"/>
                  </a:solidFill>
                  <a:latin typeface="Times New Roman" pitchFamily="18" charset="0"/>
                  <a:ea typeface="楷体_GB2312" pitchFamily="49" charset="-122"/>
                </a:defRPr>
              </a:lvl2pPr>
              <a:lvl3pPr marL="1143000" indent="-228600" eaLnBrk="0" hangingPunct="0">
                <a:defRPr kumimoji="1" sz="3600" b="1">
                  <a:solidFill>
                    <a:schemeClr val="tx1"/>
                  </a:solidFill>
                  <a:latin typeface="Times New Roman" pitchFamily="18" charset="0"/>
                  <a:ea typeface="楷体_GB2312" pitchFamily="49" charset="-122"/>
                </a:defRPr>
              </a:lvl3pPr>
              <a:lvl4pPr marL="1600200" indent="-228600" eaLnBrk="0" hangingPunct="0">
                <a:defRPr kumimoji="1" sz="3600" b="1">
                  <a:solidFill>
                    <a:schemeClr val="tx1"/>
                  </a:solidFill>
                  <a:latin typeface="Times New Roman" pitchFamily="18" charset="0"/>
                  <a:ea typeface="楷体_GB2312" pitchFamily="49" charset="-122"/>
                </a:defRPr>
              </a:lvl4pPr>
              <a:lvl5pPr marL="2057400" indent="-228600" eaLnBrk="0" hangingPunct="0">
                <a:defRPr kumimoji="1" sz="3600" b="1">
                  <a:solidFill>
                    <a:schemeClr val="tx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9pPr>
            </a:lstStyle>
            <a:p>
              <a:pPr>
                <a:spcBef>
                  <a:spcPct val="50000"/>
                </a:spcBef>
              </a:pPr>
              <a:r>
                <a:rPr lang="zh-CN" altLang="en-US" sz="2400" dirty="0">
                  <a:latin typeface="+mn-ea"/>
                  <a:ea typeface="+mn-ea"/>
                </a:rPr>
                <a:t>电容电压的</a:t>
              </a:r>
              <a:r>
                <a:rPr lang="zh-CN" altLang="en-US" sz="2400" dirty="0">
                  <a:solidFill>
                    <a:srgbClr val="3333FF"/>
                  </a:solidFill>
                  <a:latin typeface="+mn-ea"/>
                  <a:ea typeface="+mn-ea"/>
                </a:rPr>
                <a:t>零状态响应</a:t>
              </a:r>
              <a:r>
                <a:rPr lang="zh-CN" altLang="en-US" sz="2400" dirty="0">
                  <a:latin typeface="+mn-ea"/>
                  <a:ea typeface="+mn-ea"/>
                </a:rPr>
                <a:t>为 </a:t>
              </a:r>
            </a:p>
          </p:txBody>
        </p:sp>
        <p:graphicFrame>
          <p:nvGraphicFramePr>
            <p:cNvPr id="67" name="Object 3"/>
            <p:cNvGraphicFramePr>
              <a:graphicFrameLocks noChangeAspect="1"/>
            </p:cNvGraphicFramePr>
            <p:nvPr>
              <p:extLst>
                <p:ext uri="{D42A27DB-BD31-4B8C-83A1-F6EECF244321}">
                  <p14:modId xmlns:p14="http://schemas.microsoft.com/office/powerpoint/2010/main" val="954293402"/>
                </p:ext>
              </p:extLst>
            </p:nvPr>
          </p:nvGraphicFramePr>
          <p:xfrm>
            <a:off x="3313419" y="4175203"/>
            <a:ext cx="3485842" cy="633412"/>
          </p:xfrm>
          <a:graphic>
            <a:graphicData uri="http://schemas.openxmlformats.org/presentationml/2006/ole">
              <mc:AlternateContent xmlns:mc="http://schemas.openxmlformats.org/markup-compatibility/2006">
                <mc:Choice xmlns:v="urn:schemas-microsoft-com:vml" Requires="v">
                  <p:oleObj name="Equation" r:id="rId21" imgW="1955520" imgH="342720" progId="Equation.DSMT4">
                    <p:embed/>
                  </p:oleObj>
                </mc:Choice>
                <mc:Fallback>
                  <p:oleObj name="Equation" r:id="rId21" imgW="1955520" imgH="342720" progId="Equation.DSMT4">
                    <p:embed/>
                    <p:pic>
                      <p:nvPicPr>
                        <p:cNvPr id="0" name=""/>
                        <p:cNvPicPr>
                          <a:picLocks noChangeAspect="1" noChangeArrowheads="1"/>
                        </p:cNvPicPr>
                        <p:nvPr/>
                      </p:nvPicPr>
                      <p:blipFill>
                        <a:blip r:embed="rId22"/>
                        <a:srcRect/>
                        <a:stretch>
                          <a:fillRect/>
                        </a:stretch>
                      </p:blipFill>
                      <p:spPr bwMode="auto">
                        <a:xfrm>
                          <a:off x="3313419" y="4175203"/>
                          <a:ext cx="3485842" cy="633412"/>
                        </a:xfrm>
                        <a:prstGeom prst="rect">
                          <a:avLst/>
                        </a:prstGeom>
                        <a:noFill/>
                        <a:ln w="25400">
                          <a:solidFill>
                            <a:srgbClr val="3333FF"/>
                          </a:solidFill>
                        </a:ln>
                      </p:spPr>
                    </p:pic>
                  </p:oleObj>
                </mc:Fallback>
              </mc:AlternateContent>
            </a:graphicData>
          </a:graphic>
        </p:graphicFrame>
      </p:grpSp>
      <p:sp>
        <p:nvSpPr>
          <p:cNvPr id="55" name="Text Box 5"/>
          <p:cNvSpPr txBox="1">
            <a:spLocks noChangeArrowheads="1"/>
          </p:cNvSpPr>
          <p:nvPr/>
        </p:nvSpPr>
        <p:spPr bwMode="auto">
          <a:xfrm>
            <a:off x="269377" y="3154665"/>
            <a:ext cx="1653017" cy="461665"/>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b="1" dirty="0"/>
              <a:t>3.</a:t>
            </a:r>
            <a:r>
              <a:rPr lang="zh-CN" altLang="en-US" b="1" dirty="0">
                <a:solidFill>
                  <a:srgbClr val="FF0000"/>
                </a:solidFill>
              </a:rPr>
              <a:t>完全解：</a:t>
            </a:r>
            <a:endParaRPr lang="zh-CN" altLang="en-US" dirty="0">
              <a:solidFill>
                <a:srgbClr val="FF0000"/>
              </a:solidFill>
            </a:endParaRPr>
          </a:p>
        </p:txBody>
      </p:sp>
      <p:grpSp>
        <p:nvGrpSpPr>
          <p:cNvPr id="21" name="组合 20"/>
          <p:cNvGrpSpPr/>
          <p:nvPr/>
        </p:nvGrpSpPr>
        <p:grpSpPr>
          <a:xfrm>
            <a:off x="1834631" y="2474111"/>
            <a:ext cx="5257650" cy="1321775"/>
            <a:chOff x="5244790" y="1322393"/>
            <a:chExt cx="5257650" cy="1321775"/>
          </a:xfrm>
        </p:grpSpPr>
        <p:cxnSp>
          <p:nvCxnSpPr>
            <p:cNvPr id="11" name="直接箭头连接符 10"/>
            <p:cNvCxnSpPr/>
            <p:nvPr/>
          </p:nvCxnSpPr>
          <p:spPr bwMode="auto">
            <a:xfrm flipH="1" flipV="1">
              <a:off x="8761355" y="1352918"/>
              <a:ext cx="1741085" cy="1291250"/>
            </a:xfrm>
            <a:prstGeom prst="straightConnector1">
              <a:avLst/>
            </a:prstGeom>
            <a:ln w="57150">
              <a:solidFill>
                <a:srgbClr val="3333FF"/>
              </a:solidFill>
              <a:headEnd type="none" w="med" len="med"/>
              <a:tailEnd type="arrow"/>
            </a:ln>
          </p:spPr>
          <p:style>
            <a:lnRef idx="2">
              <a:schemeClr val="accent1"/>
            </a:lnRef>
            <a:fillRef idx="0">
              <a:schemeClr val="accent1"/>
            </a:fillRef>
            <a:effectRef idx="1">
              <a:schemeClr val="accent1"/>
            </a:effectRef>
            <a:fontRef idx="minor">
              <a:schemeClr val="tx1"/>
            </a:fontRef>
          </p:style>
        </p:cxnSp>
        <p:cxnSp>
          <p:nvCxnSpPr>
            <p:cNvPr id="15" name="直接连接符 14"/>
            <p:cNvCxnSpPr/>
            <p:nvPr/>
          </p:nvCxnSpPr>
          <p:spPr bwMode="auto">
            <a:xfrm>
              <a:off x="5244790" y="1322393"/>
              <a:ext cx="3431665" cy="0"/>
            </a:xfrm>
            <a:prstGeom prst="line">
              <a:avLst/>
            </a:prstGeom>
            <a:ln w="28575">
              <a:solidFill>
                <a:srgbClr val="3333FF"/>
              </a:solidFill>
              <a:headEnd type="none" w="med" len="med"/>
              <a:tailEnd type="none"/>
            </a:ln>
          </p:spPr>
          <p:style>
            <a:lnRef idx="2">
              <a:schemeClr val="accent1"/>
            </a:lnRef>
            <a:fillRef idx="0">
              <a:schemeClr val="accent1"/>
            </a:fillRef>
            <a:effectRef idx="1">
              <a:schemeClr val="accent1"/>
            </a:effectRef>
            <a:fontRef idx="minor">
              <a:schemeClr val="tx1"/>
            </a:fontRef>
          </p:style>
        </p:cxnSp>
      </p:grpSp>
      <p:graphicFrame>
        <p:nvGraphicFramePr>
          <p:cNvPr id="13" name="对象 12"/>
          <p:cNvGraphicFramePr>
            <a:graphicFrameLocks noChangeAspect="1"/>
          </p:cNvGraphicFramePr>
          <p:nvPr>
            <p:extLst>
              <p:ext uri="{D42A27DB-BD31-4B8C-83A1-F6EECF244321}">
                <p14:modId xmlns:p14="http://schemas.microsoft.com/office/powerpoint/2010/main" val="1084812878"/>
              </p:ext>
            </p:extLst>
          </p:nvPr>
        </p:nvGraphicFramePr>
        <p:xfrm>
          <a:off x="1736155" y="2931790"/>
          <a:ext cx="2763837" cy="660400"/>
        </p:xfrm>
        <a:graphic>
          <a:graphicData uri="http://schemas.openxmlformats.org/presentationml/2006/ole">
            <mc:AlternateContent xmlns:mc="http://schemas.openxmlformats.org/markup-compatibility/2006">
              <mc:Choice xmlns:v="urn:schemas-microsoft-com:vml" Requires="v">
                <p:oleObj name="Equation" r:id="rId23" imgW="1676160" imgH="342720" progId="Equation.DSMT4">
                  <p:embed/>
                </p:oleObj>
              </mc:Choice>
              <mc:Fallback>
                <p:oleObj name="Equation" r:id="rId23" imgW="1676160" imgH="342720" progId="Equation.DSMT4">
                  <p:embed/>
                  <p:pic>
                    <p:nvPicPr>
                      <p:cNvPr id="0" name="对象 23"/>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1736155" y="2931790"/>
                        <a:ext cx="2763837"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05935141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wipe(up)">
                                      <p:cBhvr>
                                        <p:cTn id="17" dur="500"/>
                                        <p:tgtEl>
                                          <p:spTgt spid="38"/>
                                        </p:tgtEl>
                                      </p:cBhvr>
                                    </p:animEffect>
                                  </p:childTnLst>
                                </p:cTn>
                              </p:par>
                            </p:childTnLst>
                          </p:cTn>
                        </p:par>
                        <p:par>
                          <p:cTn id="18" fill="hold">
                            <p:stCondLst>
                              <p:cond delay="500"/>
                            </p:stCondLst>
                            <p:childTnLst>
                              <p:par>
                                <p:cTn id="19" presetID="22"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left)">
                                      <p:cBhvr>
                                        <p:cTn id="31" dur="500"/>
                                        <p:tgtEl>
                                          <p:spTgt spid="39"/>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left)">
                                      <p:cBhvr>
                                        <p:cTn id="41" dur="500"/>
                                        <p:tgtEl>
                                          <p:spTgt spid="42"/>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down)">
                                      <p:cBhvr>
                                        <p:cTn id="46" dur="500"/>
                                        <p:tgtEl>
                                          <p:spTgt spid="21"/>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dissolve">
                                      <p:cBhvr>
                                        <p:cTn id="49" dur="500"/>
                                        <p:tgtEl>
                                          <p:spTgt spid="23"/>
                                        </p:tgtEl>
                                      </p:cBhvr>
                                    </p:animEffect>
                                  </p:childTnLst>
                                </p:cTn>
                              </p:par>
                              <p:par>
                                <p:cTn id="50" presetID="22" presetClass="entr" presetSubtype="8" fill="hold" nodeType="with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wipe(left)">
                                      <p:cBhvr>
                                        <p:cTn id="52" dur="500"/>
                                        <p:tgtEl>
                                          <p:spTgt spid="48"/>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left)">
                                      <p:cBhvr>
                                        <p:cTn id="57" dur="500"/>
                                        <p:tgtEl>
                                          <p:spTgt spid="49"/>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55"/>
                                        </p:tgtEl>
                                        <p:attrNameLst>
                                          <p:attrName>style.visibility</p:attrName>
                                        </p:attrNameLst>
                                      </p:cBhvr>
                                      <p:to>
                                        <p:strVal val="visible"/>
                                      </p:to>
                                    </p:set>
                                    <p:animEffect transition="in" filter="wipe(left)">
                                      <p:cBhvr>
                                        <p:cTn id="62" dur="500"/>
                                        <p:tgtEl>
                                          <p:spTgt spid="55"/>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nodeType="click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500"/>
                                        <p:tgtEl>
                                          <p:spTgt spid="13"/>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57"/>
                                        </p:tgtEl>
                                        <p:attrNameLst>
                                          <p:attrName>style.visibility</p:attrName>
                                        </p:attrNameLst>
                                      </p:cBhvr>
                                      <p:to>
                                        <p:strVal val="visible"/>
                                      </p:to>
                                    </p:set>
                                    <p:animEffect transition="in" filter="wipe(left)">
                                      <p:cBhvr>
                                        <p:cTn id="72" dur="500"/>
                                        <p:tgtEl>
                                          <p:spTgt spid="57"/>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nodeType="click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wipe(left)">
                                      <p:cBhvr>
                                        <p:cTn id="77" dur="500"/>
                                        <p:tgtEl>
                                          <p:spTgt spid="24"/>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54"/>
                                        </p:tgtEl>
                                        <p:attrNameLst>
                                          <p:attrName>style.visibility</p:attrName>
                                        </p:attrNameLst>
                                      </p:cBhvr>
                                      <p:to>
                                        <p:strVal val="visible"/>
                                      </p:to>
                                    </p:set>
                                    <p:animEffect transition="in" filter="wipe(left)">
                                      <p:cBhvr>
                                        <p:cTn id="82" dur="500"/>
                                        <p:tgtEl>
                                          <p:spTgt spid="54"/>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nodeType="clickEffect">
                                  <p:stCondLst>
                                    <p:cond delay="0"/>
                                  </p:stCondLst>
                                  <p:childTnLst>
                                    <p:set>
                                      <p:cBhvr>
                                        <p:cTn id="86" dur="1" fill="hold">
                                          <p:stCondLst>
                                            <p:cond delay="0"/>
                                          </p:stCondLst>
                                        </p:cTn>
                                        <p:tgtEl>
                                          <p:spTgt spid="47"/>
                                        </p:tgtEl>
                                        <p:attrNameLst>
                                          <p:attrName>style.visibility</p:attrName>
                                        </p:attrNameLst>
                                      </p:cBhvr>
                                      <p:to>
                                        <p:strVal val="visible"/>
                                      </p:to>
                                    </p:set>
                                    <p:animEffect transition="in" filter="wipe(left)">
                                      <p:cBhvr>
                                        <p:cTn id="8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animBg="1"/>
      <p:bldP spid="38" grpId="0" animBg="1"/>
      <p:bldP spid="40" grpId="0"/>
      <p:bldP spid="23" grpId="0" animBg="1"/>
      <p:bldP spid="54" grpId="0"/>
      <p:bldP spid="57" grpId="0"/>
      <p:bldP spid="5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62057" y="2226251"/>
            <a:ext cx="3501576" cy="2069732"/>
            <a:chOff x="710384" y="1294107"/>
            <a:chExt cx="3501576" cy="2069732"/>
          </a:xfrm>
        </p:grpSpPr>
        <p:sp>
          <p:nvSpPr>
            <p:cNvPr id="747530" name="Freeform 10"/>
            <p:cNvSpPr>
              <a:spLocks/>
            </p:cNvSpPr>
            <p:nvPr/>
          </p:nvSpPr>
          <p:spPr bwMode="auto">
            <a:xfrm>
              <a:off x="1374419" y="1946731"/>
              <a:ext cx="2160774" cy="625019"/>
            </a:xfrm>
            <a:custGeom>
              <a:avLst/>
              <a:gdLst>
                <a:gd name="T0" fmla="*/ 0 w 1320"/>
                <a:gd name="T1" fmla="*/ 366 h 366"/>
                <a:gd name="T2" fmla="*/ 288 w 1320"/>
                <a:gd name="T3" fmla="*/ 163 h 366"/>
                <a:gd name="T4" fmla="*/ 624 w 1320"/>
                <a:gd name="T5" fmla="*/ 62 h 366"/>
                <a:gd name="T6" fmla="*/ 972 w 1320"/>
                <a:gd name="T7" fmla="*/ 10 h 366"/>
                <a:gd name="T8" fmla="*/ 1320 w 1320"/>
                <a:gd name="T9" fmla="*/ 1 h 366"/>
              </a:gdLst>
              <a:ahLst/>
              <a:cxnLst>
                <a:cxn ang="0">
                  <a:pos x="T0" y="T1"/>
                </a:cxn>
                <a:cxn ang="0">
                  <a:pos x="T2" y="T3"/>
                </a:cxn>
                <a:cxn ang="0">
                  <a:pos x="T4" y="T5"/>
                </a:cxn>
                <a:cxn ang="0">
                  <a:pos x="T6" y="T7"/>
                </a:cxn>
                <a:cxn ang="0">
                  <a:pos x="T8" y="T9"/>
                </a:cxn>
              </a:cxnLst>
              <a:rect l="0" t="0" r="r" b="b"/>
              <a:pathLst>
                <a:path w="1320" h="366">
                  <a:moveTo>
                    <a:pt x="0" y="366"/>
                  </a:moveTo>
                  <a:cubicBezTo>
                    <a:pt x="92" y="290"/>
                    <a:pt x="184" y="214"/>
                    <a:pt x="288" y="163"/>
                  </a:cubicBezTo>
                  <a:cubicBezTo>
                    <a:pt x="392" y="113"/>
                    <a:pt x="510" y="87"/>
                    <a:pt x="624" y="62"/>
                  </a:cubicBezTo>
                  <a:cubicBezTo>
                    <a:pt x="738" y="37"/>
                    <a:pt x="856" y="20"/>
                    <a:pt x="972" y="10"/>
                  </a:cubicBezTo>
                  <a:cubicBezTo>
                    <a:pt x="1088" y="0"/>
                    <a:pt x="1248" y="3"/>
                    <a:pt x="1320" y="1"/>
                  </a:cubicBezTo>
                </a:path>
              </a:pathLst>
            </a:custGeom>
            <a:noFill/>
            <a:ln w="25400" cap="flat" cmpd="sng">
              <a:solidFill>
                <a:srgbClr val="FF0000"/>
              </a:solidFill>
              <a:prstDash val="solid"/>
              <a:round/>
              <a:headEnd/>
              <a:tailEnd/>
            </a:ln>
            <a:effectLst/>
            <a:extLst>
              <a:ext uri="{909E8E84-426E-40DD-AFC4-6F175D3DCCD1}">
                <a14:hiddenFill xmlns:a14="http://schemas.microsoft.com/office/drawing/2010/main">
                  <a:solidFill>
                    <a:srgbClr val="00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b="1"/>
            </a:p>
          </p:txBody>
        </p:sp>
        <p:grpSp>
          <p:nvGrpSpPr>
            <p:cNvPr id="4" name="组合 3"/>
            <p:cNvGrpSpPr/>
            <p:nvPr/>
          </p:nvGrpSpPr>
          <p:grpSpPr>
            <a:xfrm>
              <a:off x="710384" y="1294107"/>
              <a:ext cx="3501576" cy="2069732"/>
              <a:chOff x="710384" y="1942179"/>
              <a:chExt cx="3501576" cy="2069732"/>
            </a:xfrm>
          </p:grpSpPr>
          <p:sp>
            <p:nvSpPr>
              <p:cNvPr id="747528" name="Line 8"/>
              <p:cNvSpPr>
                <a:spLocks noChangeShapeType="1"/>
              </p:cNvSpPr>
              <p:nvPr/>
            </p:nvSpPr>
            <p:spPr bwMode="auto">
              <a:xfrm>
                <a:off x="1388221" y="2571750"/>
                <a:ext cx="2278635" cy="0"/>
              </a:xfrm>
              <a:prstGeom prst="line">
                <a:avLst/>
              </a:prstGeom>
              <a:noFill/>
              <a:ln w="25400">
                <a:solidFill>
                  <a:srgbClr val="0000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b="1"/>
              </a:p>
            </p:txBody>
          </p:sp>
          <p:sp>
            <p:nvSpPr>
              <p:cNvPr id="747529" name="Freeform 9"/>
              <p:cNvSpPr>
                <a:spLocks/>
              </p:cNvSpPr>
              <p:nvPr/>
            </p:nvSpPr>
            <p:spPr bwMode="auto">
              <a:xfrm>
                <a:off x="1388221" y="3211358"/>
                <a:ext cx="2190240" cy="584034"/>
              </a:xfrm>
              <a:custGeom>
                <a:avLst/>
                <a:gdLst>
                  <a:gd name="T0" fmla="*/ 0 w 1338"/>
                  <a:gd name="T1" fmla="*/ 342 h 342"/>
                  <a:gd name="T2" fmla="*/ 288 w 1338"/>
                  <a:gd name="T3" fmla="*/ 154 h 342"/>
                  <a:gd name="T4" fmla="*/ 624 w 1338"/>
                  <a:gd name="T5" fmla="*/ 61 h 342"/>
                  <a:gd name="T6" fmla="*/ 1002 w 1338"/>
                  <a:gd name="T7" fmla="*/ 12 h 342"/>
                  <a:gd name="T8" fmla="*/ 1338 w 1338"/>
                  <a:gd name="T9" fmla="*/ 0 h 342"/>
                </a:gdLst>
                <a:ahLst/>
                <a:cxnLst>
                  <a:cxn ang="0">
                    <a:pos x="T0" y="T1"/>
                  </a:cxn>
                  <a:cxn ang="0">
                    <a:pos x="T2" y="T3"/>
                  </a:cxn>
                  <a:cxn ang="0">
                    <a:pos x="T4" y="T5"/>
                  </a:cxn>
                  <a:cxn ang="0">
                    <a:pos x="T6" y="T7"/>
                  </a:cxn>
                  <a:cxn ang="0">
                    <a:pos x="T8" y="T9"/>
                  </a:cxn>
                </a:cxnLst>
                <a:rect l="0" t="0" r="r" b="b"/>
                <a:pathLst>
                  <a:path w="1338" h="342">
                    <a:moveTo>
                      <a:pt x="0" y="342"/>
                    </a:moveTo>
                    <a:cubicBezTo>
                      <a:pt x="92" y="272"/>
                      <a:pt x="184" y="201"/>
                      <a:pt x="288" y="154"/>
                    </a:cubicBezTo>
                    <a:cubicBezTo>
                      <a:pt x="392" y="108"/>
                      <a:pt x="505" y="85"/>
                      <a:pt x="624" y="61"/>
                    </a:cubicBezTo>
                    <a:cubicBezTo>
                      <a:pt x="743" y="37"/>
                      <a:pt x="883" y="22"/>
                      <a:pt x="1002" y="12"/>
                    </a:cubicBezTo>
                    <a:cubicBezTo>
                      <a:pt x="1121" y="2"/>
                      <a:pt x="1268" y="2"/>
                      <a:pt x="1338" y="0"/>
                    </a:cubicBezTo>
                  </a:path>
                </a:pathLst>
              </a:custGeom>
              <a:noFill/>
              <a:ln w="25400" cap="flat" cmpd="sng">
                <a:solidFill>
                  <a:srgbClr val="0000FF"/>
                </a:solidFill>
                <a:prstDash val="dash"/>
                <a:round/>
                <a:headEnd/>
                <a:tailEnd/>
              </a:ln>
              <a:effectLst/>
              <a:extLst>
                <a:ext uri="{909E8E84-426E-40DD-AFC4-6F175D3DCCD1}">
                  <a14:hiddenFill xmlns:a14="http://schemas.microsoft.com/office/drawing/2010/main">
                    <a:solidFill>
                      <a:srgbClr val="00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b="1"/>
              </a:p>
            </p:txBody>
          </p:sp>
          <p:sp>
            <p:nvSpPr>
              <p:cNvPr id="747531" name="Text Box 11"/>
              <p:cNvSpPr txBox="1">
                <a:spLocks noChangeArrowheads="1"/>
              </p:cNvSpPr>
              <p:nvPr/>
            </p:nvSpPr>
            <p:spPr bwMode="auto">
              <a:xfrm>
                <a:off x="823472" y="2279383"/>
                <a:ext cx="605672" cy="400110"/>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r>
                  <a:rPr lang="en-US" altLang="zh-CN" sz="2000" b="1" i="1" dirty="0">
                    <a:solidFill>
                      <a:srgbClr val="0000FF"/>
                    </a:solidFill>
                  </a:rPr>
                  <a:t>U</a:t>
                </a:r>
                <a:r>
                  <a:rPr lang="en-US" altLang="zh-CN" sz="2000" b="1" baseline="-25000" dirty="0">
                    <a:solidFill>
                      <a:srgbClr val="0000FF"/>
                    </a:solidFill>
                  </a:rPr>
                  <a:t>S</a:t>
                </a:r>
                <a:endParaRPr lang="en-US" altLang="zh-CN" sz="2000" b="1" dirty="0">
                  <a:solidFill>
                    <a:srgbClr val="0000FF"/>
                  </a:solidFill>
                </a:endParaRPr>
              </a:p>
            </p:txBody>
          </p:sp>
          <p:sp>
            <p:nvSpPr>
              <p:cNvPr id="747532" name="Text Box 12"/>
              <p:cNvSpPr txBox="1">
                <a:spLocks noChangeArrowheads="1"/>
              </p:cNvSpPr>
              <p:nvPr/>
            </p:nvSpPr>
            <p:spPr bwMode="auto">
              <a:xfrm>
                <a:off x="710384" y="3611800"/>
                <a:ext cx="691258" cy="400110"/>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r>
                  <a:rPr lang="en-US" altLang="zh-CN" sz="2000" b="1" i="1" dirty="0">
                    <a:solidFill>
                      <a:srgbClr val="0000FF"/>
                    </a:solidFill>
                    <a:sym typeface="Symbol" pitchFamily="18" charset="2"/>
                  </a:rPr>
                  <a:t> </a:t>
                </a:r>
                <a:r>
                  <a:rPr lang="en-US" altLang="zh-CN" sz="2000" b="1" i="1" dirty="0">
                    <a:solidFill>
                      <a:srgbClr val="0000FF"/>
                    </a:solidFill>
                  </a:rPr>
                  <a:t>U</a:t>
                </a:r>
                <a:r>
                  <a:rPr lang="en-US" altLang="zh-CN" sz="2000" b="1" baseline="-25000" dirty="0">
                    <a:solidFill>
                      <a:srgbClr val="0000FF"/>
                    </a:solidFill>
                  </a:rPr>
                  <a:t>S</a:t>
                </a:r>
                <a:endParaRPr lang="en-US" altLang="zh-CN" sz="2000" b="1" i="1" baseline="-25000" dirty="0">
                  <a:solidFill>
                    <a:srgbClr val="0000FF"/>
                  </a:solidFill>
                </a:endParaRPr>
              </a:p>
            </p:txBody>
          </p:sp>
          <p:sp>
            <p:nvSpPr>
              <p:cNvPr id="747533" name="Rectangle 13"/>
              <p:cNvSpPr>
                <a:spLocks noChangeArrowheads="1"/>
              </p:cNvSpPr>
              <p:nvPr/>
            </p:nvSpPr>
            <p:spPr bwMode="auto">
              <a:xfrm>
                <a:off x="1933017" y="2126610"/>
                <a:ext cx="572247" cy="400110"/>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r>
                  <a:rPr lang="en-US" altLang="zh-CN" sz="2000" b="1" i="1" dirty="0" err="1"/>
                  <a:t>u</a:t>
                </a:r>
                <a:r>
                  <a:rPr lang="en-US" altLang="zh-CN" sz="2000" b="1" baseline="-25000" dirty="0" err="1"/>
                  <a:t>Cp</a:t>
                </a:r>
                <a:endParaRPr lang="en-US" altLang="zh-CN" sz="2000" b="1" i="1" baseline="30000" dirty="0"/>
              </a:p>
            </p:txBody>
          </p:sp>
          <p:sp>
            <p:nvSpPr>
              <p:cNvPr id="747534" name="Rectangle 14"/>
              <p:cNvSpPr>
                <a:spLocks noChangeArrowheads="1"/>
              </p:cNvSpPr>
              <p:nvPr/>
            </p:nvSpPr>
            <p:spPr bwMode="auto">
              <a:xfrm>
                <a:off x="2173641" y="3303320"/>
                <a:ext cx="562329" cy="400110"/>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r>
                  <a:rPr lang="en-US" altLang="zh-CN" sz="2000" b="1" i="1" dirty="0" err="1"/>
                  <a:t>u</a:t>
                </a:r>
                <a:r>
                  <a:rPr lang="en-US" altLang="zh-CN" sz="2000" b="1" baseline="-25000" dirty="0" err="1"/>
                  <a:t>Ch</a:t>
                </a:r>
                <a:endParaRPr lang="en-US" altLang="zh-CN" sz="2000" b="1" dirty="0"/>
              </a:p>
            </p:txBody>
          </p:sp>
          <p:grpSp>
            <p:nvGrpSpPr>
              <p:cNvPr id="747542" name="Group 22"/>
              <p:cNvGrpSpPr>
                <a:grpSpLocks/>
              </p:cNvGrpSpPr>
              <p:nvPr/>
            </p:nvGrpSpPr>
            <p:grpSpPr bwMode="auto">
              <a:xfrm>
                <a:off x="983894" y="1942179"/>
                <a:ext cx="3228066" cy="2069732"/>
                <a:chOff x="3992" y="2600"/>
                <a:chExt cx="1972" cy="1212"/>
              </a:xfrm>
            </p:grpSpPr>
            <p:sp>
              <p:nvSpPr>
                <p:cNvPr id="747543" name="Text Box 23"/>
                <p:cNvSpPr txBox="1">
                  <a:spLocks noChangeArrowheads="1"/>
                </p:cNvSpPr>
                <p:nvPr/>
              </p:nvSpPr>
              <p:spPr bwMode="auto">
                <a:xfrm>
                  <a:off x="4222" y="2600"/>
                  <a:ext cx="275" cy="234"/>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2000" b="1" i="1" dirty="0" err="1"/>
                    <a:t>u</a:t>
                  </a:r>
                  <a:r>
                    <a:rPr lang="en-US" altLang="zh-CN" sz="2000" b="1" baseline="-25000" dirty="0" err="1"/>
                    <a:t>C</a:t>
                  </a:r>
                  <a:endParaRPr lang="en-US" altLang="zh-CN" sz="2000" b="1" dirty="0"/>
                </a:p>
              </p:txBody>
            </p:sp>
            <p:sp>
              <p:nvSpPr>
                <p:cNvPr id="747544" name="Line 24"/>
                <p:cNvSpPr>
                  <a:spLocks noChangeShapeType="1"/>
                </p:cNvSpPr>
                <p:nvPr/>
              </p:nvSpPr>
              <p:spPr bwMode="auto">
                <a:xfrm>
                  <a:off x="3992" y="3332"/>
                  <a:ext cx="1968" cy="0"/>
                </a:xfrm>
                <a:prstGeom prst="line">
                  <a:avLst/>
                </a:prstGeom>
                <a:noFill/>
                <a:ln w="19050">
                  <a:solidFill>
                    <a:schemeClr val="tx1"/>
                  </a:solidFill>
                  <a:round/>
                  <a:headEnd/>
                  <a:tailEnd type="stealth"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b="1"/>
                </a:p>
              </p:txBody>
            </p:sp>
            <p:sp>
              <p:nvSpPr>
                <p:cNvPr id="747545" name="Line 25"/>
                <p:cNvSpPr>
                  <a:spLocks noChangeShapeType="1"/>
                </p:cNvSpPr>
                <p:nvPr/>
              </p:nvSpPr>
              <p:spPr bwMode="auto">
                <a:xfrm flipV="1">
                  <a:off x="4232" y="2708"/>
                  <a:ext cx="0" cy="1104"/>
                </a:xfrm>
                <a:prstGeom prst="line">
                  <a:avLst/>
                </a:prstGeom>
                <a:noFill/>
                <a:ln w="19050">
                  <a:solidFill>
                    <a:schemeClr val="tx1"/>
                  </a:solidFill>
                  <a:round/>
                  <a:headEnd/>
                  <a:tailEnd type="stealth"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b="1"/>
                </a:p>
              </p:txBody>
            </p:sp>
            <p:sp>
              <p:nvSpPr>
                <p:cNvPr id="747546" name="Text Box 26"/>
                <p:cNvSpPr txBox="1">
                  <a:spLocks noChangeArrowheads="1"/>
                </p:cNvSpPr>
                <p:nvPr/>
              </p:nvSpPr>
              <p:spPr bwMode="auto">
                <a:xfrm>
                  <a:off x="5803" y="3266"/>
                  <a:ext cx="161" cy="336"/>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2000" b="1" i="1"/>
                    <a:t>t</a:t>
                  </a:r>
                  <a:endParaRPr lang="en-US" altLang="zh-CN" sz="2000" b="1"/>
                </a:p>
              </p:txBody>
            </p:sp>
            <p:sp>
              <p:nvSpPr>
                <p:cNvPr id="747547" name="Text Box 27"/>
                <p:cNvSpPr txBox="1">
                  <a:spLocks noChangeArrowheads="1"/>
                </p:cNvSpPr>
                <p:nvPr/>
              </p:nvSpPr>
              <p:spPr bwMode="auto">
                <a:xfrm>
                  <a:off x="3997" y="3311"/>
                  <a:ext cx="191" cy="234"/>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50000"/>
                    </a:spcBef>
                  </a:pPr>
                  <a:r>
                    <a:rPr lang="en-US" altLang="zh-CN" sz="2000" b="1" dirty="0"/>
                    <a:t>0</a:t>
                  </a:r>
                </a:p>
              </p:txBody>
            </p:sp>
          </p:grpSp>
        </p:grpSp>
      </p:grpSp>
      <p:sp>
        <p:nvSpPr>
          <p:cNvPr id="29" name="Text Box 2"/>
          <p:cNvSpPr txBox="1">
            <a:spLocks noChangeArrowheads="1"/>
          </p:cNvSpPr>
          <p:nvPr/>
        </p:nvSpPr>
        <p:spPr bwMode="auto">
          <a:xfrm>
            <a:off x="58335" y="217497"/>
            <a:ext cx="6019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3600" b="1">
                <a:solidFill>
                  <a:schemeClr val="tx1"/>
                </a:solidFill>
                <a:latin typeface="Times New Roman" pitchFamily="18" charset="0"/>
                <a:ea typeface="楷体_GB2312" pitchFamily="49" charset="-122"/>
              </a:defRPr>
            </a:lvl1pPr>
            <a:lvl2pPr marL="742950" indent="-285750" eaLnBrk="0" hangingPunct="0">
              <a:defRPr kumimoji="1" sz="3600" b="1">
                <a:solidFill>
                  <a:schemeClr val="tx1"/>
                </a:solidFill>
                <a:latin typeface="Times New Roman" pitchFamily="18" charset="0"/>
                <a:ea typeface="楷体_GB2312" pitchFamily="49" charset="-122"/>
              </a:defRPr>
            </a:lvl2pPr>
            <a:lvl3pPr marL="1143000" indent="-228600" eaLnBrk="0" hangingPunct="0">
              <a:defRPr kumimoji="1" sz="3600" b="1">
                <a:solidFill>
                  <a:schemeClr val="tx1"/>
                </a:solidFill>
                <a:latin typeface="Times New Roman" pitchFamily="18" charset="0"/>
                <a:ea typeface="楷体_GB2312" pitchFamily="49" charset="-122"/>
              </a:defRPr>
            </a:lvl3pPr>
            <a:lvl4pPr marL="1600200" indent="-228600" eaLnBrk="0" hangingPunct="0">
              <a:defRPr kumimoji="1" sz="3600" b="1">
                <a:solidFill>
                  <a:schemeClr val="tx1"/>
                </a:solidFill>
                <a:latin typeface="Times New Roman" pitchFamily="18" charset="0"/>
                <a:ea typeface="楷体_GB2312" pitchFamily="49" charset="-122"/>
              </a:defRPr>
            </a:lvl4pPr>
            <a:lvl5pPr marL="2057400" indent="-228600" eaLnBrk="0" hangingPunct="0">
              <a:defRPr kumimoji="1" sz="3600" b="1">
                <a:solidFill>
                  <a:schemeClr val="tx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9pPr>
          </a:lstStyle>
          <a:p>
            <a:pPr>
              <a:spcBef>
                <a:spcPct val="50000"/>
              </a:spcBef>
            </a:pPr>
            <a:r>
              <a:rPr lang="zh-CN" altLang="en-US" sz="2400" dirty="0">
                <a:solidFill>
                  <a:srgbClr val="FF0000"/>
                </a:solidFill>
                <a:latin typeface="+mn-ea"/>
                <a:ea typeface="+mn-ea"/>
              </a:rPr>
              <a:t>零状态响应</a:t>
            </a:r>
            <a:r>
              <a:rPr lang="zh-CN" altLang="en-US" sz="2400" dirty="0">
                <a:latin typeface="+mn-ea"/>
                <a:ea typeface="+mn-ea"/>
              </a:rPr>
              <a:t>为 </a:t>
            </a:r>
          </a:p>
        </p:txBody>
      </p:sp>
      <p:graphicFrame>
        <p:nvGraphicFramePr>
          <p:cNvPr id="30" name="Object 3"/>
          <p:cNvGraphicFramePr>
            <a:graphicFrameLocks noChangeAspect="1"/>
          </p:cNvGraphicFramePr>
          <p:nvPr>
            <p:extLst>
              <p:ext uri="{D42A27DB-BD31-4B8C-83A1-F6EECF244321}">
                <p14:modId xmlns:p14="http://schemas.microsoft.com/office/powerpoint/2010/main" val="2485011240"/>
              </p:ext>
            </p:extLst>
          </p:nvPr>
        </p:nvGraphicFramePr>
        <p:xfrm>
          <a:off x="796925" y="422275"/>
          <a:ext cx="3371850" cy="1266825"/>
        </p:xfrm>
        <a:graphic>
          <a:graphicData uri="http://schemas.openxmlformats.org/presentationml/2006/ole">
            <mc:AlternateContent xmlns:mc="http://schemas.openxmlformats.org/markup-compatibility/2006">
              <mc:Choice xmlns:v="urn:schemas-microsoft-com:vml" Requires="v">
                <p:oleObj name="Equation" r:id="rId3" imgW="1892160" imgH="685800" progId="Equation.DSMT4">
                  <p:embed/>
                </p:oleObj>
              </mc:Choice>
              <mc:Fallback>
                <p:oleObj name="Equation" r:id="rId3" imgW="1892160" imgH="685800" progId="Equation.DSMT4">
                  <p:embed/>
                  <p:pic>
                    <p:nvPicPr>
                      <p:cNvPr id="0" name=""/>
                      <p:cNvPicPr>
                        <a:picLocks noChangeAspect="1" noChangeArrowheads="1"/>
                      </p:cNvPicPr>
                      <p:nvPr/>
                    </p:nvPicPr>
                    <p:blipFill>
                      <a:blip r:embed="rId4"/>
                      <a:srcRect/>
                      <a:stretch>
                        <a:fillRect/>
                      </a:stretch>
                    </p:blipFill>
                    <p:spPr bwMode="auto">
                      <a:xfrm>
                        <a:off x="796925" y="422275"/>
                        <a:ext cx="3371850" cy="1266825"/>
                      </a:xfrm>
                      <a:prstGeom prst="rect">
                        <a:avLst/>
                      </a:prstGeom>
                      <a:noFill/>
                      <a:ln w="25400">
                        <a:noFill/>
                      </a:ln>
                    </p:spPr>
                  </p:pic>
                </p:oleObj>
              </mc:Fallback>
            </mc:AlternateContent>
          </a:graphicData>
        </a:graphic>
      </p:graphicFrame>
      <p:graphicFrame>
        <p:nvGraphicFramePr>
          <p:cNvPr id="2" name="对象 1"/>
          <p:cNvGraphicFramePr>
            <a:graphicFrameLocks noChangeAspect="1"/>
          </p:cNvGraphicFramePr>
          <p:nvPr>
            <p:extLst>
              <p:ext uri="{D42A27DB-BD31-4B8C-83A1-F6EECF244321}">
                <p14:modId xmlns:p14="http://schemas.microsoft.com/office/powerpoint/2010/main" val="3240539065"/>
              </p:ext>
            </p:extLst>
          </p:nvPr>
        </p:nvGraphicFramePr>
        <p:xfrm>
          <a:off x="4711886" y="838160"/>
          <a:ext cx="3798888" cy="831850"/>
        </p:xfrm>
        <a:graphic>
          <a:graphicData uri="http://schemas.openxmlformats.org/presentationml/2006/ole">
            <mc:AlternateContent xmlns:mc="http://schemas.openxmlformats.org/markup-compatibility/2006">
              <mc:Choice xmlns:v="urn:schemas-microsoft-com:vml" Requires="v">
                <p:oleObj name="Equation" r:id="rId5" imgW="1854000" imgH="419040" progId="Equation.DSMT4">
                  <p:embed/>
                </p:oleObj>
              </mc:Choice>
              <mc:Fallback>
                <p:oleObj name="Equation" r:id="rId5" imgW="1854000" imgH="419040" progId="Equation.DSMT4">
                  <p:embed/>
                  <p:pic>
                    <p:nvPicPr>
                      <p:cNvPr id="0" name="Object 18"/>
                      <p:cNvPicPr>
                        <a:picLocks noChangeAspect="1" noChangeArrowheads="1"/>
                      </p:cNvPicPr>
                      <p:nvPr/>
                    </p:nvPicPr>
                    <p:blipFill>
                      <a:blip r:embed="rId6"/>
                      <a:srcRect/>
                      <a:stretch>
                        <a:fillRect/>
                      </a:stretch>
                    </p:blipFill>
                    <p:spPr bwMode="auto">
                      <a:xfrm>
                        <a:off x="4711886" y="838160"/>
                        <a:ext cx="3798888" cy="831850"/>
                      </a:xfrm>
                      <a:prstGeom prst="rect">
                        <a:avLst/>
                      </a:prstGeom>
                      <a:noFill/>
                      <a:ln>
                        <a:noFill/>
                      </a:ln>
                      <a:effectLst/>
                    </p:spPr>
                  </p:pic>
                </p:oleObj>
              </mc:Fallback>
            </mc:AlternateContent>
          </a:graphicData>
        </a:graphic>
      </p:graphicFrame>
      <p:grpSp>
        <p:nvGrpSpPr>
          <p:cNvPr id="32" name="Group 2"/>
          <p:cNvGrpSpPr>
            <a:grpSpLocks/>
          </p:cNvGrpSpPr>
          <p:nvPr/>
        </p:nvGrpSpPr>
        <p:grpSpPr bwMode="auto">
          <a:xfrm>
            <a:off x="5331804" y="2132748"/>
            <a:ext cx="3161769" cy="1664561"/>
            <a:chOff x="3334" y="152"/>
            <a:chExt cx="1764" cy="1000"/>
          </a:xfrm>
        </p:grpSpPr>
        <p:sp>
          <p:nvSpPr>
            <p:cNvPr id="33" name="Line 3"/>
            <p:cNvSpPr>
              <a:spLocks noChangeShapeType="1"/>
            </p:cNvSpPr>
            <p:nvPr/>
          </p:nvSpPr>
          <p:spPr bwMode="auto">
            <a:xfrm>
              <a:off x="3334" y="912"/>
              <a:ext cx="1610" cy="0"/>
            </a:xfrm>
            <a:prstGeom prst="line">
              <a:avLst/>
            </a:prstGeom>
            <a:noFill/>
            <a:ln w="19050">
              <a:solidFill>
                <a:schemeClr val="tx1"/>
              </a:solidFill>
              <a:round/>
              <a:headEnd/>
              <a:tailEnd type="stealth"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a:p>
          </p:txBody>
        </p:sp>
        <p:sp>
          <p:nvSpPr>
            <p:cNvPr id="34" name="Line 4"/>
            <p:cNvSpPr>
              <a:spLocks noChangeShapeType="1"/>
            </p:cNvSpPr>
            <p:nvPr/>
          </p:nvSpPr>
          <p:spPr bwMode="auto">
            <a:xfrm flipV="1">
              <a:off x="3600" y="240"/>
              <a:ext cx="0" cy="912"/>
            </a:xfrm>
            <a:prstGeom prst="line">
              <a:avLst/>
            </a:prstGeom>
            <a:noFill/>
            <a:ln w="19050">
              <a:solidFill>
                <a:schemeClr val="tx1"/>
              </a:solidFill>
              <a:round/>
              <a:headEnd/>
              <a:tailEnd type="stealth"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a:p>
          </p:txBody>
        </p:sp>
        <p:sp>
          <p:nvSpPr>
            <p:cNvPr id="35" name="Freeform 5"/>
            <p:cNvSpPr>
              <a:spLocks/>
            </p:cNvSpPr>
            <p:nvPr/>
          </p:nvSpPr>
          <p:spPr bwMode="auto">
            <a:xfrm>
              <a:off x="3600" y="432"/>
              <a:ext cx="1200" cy="450"/>
            </a:xfrm>
            <a:custGeom>
              <a:avLst/>
              <a:gdLst>
                <a:gd name="T0" fmla="*/ 0 w 1200"/>
                <a:gd name="T1" fmla="*/ 0 h 450"/>
                <a:gd name="T2" fmla="*/ 144 w 1200"/>
                <a:gd name="T3" fmla="*/ 192 h 450"/>
                <a:gd name="T4" fmla="*/ 384 w 1200"/>
                <a:gd name="T5" fmla="*/ 336 h 450"/>
                <a:gd name="T6" fmla="*/ 912 w 1200"/>
                <a:gd name="T7" fmla="*/ 432 h 450"/>
                <a:gd name="T8" fmla="*/ 1200 w 1200"/>
                <a:gd name="T9" fmla="*/ 442 h 450"/>
              </a:gdLst>
              <a:ahLst/>
              <a:cxnLst>
                <a:cxn ang="0">
                  <a:pos x="T0" y="T1"/>
                </a:cxn>
                <a:cxn ang="0">
                  <a:pos x="T2" y="T3"/>
                </a:cxn>
                <a:cxn ang="0">
                  <a:pos x="T4" y="T5"/>
                </a:cxn>
                <a:cxn ang="0">
                  <a:pos x="T6" y="T7"/>
                </a:cxn>
                <a:cxn ang="0">
                  <a:pos x="T8" y="T9"/>
                </a:cxn>
              </a:cxnLst>
              <a:rect l="0" t="0" r="r" b="b"/>
              <a:pathLst>
                <a:path w="1200" h="450">
                  <a:moveTo>
                    <a:pt x="0" y="0"/>
                  </a:moveTo>
                  <a:cubicBezTo>
                    <a:pt x="40" y="68"/>
                    <a:pt x="80" y="136"/>
                    <a:pt x="144" y="192"/>
                  </a:cubicBezTo>
                  <a:cubicBezTo>
                    <a:pt x="208" y="248"/>
                    <a:pt x="256" y="296"/>
                    <a:pt x="384" y="336"/>
                  </a:cubicBezTo>
                  <a:cubicBezTo>
                    <a:pt x="512" y="376"/>
                    <a:pt x="776" y="414"/>
                    <a:pt x="912" y="432"/>
                  </a:cubicBezTo>
                  <a:cubicBezTo>
                    <a:pt x="1048" y="450"/>
                    <a:pt x="1140" y="440"/>
                    <a:pt x="1200" y="442"/>
                  </a:cubicBezTo>
                </a:path>
              </a:pathLst>
            </a:custGeom>
            <a:noFill/>
            <a:ln w="25400" cap="flat" cmpd="sng">
              <a:solidFill>
                <a:srgbClr val="FF0000"/>
              </a:solidFill>
              <a:prstDash val="solid"/>
              <a:round/>
              <a:headEnd/>
              <a:tailEnd/>
            </a:ln>
            <a:effectLst/>
            <a:extLst>
              <a:ext uri="{909E8E84-426E-40DD-AFC4-6F175D3DCCD1}">
                <a14:hiddenFill xmlns:a14="http://schemas.microsoft.com/office/drawing/2010/main">
                  <a:solidFill>
                    <a:srgbClr val="00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a:p>
          </p:txBody>
        </p:sp>
        <p:sp>
          <p:nvSpPr>
            <p:cNvPr id="36" name="Text Box 6"/>
            <p:cNvSpPr txBox="1">
              <a:spLocks noChangeArrowheads="1"/>
            </p:cNvSpPr>
            <p:nvPr/>
          </p:nvSpPr>
          <p:spPr bwMode="auto">
            <a:xfrm>
              <a:off x="4956" y="840"/>
              <a:ext cx="142" cy="240"/>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2000" i="1"/>
                <a:t>t</a:t>
              </a:r>
              <a:endParaRPr lang="en-US" altLang="zh-CN" sz="2000"/>
            </a:p>
          </p:txBody>
        </p:sp>
        <p:sp>
          <p:nvSpPr>
            <p:cNvPr id="37" name="Text Box 7"/>
            <p:cNvSpPr txBox="1">
              <a:spLocks noChangeArrowheads="1"/>
            </p:cNvSpPr>
            <p:nvPr/>
          </p:nvSpPr>
          <p:spPr bwMode="auto">
            <a:xfrm>
              <a:off x="3600" y="152"/>
              <a:ext cx="276" cy="240"/>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zh-CN" sz="2000" b="1" i="1" dirty="0" err="1"/>
                <a:t>i</a:t>
              </a:r>
              <a:endParaRPr lang="en-US" altLang="zh-CN" sz="2000" b="1" dirty="0"/>
            </a:p>
          </p:txBody>
        </p:sp>
        <p:graphicFrame>
          <p:nvGraphicFramePr>
            <p:cNvPr id="38" name="Object 8"/>
            <p:cNvGraphicFramePr>
              <a:graphicFrameLocks noChangeAspect="1"/>
            </p:cNvGraphicFramePr>
            <p:nvPr>
              <p:extLst>
                <p:ext uri="{D42A27DB-BD31-4B8C-83A1-F6EECF244321}">
                  <p14:modId xmlns:p14="http://schemas.microsoft.com/office/powerpoint/2010/main" val="3156598497"/>
                </p:ext>
              </p:extLst>
            </p:nvPr>
          </p:nvGraphicFramePr>
          <p:xfrm>
            <a:off x="3348" y="207"/>
            <a:ext cx="249" cy="381"/>
          </p:xfrm>
          <a:graphic>
            <a:graphicData uri="http://schemas.openxmlformats.org/presentationml/2006/ole">
              <mc:AlternateContent xmlns:mc="http://schemas.openxmlformats.org/markup-compatibility/2006">
                <mc:Choice xmlns:v="urn:schemas-microsoft-com:vml" Requires="v">
                  <p:oleObj name="Equation" r:id="rId7" imgW="266400" imgH="406080" progId="Equation.DSMT4">
                    <p:embed/>
                  </p:oleObj>
                </mc:Choice>
                <mc:Fallback>
                  <p:oleObj name="Equation" r:id="rId7" imgW="266400" imgH="40608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48" y="207"/>
                          <a:ext cx="249" cy="381"/>
                        </a:xfrm>
                        <a:prstGeom prst="rect">
                          <a:avLst/>
                        </a:prstGeom>
                        <a:noFill/>
                        <a:ln>
                          <a:noFill/>
                        </a:ln>
                        <a:effectLst/>
                      </p:spPr>
                    </p:pic>
                  </p:oleObj>
                </mc:Fallback>
              </mc:AlternateContent>
            </a:graphicData>
          </a:graphic>
        </p:graphicFrame>
        <p:sp>
          <p:nvSpPr>
            <p:cNvPr id="39" name="Text Box 9"/>
            <p:cNvSpPr txBox="1">
              <a:spLocks noChangeArrowheads="1"/>
            </p:cNvSpPr>
            <p:nvPr/>
          </p:nvSpPr>
          <p:spPr bwMode="auto">
            <a:xfrm>
              <a:off x="3358" y="887"/>
              <a:ext cx="175" cy="240"/>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2000" dirty="0"/>
                <a:t>0</a:t>
              </a:r>
            </a:p>
          </p:txBody>
        </p:sp>
      </p:grpSp>
      <p:sp>
        <p:nvSpPr>
          <p:cNvPr id="46" name="AutoShape 27" descr="羊皮纸"/>
          <p:cNvSpPr>
            <a:spLocks noChangeArrowheads="1"/>
          </p:cNvSpPr>
          <p:nvPr/>
        </p:nvSpPr>
        <p:spPr bwMode="auto">
          <a:xfrm>
            <a:off x="662057" y="1857246"/>
            <a:ext cx="1811912" cy="368721"/>
          </a:xfrm>
          <a:prstGeom prst="wedgeRoundRectCallout">
            <a:avLst>
              <a:gd name="adj1" fmla="val 71931"/>
              <a:gd name="adj2" fmla="val 202802"/>
              <a:gd name="adj3" fmla="val 16667"/>
            </a:avLst>
          </a:prstGeom>
          <a:ln/>
        </p:spPr>
        <p:style>
          <a:lnRef idx="2">
            <a:schemeClr val="accent2"/>
          </a:lnRef>
          <a:fillRef idx="1">
            <a:schemeClr val="lt1"/>
          </a:fillRef>
          <a:effectRef idx="0">
            <a:schemeClr val="accent2"/>
          </a:effectRef>
          <a:fontRef idx="minor">
            <a:schemeClr val="dk1"/>
          </a:fontRef>
        </p:style>
        <p:txBody>
          <a:bodyPr anchor="ctr"/>
          <a:lstStyle/>
          <a:p>
            <a:pPr algn="ctr"/>
            <a:r>
              <a:rPr lang="zh-CN" altLang="en-US" sz="2000" b="1" dirty="0">
                <a:solidFill>
                  <a:schemeClr val="tx1"/>
                </a:solidFill>
              </a:rPr>
              <a:t>强制响应分量 </a:t>
            </a:r>
          </a:p>
        </p:txBody>
      </p:sp>
      <p:sp>
        <p:nvSpPr>
          <p:cNvPr id="47" name="AutoShape 27" descr="羊皮纸"/>
          <p:cNvSpPr>
            <a:spLocks noChangeArrowheads="1"/>
          </p:cNvSpPr>
          <p:nvPr/>
        </p:nvSpPr>
        <p:spPr bwMode="auto">
          <a:xfrm>
            <a:off x="2618750" y="3821890"/>
            <a:ext cx="2282053" cy="384047"/>
          </a:xfrm>
          <a:prstGeom prst="wedgeRoundRectCallout">
            <a:avLst>
              <a:gd name="adj1" fmla="val -60032"/>
              <a:gd name="adj2" fmla="val -111358"/>
              <a:gd name="adj3" fmla="val 16667"/>
            </a:avLst>
          </a:prstGeom>
          <a:ln/>
        </p:spPr>
        <p:style>
          <a:lnRef idx="2">
            <a:schemeClr val="accent2"/>
          </a:lnRef>
          <a:fillRef idx="1">
            <a:schemeClr val="lt1"/>
          </a:fillRef>
          <a:effectRef idx="0">
            <a:schemeClr val="accent2"/>
          </a:effectRef>
          <a:fontRef idx="minor">
            <a:schemeClr val="dk1"/>
          </a:fontRef>
        </p:style>
        <p:txBody>
          <a:bodyPr/>
          <a:lstStyle/>
          <a:p>
            <a:pPr algn="ctr"/>
            <a:r>
              <a:rPr lang="zh-CN" altLang="en-US" sz="2000" b="1" dirty="0">
                <a:solidFill>
                  <a:schemeClr val="tx1"/>
                </a:solidFill>
              </a:rPr>
              <a:t>固有响应分量</a:t>
            </a:r>
          </a:p>
        </p:txBody>
      </p:sp>
      <p:sp>
        <p:nvSpPr>
          <p:cNvPr id="40" name="Text Box 23"/>
          <p:cNvSpPr txBox="1">
            <a:spLocks noChangeArrowheads="1"/>
          </p:cNvSpPr>
          <p:nvPr/>
        </p:nvSpPr>
        <p:spPr bwMode="auto">
          <a:xfrm>
            <a:off x="1727348" y="2991583"/>
            <a:ext cx="402690" cy="399602"/>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2000" b="1" i="1" dirty="0" err="1">
                <a:solidFill>
                  <a:srgbClr val="FF0000"/>
                </a:solidFill>
              </a:rPr>
              <a:t>u</a:t>
            </a:r>
            <a:r>
              <a:rPr lang="en-US" altLang="zh-CN" sz="2000" b="1" baseline="-25000" dirty="0" err="1">
                <a:solidFill>
                  <a:srgbClr val="FF0000"/>
                </a:solidFill>
              </a:rPr>
              <a:t>c</a:t>
            </a:r>
            <a:endParaRPr lang="en-US" altLang="zh-CN" sz="2000" b="1" dirty="0"/>
          </a:p>
        </p:txBody>
      </p:sp>
    </p:spTree>
    <p:extLst>
      <p:ext uri="{BB962C8B-B14F-4D97-AF65-F5344CB8AC3E}">
        <p14:creationId xmlns:p14="http://schemas.microsoft.com/office/powerpoint/2010/main" val="298896375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down)">
                                      <p:cBhvr>
                                        <p:cTn id="15" dur="500"/>
                                        <p:tgtEl>
                                          <p:spTgt spid="40"/>
                                        </p:tgtEl>
                                      </p:cBhvr>
                                    </p:animEffect>
                                  </p:childTnLst>
                                </p:cTn>
                              </p:par>
                            </p:childTnLst>
                          </p:cTn>
                        </p:par>
                        <p:par>
                          <p:cTn id="16" fill="hold">
                            <p:stCondLst>
                              <p:cond delay="500"/>
                            </p:stCondLst>
                            <p:childTnLst>
                              <p:par>
                                <p:cTn id="17" presetID="22" presetClass="entr" presetSubtype="2" fill="hold"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right)">
                                      <p:cBhvr>
                                        <p:cTn id="19" dur="500"/>
                                        <p:tgtEl>
                                          <p:spTgt spid="32"/>
                                        </p:tgtEl>
                                      </p:cBhvr>
                                    </p:animEffect>
                                  </p:childTnLst>
                                </p:cTn>
                              </p:par>
                            </p:childTnLst>
                          </p:cTn>
                        </p:par>
                      </p:childTnLst>
                    </p:cTn>
                  </p:par>
                  <p:par>
                    <p:cTn id="20" fill="hold">
                      <p:stCondLst>
                        <p:cond delay="indefinite"/>
                      </p:stCondLst>
                      <p:childTnLst>
                        <p:par>
                          <p:cTn id="21" fill="hold">
                            <p:stCondLst>
                              <p:cond delay="0"/>
                            </p:stCondLst>
                            <p:childTnLst>
                              <p:par>
                                <p:cTn id="22" presetID="20" presetClass="entr" presetSubtype="0" fill="hold" grpId="0" nodeType="click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wedge">
                                      <p:cBhvr>
                                        <p:cTn id="24" dur="500"/>
                                        <p:tgtEl>
                                          <p:spTgt spid="47"/>
                                        </p:tgtEl>
                                      </p:cBhvr>
                                    </p:animEffect>
                                  </p:childTnLst>
                                </p:cTn>
                              </p:par>
                            </p:childTnLst>
                          </p:cTn>
                        </p:par>
                      </p:childTnLst>
                    </p:cTn>
                  </p:par>
                  <p:par>
                    <p:cTn id="25" fill="hold">
                      <p:stCondLst>
                        <p:cond delay="indefinite"/>
                      </p:stCondLst>
                      <p:childTnLst>
                        <p:par>
                          <p:cTn id="26" fill="hold">
                            <p:stCondLst>
                              <p:cond delay="0"/>
                            </p:stCondLst>
                            <p:childTnLst>
                              <p:par>
                                <p:cTn id="27" presetID="20" presetClass="entr" presetSubtype="0" fill="hold" grpId="0" nodeType="click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edge">
                                      <p:cBhvr>
                                        <p:cTn id="2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2"/>
          <p:cNvSpPr txBox="1">
            <a:spLocks noChangeArrowheads="1"/>
          </p:cNvSpPr>
          <p:nvPr/>
        </p:nvSpPr>
        <p:spPr bwMode="auto">
          <a:xfrm>
            <a:off x="323528" y="416354"/>
            <a:ext cx="6019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3600" b="1">
                <a:solidFill>
                  <a:schemeClr val="tx1"/>
                </a:solidFill>
                <a:latin typeface="Times New Roman" pitchFamily="18" charset="0"/>
                <a:ea typeface="楷体_GB2312" pitchFamily="49" charset="-122"/>
              </a:defRPr>
            </a:lvl1pPr>
            <a:lvl2pPr marL="742950" indent="-285750" eaLnBrk="0" hangingPunct="0">
              <a:defRPr kumimoji="1" sz="3600" b="1">
                <a:solidFill>
                  <a:schemeClr val="tx1"/>
                </a:solidFill>
                <a:latin typeface="Times New Roman" pitchFamily="18" charset="0"/>
                <a:ea typeface="楷体_GB2312" pitchFamily="49" charset="-122"/>
              </a:defRPr>
            </a:lvl2pPr>
            <a:lvl3pPr marL="1143000" indent="-228600" eaLnBrk="0" hangingPunct="0">
              <a:defRPr kumimoji="1" sz="3600" b="1">
                <a:solidFill>
                  <a:schemeClr val="tx1"/>
                </a:solidFill>
                <a:latin typeface="Times New Roman" pitchFamily="18" charset="0"/>
                <a:ea typeface="楷体_GB2312" pitchFamily="49" charset="-122"/>
              </a:defRPr>
            </a:lvl3pPr>
            <a:lvl4pPr marL="1600200" indent="-228600" eaLnBrk="0" hangingPunct="0">
              <a:defRPr kumimoji="1" sz="3600" b="1">
                <a:solidFill>
                  <a:schemeClr val="tx1"/>
                </a:solidFill>
                <a:latin typeface="Times New Roman" pitchFamily="18" charset="0"/>
                <a:ea typeface="楷体_GB2312" pitchFamily="49" charset="-122"/>
              </a:defRPr>
            </a:lvl4pPr>
            <a:lvl5pPr marL="2057400" indent="-228600" eaLnBrk="0" hangingPunct="0">
              <a:defRPr kumimoji="1" sz="3600" b="1">
                <a:solidFill>
                  <a:schemeClr val="tx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9pPr>
          </a:lstStyle>
          <a:p>
            <a:pPr>
              <a:spcBef>
                <a:spcPct val="50000"/>
              </a:spcBef>
            </a:pPr>
            <a:r>
              <a:rPr lang="zh-CN" altLang="en-US" sz="2400" dirty="0">
                <a:solidFill>
                  <a:srgbClr val="FF0000"/>
                </a:solidFill>
                <a:latin typeface="+mn-ea"/>
                <a:ea typeface="+mn-ea"/>
              </a:rPr>
              <a:t>零状态响应</a:t>
            </a:r>
            <a:r>
              <a:rPr lang="zh-CN" altLang="en-US" sz="2400" dirty="0">
                <a:latin typeface="+mn-ea"/>
                <a:ea typeface="+mn-ea"/>
              </a:rPr>
              <a:t>为 </a:t>
            </a:r>
          </a:p>
        </p:txBody>
      </p:sp>
      <p:graphicFrame>
        <p:nvGraphicFramePr>
          <p:cNvPr id="30" name="Object 3"/>
          <p:cNvGraphicFramePr>
            <a:graphicFrameLocks noChangeAspect="1"/>
          </p:cNvGraphicFramePr>
          <p:nvPr>
            <p:extLst>
              <p:ext uri="{D42A27DB-BD31-4B8C-83A1-F6EECF244321}">
                <p14:modId xmlns:p14="http://schemas.microsoft.com/office/powerpoint/2010/main" val="110848582"/>
              </p:ext>
            </p:extLst>
          </p:nvPr>
        </p:nvGraphicFramePr>
        <p:xfrm>
          <a:off x="874710" y="902563"/>
          <a:ext cx="3552825" cy="633413"/>
        </p:xfrm>
        <a:graphic>
          <a:graphicData uri="http://schemas.openxmlformats.org/presentationml/2006/ole">
            <mc:AlternateContent xmlns:mc="http://schemas.openxmlformats.org/markup-compatibility/2006">
              <mc:Choice xmlns:v="urn:schemas-microsoft-com:vml" Requires="v">
                <p:oleObj name="Equation" r:id="rId3" imgW="1993680" imgH="342720" progId="Equation.DSMT4">
                  <p:embed/>
                </p:oleObj>
              </mc:Choice>
              <mc:Fallback>
                <p:oleObj name="Equation" r:id="rId3" imgW="1993680" imgH="342720" progId="Equation.DSMT4">
                  <p:embed/>
                  <p:pic>
                    <p:nvPicPr>
                      <p:cNvPr id="0" name=""/>
                      <p:cNvPicPr>
                        <a:picLocks noChangeAspect="1" noChangeArrowheads="1"/>
                      </p:cNvPicPr>
                      <p:nvPr/>
                    </p:nvPicPr>
                    <p:blipFill>
                      <a:blip r:embed="rId4"/>
                      <a:srcRect/>
                      <a:stretch>
                        <a:fillRect/>
                      </a:stretch>
                    </p:blipFill>
                    <p:spPr bwMode="auto">
                      <a:xfrm>
                        <a:off x="874710" y="902563"/>
                        <a:ext cx="3552825" cy="633413"/>
                      </a:xfrm>
                      <a:prstGeom prst="rect">
                        <a:avLst/>
                      </a:prstGeom>
                      <a:noFill/>
                      <a:ln w="25400">
                        <a:noFill/>
                      </a:ln>
                    </p:spPr>
                  </p:pic>
                </p:oleObj>
              </mc:Fallback>
            </mc:AlternateContent>
          </a:graphicData>
        </a:graphic>
      </p:graphicFrame>
      <p:graphicFrame>
        <p:nvGraphicFramePr>
          <p:cNvPr id="2" name="对象 1"/>
          <p:cNvGraphicFramePr>
            <a:graphicFrameLocks noChangeAspect="1"/>
          </p:cNvGraphicFramePr>
          <p:nvPr>
            <p:extLst>
              <p:ext uri="{D42A27DB-BD31-4B8C-83A1-F6EECF244321}">
                <p14:modId xmlns:p14="http://schemas.microsoft.com/office/powerpoint/2010/main" val="3247284519"/>
              </p:ext>
            </p:extLst>
          </p:nvPr>
        </p:nvGraphicFramePr>
        <p:xfrm>
          <a:off x="4711886" y="838160"/>
          <a:ext cx="3798888" cy="831850"/>
        </p:xfrm>
        <a:graphic>
          <a:graphicData uri="http://schemas.openxmlformats.org/presentationml/2006/ole">
            <mc:AlternateContent xmlns:mc="http://schemas.openxmlformats.org/markup-compatibility/2006">
              <mc:Choice xmlns:v="urn:schemas-microsoft-com:vml" Requires="v">
                <p:oleObj name="Equation" r:id="rId5" imgW="1854000" imgH="419040" progId="Equation.DSMT4">
                  <p:embed/>
                </p:oleObj>
              </mc:Choice>
              <mc:Fallback>
                <p:oleObj name="Equation" r:id="rId5" imgW="1854000" imgH="419040" progId="Equation.DSMT4">
                  <p:embed/>
                  <p:pic>
                    <p:nvPicPr>
                      <p:cNvPr id="0" name=""/>
                      <p:cNvPicPr>
                        <a:picLocks noChangeAspect="1" noChangeArrowheads="1"/>
                      </p:cNvPicPr>
                      <p:nvPr/>
                    </p:nvPicPr>
                    <p:blipFill>
                      <a:blip r:embed="rId6"/>
                      <a:srcRect/>
                      <a:stretch>
                        <a:fillRect/>
                      </a:stretch>
                    </p:blipFill>
                    <p:spPr bwMode="auto">
                      <a:xfrm>
                        <a:off x="4711886" y="838160"/>
                        <a:ext cx="3798888" cy="831850"/>
                      </a:xfrm>
                      <a:prstGeom prst="rect">
                        <a:avLst/>
                      </a:prstGeom>
                      <a:noFill/>
                      <a:ln>
                        <a:noFill/>
                      </a:ln>
                      <a:effectLst/>
                    </p:spPr>
                  </p:pic>
                </p:oleObj>
              </mc:Fallback>
            </mc:AlternateContent>
          </a:graphicData>
        </a:graphic>
      </p:graphicFrame>
      <p:grpSp>
        <p:nvGrpSpPr>
          <p:cNvPr id="31" name="组合 30"/>
          <p:cNvGrpSpPr/>
          <p:nvPr/>
        </p:nvGrpSpPr>
        <p:grpSpPr>
          <a:xfrm>
            <a:off x="179512" y="2248696"/>
            <a:ext cx="8640960" cy="2046549"/>
            <a:chOff x="141186" y="1837471"/>
            <a:chExt cx="8530607" cy="2030424"/>
          </a:xfrm>
        </p:grpSpPr>
        <p:sp>
          <p:nvSpPr>
            <p:cNvPr id="41" name="Text Box 32"/>
            <p:cNvSpPr txBox="1">
              <a:spLocks noChangeArrowheads="1"/>
            </p:cNvSpPr>
            <p:nvPr/>
          </p:nvSpPr>
          <p:spPr bwMode="auto">
            <a:xfrm>
              <a:off x="730466" y="1837471"/>
              <a:ext cx="7941327" cy="2030424"/>
            </a:xfrm>
            <a:prstGeom prst="rect">
              <a:avLst/>
            </a:prstGeom>
            <a:solidFill>
              <a:schemeClr val="bg1"/>
            </a:solidFill>
            <a:ln w="38100">
              <a:solidFill>
                <a:srgbClr val="3333FF"/>
              </a:solidFill>
              <a:miter lim="800000"/>
              <a:headEnd/>
              <a:tailEnd/>
            </a:ln>
            <a:effectLst/>
          </p:spPr>
          <p:txBody>
            <a:bodyPr wrap="square" anchor="ctr" anchorCtr="0">
              <a:no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just">
                <a:lnSpc>
                  <a:spcPct val="120000"/>
                </a:lnSpc>
                <a:spcBef>
                  <a:spcPts val="0"/>
                </a:spcBef>
              </a:pPr>
              <a:endParaRPr lang="en-US" altLang="zh-CN" sz="2400" dirty="0">
                <a:sym typeface="Symbol" pitchFamily="18" charset="2"/>
              </a:endParaRPr>
            </a:p>
          </p:txBody>
        </p:sp>
        <p:sp>
          <p:nvSpPr>
            <p:cNvPr id="42" name="Text Box 44"/>
            <p:cNvSpPr txBox="1">
              <a:spLocks noChangeArrowheads="1"/>
            </p:cNvSpPr>
            <p:nvPr/>
          </p:nvSpPr>
          <p:spPr bwMode="auto">
            <a:xfrm>
              <a:off x="141186" y="1884767"/>
              <a:ext cx="554781" cy="967916"/>
            </a:xfrm>
            <a:prstGeom prst="rect">
              <a:avLst/>
            </a:prstGeom>
            <a:solidFill>
              <a:srgbClr val="3333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zh-CN" altLang="en-US" sz="2400" dirty="0">
                  <a:solidFill>
                    <a:schemeClr val="bg1"/>
                  </a:solidFill>
                  <a:latin typeface="+mn-ea"/>
                  <a:ea typeface="+mn-ea"/>
                </a:rPr>
                <a:t>结论</a:t>
              </a:r>
            </a:p>
          </p:txBody>
        </p:sp>
      </p:grpSp>
      <p:sp>
        <p:nvSpPr>
          <p:cNvPr id="11" name="椭圆 10"/>
          <p:cNvSpPr/>
          <p:nvPr/>
        </p:nvSpPr>
        <p:spPr bwMode="auto">
          <a:xfrm>
            <a:off x="2483768" y="838160"/>
            <a:ext cx="613580" cy="576064"/>
          </a:xfrm>
          <a:prstGeom prst="ellipse">
            <a:avLst/>
          </a:prstGeom>
          <a:noFill/>
          <a:ln w="19050" cap="flat" cmpd="sng" algn="ctr">
            <a:solidFill>
              <a:srgbClr val="FF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12" name="椭圆 11"/>
          <p:cNvSpPr/>
          <p:nvPr/>
        </p:nvSpPr>
        <p:spPr bwMode="auto">
          <a:xfrm>
            <a:off x="6732240" y="863166"/>
            <a:ext cx="588734" cy="576064"/>
          </a:xfrm>
          <a:prstGeom prst="ellipse">
            <a:avLst/>
          </a:prstGeom>
          <a:noFill/>
          <a:ln w="19050" cap="flat" cmpd="sng" algn="ctr">
            <a:solidFill>
              <a:srgbClr val="FF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3" name="TextBox 2"/>
          <p:cNvSpPr txBox="1"/>
          <p:nvPr/>
        </p:nvSpPr>
        <p:spPr>
          <a:xfrm>
            <a:off x="899592" y="2430120"/>
            <a:ext cx="7632848" cy="1421928"/>
          </a:xfrm>
          <a:prstGeom prst="rect">
            <a:avLst/>
          </a:prstGeom>
          <a:noFill/>
        </p:spPr>
        <p:txBody>
          <a:bodyPr wrap="square" rtlCol="0">
            <a:spAutoFit/>
          </a:bodyPr>
          <a:lstStyle/>
          <a:p>
            <a:pPr algn="just">
              <a:lnSpc>
                <a:spcPct val="120000"/>
              </a:lnSpc>
              <a:spcBef>
                <a:spcPts val="0"/>
              </a:spcBef>
            </a:pPr>
            <a:r>
              <a:rPr lang="en-US" altLang="zh-CN" b="1" dirty="0"/>
              <a:t>1.</a:t>
            </a:r>
            <a:r>
              <a:rPr lang="zh-CN" altLang="en-US" b="1" dirty="0"/>
              <a:t>电压、电流是</a:t>
            </a:r>
            <a:r>
              <a:rPr lang="zh-CN" altLang="en-US" b="1" dirty="0">
                <a:solidFill>
                  <a:srgbClr val="FF0000"/>
                </a:solidFill>
              </a:rPr>
              <a:t>随时间按同一指数规律变化</a:t>
            </a:r>
            <a:r>
              <a:rPr lang="zh-CN" altLang="en-US" b="1" dirty="0"/>
              <a:t>的函数；</a:t>
            </a:r>
            <a:endParaRPr lang="zh-CN" altLang="en-US" b="1" dirty="0">
              <a:sym typeface="Symbol" pitchFamily="18" charset="2"/>
            </a:endParaRPr>
          </a:p>
          <a:p>
            <a:pPr algn="just">
              <a:lnSpc>
                <a:spcPct val="120000"/>
              </a:lnSpc>
              <a:spcBef>
                <a:spcPts val="0"/>
              </a:spcBef>
            </a:pPr>
            <a:r>
              <a:rPr lang="en-US" altLang="zh-CN" b="1" dirty="0"/>
              <a:t>2.</a:t>
            </a:r>
            <a:r>
              <a:rPr lang="zh-CN" altLang="en-US" b="1" dirty="0">
                <a:sym typeface="Symbol" pitchFamily="18" charset="2"/>
              </a:rPr>
              <a:t>换路后电容充电时间的长短与</a:t>
            </a:r>
            <a:r>
              <a:rPr lang="en-US" altLang="zh-CN" b="1" i="1" dirty="0">
                <a:solidFill>
                  <a:srgbClr val="FF0000"/>
                </a:solidFill>
                <a:sym typeface="Symbol" pitchFamily="18" charset="2"/>
              </a:rPr>
              <a:t>RC</a:t>
            </a:r>
            <a:r>
              <a:rPr lang="zh-CN" altLang="en-US" b="1" dirty="0"/>
              <a:t>有关</a:t>
            </a:r>
            <a:endParaRPr lang="en-US" altLang="zh-CN" b="1" dirty="0"/>
          </a:p>
          <a:p>
            <a:pPr algn="just">
              <a:lnSpc>
                <a:spcPct val="120000"/>
              </a:lnSpc>
              <a:spcBef>
                <a:spcPts val="0"/>
              </a:spcBef>
            </a:pPr>
            <a:r>
              <a:rPr lang="en-US" altLang="zh-CN" b="1" dirty="0"/>
              <a:t>       </a:t>
            </a:r>
            <a:r>
              <a:rPr lang="zh-CN" altLang="en-US" b="1" dirty="0"/>
              <a:t>令</a:t>
            </a:r>
            <a:r>
              <a:rPr lang="zh-CN" altLang="en-US" b="1" i="1" dirty="0">
                <a:solidFill>
                  <a:srgbClr val="FF0000"/>
                </a:solidFill>
                <a:sym typeface="Symbol" pitchFamily="18" charset="2"/>
              </a:rPr>
              <a:t></a:t>
            </a:r>
            <a:r>
              <a:rPr lang="zh-CN" altLang="en-US" b="1" dirty="0">
                <a:solidFill>
                  <a:srgbClr val="FF0000"/>
                </a:solidFill>
                <a:sym typeface="Symbol" pitchFamily="18" charset="2"/>
              </a:rPr>
              <a:t> </a:t>
            </a:r>
            <a:r>
              <a:rPr lang="en-US" altLang="zh-CN" b="1" dirty="0">
                <a:solidFill>
                  <a:srgbClr val="FF0000"/>
                </a:solidFill>
                <a:sym typeface="Symbol" pitchFamily="18" charset="2"/>
              </a:rPr>
              <a:t>=</a:t>
            </a:r>
            <a:r>
              <a:rPr lang="en-US" altLang="zh-CN" b="1" i="1" dirty="0">
                <a:solidFill>
                  <a:srgbClr val="FF0000"/>
                </a:solidFill>
                <a:sym typeface="Symbol" pitchFamily="18" charset="2"/>
              </a:rPr>
              <a:t>RC</a:t>
            </a:r>
            <a:r>
              <a:rPr lang="zh-CN" altLang="en-US" b="1" dirty="0">
                <a:sym typeface="Symbol" pitchFamily="18" charset="2"/>
              </a:rPr>
              <a:t>，时间常数。</a:t>
            </a:r>
            <a:endParaRPr lang="en-US" altLang="zh-CN" b="1" dirty="0">
              <a:sym typeface="Symbol" pitchFamily="18" charset="2"/>
            </a:endParaRPr>
          </a:p>
        </p:txBody>
      </p:sp>
    </p:spTree>
    <p:extLst>
      <p:ext uri="{BB962C8B-B14F-4D97-AF65-F5344CB8AC3E}">
        <p14:creationId xmlns:p14="http://schemas.microsoft.com/office/powerpoint/2010/main" val="149321752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dissolve">
                                      <p:cBhvr>
                                        <p:cTn id="7" dur="1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par>
                                <p:cTn id="13" presetID="21" presetClass="entr" presetSubtype="1" repeatCount="200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heel(1)">
                                      <p:cBhvr>
                                        <p:cTn id="15" dur="500"/>
                                        <p:tgtEl>
                                          <p:spTgt spid="12"/>
                                        </p:tgtEl>
                                      </p:cBhvr>
                                    </p:animEffect>
                                  </p:childTnLst>
                                </p:cTn>
                              </p:par>
                              <p:par>
                                <p:cTn id="16" presetID="21" presetClass="entr" presetSubtype="1" repeatCount="200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heel(1)">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wipe(left)">
                                      <p:cBhvr>
                                        <p:cTn id="23" dur="5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wipe(left)">
                                      <p:cBhvr>
                                        <p:cTn id="28"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8554" name="Text Box 10"/>
          <p:cNvSpPr txBox="1">
            <a:spLocks noChangeArrowheads="1"/>
          </p:cNvSpPr>
          <p:nvPr/>
        </p:nvSpPr>
        <p:spPr bwMode="auto">
          <a:xfrm>
            <a:off x="2915816" y="2678253"/>
            <a:ext cx="184731" cy="461665"/>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50000"/>
              </a:spcBef>
            </a:pPr>
            <a:endParaRPr lang="zh-CN" altLang="en-US" dirty="0"/>
          </a:p>
        </p:txBody>
      </p:sp>
      <p:sp>
        <p:nvSpPr>
          <p:cNvPr id="748555" name="AutoShape 11"/>
          <p:cNvSpPr>
            <a:spLocks noChangeArrowheads="1"/>
          </p:cNvSpPr>
          <p:nvPr/>
        </p:nvSpPr>
        <p:spPr bwMode="auto">
          <a:xfrm>
            <a:off x="1245427" y="1796541"/>
            <a:ext cx="877407" cy="220280"/>
          </a:xfrm>
          <a:custGeom>
            <a:avLst/>
            <a:gdLst>
              <a:gd name="G0" fmla="+- 9257 0 0"/>
              <a:gd name="G1" fmla="+- 18514 0 0"/>
              <a:gd name="G2" fmla="+- 7200 0 0"/>
              <a:gd name="G3" fmla="*/ 9257 1 2"/>
              <a:gd name="G4" fmla="+- G3 10800 0"/>
              <a:gd name="G5" fmla="+- 21600 9257 18514"/>
              <a:gd name="G6" fmla="+- 18514 7200 0"/>
              <a:gd name="G7" fmla="*/ G6 1 2"/>
              <a:gd name="G8" fmla="*/ 18514 2 1"/>
              <a:gd name="G9" fmla="+- G8 0 21600"/>
              <a:gd name="G10" fmla="*/ 21600 G0 G1"/>
              <a:gd name="G11" fmla="*/ 21600 G4 G1"/>
              <a:gd name="G12" fmla="*/ 21600 G5 G1"/>
              <a:gd name="G13" fmla="*/ 21600 G7 G1"/>
              <a:gd name="G14" fmla="*/ 18514 1 2"/>
              <a:gd name="G15" fmla="+- G5 0 G4"/>
              <a:gd name="G16" fmla="+- G0 0 G4"/>
              <a:gd name="G17" fmla="*/ G2 G15 G16"/>
              <a:gd name="T0" fmla="*/ 15429 w 21600"/>
              <a:gd name="T1" fmla="*/ 0 h 21600"/>
              <a:gd name="T2" fmla="*/ 9257 w 21600"/>
              <a:gd name="T3" fmla="*/ 7200 h 21600"/>
              <a:gd name="T4" fmla="*/ 0 w 21600"/>
              <a:gd name="T5" fmla="*/ 18001 h 21600"/>
              <a:gd name="T6" fmla="*/ 9257 w 21600"/>
              <a:gd name="T7" fmla="*/ 21600 h 21600"/>
              <a:gd name="T8" fmla="*/ 18514 w 21600"/>
              <a:gd name="T9" fmla="*/ 15000 h 21600"/>
              <a:gd name="T10" fmla="*/ 21600 w 21600"/>
              <a:gd name="T11" fmla="*/ 7200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rgbClr val="FF3399"/>
          </a:solidFill>
          <a:ln w="9525">
            <a:noFill/>
            <a:miter lim="800000"/>
            <a:headEnd/>
            <a:tailEnd/>
          </a:ln>
          <a:effectLst/>
        </p:spPr>
        <p:txBody>
          <a:bodyPr wrap="none" anchor="ctr"/>
          <a:lstStyle/>
          <a:p>
            <a:endParaRPr lang="zh-CN" altLang="en-US"/>
          </a:p>
        </p:txBody>
      </p:sp>
      <p:sp>
        <p:nvSpPr>
          <p:cNvPr id="748556" name="AutoShape 12"/>
          <p:cNvSpPr>
            <a:spLocks noChangeArrowheads="1"/>
          </p:cNvSpPr>
          <p:nvPr/>
        </p:nvSpPr>
        <p:spPr bwMode="auto">
          <a:xfrm>
            <a:off x="1234625" y="2090069"/>
            <a:ext cx="1189038" cy="148847"/>
          </a:xfrm>
          <a:prstGeom prst="rightArrow">
            <a:avLst>
              <a:gd name="adj1" fmla="val 50000"/>
              <a:gd name="adj2" fmla="val 100672"/>
            </a:avLst>
          </a:prstGeom>
          <a:solidFill>
            <a:srgbClr val="FF3399"/>
          </a:solidFill>
          <a:ln w="9525">
            <a:noFill/>
            <a:miter lim="800000"/>
            <a:headEnd/>
            <a:tailEnd/>
          </a:ln>
          <a:effectLst/>
        </p:spPr>
        <p:txBody>
          <a:bodyPr wrap="none" anchor="ctr"/>
          <a:lstStyle/>
          <a:p>
            <a:endParaRPr lang="zh-CN" altLang="en-US"/>
          </a:p>
        </p:txBody>
      </p:sp>
      <p:sp>
        <p:nvSpPr>
          <p:cNvPr id="748557" name="Text Box 13"/>
          <p:cNvSpPr txBox="1">
            <a:spLocks noChangeArrowheads="1"/>
          </p:cNvSpPr>
          <p:nvPr/>
        </p:nvSpPr>
        <p:spPr bwMode="auto">
          <a:xfrm>
            <a:off x="3568700" y="1883718"/>
            <a:ext cx="184731" cy="461665"/>
          </a:xfrm>
          <a:prstGeom prst="rect">
            <a:avLst/>
          </a:prstGeom>
          <a:noFill/>
          <a:ln>
            <a:noFill/>
          </a:ln>
          <a:effectLst/>
          <a:extLst>
            <a:ext uri="{909E8E84-426E-40DD-AFC4-6F175D3DCCD1}">
              <a14:hiddenFill xmlns:a14="http://schemas.microsoft.com/office/drawing/2010/main">
                <a:solidFill>
                  <a:srgbClr val="00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dirty="0"/>
          </a:p>
        </p:txBody>
      </p:sp>
      <p:grpSp>
        <p:nvGrpSpPr>
          <p:cNvPr id="748563" name="Group 19"/>
          <p:cNvGrpSpPr>
            <a:grpSpLocks/>
          </p:cNvGrpSpPr>
          <p:nvPr/>
        </p:nvGrpSpPr>
        <p:grpSpPr bwMode="auto">
          <a:xfrm>
            <a:off x="455157" y="897971"/>
            <a:ext cx="2636643" cy="1742589"/>
            <a:chOff x="-1201" y="2808"/>
            <a:chExt cx="1856" cy="1067"/>
          </a:xfrm>
        </p:grpSpPr>
        <p:sp>
          <p:nvSpPr>
            <p:cNvPr id="748564" name="Line 20"/>
            <p:cNvSpPr>
              <a:spLocks noChangeShapeType="1"/>
            </p:cNvSpPr>
            <p:nvPr/>
          </p:nvSpPr>
          <p:spPr bwMode="auto">
            <a:xfrm>
              <a:off x="134" y="3464"/>
              <a:ext cx="267"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a:p>
          </p:txBody>
        </p:sp>
        <p:sp>
          <p:nvSpPr>
            <p:cNvPr id="748565" name="Line 21"/>
            <p:cNvSpPr>
              <a:spLocks noChangeShapeType="1"/>
            </p:cNvSpPr>
            <p:nvPr/>
          </p:nvSpPr>
          <p:spPr bwMode="auto">
            <a:xfrm>
              <a:off x="134" y="3541"/>
              <a:ext cx="267"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a:p>
          </p:txBody>
        </p:sp>
        <p:sp>
          <p:nvSpPr>
            <p:cNvPr id="748566" name="Text Box 22"/>
            <p:cNvSpPr txBox="1">
              <a:spLocks noChangeArrowheads="1"/>
            </p:cNvSpPr>
            <p:nvPr/>
          </p:nvSpPr>
          <p:spPr bwMode="auto">
            <a:xfrm>
              <a:off x="-1201" y="3366"/>
              <a:ext cx="367" cy="245"/>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50000"/>
                </a:spcBef>
              </a:pPr>
              <a:r>
                <a:rPr lang="en-US" altLang="zh-CN" sz="2000" i="1"/>
                <a:t>U</a:t>
              </a:r>
              <a:r>
                <a:rPr lang="en-US" altLang="zh-CN" sz="2000" baseline="-25000"/>
                <a:t>S</a:t>
              </a:r>
              <a:endParaRPr lang="en-US" altLang="zh-CN" sz="2000"/>
            </a:p>
          </p:txBody>
        </p:sp>
        <p:sp>
          <p:nvSpPr>
            <p:cNvPr id="748567" name="Line 23"/>
            <p:cNvSpPr>
              <a:spLocks noChangeShapeType="1"/>
            </p:cNvSpPr>
            <p:nvPr/>
          </p:nvSpPr>
          <p:spPr bwMode="auto">
            <a:xfrm>
              <a:off x="-792" y="3869"/>
              <a:ext cx="106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a:p>
          </p:txBody>
        </p:sp>
        <p:sp>
          <p:nvSpPr>
            <p:cNvPr id="748568" name="Line 24"/>
            <p:cNvSpPr>
              <a:spLocks noChangeShapeType="1"/>
            </p:cNvSpPr>
            <p:nvPr/>
          </p:nvSpPr>
          <p:spPr bwMode="auto">
            <a:xfrm flipH="1">
              <a:off x="-792" y="3109"/>
              <a:ext cx="38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a:p>
          </p:txBody>
        </p:sp>
        <p:sp>
          <p:nvSpPr>
            <p:cNvPr id="748569" name="Line 25"/>
            <p:cNvSpPr>
              <a:spLocks noChangeShapeType="1"/>
            </p:cNvSpPr>
            <p:nvPr/>
          </p:nvSpPr>
          <p:spPr bwMode="auto">
            <a:xfrm>
              <a:off x="-925" y="3488"/>
              <a:ext cx="267"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a:p>
          </p:txBody>
        </p:sp>
        <p:sp>
          <p:nvSpPr>
            <p:cNvPr id="748570" name="Line 26"/>
            <p:cNvSpPr>
              <a:spLocks noChangeShapeType="1"/>
            </p:cNvSpPr>
            <p:nvPr/>
          </p:nvSpPr>
          <p:spPr bwMode="auto">
            <a:xfrm>
              <a:off x="-876" y="3553"/>
              <a:ext cx="161" cy="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a:p>
          </p:txBody>
        </p:sp>
        <p:sp>
          <p:nvSpPr>
            <p:cNvPr id="748571" name="Line 27"/>
            <p:cNvSpPr>
              <a:spLocks noChangeShapeType="1"/>
            </p:cNvSpPr>
            <p:nvPr/>
          </p:nvSpPr>
          <p:spPr bwMode="auto">
            <a:xfrm flipV="1">
              <a:off x="-792" y="3553"/>
              <a:ext cx="0" cy="32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a:p>
          </p:txBody>
        </p:sp>
        <p:sp>
          <p:nvSpPr>
            <p:cNvPr id="748572" name="Line 28"/>
            <p:cNvSpPr>
              <a:spLocks noChangeShapeType="1"/>
            </p:cNvSpPr>
            <p:nvPr/>
          </p:nvSpPr>
          <p:spPr bwMode="auto">
            <a:xfrm>
              <a:off x="-792" y="3101"/>
              <a:ext cx="0" cy="3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a:p>
          </p:txBody>
        </p:sp>
        <p:sp>
          <p:nvSpPr>
            <p:cNvPr id="748573" name="Line 29"/>
            <p:cNvSpPr>
              <a:spLocks noChangeShapeType="1"/>
            </p:cNvSpPr>
            <p:nvPr/>
          </p:nvSpPr>
          <p:spPr bwMode="auto">
            <a:xfrm>
              <a:off x="274" y="3107"/>
              <a:ext cx="0" cy="3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a:p>
          </p:txBody>
        </p:sp>
        <p:sp>
          <p:nvSpPr>
            <p:cNvPr id="748574" name="Line 30"/>
            <p:cNvSpPr>
              <a:spLocks noChangeShapeType="1"/>
            </p:cNvSpPr>
            <p:nvPr/>
          </p:nvSpPr>
          <p:spPr bwMode="auto">
            <a:xfrm flipV="1">
              <a:off x="269" y="3541"/>
              <a:ext cx="0" cy="33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a:p>
          </p:txBody>
        </p:sp>
        <p:sp>
          <p:nvSpPr>
            <p:cNvPr id="748575" name="Text Box 31"/>
            <p:cNvSpPr txBox="1">
              <a:spLocks noChangeArrowheads="1"/>
            </p:cNvSpPr>
            <p:nvPr/>
          </p:nvSpPr>
          <p:spPr bwMode="auto">
            <a:xfrm>
              <a:off x="-370" y="2808"/>
              <a:ext cx="270" cy="245"/>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50000"/>
                </a:spcBef>
              </a:pPr>
              <a:r>
                <a:rPr lang="en-US" altLang="zh-CN" sz="2000" i="1" dirty="0"/>
                <a:t>R</a:t>
              </a:r>
            </a:p>
          </p:txBody>
        </p:sp>
        <p:sp>
          <p:nvSpPr>
            <p:cNvPr id="748576" name="Rectangle 32"/>
            <p:cNvSpPr>
              <a:spLocks noChangeArrowheads="1"/>
            </p:cNvSpPr>
            <p:nvPr/>
          </p:nvSpPr>
          <p:spPr bwMode="auto">
            <a:xfrm>
              <a:off x="-410" y="3043"/>
              <a:ext cx="317" cy="113"/>
            </a:xfrm>
            <a:prstGeom prst="rect">
              <a:avLst/>
            </a:prstGeom>
            <a:no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a:p>
          </p:txBody>
        </p:sp>
        <p:sp>
          <p:nvSpPr>
            <p:cNvPr id="748577" name="Text Box 33"/>
            <p:cNvSpPr txBox="1">
              <a:spLocks noChangeArrowheads="1"/>
            </p:cNvSpPr>
            <p:nvPr/>
          </p:nvSpPr>
          <p:spPr bwMode="auto">
            <a:xfrm>
              <a:off x="374" y="3384"/>
              <a:ext cx="281" cy="245"/>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50000"/>
                </a:spcBef>
              </a:pPr>
              <a:r>
                <a:rPr lang="en-US" altLang="zh-CN" sz="2000" i="1"/>
                <a:t>C</a:t>
              </a:r>
            </a:p>
          </p:txBody>
        </p:sp>
        <p:sp>
          <p:nvSpPr>
            <p:cNvPr id="748578" name="Line 34"/>
            <p:cNvSpPr>
              <a:spLocks noChangeShapeType="1"/>
            </p:cNvSpPr>
            <p:nvPr/>
          </p:nvSpPr>
          <p:spPr bwMode="auto">
            <a:xfrm flipV="1">
              <a:off x="-93" y="3104"/>
              <a:ext cx="373" cy="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a:p>
          </p:txBody>
        </p:sp>
      </p:grpSp>
      <p:sp>
        <p:nvSpPr>
          <p:cNvPr id="35" name="Text Box 2"/>
          <p:cNvSpPr txBox="1">
            <a:spLocks noChangeArrowheads="1"/>
          </p:cNvSpPr>
          <p:nvPr/>
        </p:nvSpPr>
        <p:spPr bwMode="auto">
          <a:xfrm>
            <a:off x="495197" y="473999"/>
            <a:ext cx="8382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3600" b="1">
                <a:solidFill>
                  <a:schemeClr val="tx1"/>
                </a:solidFill>
                <a:latin typeface="Times New Roman" pitchFamily="18" charset="0"/>
                <a:ea typeface="楷体_GB2312" pitchFamily="49" charset="-122"/>
              </a:defRPr>
            </a:lvl1pPr>
            <a:lvl2pPr marL="742950" indent="-285750" eaLnBrk="0" hangingPunct="0">
              <a:defRPr kumimoji="1" sz="3600" b="1">
                <a:solidFill>
                  <a:schemeClr val="tx1"/>
                </a:solidFill>
                <a:latin typeface="Times New Roman" pitchFamily="18" charset="0"/>
                <a:ea typeface="楷体_GB2312" pitchFamily="49" charset="-122"/>
              </a:defRPr>
            </a:lvl2pPr>
            <a:lvl3pPr marL="1143000" indent="-228600" eaLnBrk="0" hangingPunct="0">
              <a:defRPr kumimoji="1" sz="3600" b="1">
                <a:solidFill>
                  <a:schemeClr val="tx1"/>
                </a:solidFill>
                <a:latin typeface="Times New Roman" pitchFamily="18" charset="0"/>
                <a:ea typeface="楷体_GB2312" pitchFamily="49" charset="-122"/>
              </a:defRPr>
            </a:lvl3pPr>
            <a:lvl4pPr marL="1600200" indent="-228600" eaLnBrk="0" hangingPunct="0">
              <a:defRPr kumimoji="1" sz="3600" b="1">
                <a:solidFill>
                  <a:schemeClr val="tx1"/>
                </a:solidFill>
                <a:latin typeface="Times New Roman" pitchFamily="18" charset="0"/>
                <a:ea typeface="楷体_GB2312" pitchFamily="49" charset="-122"/>
              </a:defRPr>
            </a:lvl4pPr>
            <a:lvl5pPr marL="2057400" indent="-228600" eaLnBrk="0" hangingPunct="0">
              <a:defRPr kumimoji="1" sz="3600" b="1">
                <a:solidFill>
                  <a:schemeClr val="tx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1">
                <a:solidFill>
                  <a:schemeClr val="tx1"/>
                </a:solidFill>
                <a:latin typeface="Times New Roman" pitchFamily="18" charset="0"/>
                <a:ea typeface="楷体_GB2312" pitchFamily="49" charset="-122"/>
              </a:defRPr>
            </a:lvl9pPr>
          </a:lstStyle>
          <a:p>
            <a:pPr>
              <a:spcBef>
                <a:spcPct val="50000"/>
              </a:spcBef>
            </a:pPr>
            <a:r>
              <a:rPr lang="zh-CN" altLang="en-US" sz="2400" dirty="0">
                <a:solidFill>
                  <a:srgbClr val="3333FF"/>
                </a:solidFill>
                <a:latin typeface="+mn-ea"/>
                <a:ea typeface="+mn-ea"/>
              </a:rPr>
              <a:t>电阻在电容充电过程中消耗的总能量： </a:t>
            </a:r>
          </a:p>
        </p:txBody>
      </p:sp>
      <p:graphicFrame>
        <p:nvGraphicFramePr>
          <p:cNvPr id="2" name="对象 1"/>
          <p:cNvGraphicFramePr>
            <a:graphicFrameLocks noChangeAspect="1"/>
          </p:cNvGraphicFramePr>
          <p:nvPr>
            <p:extLst>
              <p:ext uri="{D42A27DB-BD31-4B8C-83A1-F6EECF244321}">
                <p14:modId xmlns:p14="http://schemas.microsoft.com/office/powerpoint/2010/main" val="326212288"/>
              </p:ext>
            </p:extLst>
          </p:nvPr>
        </p:nvGraphicFramePr>
        <p:xfrm>
          <a:off x="3275856" y="1107833"/>
          <a:ext cx="2068513" cy="696912"/>
        </p:xfrm>
        <a:graphic>
          <a:graphicData uri="http://schemas.openxmlformats.org/presentationml/2006/ole">
            <mc:AlternateContent xmlns:mc="http://schemas.openxmlformats.org/markup-compatibility/2006">
              <mc:Choice xmlns:v="urn:schemas-microsoft-com:vml" Requires="v">
                <p:oleObj name="Equation" r:id="rId3" imgW="1041120" imgH="330120" progId="Equation.DSMT4">
                  <p:embed/>
                </p:oleObj>
              </mc:Choice>
              <mc:Fallback>
                <p:oleObj name="Equation" r:id="rId3" imgW="1041120" imgH="330120" progId="Equation.DSMT4">
                  <p:embed/>
                  <p:pic>
                    <p:nvPicPr>
                      <p:cNvPr id="0" name="Object 3"/>
                      <p:cNvPicPr>
                        <a:picLocks noChangeAspect="1" noChangeArrowheads="1"/>
                      </p:cNvPicPr>
                      <p:nvPr/>
                    </p:nvPicPr>
                    <p:blipFill>
                      <a:blip r:embed="rId4"/>
                      <a:srcRect/>
                      <a:stretch>
                        <a:fillRect/>
                      </a:stretch>
                    </p:blipFill>
                    <p:spPr bwMode="auto">
                      <a:xfrm>
                        <a:off x="3275856" y="1107833"/>
                        <a:ext cx="2068513" cy="696912"/>
                      </a:xfrm>
                      <a:prstGeom prst="rect">
                        <a:avLst/>
                      </a:prstGeom>
                      <a:noFill/>
                      <a:ln>
                        <a:noFill/>
                      </a:ln>
                    </p:spPr>
                  </p:pic>
                </p:oleObj>
              </mc:Fallback>
            </mc:AlternateContent>
          </a:graphicData>
        </a:graphic>
      </p:graphicFrame>
      <p:grpSp>
        <p:nvGrpSpPr>
          <p:cNvPr id="42" name="组合 41"/>
          <p:cNvGrpSpPr/>
          <p:nvPr/>
        </p:nvGrpSpPr>
        <p:grpSpPr>
          <a:xfrm>
            <a:off x="423999" y="3008035"/>
            <a:ext cx="8165717" cy="1706840"/>
            <a:chOff x="3105397" y="1578002"/>
            <a:chExt cx="5665671" cy="1403417"/>
          </a:xfrm>
        </p:grpSpPr>
        <p:sp>
          <p:nvSpPr>
            <p:cNvPr id="43" name="Text Box 32"/>
            <p:cNvSpPr txBox="1">
              <a:spLocks noChangeArrowheads="1"/>
            </p:cNvSpPr>
            <p:nvPr/>
          </p:nvSpPr>
          <p:spPr bwMode="auto">
            <a:xfrm>
              <a:off x="3504529" y="1578002"/>
              <a:ext cx="5266539" cy="1403417"/>
            </a:xfrm>
            <a:prstGeom prst="rect">
              <a:avLst/>
            </a:prstGeom>
            <a:solidFill>
              <a:schemeClr val="bg1"/>
            </a:solidFill>
            <a:ln w="38100">
              <a:solidFill>
                <a:srgbClr val="3333FF"/>
              </a:solidFill>
              <a:miter lim="800000"/>
              <a:headEnd/>
              <a:tailEnd/>
            </a:ln>
            <a:effectLst/>
          </p:spPr>
          <p:txBody>
            <a:bodyPr wrap="square" anchor="ctr" anchorCtr="0">
              <a:no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just">
                <a:lnSpc>
                  <a:spcPct val="120000"/>
                </a:lnSpc>
                <a:spcBef>
                  <a:spcPts val="0"/>
                </a:spcBef>
              </a:pPr>
              <a:r>
                <a:rPr lang="en-US" altLang="zh-CN" sz="2400" dirty="0"/>
                <a:t>3.</a:t>
              </a:r>
              <a:r>
                <a:rPr lang="zh-CN" altLang="en-US" sz="2400" u="sng" dirty="0">
                  <a:solidFill>
                    <a:srgbClr val="FF0000"/>
                  </a:solidFill>
                </a:rPr>
                <a:t>能量关系</a:t>
              </a:r>
              <a:r>
                <a:rPr lang="zh-CN" altLang="en-US" sz="2400" dirty="0"/>
                <a:t>：电阻所消耗的能量</a:t>
              </a:r>
              <a:r>
                <a:rPr lang="zh-CN" altLang="en-US" sz="2400" dirty="0">
                  <a:latin typeface="+mn-ea"/>
                  <a:ea typeface="+mn-ea"/>
                </a:rPr>
                <a:t>与充电结束时电容所储存的能量相同。即</a:t>
              </a:r>
              <a:r>
                <a:rPr lang="zh-CN" altLang="en-US" sz="2400" dirty="0"/>
                <a:t>电源提供的能量一部分被电阻消耗掉，一部分储存在电容中，</a:t>
              </a:r>
              <a:r>
                <a:rPr lang="zh-CN" altLang="en-US" sz="2400" dirty="0">
                  <a:latin typeface="+mn-ea"/>
                  <a:ea typeface="+mn-ea"/>
                </a:rPr>
                <a:t>充电效率</a:t>
              </a:r>
              <a:r>
                <a:rPr lang="en-US" altLang="zh-CN" sz="2400" dirty="0">
                  <a:latin typeface="+mn-ea"/>
                  <a:ea typeface="+mn-ea"/>
                </a:rPr>
                <a:t>50</a:t>
              </a:r>
              <a:r>
                <a:rPr lang="en-US" altLang="zh-CN" sz="2400" dirty="0">
                  <a:latin typeface="+mn-ea"/>
                  <a:ea typeface="+mn-ea"/>
                  <a:sym typeface="Symbol" pitchFamily="18" charset="2"/>
                </a:rPr>
                <a:t></a:t>
              </a:r>
              <a:r>
                <a:rPr lang="zh-CN" altLang="en-US" sz="2400" dirty="0">
                  <a:latin typeface="+mn-ea"/>
                  <a:ea typeface="+mn-ea"/>
                  <a:sym typeface="Symbol" pitchFamily="18" charset="2"/>
                </a:rPr>
                <a:t>。</a:t>
              </a:r>
              <a:endParaRPr lang="en-US" altLang="zh-CN" sz="2400" i="1" baseline="-25000" dirty="0"/>
            </a:p>
          </p:txBody>
        </p:sp>
        <p:sp>
          <p:nvSpPr>
            <p:cNvPr id="44" name="Text Box 44"/>
            <p:cNvSpPr txBox="1">
              <a:spLocks noChangeArrowheads="1"/>
            </p:cNvSpPr>
            <p:nvPr/>
          </p:nvSpPr>
          <p:spPr bwMode="auto">
            <a:xfrm>
              <a:off x="3105397" y="1578002"/>
              <a:ext cx="338654" cy="683272"/>
            </a:xfrm>
            <a:prstGeom prst="rect">
              <a:avLst/>
            </a:prstGeom>
            <a:solidFill>
              <a:srgbClr val="3333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just"/>
              <a:r>
                <a:rPr kumimoji="1" lang="zh-CN" altLang="en-US" sz="2400" dirty="0">
                  <a:solidFill>
                    <a:schemeClr val="bg1"/>
                  </a:solidFill>
                  <a:latin typeface="+mn-ea"/>
                  <a:ea typeface="+mn-ea"/>
                </a:rPr>
                <a:t>结论</a:t>
              </a:r>
            </a:p>
          </p:txBody>
        </p:sp>
      </p:grpSp>
      <p:sp>
        <p:nvSpPr>
          <p:cNvPr id="7" name="矩形 6"/>
          <p:cNvSpPr/>
          <p:nvPr/>
        </p:nvSpPr>
        <p:spPr>
          <a:xfrm>
            <a:off x="4274148" y="1844601"/>
            <a:ext cx="1666003" cy="461665"/>
          </a:xfrm>
          <a:prstGeom prst="rect">
            <a:avLst/>
          </a:prstGeom>
        </p:spPr>
        <p:txBody>
          <a:bodyPr wrap="square">
            <a:spAutoFit/>
          </a:bodyPr>
          <a:lstStyle/>
          <a:p>
            <a:r>
              <a:rPr lang="en-US" altLang="zh-CN" i="1" dirty="0" err="1">
                <a:solidFill>
                  <a:srgbClr val="000000"/>
                </a:solidFill>
              </a:rPr>
              <a:t>w</a:t>
            </a:r>
            <a:r>
              <a:rPr lang="en-US" altLang="zh-CN" baseline="-25000" dirty="0" err="1">
                <a:solidFill>
                  <a:srgbClr val="000000"/>
                </a:solidFill>
              </a:rPr>
              <a:t>C</a:t>
            </a:r>
            <a:r>
              <a:rPr lang="en-US" altLang="zh-CN" dirty="0">
                <a:solidFill>
                  <a:srgbClr val="000000"/>
                </a:solidFill>
              </a:rPr>
              <a:t>=</a:t>
            </a:r>
            <a:r>
              <a:rPr lang="en-US" altLang="zh-CN" i="1" dirty="0" err="1">
                <a:solidFill>
                  <a:srgbClr val="000000"/>
                </a:solidFill>
              </a:rPr>
              <a:t>w</a:t>
            </a:r>
            <a:r>
              <a:rPr lang="en-US" altLang="zh-CN" baseline="-25000" dirty="0" err="1">
                <a:solidFill>
                  <a:srgbClr val="000000"/>
                </a:solidFill>
              </a:rPr>
              <a:t>R</a:t>
            </a:r>
            <a:endParaRPr lang="zh-CN" altLang="en-US" dirty="0"/>
          </a:p>
        </p:txBody>
      </p:sp>
      <p:graphicFrame>
        <p:nvGraphicFramePr>
          <p:cNvPr id="9" name="对象 8"/>
          <p:cNvGraphicFramePr>
            <a:graphicFrameLocks noChangeAspect="1"/>
          </p:cNvGraphicFramePr>
          <p:nvPr>
            <p:extLst>
              <p:ext uri="{D42A27DB-BD31-4B8C-83A1-F6EECF244321}">
                <p14:modId xmlns:p14="http://schemas.microsoft.com/office/powerpoint/2010/main" val="1859335898"/>
              </p:ext>
            </p:extLst>
          </p:nvPr>
        </p:nvGraphicFramePr>
        <p:xfrm>
          <a:off x="5292080" y="1069315"/>
          <a:ext cx="3297636" cy="755709"/>
        </p:xfrm>
        <a:graphic>
          <a:graphicData uri="http://schemas.openxmlformats.org/presentationml/2006/ole">
            <mc:AlternateContent xmlns:mc="http://schemas.openxmlformats.org/markup-compatibility/2006">
              <mc:Choice xmlns:v="urn:schemas-microsoft-com:vml" Requires="v">
                <p:oleObj name="Equation" r:id="rId5" imgW="1828800" imgH="419040" progId="Equation.DSMT4">
                  <p:embed/>
                </p:oleObj>
              </mc:Choice>
              <mc:Fallback>
                <p:oleObj name="Equation" r:id="rId5" imgW="1828800" imgH="419040" progId="Equation.DSMT4">
                  <p:embed/>
                  <p:pic>
                    <p:nvPicPr>
                      <p:cNvPr id="0" name=""/>
                      <p:cNvPicPr/>
                      <p:nvPr/>
                    </p:nvPicPr>
                    <p:blipFill>
                      <a:blip r:embed="rId6"/>
                      <a:stretch>
                        <a:fillRect/>
                      </a:stretch>
                    </p:blipFill>
                    <p:spPr>
                      <a:xfrm>
                        <a:off x="5292080" y="1069315"/>
                        <a:ext cx="3297636" cy="755709"/>
                      </a:xfrm>
                      <a:prstGeom prst="rect">
                        <a:avLst/>
                      </a:prstGeom>
                    </p:spPr>
                  </p:pic>
                </p:oleObj>
              </mc:Fallback>
            </mc:AlternateContent>
          </a:graphicData>
        </a:graphic>
      </p:graphicFrame>
    </p:spTree>
    <p:extLst>
      <p:ext uri="{BB962C8B-B14F-4D97-AF65-F5344CB8AC3E}">
        <p14:creationId xmlns:p14="http://schemas.microsoft.com/office/powerpoint/2010/main" val="352253095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left)">
                                      <p:cBhvr>
                                        <p:cTn id="22" dur="500"/>
                                        <p:tgtEl>
                                          <p:spTgt spid="4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748555"/>
                                        </p:tgtEl>
                                        <p:attrNameLst>
                                          <p:attrName>style.visibility</p:attrName>
                                        </p:attrNameLst>
                                      </p:cBhvr>
                                      <p:to>
                                        <p:strVal val="visible"/>
                                      </p:to>
                                    </p:set>
                                    <p:animEffect transition="in" filter="wipe(down)">
                                      <p:cBhvr>
                                        <p:cTn id="27" dur="500"/>
                                        <p:tgtEl>
                                          <p:spTgt spid="74855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748556"/>
                                        </p:tgtEl>
                                        <p:attrNameLst>
                                          <p:attrName>style.visibility</p:attrName>
                                        </p:attrNameLst>
                                      </p:cBhvr>
                                      <p:to>
                                        <p:strVal val="visible"/>
                                      </p:to>
                                    </p:set>
                                    <p:animEffect transition="in" filter="wipe(left)">
                                      <p:cBhvr>
                                        <p:cTn id="30" dur="500"/>
                                        <p:tgtEl>
                                          <p:spTgt spid="7485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8555" grpId="0" animBg="1"/>
      <p:bldP spid="748556" grpId="0" animBg="1"/>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Text Box 2"/>
          <p:cNvSpPr txBox="1">
            <a:spLocks noChangeArrowheads="1"/>
          </p:cNvSpPr>
          <p:nvPr/>
        </p:nvSpPr>
        <p:spPr bwMode="auto">
          <a:xfrm>
            <a:off x="609600" y="971551"/>
            <a:ext cx="81534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a:spcBef>
                <a:spcPct val="50000"/>
              </a:spcBef>
            </a:pPr>
            <a:r>
              <a:rPr lang="zh-CN" altLang="en-US" sz="2000" b="1" baseline="0" dirty="0">
                <a:solidFill>
                  <a:schemeClr val="tx1"/>
                </a:solidFill>
                <a:latin typeface="楷体_GB2312" pitchFamily="49" charset="-122"/>
              </a:rPr>
              <a:t>图</a:t>
            </a:r>
            <a:r>
              <a:rPr lang="en-US" altLang="zh-CN" sz="2000" b="1" baseline="0" dirty="0">
                <a:solidFill>
                  <a:schemeClr val="tx1"/>
                </a:solidFill>
                <a:latin typeface="楷体_GB2312" pitchFamily="49" charset="-122"/>
              </a:rPr>
              <a:t>(a)</a:t>
            </a:r>
            <a:r>
              <a:rPr lang="zh-CN" altLang="en-US" sz="2000" b="1" baseline="0" dirty="0">
                <a:solidFill>
                  <a:schemeClr val="tx1"/>
                </a:solidFill>
                <a:latin typeface="楷体_GB2312" pitchFamily="49" charset="-122"/>
              </a:rPr>
              <a:t>电路换路前已稳定，即</a:t>
            </a:r>
            <a:r>
              <a:rPr lang="en-US" altLang="zh-CN" sz="2000" b="1" baseline="0" dirty="0" err="1">
                <a:solidFill>
                  <a:schemeClr val="tx1"/>
                </a:solidFill>
                <a:latin typeface="楷体_GB2312" pitchFamily="49" charset="-122"/>
              </a:rPr>
              <a:t>i</a:t>
            </a:r>
            <a:r>
              <a:rPr lang="en-US" altLang="zh-CN" sz="2000" b="1" baseline="-30000" dirty="0" err="1">
                <a:solidFill>
                  <a:schemeClr val="tx1"/>
                </a:solidFill>
                <a:latin typeface="楷体_GB2312" pitchFamily="49" charset="-122"/>
              </a:rPr>
              <a:t>L</a:t>
            </a:r>
            <a:r>
              <a:rPr lang="en-US" altLang="zh-CN" sz="2000" b="1" baseline="0" dirty="0">
                <a:solidFill>
                  <a:schemeClr val="tx1"/>
                </a:solidFill>
                <a:latin typeface="楷体_GB2312" pitchFamily="49" charset="-122"/>
              </a:rPr>
              <a:t>(0</a:t>
            </a:r>
            <a:r>
              <a:rPr lang="en-US" altLang="zh-CN" sz="2000" b="1" baseline="30000" dirty="0">
                <a:solidFill>
                  <a:schemeClr val="tx1"/>
                </a:solidFill>
                <a:latin typeface="楷体_GB2312" pitchFamily="49" charset="-122"/>
              </a:rPr>
              <a:t>-</a:t>
            </a:r>
            <a:r>
              <a:rPr lang="en-US" altLang="zh-CN" sz="2000" b="1" baseline="0" dirty="0">
                <a:solidFill>
                  <a:schemeClr val="tx1"/>
                </a:solidFill>
                <a:latin typeface="楷体_GB2312" pitchFamily="49" charset="-122"/>
              </a:rPr>
              <a:t>)=0</a:t>
            </a:r>
            <a:r>
              <a:rPr lang="zh-CN" altLang="en-US" sz="2000" b="1" baseline="0" dirty="0">
                <a:solidFill>
                  <a:schemeClr val="tx1"/>
                </a:solidFill>
                <a:latin typeface="楷体_GB2312" pitchFamily="49" charset="-122"/>
              </a:rPr>
              <a:t>。</a:t>
            </a:r>
            <a:r>
              <a:rPr lang="en-US" altLang="zh-CN" sz="2000" b="1" baseline="0" dirty="0">
                <a:solidFill>
                  <a:schemeClr val="tx1"/>
                </a:solidFill>
                <a:latin typeface="楷体_GB2312" pitchFamily="49" charset="-122"/>
              </a:rPr>
              <a:t>t=0</a:t>
            </a:r>
            <a:r>
              <a:rPr lang="zh-CN" altLang="en-US" sz="2000" b="1" baseline="0" dirty="0">
                <a:solidFill>
                  <a:schemeClr val="tx1"/>
                </a:solidFill>
                <a:latin typeface="楷体_GB2312" pitchFamily="49" charset="-122"/>
              </a:rPr>
              <a:t>时开关由</a:t>
            </a:r>
            <a:r>
              <a:rPr lang="en-US" altLang="zh-CN" sz="2000" b="1" baseline="0" dirty="0">
                <a:solidFill>
                  <a:schemeClr val="tx1"/>
                </a:solidFill>
                <a:latin typeface="楷体_GB2312" pitchFamily="49" charset="-122"/>
              </a:rPr>
              <a:t>a</a:t>
            </a:r>
            <a:r>
              <a:rPr lang="zh-CN" altLang="en-US" sz="2000" b="1" baseline="0" dirty="0">
                <a:solidFill>
                  <a:schemeClr val="tx1"/>
                </a:solidFill>
                <a:latin typeface="楷体_GB2312" pitchFamily="49" charset="-122"/>
              </a:rPr>
              <a:t>倒向</a:t>
            </a:r>
            <a:r>
              <a:rPr lang="en-US" altLang="zh-CN" sz="2000" b="1" baseline="0" dirty="0">
                <a:solidFill>
                  <a:schemeClr val="tx1"/>
                </a:solidFill>
                <a:latin typeface="楷体_GB2312" pitchFamily="49" charset="-122"/>
              </a:rPr>
              <a:t>b</a:t>
            </a:r>
            <a:r>
              <a:rPr lang="zh-CN" altLang="en-US" sz="2000" b="1" baseline="0" dirty="0">
                <a:solidFill>
                  <a:schemeClr val="tx1"/>
                </a:solidFill>
                <a:latin typeface="楷体_GB2312" pitchFamily="49" charset="-122"/>
              </a:rPr>
              <a:t>，如图</a:t>
            </a:r>
            <a:r>
              <a:rPr lang="en-US" altLang="zh-CN" sz="2000" b="1" baseline="0" dirty="0">
                <a:solidFill>
                  <a:schemeClr val="tx1"/>
                </a:solidFill>
                <a:latin typeface="楷体_GB2312" pitchFamily="49" charset="-122"/>
              </a:rPr>
              <a:t>(b)</a:t>
            </a:r>
            <a:r>
              <a:rPr lang="zh-CN" altLang="en-US" sz="2000" b="1" baseline="0" dirty="0">
                <a:solidFill>
                  <a:schemeClr val="tx1"/>
                </a:solidFill>
                <a:latin typeface="楷体_GB2312" pitchFamily="49" charset="-122"/>
              </a:rPr>
              <a:t>。由于电感电压有界时，电感电流不能跃变，即</a:t>
            </a:r>
            <a:r>
              <a:rPr lang="en-US" altLang="zh-CN" sz="2000" b="1" baseline="0" dirty="0" err="1">
                <a:solidFill>
                  <a:schemeClr val="tx1"/>
                </a:solidFill>
                <a:latin typeface="楷体_GB2312" pitchFamily="49" charset="-122"/>
              </a:rPr>
              <a:t>i</a:t>
            </a:r>
            <a:r>
              <a:rPr lang="en-US" altLang="zh-CN" sz="2000" b="1" baseline="-30000" dirty="0" err="1">
                <a:solidFill>
                  <a:schemeClr val="tx1"/>
                </a:solidFill>
                <a:latin typeface="楷体_GB2312" pitchFamily="49" charset="-122"/>
              </a:rPr>
              <a:t>L</a:t>
            </a:r>
            <a:r>
              <a:rPr lang="en-US" altLang="zh-CN" sz="2000" b="1" baseline="0" dirty="0">
                <a:solidFill>
                  <a:schemeClr val="tx1"/>
                </a:solidFill>
                <a:latin typeface="楷体_GB2312" pitchFamily="49" charset="-122"/>
              </a:rPr>
              <a:t>(0</a:t>
            </a:r>
            <a:r>
              <a:rPr lang="en-US" altLang="zh-CN" sz="2000" b="1" baseline="30000" dirty="0">
                <a:solidFill>
                  <a:schemeClr val="tx1"/>
                </a:solidFill>
                <a:latin typeface="楷体_GB2312" pitchFamily="49" charset="-122"/>
              </a:rPr>
              <a:t>+</a:t>
            </a:r>
            <a:r>
              <a:rPr lang="en-US" altLang="zh-CN" sz="2000" b="1" baseline="0" dirty="0">
                <a:solidFill>
                  <a:schemeClr val="tx1"/>
                </a:solidFill>
                <a:latin typeface="楷体_GB2312" pitchFamily="49" charset="-122"/>
              </a:rPr>
              <a:t>)= </a:t>
            </a:r>
            <a:r>
              <a:rPr lang="en-US" altLang="zh-CN" sz="2000" b="1" baseline="0" dirty="0" err="1">
                <a:solidFill>
                  <a:schemeClr val="tx1"/>
                </a:solidFill>
                <a:latin typeface="楷体_GB2312" pitchFamily="49" charset="-122"/>
              </a:rPr>
              <a:t>i</a:t>
            </a:r>
            <a:r>
              <a:rPr lang="en-US" altLang="zh-CN" sz="2000" b="1" baseline="-30000" dirty="0" err="1">
                <a:solidFill>
                  <a:schemeClr val="tx1"/>
                </a:solidFill>
                <a:latin typeface="楷体_GB2312" pitchFamily="49" charset="-122"/>
              </a:rPr>
              <a:t>L</a:t>
            </a:r>
            <a:r>
              <a:rPr lang="en-US" altLang="zh-CN" sz="2000" b="1" baseline="0" dirty="0">
                <a:solidFill>
                  <a:schemeClr val="tx1"/>
                </a:solidFill>
                <a:latin typeface="楷体_GB2312" pitchFamily="49" charset="-122"/>
              </a:rPr>
              <a:t>(0</a:t>
            </a:r>
            <a:r>
              <a:rPr lang="en-US" altLang="zh-CN" sz="2000" b="1" baseline="30000" dirty="0">
                <a:solidFill>
                  <a:schemeClr val="tx1"/>
                </a:solidFill>
                <a:latin typeface="楷体_GB2312" pitchFamily="49" charset="-122"/>
              </a:rPr>
              <a:t>-</a:t>
            </a:r>
            <a:r>
              <a:rPr lang="en-US" altLang="zh-CN" sz="2000" b="1" baseline="0" dirty="0">
                <a:solidFill>
                  <a:schemeClr val="tx1"/>
                </a:solidFill>
                <a:latin typeface="楷体_GB2312" pitchFamily="49" charset="-122"/>
              </a:rPr>
              <a:t>)=0</a:t>
            </a:r>
            <a:r>
              <a:rPr lang="zh-CN" altLang="en-US" sz="2000" b="1" baseline="0" dirty="0">
                <a:solidFill>
                  <a:schemeClr val="tx1"/>
                </a:solidFill>
                <a:latin typeface="楷体_GB2312" pitchFamily="49" charset="-122"/>
              </a:rPr>
              <a:t>。因此是零状态问题。</a:t>
            </a:r>
          </a:p>
        </p:txBody>
      </p:sp>
      <p:graphicFrame>
        <p:nvGraphicFramePr>
          <p:cNvPr id="241664" name="Object 0"/>
          <p:cNvGraphicFramePr>
            <a:graphicFrameLocks noChangeAspect="1"/>
          </p:cNvGraphicFramePr>
          <p:nvPr>
            <p:extLst>
              <p:ext uri="{D42A27DB-BD31-4B8C-83A1-F6EECF244321}">
                <p14:modId xmlns:p14="http://schemas.microsoft.com/office/powerpoint/2010/main" val="1316642425"/>
              </p:ext>
            </p:extLst>
          </p:nvPr>
        </p:nvGraphicFramePr>
        <p:xfrm>
          <a:off x="879672" y="2283718"/>
          <a:ext cx="7772400" cy="2057400"/>
        </p:xfrm>
        <a:graphic>
          <a:graphicData uri="http://schemas.openxmlformats.org/presentationml/2006/ole">
            <mc:AlternateContent xmlns:mc="http://schemas.openxmlformats.org/markup-compatibility/2006">
              <mc:Choice xmlns:v="urn:schemas-microsoft-com:vml" Requires="v">
                <p:oleObj name="Image" r:id="rId2" imgW="16392517" imgH="4244264" progId="Photoshop.Image.5">
                  <p:embed/>
                </p:oleObj>
              </mc:Choice>
              <mc:Fallback>
                <p:oleObj name="Image" r:id="rId2" imgW="16392517" imgH="4244264" progId="Photoshop.Image.5">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9672" y="2283718"/>
                        <a:ext cx="77724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7"/>
          <p:cNvSpPr>
            <a:spLocks noChangeArrowheads="1"/>
          </p:cNvSpPr>
          <p:nvPr/>
        </p:nvSpPr>
        <p:spPr bwMode="auto">
          <a:xfrm>
            <a:off x="179512" y="327601"/>
            <a:ext cx="4283868" cy="590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130000"/>
              </a:lnSpc>
              <a:spcBef>
                <a:spcPct val="50000"/>
              </a:spcBef>
            </a:pPr>
            <a:r>
              <a:rPr lang="zh-CN" altLang="en-US" sz="2800" b="1" dirty="0">
                <a:effectLst>
                  <a:outerShdw blurRad="38100" dist="38100" dir="2700000" algn="tl">
                    <a:srgbClr val="000000">
                      <a:alpha val="43137"/>
                    </a:srgbClr>
                  </a:outerShdw>
                </a:effectLst>
                <a:latin typeface="+mn-lt"/>
              </a:rPr>
              <a:t>二、</a:t>
            </a:r>
            <a:r>
              <a:rPr lang="en-US" altLang="zh-CN" sz="2800" b="1" dirty="0">
                <a:effectLst>
                  <a:outerShdw blurRad="38100" dist="38100" dir="2700000" algn="tl">
                    <a:srgbClr val="000000">
                      <a:alpha val="43137"/>
                    </a:srgbClr>
                  </a:outerShdw>
                </a:effectLst>
                <a:latin typeface="+mn-lt"/>
              </a:rPr>
              <a:t>RL</a:t>
            </a:r>
            <a:r>
              <a:rPr lang="zh-CN" altLang="en-US" sz="2800" b="1" dirty="0">
                <a:effectLst>
                  <a:outerShdw blurRad="38100" dist="38100" dir="2700000" algn="tl">
                    <a:srgbClr val="000000">
                      <a:alpha val="43137"/>
                    </a:srgbClr>
                  </a:outerShdw>
                </a:effectLst>
                <a:latin typeface="+mn-lt"/>
              </a:rPr>
              <a:t>电路的零状态响应</a:t>
            </a:r>
          </a:p>
        </p:txBody>
      </p:sp>
    </p:spTree>
    <p:extLst>
      <p:ext uri="{BB962C8B-B14F-4D97-AF65-F5344CB8AC3E}">
        <p14:creationId xmlns:p14="http://schemas.microsoft.com/office/powerpoint/2010/main" val="2286564184"/>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9986"/>
                                        </p:tgtEl>
                                        <p:attrNameLst>
                                          <p:attrName>style.visibility</p:attrName>
                                        </p:attrNameLst>
                                      </p:cBhvr>
                                      <p:to>
                                        <p:strVal val="visible"/>
                                      </p:to>
                                    </p:set>
                                    <p:anim calcmode="lin" valueType="num">
                                      <p:cBhvr additive="base">
                                        <p:cTn id="7" dur="500" fill="hold"/>
                                        <p:tgtEl>
                                          <p:spTgt spid="169986"/>
                                        </p:tgtEl>
                                        <p:attrNameLst>
                                          <p:attrName>ppt_x</p:attrName>
                                        </p:attrNameLst>
                                      </p:cBhvr>
                                      <p:tavLst>
                                        <p:tav tm="0">
                                          <p:val>
                                            <p:strVal val="0-#ppt_w/2"/>
                                          </p:val>
                                        </p:tav>
                                        <p:tav tm="100000">
                                          <p:val>
                                            <p:strVal val="#ppt_x"/>
                                          </p:val>
                                        </p:tav>
                                      </p:tavLst>
                                    </p:anim>
                                    <p:anim calcmode="lin" valueType="num">
                                      <p:cBhvr additive="base">
                                        <p:cTn id="8" dur="500" fill="hold"/>
                                        <p:tgtEl>
                                          <p:spTgt spid="16998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 presetClass="entr" presetSubtype="16" fill="hold" nodeType="afterEffect">
                                  <p:stCondLst>
                                    <p:cond delay="0"/>
                                  </p:stCondLst>
                                  <p:childTnLst>
                                    <p:set>
                                      <p:cBhvr>
                                        <p:cTn id="11" dur="1" fill="hold">
                                          <p:stCondLst>
                                            <p:cond delay="0"/>
                                          </p:stCondLst>
                                        </p:cTn>
                                        <p:tgtEl>
                                          <p:spTgt spid="241664"/>
                                        </p:tgtEl>
                                        <p:attrNameLst>
                                          <p:attrName>style.visibility</p:attrName>
                                        </p:attrNameLst>
                                      </p:cBhvr>
                                      <p:to>
                                        <p:strVal val="visible"/>
                                      </p:to>
                                    </p:set>
                                    <p:animEffect transition="in" filter="box(in)">
                                      <p:cBhvr>
                                        <p:cTn id="12" dur="500"/>
                                        <p:tgtEl>
                                          <p:spTgt spid="2416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6"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Text Box 2"/>
          <p:cNvSpPr txBox="1">
            <a:spLocks noChangeArrowheads="1"/>
          </p:cNvSpPr>
          <p:nvPr/>
        </p:nvSpPr>
        <p:spPr bwMode="auto">
          <a:xfrm>
            <a:off x="609600" y="490537"/>
            <a:ext cx="48006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a:spcBef>
                <a:spcPct val="50000"/>
              </a:spcBef>
            </a:pPr>
            <a:r>
              <a:rPr lang="zh-CN" altLang="en-US" sz="2000" b="1" baseline="0" dirty="0">
                <a:solidFill>
                  <a:schemeClr val="tx1"/>
                </a:solidFill>
                <a:latin typeface="楷体_GB2312" pitchFamily="49" charset="-122"/>
              </a:rPr>
              <a:t>图</a:t>
            </a:r>
            <a:r>
              <a:rPr lang="en-US" altLang="zh-CN" sz="2000" b="1" baseline="0" dirty="0">
                <a:solidFill>
                  <a:schemeClr val="tx1"/>
                </a:solidFill>
                <a:latin typeface="楷体_GB2312" pitchFamily="49" charset="-122"/>
              </a:rPr>
              <a:t>(b)</a:t>
            </a:r>
            <a:r>
              <a:rPr lang="zh-CN" altLang="en-US" sz="2000" b="1" baseline="0" dirty="0">
                <a:solidFill>
                  <a:schemeClr val="tx1"/>
                </a:solidFill>
                <a:latin typeface="楷体_GB2312" pitchFamily="49" charset="-122"/>
              </a:rPr>
              <a:t>电路列方程 </a:t>
            </a:r>
          </a:p>
        </p:txBody>
      </p:sp>
      <p:graphicFrame>
        <p:nvGraphicFramePr>
          <p:cNvPr id="242688" name="Object 1024"/>
          <p:cNvGraphicFramePr>
            <a:graphicFrameLocks noChangeAspect="1"/>
          </p:cNvGraphicFramePr>
          <p:nvPr>
            <p:extLst>
              <p:ext uri="{D42A27DB-BD31-4B8C-83A1-F6EECF244321}">
                <p14:modId xmlns:p14="http://schemas.microsoft.com/office/powerpoint/2010/main" val="1887762855"/>
              </p:ext>
            </p:extLst>
          </p:nvPr>
        </p:nvGraphicFramePr>
        <p:xfrm>
          <a:off x="1115616" y="1125751"/>
          <a:ext cx="2631322" cy="567927"/>
        </p:xfrm>
        <a:graphic>
          <a:graphicData uri="http://schemas.openxmlformats.org/presentationml/2006/ole">
            <mc:AlternateContent xmlns:mc="http://schemas.openxmlformats.org/markup-compatibility/2006">
              <mc:Choice xmlns:v="urn:schemas-microsoft-com:vml" Requires="v">
                <p:oleObj name="Equation" r:id="rId3" imgW="1434960" imgH="393480" progId="Equation.DSMT4">
                  <p:embed/>
                </p:oleObj>
              </mc:Choice>
              <mc:Fallback>
                <p:oleObj name="Equation" r:id="rId3" imgW="1434960" imgH="393480" progId="Equation.DSMT4">
                  <p:embed/>
                  <p:pic>
                    <p:nvPicPr>
                      <p:cNvPr id="0" name=""/>
                      <p:cNvPicPr>
                        <a:picLocks noChangeAspect="1" noChangeArrowheads="1"/>
                      </p:cNvPicPr>
                      <p:nvPr/>
                    </p:nvPicPr>
                    <p:blipFill>
                      <a:blip r:embed="rId4"/>
                      <a:srcRect/>
                      <a:stretch>
                        <a:fillRect/>
                      </a:stretch>
                    </p:blipFill>
                    <p:spPr bwMode="auto">
                      <a:xfrm>
                        <a:off x="1115616" y="1125751"/>
                        <a:ext cx="2631322" cy="567927"/>
                      </a:xfrm>
                      <a:prstGeom prst="rect">
                        <a:avLst/>
                      </a:prstGeom>
                      <a:noFill/>
                      <a:ln>
                        <a:noFill/>
                      </a:ln>
                    </p:spPr>
                  </p:pic>
                </p:oleObj>
              </mc:Fallback>
            </mc:AlternateContent>
          </a:graphicData>
        </a:graphic>
      </p:graphicFrame>
      <p:sp>
        <p:nvSpPr>
          <p:cNvPr id="171012" name="Text Box 4"/>
          <p:cNvSpPr txBox="1">
            <a:spLocks noChangeArrowheads="1"/>
          </p:cNvSpPr>
          <p:nvPr/>
        </p:nvSpPr>
        <p:spPr bwMode="auto">
          <a:xfrm>
            <a:off x="533400" y="1666875"/>
            <a:ext cx="44196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a:spcBef>
                <a:spcPct val="50000"/>
              </a:spcBef>
            </a:pPr>
            <a:r>
              <a:rPr lang="zh-CN" altLang="en-US" sz="2000" b="1" baseline="0" dirty="0">
                <a:solidFill>
                  <a:schemeClr val="tx1"/>
                </a:solidFill>
                <a:latin typeface="楷体_GB2312" pitchFamily="49" charset="-122"/>
              </a:rPr>
              <a:t>这是常系数非齐次一阶微分方程。其解与</a:t>
            </a:r>
            <a:r>
              <a:rPr lang="en-US" altLang="zh-CN" sz="2000" b="1" baseline="0" dirty="0">
                <a:solidFill>
                  <a:schemeClr val="tx1"/>
                </a:solidFill>
                <a:latin typeface="楷体_GB2312" pitchFamily="49" charset="-122"/>
              </a:rPr>
              <a:t>RC</a:t>
            </a:r>
            <a:r>
              <a:rPr lang="zh-CN" altLang="en-US" sz="2000" b="1" baseline="0" dirty="0">
                <a:solidFill>
                  <a:schemeClr val="tx1"/>
                </a:solidFill>
                <a:latin typeface="楷体_GB2312" pitchFamily="49" charset="-122"/>
              </a:rPr>
              <a:t>电路相似，即 </a:t>
            </a:r>
          </a:p>
        </p:txBody>
      </p:sp>
      <p:graphicFrame>
        <p:nvGraphicFramePr>
          <p:cNvPr id="242689" name="Object 1025"/>
          <p:cNvGraphicFramePr>
            <a:graphicFrameLocks noChangeAspect="1"/>
          </p:cNvGraphicFramePr>
          <p:nvPr>
            <p:extLst>
              <p:ext uri="{D42A27DB-BD31-4B8C-83A1-F6EECF244321}">
                <p14:modId xmlns:p14="http://schemas.microsoft.com/office/powerpoint/2010/main" val="1614259656"/>
              </p:ext>
            </p:extLst>
          </p:nvPr>
        </p:nvGraphicFramePr>
        <p:xfrm>
          <a:off x="609600" y="2776538"/>
          <a:ext cx="6627813" cy="717550"/>
        </p:xfrm>
        <a:graphic>
          <a:graphicData uri="http://schemas.openxmlformats.org/presentationml/2006/ole">
            <mc:AlternateContent xmlns:mc="http://schemas.openxmlformats.org/markup-compatibility/2006">
              <mc:Choice xmlns:v="urn:schemas-microsoft-com:vml" Requires="v">
                <p:oleObj name="Equation" r:id="rId5" imgW="2730240" imgH="355320" progId="Equation.DSMT4">
                  <p:embed/>
                </p:oleObj>
              </mc:Choice>
              <mc:Fallback>
                <p:oleObj name="Equation" r:id="rId5" imgW="2730240" imgH="355320" progId="Equation.DSMT4">
                  <p:embed/>
                  <p:pic>
                    <p:nvPicPr>
                      <p:cNvPr id="0" name=""/>
                      <p:cNvPicPr>
                        <a:picLocks noChangeAspect="1" noChangeArrowheads="1"/>
                      </p:cNvPicPr>
                      <p:nvPr/>
                    </p:nvPicPr>
                    <p:blipFill>
                      <a:blip r:embed="rId6"/>
                      <a:srcRect/>
                      <a:stretch>
                        <a:fillRect/>
                      </a:stretch>
                    </p:blipFill>
                    <p:spPr bwMode="auto">
                      <a:xfrm>
                        <a:off x="609600" y="2776538"/>
                        <a:ext cx="6627813"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1014" name="Text Box 6"/>
          <p:cNvSpPr txBox="1">
            <a:spLocks noChangeArrowheads="1"/>
          </p:cNvSpPr>
          <p:nvPr/>
        </p:nvSpPr>
        <p:spPr bwMode="auto">
          <a:xfrm>
            <a:off x="467544" y="3897464"/>
            <a:ext cx="78486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a:spcBef>
                <a:spcPct val="50000"/>
              </a:spcBef>
            </a:pPr>
            <a:r>
              <a:rPr lang="en-US" altLang="zh-CN" sz="2000" b="1" baseline="0" dirty="0">
                <a:solidFill>
                  <a:schemeClr val="tx1"/>
                </a:solidFill>
                <a:latin typeface="楷体_GB2312" pitchFamily="49" charset="-122"/>
                <a:sym typeface="Symbol" pitchFamily="18" charset="2"/>
              </a:rPr>
              <a:t></a:t>
            </a:r>
            <a:r>
              <a:rPr lang="en-US" altLang="zh-CN" sz="2000" b="1" baseline="0" dirty="0">
                <a:solidFill>
                  <a:schemeClr val="tx1"/>
                </a:solidFill>
                <a:latin typeface="楷体_GB2312" pitchFamily="49" charset="-122"/>
              </a:rPr>
              <a:t> =L/R</a:t>
            </a:r>
            <a:r>
              <a:rPr lang="zh-CN" altLang="en-US" sz="2000" b="1" baseline="0" dirty="0">
                <a:solidFill>
                  <a:schemeClr val="tx1"/>
                </a:solidFill>
                <a:latin typeface="楷体_GB2312" pitchFamily="49" charset="-122"/>
              </a:rPr>
              <a:t>是该电路的时间常数。常数</a:t>
            </a:r>
            <a:r>
              <a:rPr lang="en-US" altLang="zh-CN" sz="2000" b="1" baseline="0" dirty="0">
                <a:solidFill>
                  <a:schemeClr val="tx1"/>
                </a:solidFill>
                <a:latin typeface="楷体_GB2312" pitchFamily="49" charset="-122"/>
              </a:rPr>
              <a:t>B</a:t>
            </a:r>
            <a:r>
              <a:rPr lang="zh-CN" altLang="en-US" sz="2000" b="1" baseline="0" dirty="0">
                <a:solidFill>
                  <a:schemeClr val="tx1"/>
                </a:solidFill>
                <a:latin typeface="楷体_GB2312" pitchFamily="49" charset="-122"/>
              </a:rPr>
              <a:t>由初始条件确定，即由下式 </a:t>
            </a:r>
          </a:p>
        </p:txBody>
      </p:sp>
      <p:graphicFrame>
        <p:nvGraphicFramePr>
          <p:cNvPr id="242690" name="Object 1026"/>
          <p:cNvGraphicFramePr>
            <a:graphicFrameLocks noChangeAspect="1"/>
          </p:cNvGraphicFramePr>
          <p:nvPr>
            <p:extLst>
              <p:ext uri="{D42A27DB-BD31-4B8C-83A1-F6EECF244321}">
                <p14:modId xmlns:p14="http://schemas.microsoft.com/office/powerpoint/2010/main" val="2054000290"/>
              </p:ext>
            </p:extLst>
          </p:nvPr>
        </p:nvGraphicFramePr>
        <p:xfrm>
          <a:off x="836612" y="4371950"/>
          <a:ext cx="5830888" cy="479425"/>
        </p:xfrm>
        <a:graphic>
          <a:graphicData uri="http://schemas.openxmlformats.org/presentationml/2006/ole">
            <mc:AlternateContent xmlns:mc="http://schemas.openxmlformats.org/markup-compatibility/2006">
              <mc:Choice xmlns:v="urn:schemas-microsoft-com:vml" Requires="v">
                <p:oleObj name="Equation" r:id="rId7" imgW="2400120" imgH="241200" progId="Equation.DSMT4">
                  <p:embed/>
                </p:oleObj>
              </mc:Choice>
              <mc:Fallback>
                <p:oleObj name="Equation" r:id="rId7" imgW="2400120" imgH="241200" progId="Equation.DSMT4">
                  <p:embed/>
                  <p:pic>
                    <p:nvPicPr>
                      <p:cNvPr id="0" name=""/>
                      <p:cNvPicPr>
                        <a:picLocks noChangeAspect="1" noChangeArrowheads="1"/>
                      </p:cNvPicPr>
                      <p:nvPr/>
                    </p:nvPicPr>
                    <p:blipFill>
                      <a:blip r:embed="rId8"/>
                      <a:srcRect/>
                      <a:stretch>
                        <a:fillRect/>
                      </a:stretch>
                    </p:blipFill>
                    <p:spPr bwMode="auto">
                      <a:xfrm>
                        <a:off x="836612" y="4371950"/>
                        <a:ext cx="583088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00360" name="Group 8"/>
          <p:cNvGrpSpPr>
            <a:grpSpLocks/>
          </p:cNvGrpSpPr>
          <p:nvPr/>
        </p:nvGrpSpPr>
        <p:grpSpPr bwMode="auto">
          <a:xfrm>
            <a:off x="4991100" y="172640"/>
            <a:ext cx="3733800" cy="2475310"/>
            <a:chOff x="1584" y="144"/>
            <a:chExt cx="2352" cy="2079"/>
          </a:xfrm>
        </p:grpSpPr>
        <p:sp>
          <p:nvSpPr>
            <p:cNvPr id="100361" name="Rectangle 9"/>
            <p:cNvSpPr>
              <a:spLocks noChangeArrowheads="1"/>
            </p:cNvSpPr>
            <p:nvPr/>
          </p:nvSpPr>
          <p:spPr bwMode="auto">
            <a:xfrm>
              <a:off x="1584" y="192"/>
              <a:ext cx="2256" cy="1872"/>
            </a:xfrm>
            <a:prstGeom prst="rect">
              <a:avLst/>
            </a:prstGeom>
            <a:solidFill>
              <a:srgbClr val="333333"/>
            </a:solidFill>
            <a:ln w="6350">
              <a:solidFill>
                <a:schemeClr val="bg1"/>
              </a:solidFill>
              <a:miter lim="800000"/>
              <a:headEnd/>
              <a:tailEnd/>
            </a:ln>
          </p:spPr>
          <p:txBody>
            <a:bodyPr wrap="none" anchor="ctr"/>
            <a:lstStyle/>
            <a:p>
              <a:endParaRPr lang="zh-CN" altLang="en-US"/>
            </a:p>
          </p:txBody>
        </p:sp>
        <p:sp>
          <p:nvSpPr>
            <p:cNvPr id="100362" name="Oval 10"/>
            <p:cNvSpPr>
              <a:spLocks noChangeArrowheads="1"/>
            </p:cNvSpPr>
            <p:nvPr/>
          </p:nvSpPr>
          <p:spPr bwMode="auto">
            <a:xfrm>
              <a:off x="1824" y="1056"/>
              <a:ext cx="288" cy="336"/>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00363" name="Line 11"/>
            <p:cNvSpPr>
              <a:spLocks noChangeShapeType="1"/>
            </p:cNvSpPr>
            <p:nvPr/>
          </p:nvSpPr>
          <p:spPr bwMode="auto">
            <a:xfrm flipV="1">
              <a:off x="1968" y="816"/>
              <a:ext cx="0" cy="24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0364" name="Line 12"/>
            <p:cNvSpPr>
              <a:spLocks noChangeShapeType="1"/>
            </p:cNvSpPr>
            <p:nvPr/>
          </p:nvSpPr>
          <p:spPr bwMode="auto">
            <a:xfrm flipV="1">
              <a:off x="1968" y="624"/>
              <a:ext cx="0" cy="336"/>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0365" name="Line 13"/>
            <p:cNvSpPr>
              <a:spLocks noChangeShapeType="1"/>
            </p:cNvSpPr>
            <p:nvPr/>
          </p:nvSpPr>
          <p:spPr bwMode="auto">
            <a:xfrm>
              <a:off x="1968" y="624"/>
              <a:ext cx="1248" cy="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0366" name="Text Box 14"/>
            <p:cNvSpPr txBox="1">
              <a:spLocks noChangeArrowheads="1"/>
            </p:cNvSpPr>
            <p:nvPr/>
          </p:nvSpPr>
          <p:spPr bwMode="auto">
            <a:xfrm>
              <a:off x="3504" y="576"/>
              <a:ext cx="432" cy="1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eaLnBrk="1" hangingPunct="1">
                <a:spcBef>
                  <a:spcPct val="50000"/>
                </a:spcBef>
              </a:pPr>
              <a:r>
                <a:rPr lang="en-US" altLang="zh-CN" b="1" baseline="0">
                  <a:ea typeface="宋体" pitchFamily="2" charset="-122"/>
                </a:rPr>
                <a:t>+</a:t>
              </a:r>
            </a:p>
            <a:p>
              <a:pPr eaLnBrk="1" hangingPunct="1">
                <a:lnSpc>
                  <a:spcPct val="40000"/>
                </a:lnSpc>
                <a:spcBef>
                  <a:spcPct val="50000"/>
                </a:spcBef>
              </a:pPr>
              <a:r>
                <a:rPr lang="en-US" altLang="zh-CN" b="1" i="1" baseline="0">
                  <a:ea typeface="宋体" pitchFamily="2" charset="-122"/>
                </a:rPr>
                <a:t>u</a:t>
              </a:r>
              <a:r>
                <a:rPr lang="en-US" altLang="zh-CN" b="1" i="1">
                  <a:ea typeface="宋体" pitchFamily="2" charset="-122"/>
                </a:rPr>
                <a:t>L</a:t>
              </a:r>
              <a:endParaRPr lang="en-US" altLang="zh-CN" b="1" baseline="0">
                <a:ea typeface="宋体" pitchFamily="2" charset="-122"/>
              </a:endParaRPr>
            </a:p>
            <a:p>
              <a:pPr eaLnBrk="1" hangingPunct="1">
                <a:lnSpc>
                  <a:spcPct val="40000"/>
                </a:lnSpc>
                <a:spcBef>
                  <a:spcPct val="50000"/>
                </a:spcBef>
              </a:pPr>
              <a:r>
                <a:rPr lang="en-US" altLang="zh-CN" b="1" baseline="0">
                  <a:ea typeface="宋体" pitchFamily="2" charset="-122"/>
                </a:rPr>
                <a:t>-</a:t>
              </a:r>
            </a:p>
          </p:txBody>
        </p:sp>
        <p:sp>
          <p:nvSpPr>
            <p:cNvPr id="100367" name="Text Box 15"/>
            <p:cNvSpPr txBox="1">
              <a:spLocks noChangeArrowheads="1"/>
            </p:cNvSpPr>
            <p:nvPr/>
          </p:nvSpPr>
          <p:spPr bwMode="auto">
            <a:xfrm>
              <a:off x="3120" y="912"/>
              <a:ext cx="336" cy="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eaLnBrk="1" hangingPunct="1">
                <a:spcBef>
                  <a:spcPct val="50000"/>
                </a:spcBef>
              </a:pPr>
              <a:r>
                <a:rPr lang="en-US" altLang="zh-CN" sz="2800" b="1" baseline="0">
                  <a:ea typeface="宋体" pitchFamily="2" charset="-122"/>
                </a:rPr>
                <a:t>L</a:t>
              </a:r>
              <a:endParaRPr lang="en-US" altLang="zh-CN" b="1" baseline="0">
                <a:ea typeface="宋体" pitchFamily="2" charset="-122"/>
              </a:endParaRPr>
            </a:p>
          </p:txBody>
        </p:sp>
        <p:sp>
          <p:nvSpPr>
            <p:cNvPr id="100368" name="Text Box 16"/>
            <p:cNvSpPr txBox="1">
              <a:spLocks noChangeArrowheads="1"/>
            </p:cNvSpPr>
            <p:nvPr/>
          </p:nvSpPr>
          <p:spPr bwMode="auto">
            <a:xfrm>
              <a:off x="3024" y="144"/>
              <a:ext cx="528" cy="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eaLnBrk="1" hangingPunct="1">
                <a:spcBef>
                  <a:spcPct val="50000"/>
                </a:spcBef>
              </a:pPr>
              <a:r>
                <a:rPr lang="en-US" altLang="zh-CN" b="1" i="1" baseline="0">
                  <a:ea typeface="宋体" pitchFamily="2" charset="-122"/>
                </a:rPr>
                <a:t>i</a:t>
              </a:r>
              <a:r>
                <a:rPr lang="en-US" altLang="zh-CN" b="1">
                  <a:ea typeface="宋体" pitchFamily="2" charset="-122"/>
                </a:rPr>
                <a:t>L</a:t>
              </a:r>
              <a:endParaRPr lang="en-US" altLang="zh-CN" b="1" baseline="0">
                <a:ea typeface="宋体" pitchFamily="2" charset="-122"/>
              </a:endParaRPr>
            </a:p>
          </p:txBody>
        </p:sp>
        <p:grpSp>
          <p:nvGrpSpPr>
            <p:cNvPr id="100369" name="Group 17"/>
            <p:cNvGrpSpPr>
              <a:grpSpLocks/>
            </p:cNvGrpSpPr>
            <p:nvPr/>
          </p:nvGrpSpPr>
          <p:grpSpPr bwMode="auto">
            <a:xfrm>
              <a:off x="3120" y="961"/>
              <a:ext cx="672" cy="527"/>
              <a:chOff x="2640" y="2136"/>
              <a:chExt cx="912" cy="819"/>
            </a:xfrm>
          </p:grpSpPr>
          <p:grpSp>
            <p:nvGrpSpPr>
              <p:cNvPr id="100384" name="Group 18"/>
              <p:cNvGrpSpPr>
                <a:grpSpLocks/>
              </p:cNvGrpSpPr>
              <p:nvPr/>
            </p:nvGrpSpPr>
            <p:grpSpPr bwMode="auto">
              <a:xfrm rot="5400000">
                <a:off x="2736" y="2400"/>
                <a:ext cx="672" cy="144"/>
                <a:chOff x="1200" y="2112"/>
                <a:chExt cx="1728" cy="336"/>
              </a:xfrm>
            </p:grpSpPr>
            <p:sp>
              <p:nvSpPr>
                <p:cNvPr id="100386" name="Freeform 19"/>
                <p:cNvSpPr>
                  <a:spLocks/>
                </p:cNvSpPr>
                <p:nvPr/>
              </p:nvSpPr>
              <p:spPr bwMode="auto">
                <a:xfrm flipH="1">
                  <a:off x="1200" y="2112"/>
                  <a:ext cx="432" cy="336"/>
                </a:xfrm>
                <a:custGeom>
                  <a:avLst/>
                  <a:gdLst>
                    <a:gd name="T0" fmla="*/ 0 w 1440"/>
                    <a:gd name="T1" fmla="*/ 73 h 720"/>
                    <a:gd name="T2" fmla="*/ 8 w 1440"/>
                    <a:gd name="T3" fmla="*/ 24 h 720"/>
                    <a:gd name="T4" fmla="*/ 20 w 1440"/>
                    <a:gd name="T5" fmla="*/ 0 h 720"/>
                    <a:gd name="T6" fmla="*/ 31 w 1440"/>
                    <a:gd name="T7" fmla="*/ 24 h 720"/>
                    <a:gd name="T8" fmla="*/ 39 w 1440"/>
                    <a:gd name="T9" fmla="*/ 73 h 720"/>
                    <a:gd name="T10" fmla="*/ 0 60000 65536"/>
                    <a:gd name="T11" fmla="*/ 0 60000 65536"/>
                    <a:gd name="T12" fmla="*/ 0 60000 65536"/>
                    <a:gd name="T13" fmla="*/ 0 60000 65536"/>
                    <a:gd name="T14" fmla="*/ 0 60000 65536"/>
                    <a:gd name="T15" fmla="*/ 0 w 1440"/>
                    <a:gd name="T16" fmla="*/ 0 h 720"/>
                    <a:gd name="T17" fmla="*/ 1440 w 1440"/>
                    <a:gd name="T18" fmla="*/ 720 h 720"/>
                  </a:gdLst>
                  <a:ahLst/>
                  <a:cxnLst>
                    <a:cxn ang="T10">
                      <a:pos x="T0" y="T1"/>
                    </a:cxn>
                    <a:cxn ang="T11">
                      <a:pos x="T2" y="T3"/>
                    </a:cxn>
                    <a:cxn ang="T12">
                      <a:pos x="T4" y="T5"/>
                    </a:cxn>
                    <a:cxn ang="T13">
                      <a:pos x="T6" y="T7"/>
                    </a:cxn>
                    <a:cxn ang="T14">
                      <a:pos x="T8" y="T9"/>
                    </a:cxn>
                  </a:cxnLst>
                  <a:rect l="T15" t="T16" r="T17" b="T18"/>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00387" name="Freeform 20"/>
                <p:cNvSpPr>
                  <a:spLocks/>
                </p:cNvSpPr>
                <p:nvPr/>
              </p:nvSpPr>
              <p:spPr bwMode="auto">
                <a:xfrm flipH="1">
                  <a:off x="1632" y="2112"/>
                  <a:ext cx="432" cy="336"/>
                </a:xfrm>
                <a:custGeom>
                  <a:avLst/>
                  <a:gdLst>
                    <a:gd name="T0" fmla="*/ 0 w 1440"/>
                    <a:gd name="T1" fmla="*/ 73 h 720"/>
                    <a:gd name="T2" fmla="*/ 8 w 1440"/>
                    <a:gd name="T3" fmla="*/ 24 h 720"/>
                    <a:gd name="T4" fmla="*/ 20 w 1440"/>
                    <a:gd name="T5" fmla="*/ 0 h 720"/>
                    <a:gd name="T6" fmla="*/ 31 w 1440"/>
                    <a:gd name="T7" fmla="*/ 24 h 720"/>
                    <a:gd name="T8" fmla="*/ 39 w 1440"/>
                    <a:gd name="T9" fmla="*/ 73 h 720"/>
                    <a:gd name="T10" fmla="*/ 0 60000 65536"/>
                    <a:gd name="T11" fmla="*/ 0 60000 65536"/>
                    <a:gd name="T12" fmla="*/ 0 60000 65536"/>
                    <a:gd name="T13" fmla="*/ 0 60000 65536"/>
                    <a:gd name="T14" fmla="*/ 0 60000 65536"/>
                    <a:gd name="T15" fmla="*/ 0 w 1440"/>
                    <a:gd name="T16" fmla="*/ 0 h 720"/>
                    <a:gd name="T17" fmla="*/ 1440 w 1440"/>
                    <a:gd name="T18" fmla="*/ 720 h 720"/>
                  </a:gdLst>
                  <a:ahLst/>
                  <a:cxnLst>
                    <a:cxn ang="T10">
                      <a:pos x="T0" y="T1"/>
                    </a:cxn>
                    <a:cxn ang="T11">
                      <a:pos x="T2" y="T3"/>
                    </a:cxn>
                    <a:cxn ang="T12">
                      <a:pos x="T4" y="T5"/>
                    </a:cxn>
                    <a:cxn ang="T13">
                      <a:pos x="T6" y="T7"/>
                    </a:cxn>
                    <a:cxn ang="T14">
                      <a:pos x="T8" y="T9"/>
                    </a:cxn>
                  </a:cxnLst>
                  <a:rect l="T15" t="T16" r="T17" b="T18"/>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00388" name="Freeform 21"/>
                <p:cNvSpPr>
                  <a:spLocks/>
                </p:cNvSpPr>
                <p:nvPr/>
              </p:nvSpPr>
              <p:spPr bwMode="auto">
                <a:xfrm flipH="1">
                  <a:off x="2064" y="2112"/>
                  <a:ext cx="432" cy="336"/>
                </a:xfrm>
                <a:custGeom>
                  <a:avLst/>
                  <a:gdLst>
                    <a:gd name="T0" fmla="*/ 0 w 1440"/>
                    <a:gd name="T1" fmla="*/ 73 h 720"/>
                    <a:gd name="T2" fmla="*/ 8 w 1440"/>
                    <a:gd name="T3" fmla="*/ 24 h 720"/>
                    <a:gd name="T4" fmla="*/ 20 w 1440"/>
                    <a:gd name="T5" fmla="*/ 0 h 720"/>
                    <a:gd name="T6" fmla="*/ 31 w 1440"/>
                    <a:gd name="T7" fmla="*/ 24 h 720"/>
                    <a:gd name="T8" fmla="*/ 39 w 1440"/>
                    <a:gd name="T9" fmla="*/ 73 h 720"/>
                    <a:gd name="T10" fmla="*/ 0 60000 65536"/>
                    <a:gd name="T11" fmla="*/ 0 60000 65536"/>
                    <a:gd name="T12" fmla="*/ 0 60000 65536"/>
                    <a:gd name="T13" fmla="*/ 0 60000 65536"/>
                    <a:gd name="T14" fmla="*/ 0 60000 65536"/>
                    <a:gd name="T15" fmla="*/ 0 w 1440"/>
                    <a:gd name="T16" fmla="*/ 0 h 720"/>
                    <a:gd name="T17" fmla="*/ 1440 w 1440"/>
                    <a:gd name="T18" fmla="*/ 720 h 720"/>
                  </a:gdLst>
                  <a:ahLst/>
                  <a:cxnLst>
                    <a:cxn ang="T10">
                      <a:pos x="T0" y="T1"/>
                    </a:cxn>
                    <a:cxn ang="T11">
                      <a:pos x="T2" y="T3"/>
                    </a:cxn>
                    <a:cxn ang="T12">
                      <a:pos x="T4" y="T5"/>
                    </a:cxn>
                    <a:cxn ang="T13">
                      <a:pos x="T6" y="T7"/>
                    </a:cxn>
                    <a:cxn ang="T14">
                      <a:pos x="T8" y="T9"/>
                    </a:cxn>
                  </a:cxnLst>
                  <a:rect l="T15" t="T16" r="T17" b="T18"/>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00389" name="Freeform 22"/>
                <p:cNvSpPr>
                  <a:spLocks/>
                </p:cNvSpPr>
                <p:nvPr/>
              </p:nvSpPr>
              <p:spPr bwMode="auto">
                <a:xfrm flipH="1">
                  <a:off x="2496" y="2112"/>
                  <a:ext cx="432" cy="336"/>
                </a:xfrm>
                <a:custGeom>
                  <a:avLst/>
                  <a:gdLst>
                    <a:gd name="T0" fmla="*/ 0 w 1440"/>
                    <a:gd name="T1" fmla="*/ 73 h 720"/>
                    <a:gd name="T2" fmla="*/ 8 w 1440"/>
                    <a:gd name="T3" fmla="*/ 24 h 720"/>
                    <a:gd name="T4" fmla="*/ 20 w 1440"/>
                    <a:gd name="T5" fmla="*/ 0 h 720"/>
                    <a:gd name="T6" fmla="*/ 31 w 1440"/>
                    <a:gd name="T7" fmla="*/ 24 h 720"/>
                    <a:gd name="T8" fmla="*/ 39 w 1440"/>
                    <a:gd name="T9" fmla="*/ 73 h 720"/>
                    <a:gd name="T10" fmla="*/ 0 60000 65536"/>
                    <a:gd name="T11" fmla="*/ 0 60000 65536"/>
                    <a:gd name="T12" fmla="*/ 0 60000 65536"/>
                    <a:gd name="T13" fmla="*/ 0 60000 65536"/>
                    <a:gd name="T14" fmla="*/ 0 60000 65536"/>
                    <a:gd name="T15" fmla="*/ 0 w 1440"/>
                    <a:gd name="T16" fmla="*/ 0 h 720"/>
                    <a:gd name="T17" fmla="*/ 1440 w 1440"/>
                    <a:gd name="T18" fmla="*/ 720 h 720"/>
                  </a:gdLst>
                  <a:ahLst/>
                  <a:cxnLst>
                    <a:cxn ang="T10">
                      <a:pos x="T0" y="T1"/>
                    </a:cxn>
                    <a:cxn ang="T11">
                      <a:pos x="T2" y="T3"/>
                    </a:cxn>
                    <a:cxn ang="T12">
                      <a:pos x="T4" y="T5"/>
                    </a:cxn>
                    <a:cxn ang="T13">
                      <a:pos x="T6" y="T7"/>
                    </a:cxn>
                    <a:cxn ang="T14">
                      <a:pos x="T8" y="T9"/>
                    </a:cxn>
                  </a:cxnLst>
                  <a:rect l="T15" t="T16" r="T17" b="T18"/>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sp>
            <p:nvSpPr>
              <p:cNvPr id="100385" name="Text Box 23"/>
              <p:cNvSpPr txBox="1">
                <a:spLocks noChangeArrowheads="1"/>
              </p:cNvSpPr>
              <p:nvPr/>
            </p:nvSpPr>
            <p:spPr bwMode="auto">
              <a:xfrm>
                <a:off x="2640" y="2352"/>
                <a:ext cx="912" cy="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eaLnBrk="1" hangingPunct="1">
                  <a:spcBef>
                    <a:spcPct val="50000"/>
                  </a:spcBef>
                </a:pPr>
                <a:endParaRPr lang="zh-CN" altLang="zh-CN" sz="2400" baseline="0">
                  <a:solidFill>
                    <a:schemeClr val="tx1"/>
                  </a:solidFill>
                  <a:ea typeface="宋体" pitchFamily="2" charset="-122"/>
                </a:endParaRPr>
              </a:p>
            </p:txBody>
          </p:sp>
        </p:grpSp>
        <p:sp>
          <p:nvSpPr>
            <p:cNvPr id="100370" name="Line 24"/>
            <p:cNvSpPr>
              <a:spLocks noChangeShapeType="1"/>
            </p:cNvSpPr>
            <p:nvPr/>
          </p:nvSpPr>
          <p:spPr bwMode="auto">
            <a:xfrm>
              <a:off x="1968" y="1680"/>
              <a:ext cx="1440"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0371" name="Rectangle 25"/>
            <p:cNvSpPr>
              <a:spLocks noChangeArrowheads="1"/>
            </p:cNvSpPr>
            <p:nvPr/>
          </p:nvSpPr>
          <p:spPr bwMode="auto">
            <a:xfrm>
              <a:off x="2640" y="1056"/>
              <a:ext cx="96" cy="288"/>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00372" name="Line 26"/>
            <p:cNvSpPr>
              <a:spLocks noChangeShapeType="1"/>
            </p:cNvSpPr>
            <p:nvPr/>
          </p:nvSpPr>
          <p:spPr bwMode="auto">
            <a:xfrm>
              <a:off x="2688" y="1344"/>
              <a:ext cx="0" cy="336"/>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0373" name="Line 27"/>
            <p:cNvSpPr>
              <a:spLocks noChangeShapeType="1"/>
            </p:cNvSpPr>
            <p:nvPr/>
          </p:nvSpPr>
          <p:spPr bwMode="auto">
            <a:xfrm>
              <a:off x="2688" y="624"/>
              <a:ext cx="0" cy="432"/>
            </a:xfrm>
            <a:prstGeom prst="line">
              <a:avLst/>
            </a:prstGeom>
            <a:noFill/>
            <a:ln w="38100">
              <a:solidFill>
                <a:schemeClr val="bg1"/>
              </a:solidFill>
              <a:round/>
              <a:headEnd type="oval" w="med" len="me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0374" name="Text Box 28"/>
            <p:cNvSpPr txBox="1">
              <a:spLocks noChangeArrowheads="1"/>
            </p:cNvSpPr>
            <p:nvPr/>
          </p:nvSpPr>
          <p:spPr bwMode="auto">
            <a:xfrm>
              <a:off x="2688" y="672"/>
              <a:ext cx="528" cy="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eaLnBrk="1" hangingPunct="1">
                <a:spcBef>
                  <a:spcPct val="50000"/>
                </a:spcBef>
              </a:pPr>
              <a:r>
                <a:rPr lang="en-US" altLang="zh-CN" b="1" i="1" baseline="0" dirty="0" err="1">
                  <a:ea typeface="宋体" pitchFamily="2" charset="-122"/>
                </a:rPr>
                <a:t>i</a:t>
              </a:r>
              <a:r>
                <a:rPr lang="en-US" altLang="zh-CN" b="1" dirty="0" err="1">
                  <a:ea typeface="宋体" pitchFamily="2" charset="-122"/>
                </a:rPr>
                <a:t>R</a:t>
              </a:r>
              <a:endParaRPr lang="en-US" altLang="zh-CN" b="1" baseline="0" dirty="0">
                <a:ea typeface="宋体" pitchFamily="2" charset="-122"/>
              </a:endParaRPr>
            </a:p>
          </p:txBody>
        </p:sp>
        <p:sp>
          <p:nvSpPr>
            <p:cNvPr id="100375" name="Text Box 29"/>
            <p:cNvSpPr txBox="1">
              <a:spLocks noChangeArrowheads="1"/>
            </p:cNvSpPr>
            <p:nvPr/>
          </p:nvSpPr>
          <p:spPr bwMode="auto">
            <a:xfrm>
              <a:off x="2304" y="1084"/>
              <a:ext cx="480" cy="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eaLnBrk="1" hangingPunct="1">
                <a:spcBef>
                  <a:spcPct val="50000"/>
                </a:spcBef>
              </a:pPr>
              <a:r>
                <a:rPr lang="en-US" altLang="zh-CN" b="1" baseline="0">
                  <a:sym typeface="Symbol" pitchFamily="18" charset="2"/>
                </a:rPr>
                <a:t>R</a:t>
              </a:r>
              <a:endParaRPr lang="en-US" altLang="zh-CN" b="1" i="1" baseline="0"/>
            </a:p>
          </p:txBody>
        </p:sp>
        <p:sp>
          <p:nvSpPr>
            <p:cNvPr id="100376" name="Text Box 30"/>
            <p:cNvSpPr txBox="1">
              <a:spLocks noChangeArrowheads="1"/>
            </p:cNvSpPr>
            <p:nvPr/>
          </p:nvSpPr>
          <p:spPr bwMode="auto">
            <a:xfrm>
              <a:off x="1584" y="672"/>
              <a:ext cx="432" cy="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eaLnBrk="1" hangingPunct="1">
                <a:spcBef>
                  <a:spcPct val="50000"/>
                </a:spcBef>
              </a:pPr>
              <a:r>
                <a:rPr lang="en-US" altLang="zh-CN" b="1" i="1" baseline="0">
                  <a:sym typeface="Symbol" pitchFamily="18" charset="2"/>
                </a:rPr>
                <a:t>I</a:t>
              </a:r>
              <a:r>
                <a:rPr lang="en-US" altLang="zh-CN" b="1">
                  <a:sym typeface="Symbol" pitchFamily="18" charset="2"/>
                </a:rPr>
                <a:t>S</a:t>
              </a:r>
              <a:endParaRPr lang="en-US" altLang="zh-CN" b="1" i="1" baseline="0"/>
            </a:p>
          </p:txBody>
        </p:sp>
        <p:sp>
          <p:nvSpPr>
            <p:cNvPr id="100377" name="Line 31"/>
            <p:cNvSpPr>
              <a:spLocks noChangeShapeType="1"/>
            </p:cNvSpPr>
            <p:nvPr/>
          </p:nvSpPr>
          <p:spPr bwMode="auto">
            <a:xfrm>
              <a:off x="2688" y="720"/>
              <a:ext cx="0" cy="96"/>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0378" name="Line 32"/>
            <p:cNvSpPr>
              <a:spLocks noChangeShapeType="1"/>
            </p:cNvSpPr>
            <p:nvPr/>
          </p:nvSpPr>
          <p:spPr bwMode="auto">
            <a:xfrm>
              <a:off x="1824" y="1248"/>
              <a:ext cx="28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0379" name="Line 33"/>
            <p:cNvSpPr>
              <a:spLocks noChangeShapeType="1"/>
            </p:cNvSpPr>
            <p:nvPr/>
          </p:nvSpPr>
          <p:spPr bwMode="auto">
            <a:xfrm>
              <a:off x="1968" y="1392"/>
              <a:ext cx="0" cy="288"/>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0380" name="Line 34"/>
            <p:cNvSpPr>
              <a:spLocks noChangeShapeType="1"/>
            </p:cNvSpPr>
            <p:nvPr/>
          </p:nvSpPr>
          <p:spPr bwMode="auto">
            <a:xfrm>
              <a:off x="3408" y="1392"/>
              <a:ext cx="0" cy="288"/>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0381" name="Line 35"/>
            <p:cNvSpPr>
              <a:spLocks noChangeShapeType="1"/>
            </p:cNvSpPr>
            <p:nvPr/>
          </p:nvSpPr>
          <p:spPr bwMode="auto">
            <a:xfrm flipV="1">
              <a:off x="3408" y="624"/>
              <a:ext cx="0" cy="336"/>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0382" name="Line 36"/>
            <p:cNvSpPr>
              <a:spLocks noChangeShapeType="1"/>
            </p:cNvSpPr>
            <p:nvPr/>
          </p:nvSpPr>
          <p:spPr bwMode="auto">
            <a:xfrm flipH="1">
              <a:off x="3120" y="624"/>
              <a:ext cx="28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0383" name="Text Box 37"/>
            <p:cNvSpPr txBox="1">
              <a:spLocks noChangeArrowheads="1"/>
            </p:cNvSpPr>
            <p:nvPr/>
          </p:nvSpPr>
          <p:spPr bwMode="auto">
            <a:xfrm>
              <a:off x="2496" y="1680"/>
              <a:ext cx="768" cy="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kumimoji="1" sz="3600" baseline="-25000">
                  <a:solidFill>
                    <a:schemeClr val="bg1"/>
                  </a:solidFill>
                  <a:latin typeface="Times New Roman" pitchFamily="18" charset="0"/>
                  <a:ea typeface="楷体_GB2312" pitchFamily="49" charset="-122"/>
                </a:defRPr>
              </a:lvl1pPr>
              <a:lvl2pPr marL="742950" indent="-285750">
                <a:defRPr kumimoji="1" sz="3600" baseline="-25000">
                  <a:solidFill>
                    <a:schemeClr val="bg1"/>
                  </a:solidFill>
                  <a:latin typeface="Times New Roman" pitchFamily="18" charset="0"/>
                  <a:ea typeface="楷体_GB2312" pitchFamily="49" charset="-122"/>
                </a:defRPr>
              </a:lvl2pPr>
              <a:lvl3pPr marL="1143000" indent="-228600">
                <a:defRPr kumimoji="1" sz="3600" baseline="-25000">
                  <a:solidFill>
                    <a:schemeClr val="bg1"/>
                  </a:solidFill>
                  <a:latin typeface="Times New Roman" pitchFamily="18" charset="0"/>
                  <a:ea typeface="楷体_GB2312" pitchFamily="49" charset="-122"/>
                </a:defRPr>
              </a:lvl3pPr>
              <a:lvl4pPr marL="1600200" indent="-228600">
                <a:defRPr kumimoji="1" sz="3600" baseline="-25000">
                  <a:solidFill>
                    <a:schemeClr val="bg1"/>
                  </a:solidFill>
                  <a:latin typeface="Times New Roman" pitchFamily="18" charset="0"/>
                  <a:ea typeface="楷体_GB2312" pitchFamily="49" charset="-122"/>
                </a:defRPr>
              </a:lvl4pPr>
              <a:lvl5pPr marL="2057400" indent="-228600">
                <a:defRPr kumimoji="1" sz="3600" baseline="-25000">
                  <a:solidFill>
                    <a:schemeClr val="bg1"/>
                  </a:solidFill>
                  <a:latin typeface="Times New Roman"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itchFamily="18" charset="0"/>
                  <a:ea typeface="楷体_GB2312" pitchFamily="49" charset="-122"/>
                </a:defRPr>
              </a:lvl9pPr>
            </a:lstStyle>
            <a:p>
              <a:pPr eaLnBrk="1" hangingPunct="1">
                <a:spcBef>
                  <a:spcPct val="50000"/>
                </a:spcBef>
              </a:pPr>
              <a:r>
                <a:rPr lang="en-US" altLang="zh-CN" b="1" baseline="0"/>
                <a:t>(b)</a:t>
              </a:r>
            </a:p>
          </p:txBody>
        </p:sp>
      </p:grpSp>
    </p:spTree>
    <p:extLst>
      <p:ext uri="{BB962C8B-B14F-4D97-AF65-F5344CB8AC3E}">
        <p14:creationId xmlns:p14="http://schemas.microsoft.com/office/powerpoint/2010/main" val="1423766827"/>
      </p:ext>
    </p:extLst>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1010"/>
                                        </p:tgtEl>
                                        <p:attrNameLst>
                                          <p:attrName>style.visibility</p:attrName>
                                        </p:attrNameLst>
                                      </p:cBhvr>
                                      <p:to>
                                        <p:strVal val="visible"/>
                                      </p:to>
                                    </p:set>
                                    <p:anim calcmode="lin" valueType="num">
                                      <p:cBhvr additive="base">
                                        <p:cTn id="7" dur="500" fill="hold"/>
                                        <p:tgtEl>
                                          <p:spTgt spid="171010"/>
                                        </p:tgtEl>
                                        <p:attrNameLst>
                                          <p:attrName>ppt_x</p:attrName>
                                        </p:attrNameLst>
                                      </p:cBhvr>
                                      <p:tavLst>
                                        <p:tav tm="0">
                                          <p:val>
                                            <p:strVal val="0-#ppt_w/2"/>
                                          </p:val>
                                        </p:tav>
                                        <p:tav tm="100000">
                                          <p:val>
                                            <p:strVal val="#ppt_x"/>
                                          </p:val>
                                        </p:tav>
                                      </p:tavLst>
                                    </p:anim>
                                    <p:anim calcmode="lin" valueType="num">
                                      <p:cBhvr additive="base">
                                        <p:cTn id="8" dur="500" fill="hold"/>
                                        <p:tgtEl>
                                          <p:spTgt spid="17101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42688"/>
                                        </p:tgtEl>
                                        <p:attrNameLst>
                                          <p:attrName>style.visibility</p:attrName>
                                        </p:attrNameLst>
                                      </p:cBhvr>
                                      <p:to>
                                        <p:strVal val="visible"/>
                                      </p:to>
                                    </p:set>
                                    <p:anim calcmode="lin" valueType="num">
                                      <p:cBhvr additive="base">
                                        <p:cTn id="13" dur="500" fill="hold"/>
                                        <p:tgtEl>
                                          <p:spTgt spid="242688"/>
                                        </p:tgtEl>
                                        <p:attrNameLst>
                                          <p:attrName>ppt_x</p:attrName>
                                        </p:attrNameLst>
                                      </p:cBhvr>
                                      <p:tavLst>
                                        <p:tav tm="0">
                                          <p:val>
                                            <p:strVal val="0-#ppt_w/2"/>
                                          </p:val>
                                        </p:tav>
                                        <p:tav tm="100000">
                                          <p:val>
                                            <p:strVal val="#ppt_x"/>
                                          </p:val>
                                        </p:tav>
                                      </p:tavLst>
                                    </p:anim>
                                    <p:anim calcmode="lin" valueType="num">
                                      <p:cBhvr additive="base">
                                        <p:cTn id="14" dur="500" fill="hold"/>
                                        <p:tgtEl>
                                          <p:spTgt spid="24268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1012"/>
                                        </p:tgtEl>
                                        <p:attrNameLst>
                                          <p:attrName>style.visibility</p:attrName>
                                        </p:attrNameLst>
                                      </p:cBhvr>
                                      <p:to>
                                        <p:strVal val="visible"/>
                                      </p:to>
                                    </p:set>
                                    <p:anim calcmode="lin" valueType="num">
                                      <p:cBhvr additive="base">
                                        <p:cTn id="19" dur="500" fill="hold"/>
                                        <p:tgtEl>
                                          <p:spTgt spid="171012"/>
                                        </p:tgtEl>
                                        <p:attrNameLst>
                                          <p:attrName>ppt_x</p:attrName>
                                        </p:attrNameLst>
                                      </p:cBhvr>
                                      <p:tavLst>
                                        <p:tav tm="0">
                                          <p:val>
                                            <p:strVal val="0-#ppt_w/2"/>
                                          </p:val>
                                        </p:tav>
                                        <p:tav tm="100000">
                                          <p:val>
                                            <p:strVal val="#ppt_x"/>
                                          </p:val>
                                        </p:tav>
                                      </p:tavLst>
                                    </p:anim>
                                    <p:anim calcmode="lin" valueType="num">
                                      <p:cBhvr additive="base">
                                        <p:cTn id="20" dur="500" fill="hold"/>
                                        <p:tgtEl>
                                          <p:spTgt spid="171012"/>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242689"/>
                                        </p:tgtEl>
                                        <p:attrNameLst>
                                          <p:attrName>style.visibility</p:attrName>
                                        </p:attrNameLst>
                                      </p:cBhvr>
                                      <p:to>
                                        <p:strVal val="visible"/>
                                      </p:to>
                                    </p:set>
                                    <p:anim calcmode="lin" valueType="num">
                                      <p:cBhvr additive="base">
                                        <p:cTn id="25" dur="500" fill="hold"/>
                                        <p:tgtEl>
                                          <p:spTgt spid="242689"/>
                                        </p:tgtEl>
                                        <p:attrNameLst>
                                          <p:attrName>ppt_x</p:attrName>
                                        </p:attrNameLst>
                                      </p:cBhvr>
                                      <p:tavLst>
                                        <p:tav tm="0">
                                          <p:val>
                                            <p:strVal val="0-#ppt_w/2"/>
                                          </p:val>
                                        </p:tav>
                                        <p:tav tm="100000">
                                          <p:val>
                                            <p:strVal val="#ppt_x"/>
                                          </p:val>
                                        </p:tav>
                                      </p:tavLst>
                                    </p:anim>
                                    <p:anim calcmode="lin" valueType="num">
                                      <p:cBhvr additive="base">
                                        <p:cTn id="26" dur="500" fill="hold"/>
                                        <p:tgtEl>
                                          <p:spTgt spid="242689"/>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71014"/>
                                        </p:tgtEl>
                                        <p:attrNameLst>
                                          <p:attrName>style.visibility</p:attrName>
                                        </p:attrNameLst>
                                      </p:cBhvr>
                                      <p:to>
                                        <p:strVal val="visible"/>
                                      </p:to>
                                    </p:set>
                                    <p:anim calcmode="lin" valueType="num">
                                      <p:cBhvr additive="base">
                                        <p:cTn id="31" dur="500" fill="hold"/>
                                        <p:tgtEl>
                                          <p:spTgt spid="171014"/>
                                        </p:tgtEl>
                                        <p:attrNameLst>
                                          <p:attrName>ppt_x</p:attrName>
                                        </p:attrNameLst>
                                      </p:cBhvr>
                                      <p:tavLst>
                                        <p:tav tm="0">
                                          <p:val>
                                            <p:strVal val="0-#ppt_w/2"/>
                                          </p:val>
                                        </p:tav>
                                        <p:tav tm="100000">
                                          <p:val>
                                            <p:strVal val="#ppt_x"/>
                                          </p:val>
                                        </p:tav>
                                      </p:tavLst>
                                    </p:anim>
                                    <p:anim calcmode="lin" valueType="num">
                                      <p:cBhvr additive="base">
                                        <p:cTn id="32" dur="500" fill="hold"/>
                                        <p:tgtEl>
                                          <p:spTgt spid="171014"/>
                                        </p:tgtEl>
                                        <p:attrNameLst>
                                          <p:attrName>ppt_y</p:attrName>
                                        </p:attrNameLst>
                                      </p:cBhvr>
                                      <p:tavLst>
                                        <p:tav tm="0">
                                          <p:val>
                                            <p:strVal val="#ppt_y"/>
                                          </p:val>
                                        </p:tav>
                                        <p:tav tm="100000">
                                          <p:val>
                                            <p:strVal val="#ppt_y"/>
                                          </p:val>
                                        </p:tav>
                                      </p:tavLst>
                                    </p:anim>
                                  </p:childTnLst>
                                </p:cTn>
                              </p:par>
                            </p:childTnLst>
                          </p:cTn>
                        </p:par>
                        <p:par>
                          <p:cTn id="33" fill="hold" nodeType="afterGroup">
                            <p:stCondLst>
                              <p:cond delay="500"/>
                            </p:stCondLst>
                            <p:childTnLst>
                              <p:par>
                                <p:cTn id="34" presetID="2" presetClass="entr" presetSubtype="8" fill="hold" nodeType="afterEffect">
                                  <p:stCondLst>
                                    <p:cond delay="0"/>
                                  </p:stCondLst>
                                  <p:childTnLst>
                                    <p:set>
                                      <p:cBhvr>
                                        <p:cTn id="35" dur="1" fill="hold">
                                          <p:stCondLst>
                                            <p:cond delay="0"/>
                                          </p:stCondLst>
                                        </p:cTn>
                                        <p:tgtEl>
                                          <p:spTgt spid="242690"/>
                                        </p:tgtEl>
                                        <p:attrNameLst>
                                          <p:attrName>style.visibility</p:attrName>
                                        </p:attrNameLst>
                                      </p:cBhvr>
                                      <p:to>
                                        <p:strVal val="visible"/>
                                      </p:to>
                                    </p:set>
                                    <p:anim calcmode="lin" valueType="num">
                                      <p:cBhvr additive="base">
                                        <p:cTn id="36" dur="500" fill="hold"/>
                                        <p:tgtEl>
                                          <p:spTgt spid="242690"/>
                                        </p:tgtEl>
                                        <p:attrNameLst>
                                          <p:attrName>ppt_x</p:attrName>
                                        </p:attrNameLst>
                                      </p:cBhvr>
                                      <p:tavLst>
                                        <p:tav tm="0">
                                          <p:val>
                                            <p:strVal val="0-#ppt_w/2"/>
                                          </p:val>
                                        </p:tav>
                                        <p:tav tm="100000">
                                          <p:val>
                                            <p:strVal val="#ppt_x"/>
                                          </p:val>
                                        </p:tav>
                                      </p:tavLst>
                                    </p:anim>
                                    <p:anim calcmode="lin" valueType="num">
                                      <p:cBhvr additive="base">
                                        <p:cTn id="37" dur="500" fill="hold"/>
                                        <p:tgtEl>
                                          <p:spTgt spid="2426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0" grpId="0" autoUpdateAnimBg="0"/>
      <p:bldP spid="171012" grpId="0" autoUpdateAnimBg="0"/>
      <p:bldP spid="171014"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 name="对象 45"/>
          <p:cNvGraphicFramePr>
            <a:graphicFrameLocks noChangeAspect="1"/>
          </p:cNvGraphicFramePr>
          <p:nvPr>
            <p:extLst>
              <p:ext uri="{D42A27DB-BD31-4B8C-83A1-F6EECF244321}">
                <p14:modId xmlns:p14="http://schemas.microsoft.com/office/powerpoint/2010/main" val="1702452077"/>
              </p:ext>
            </p:extLst>
          </p:nvPr>
        </p:nvGraphicFramePr>
        <p:xfrm>
          <a:off x="914824" y="1203598"/>
          <a:ext cx="3425920" cy="656387"/>
        </p:xfrm>
        <a:graphic>
          <a:graphicData uri="http://schemas.openxmlformats.org/presentationml/2006/ole">
            <mc:AlternateContent xmlns:mc="http://schemas.openxmlformats.org/markup-compatibility/2006">
              <mc:Choice xmlns:v="urn:schemas-microsoft-com:vml" Requires="v">
                <p:oleObj name="Equation" r:id="rId3" imgW="1612800" imgH="342720" progId="Equation.DSMT4">
                  <p:embed/>
                </p:oleObj>
              </mc:Choice>
              <mc:Fallback>
                <p:oleObj name="Equation" r:id="rId3" imgW="1612800" imgH="342720" progId="Equation.DSMT4">
                  <p:embed/>
                  <p:pic>
                    <p:nvPicPr>
                      <p:cNvPr id="0" name=""/>
                      <p:cNvPicPr>
                        <a:picLocks noChangeAspect="1" noChangeArrowheads="1"/>
                      </p:cNvPicPr>
                      <p:nvPr/>
                    </p:nvPicPr>
                    <p:blipFill>
                      <a:blip r:embed="rId4"/>
                      <a:srcRect/>
                      <a:stretch>
                        <a:fillRect/>
                      </a:stretch>
                    </p:blipFill>
                    <p:spPr bwMode="auto">
                      <a:xfrm>
                        <a:off x="914824" y="1203598"/>
                        <a:ext cx="3425920" cy="656387"/>
                      </a:xfrm>
                      <a:prstGeom prst="rect">
                        <a:avLst/>
                      </a:prstGeom>
                      <a:noFill/>
                      <a:ln>
                        <a:noFill/>
                      </a:ln>
                      <a:effectLst/>
                    </p:spPr>
                  </p:pic>
                </p:oleObj>
              </mc:Fallback>
            </mc:AlternateContent>
          </a:graphicData>
        </a:graphic>
      </p:graphicFrame>
      <p:graphicFrame>
        <p:nvGraphicFramePr>
          <p:cNvPr id="47" name="对象 46"/>
          <p:cNvGraphicFramePr>
            <a:graphicFrameLocks noChangeAspect="1"/>
          </p:cNvGraphicFramePr>
          <p:nvPr>
            <p:extLst>
              <p:ext uri="{D42A27DB-BD31-4B8C-83A1-F6EECF244321}">
                <p14:modId xmlns:p14="http://schemas.microsoft.com/office/powerpoint/2010/main" val="1235895417"/>
              </p:ext>
            </p:extLst>
          </p:nvPr>
        </p:nvGraphicFramePr>
        <p:xfrm>
          <a:off x="899592" y="3087179"/>
          <a:ext cx="1638300" cy="723900"/>
        </p:xfrm>
        <a:graphic>
          <a:graphicData uri="http://schemas.openxmlformats.org/presentationml/2006/ole">
            <mc:AlternateContent xmlns:mc="http://schemas.openxmlformats.org/markup-compatibility/2006">
              <mc:Choice xmlns:v="urn:schemas-microsoft-com:vml" Requires="v">
                <p:oleObj name="Equation" r:id="rId5" imgW="825480" imgH="393480" progId="Equation.DSMT4">
                  <p:embed/>
                </p:oleObj>
              </mc:Choice>
              <mc:Fallback>
                <p:oleObj name="Equation" r:id="rId5" imgW="825480" imgH="393480" progId="Equation.DSMT4">
                  <p:embed/>
                  <p:pic>
                    <p:nvPicPr>
                      <p:cNvPr id="0" name=""/>
                      <p:cNvPicPr>
                        <a:picLocks noChangeAspect="1" noChangeArrowheads="1"/>
                      </p:cNvPicPr>
                      <p:nvPr/>
                    </p:nvPicPr>
                    <p:blipFill>
                      <a:blip r:embed="rId6"/>
                      <a:srcRect/>
                      <a:stretch>
                        <a:fillRect/>
                      </a:stretch>
                    </p:blipFill>
                    <p:spPr bwMode="auto">
                      <a:xfrm>
                        <a:off x="899592" y="3087179"/>
                        <a:ext cx="1638300" cy="723900"/>
                      </a:xfrm>
                      <a:prstGeom prst="rect">
                        <a:avLst/>
                      </a:prstGeom>
                      <a:noFill/>
                      <a:ln>
                        <a:noFill/>
                      </a:ln>
                      <a:effectLst/>
                    </p:spPr>
                  </p:pic>
                </p:oleObj>
              </mc:Fallback>
            </mc:AlternateContent>
          </a:graphicData>
        </a:graphic>
      </p:graphicFrame>
      <p:sp>
        <p:nvSpPr>
          <p:cNvPr id="45" name="矩形 44"/>
          <p:cNvSpPr/>
          <p:nvPr/>
        </p:nvSpPr>
        <p:spPr bwMode="auto">
          <a:xfrm>
            <a:off x="755576" y="1419622"/>
            <a:ext cx="4257688" cy="1668969"/>
          </a:xfrm>
          <a:prstGeom prst="rect">
            <a:avLst/>
          </a:prstGeom>
          <a:noFill/>
          <a:ln w="28575">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grpSp>
        <p:nvGrpSpPr>
          <p:cNvPr id="6" name="组合 5"/>
          <p:cNvGrpSpPr/>
          <p:nvPr/>
        </p:nvGrpSpPr>
        <p:grpSpPr>
          <a:xfrm>
            <a:off x="5364088" y="483518"/>
            <a:ext cx="3096343" cy="2005398"/>
            <a:chOff x="5364088" y="483518"/>
            <a:chExt cx="3096343" cy="2005398"/>
          </a:xfrm>
        </p:grpSpPr>
        <p:pic>
          <p:nvPicPr>
            <p:cNvPr id="271369" name="Picture 9"/>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r="50000" b="10455"/>
            <a:stretch/>
          </p:blipFill>
          <p:spPr bwMode="auto">
            <a:xfrm>
              <a:off x="5364088" y="483518"/>
              <a:ext cx="3096343" cy="20053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任意多边形 4"/>
            <p:cNvSpPr/>
            <p:nvPr/>
          </p:nvSpPr>
          <p:spPr bwMode="auto">
            <a:xfrm>
              <a:off x="6012160" y="928380"/>
              <a:ext cx="1656184" cy="1115674"/>
            </a:xfrm>
            <a:custGeom>
              <a:avLst/>
              <a:gdLst>
                <a:gd name="connsiteX0" fmla="*/ 0 w 1507524"/>
                <a:gd name="connsiteY0" fmla="*/ 1115674 h 1115674"/>
                <a:gd name="connsiteX1" fmla="*/ 135924 w 1507524"/>
                <a:gd name="connsiteY1" fmla="*/ 782042 h 1115674"/>
                <a:gd name="connsiteX2" fmla="*/ 296562 w 1507524"/>
                <a:gd name="connsiteY2" fmla="*/ 522550 h 1115674"/>
                <a:gd name="connsiteX3" fmla="*/ 531340 w 1507524"/>
                <a:gd name="connsiteY3" fmla="*/ 275415 h 1115674"/>
                <a:gd name="connsiteX4" fmla="*/ 778475 w 1507524"/>
                <a:gd name="connsiteY4" fmla="*/ 127134 h 1115674"/>
                <a:gd name="connsiteX5" fmla="*/ 1075037 w 1507524"/>
                <a:gd name="connsiteY5" fmla="*/ 40636 h 1115674"/>
                <a:gd name="connsiteX6" fmla="*/ 1371600 w 1507524"/>
                <a:gd name="connsiteY6" fmla="*/ 3566 h 1115674"/>
                <a:gd name="connsiteX7" fmla="*/ 1507524 w 1507524"/>
                <a:gd name="connsiteY7" fmla="*/ 3566 h 1115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7524" h="1115674">
                  <a:moveTo>
                    <a:pt x="0" y="1115674"/>
                  </a:moveTo>
                  <a:cubicBezTo>
                    <a:pt x="43248" y="998285"/>
                    <a:pt x="86497" y="880896"/>
                    <a:pt x="135924" y="782042"/>
                  </a:cubicBezTo>
                  <a:cubicBezTo>
                    <a:pt x="185351" y="683188"/>
                    <a:pt x="230659" y="606988"/>
                    <a:pt x="296562" y="522550"/>
                  </a:cubicBezTo>
                  <a:cubicBezTo>
                    <a:pt x="362465" y="438112"/>
                    <a:pt x="451021" y="341318"/>
                    <a:pt x="531340" y="275415"/>
                  </a:cubicBezTo>
                  <a:cubicBezTo>
                    <a:pt x="611659" y="209512"/>
                    <a:pt x="687859" y="166264"/>
                    <a:pt x="778475" y="127134"/>
                  </a:cubicBezTo>
                  <a:cubicBezTo>
                    <a:pt x="869091" y="88004"/>
                    <a:pt x="976183" y="61231"/>
                    <a:pt x="1075037" y="40636"/>
                  </a:cubicBezTo>
                  <a:cubicBezTo>
                    <a:pt x="1173891" y="20041"/>
                    <a:pt x="1299519" y="9744"/>
                    <a:pt x="1371600" y="3566"/>
                  </a:cubicBezTo>
                  <a:cubicBezTo>
                    <a:pt x="1443681" y="-2612"/>
                    <a:pt x="1475602" y="477"/>
                    <a:pt x="1507524" y="3566"/>
                  </a:cubicBezTo>
                </a:path>
              </a:pathLst>
            </a:custGeom>
            <a:noFill/>
            <a:ln w="38100" cap="flat" cmpd="sng" algn="ctr">
              <a:solidFill>
                <a:srgbClr val="FF3300"/>
              </a:solidFill>
              <a:prstDash val="solid"/>
              <a:round/>
              <a:headEnd type="none" w="med" len="med"/>
              <a:tailEnd type="none" w="med" len="med"/>
            </a:ln>
            <a:effectLst/>
          </p:spPr>
          <p:txBody>
            <a:bodyPr rtlCol="0" anchor="ctr"/>
            <a:lstStyle/>
            <a:p>
              <a:pPr algn="ctr"/>
              <a:endParaRPr lang="zh-CN" altLang="en-US"/>
            </a:p>
          </p:txBody>
        </p:sp>
      </p:grpSp>
      <p:grpSp>
        <p:nvGrpSpPr>
          <p:cNvPr id="9" name="组合 8"/>
          <p:cNvGrpSpPr/>
          <p:nvPr/>
        </p:nvGrpSpPr>
        <p:grpSpPr>
          <a:xfrm>
            <a:off x="5564831" y="2715766"/>
            <a:ext cx="2895600" cy="1924050"/>
            <a:chOff x="5564831" y="2715766"/>
            <a:chExt cx="2895600" cy="1924050"/>
          </a:xfrm>
        </p:grpSpPr>
        <p:grpSp>
          <p:nvGrpSpPr>
            <p:cNvPr id="4" name="组合 3"/>
            <p:cNvGrpSpPr/>
            <p:nvPr/>
          </p:nvGrpSpPr>
          <p:grpSpPr>
            <a:xfrm>
              <a:off x="5564831" y="2715766"/>
              <a:ext cx="2895600" cy="1924050"/>
              <a:chOff x="5564831" y="2715766"/>
              <a:chExt cx="2895600" cy="1924050"/>
            </a:xfrm>
          </p:grpSpPr>
          <p:pic>
            <p:nvPicPr>
              <p:cNvPr id="271434" name="Picture 7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64831" y="2715766"/>
                <a:ext cx="2895600" cy="1924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任意多边形 1"/>
              <p:cNvSpPr/>
              <p:nvPr/>
            </p:nvSpPr>
            <p:spPr bwMode="auto">
              <a:xfrm>
                <a:off x="6036814" y="3291830"/>
                <a:ext cx="1703538" cy="1038499"/>
              </a:xfrm>
              <a:custGeom>
                <a:avLst/>
                <a:gdLst>
                  <a:gd name="connsiteX0" fmla="*/ 0 w 1495167"/>
                  <a:gd name="connsiteY0" fmla="*/ 0 h 1038499"/>
                  <a:gd name="connsiteX1" fmla="*/ 123567 w 1495167"/>
                  <a:gd name="connsiteY1" fmla="*/ 172995 h 1038499"/>
                  <a:gd name="connsiteX2" fmla="*/ 284205 w 1495167"/>
                  <a:gd name="connsiteY2" fmla="*/ 469557 h 1038499"/>
                  <a:gd name="connsiteX3" fmla="*/ 407773 w 1495167"/>
                  <a:gd name="connsiteY3" fmla="*/ 642552 h 1038499"/>
                  <a:gd name="connsiteX4" fmla="*/ 617837 w 1495167"/>
                  <a:gd name="connsiteY4" fmla="*/ 803189 h 1038499"/>
                  <a:gd name="connsiteX5" fmla="*/ 926756 w 1495167"/>
                  <a:gd name="connsiteY5" fmla="*/ 951470 h 1038499"/>
                  <a:gd name="connsiteX6" fmla="*/ 1235675 w 1495167"/>
                  <a:gd name="connsiteY6" fmla="*/ 1025611 h 1038499"/>
                  <a:gd name="connsiteX7" fmla="*/ 1495167 w 1495167"/>
                  <a:gd name="connsiteY7" fmla="*/ 1037968 h 1038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95167" h="1038499">
                    <a:moveTo>
                      <a:pt x="0" y="0"/>
                    </a:moveTo>
                    <a:cubicBezTo>
                      <a:pt x="38100" y="47368"/>
                      <a:pt x="76200" y="94736"/>
                      <a:pt x="123567" y="172995"/>
                    </a:cubicBezTo>
                    <a:cubicBezTo>
                      <a:pt x="170935" y="251255"/>
                      <a:pt x="236837" y="391298"/>
                      <a:pt x="284205" y="469557"/>
                    </a:cubicBezTo>
                    <a:cubicBezTo>
                      <a:pt x="331573" y="547816"/>
                      <a:pt x="352168" y="586947"/>
                      <a:pt x="407773" y="642552"/>
                    </a:cubicBezTo>
                    <a:cubicBezTo>
                      <a:pt x="463378" y="698157"/>
                      <a:pt x="531340" y="751703"/>
                      <a:pt x="617837" y="803189"/>
                    </a:cubicBezTo>
                    <a:cubicBezTo>
                      <a:pt x="704334" y="854675"/>
                      <a:pt x="823783" y="914400"/>
                      <a:pt x="926756" y="951470"/>
                    </a:cubicBezTo>
                    <a:cubicBezTo>
                      <a:pt x="1029729" y="988540"/>
                      <a:pt x="1140940" y="1011195"/>
                      <a:pt x="1235675" y="1025611"/>
                    </a:cubicBezTo>
                    <a:cubicBezTo>
                      <a:pt x="1330410" y="1040027"/>
                      <a:pt x="1412788" y="1038997"/>
                      <a:pt x="1495167" y="1037968"/>
                    </a:cubicBezTo>
                  </a:path>
                </a:pathLst>
              </a:custGeom>
              <a:noFill/>
              <a:ln w="38100" cap="flat" cmpd="sng" algn="ctr">
                <a:solidFill>
                  <a:srgbClr val="FF3300"/>
                </a:solidFill>
                <a:prstDash val="solid"/>
                <a:round/>
                <a:headEnd type="none" w="med" len="med"/>
                <a:tailEnd type="none" w="med" len="med"/>
              </a:ln>
              <a:effectLst/>
            </p:spPr>
            <p:txBody>
              <a:bodyPr rtlCol="0" anchor="ctr"/>
              <a:lstStyle/>
              <a:p>
                <a:pPr algn="ctr"/>
                <a:endParaRPr lang="zh-CN" altLang="en-US"/>
              </a:p>
            </p:txBody>
          </p:sp>
        </p:grpSp>
        <p:graphicFrame>
          <p:nvGraphicFramePr>
            <p:cNvPr id="8" name="对象 7"/>
            <p:cNvGraphicFramePr>
              <a:graphicFrameLocks noChangeAspect="1"/>
            </p:cNvGraphicFramePr>
            <p:nvPr>
              <p:extLst>
                <p:ext uri="{D42A27DB-BD31-4B8C-83A1-F6EECF244321}">
                  <p14:modId xmlns:p14="http://schemas.microsoft.com/office/powerpoint/2010/main" val="3531974813"/>
                </p:ext>
              </p:extLst>
            </p:nvPr>
          </p:nvGraphicFramePr>
          <p:xfrm>
            <a:off x="6156176" y="2726754"/>
            <a:ext cx="504056" cy="336037"/>
          </p:xfrm>
          <a:graphic>
            <a:graphicData uri="http://schemas.openxmlformats.org/presentationml/2006/ole">
              <mc:AlternateContent xmlns:mc="http://schemas.openxmlformats.org/markup-compatibility/2006">
                <mc:Choice xmlns:v="urn:schemas-microsoft-com:vml" Requires="v">
                  <p:oleObj name="Equation" r:id="rId9" imgW="342720" imgH="228600" progId="Equation.DSMT4">
                    <p:embed/>
                  </p:oleObj>
                </mc:Choice>
                <mc:Fallback>
                  <p:oleObj name="Equation" r:id="rId9" imgW="342720" imgH="228600" progId="Equation.DSMT4">
                    <p:embed/>
                    <p:pic>
                      <p:nvPicPr>
                        <p:cNvPr id="0" name=""/>
                        <p:cNvPicPr/>
                        <p:nvPr/>
                      </p:nvPicPr>
                      <p:blipFill>
                        <a:blip r:embed="rId10"/>
                        <a:stretch>
                          <a:fillRect/>
                        </a:stretch>
                      </p:blipFill>
                      <p:spPr>
                        <a:xfrm>
                          <a:off x="6156176" y="2726754"/>
                          <a:ext cx="504056" cy="336037"/>
                        </a:xfrm>
                        <a:prstGeom prst="rect">
                          <a:avLst/>
                        </a:prstGeom>
                        <a:solidFill>
                          <a:schemeClr val="bg1"/>
                        </a:solidFill>
                      </p:spPr>
                    </p:pic>
                  </p:oleObj>
                </mc:Fallback>
              </mc:AlternateContent>
            </a:graphicData>
          </a:graphic>
        </p:graphicFrame>
      </p:grpSp>
      <p:graphicFrame>
        <p:nvGraphicFramePr>
          <p:cNvPr id="10" name="对象 9"/>
          <p:cNvGraphicFramePr>
            <a:graphicFrameLocks noChangeAspect="1"/>
          </p:cNvGraphicFramePr>
          <p:nvPr>
            <p:extLst>
              <p:ext uri="{D42A27DB-BD31-4B8C-83A1-F6EECF244321}">
                <p14:modId xmlns:p14="http://schemas.microsoft.com/office/powerpoint/2010/main" val="2823478598"/>
              </p:ext>
            </p:extLst>
          </p:nvPr>
        </p:nvGraphicFramePr>
        <p:xfrm>
          <a:off x="2555776" y="3021633"/>
          <a:ext cx="2141538" cy="630237"/>
        </p:xfrm>
        <a:graphic>
          <a:graphicData uri="http://schemas.openxmlformats.org/presentationml/2006/ole">
            <mc:AlternateContent xmlns:mc="http://schemas.openxmlformats.org/markup-compatibility/2006">
              <mc:Choice xmlns:v="urn:schemas-microsoft-com:vml" Requires="v">
                <p:oleObj name="Equation" r:id="rId11" imgW="1079280" imgH="342720" progId="Equation.DSMT4">
                  <p:embed/>
                </p:oleObj>
              </mc:Choice>
              <mc:Fallback>
                <p:oleObj name="Equation" r:id="rId11" imgW="1079280" imgH="342720" progId="Equation.DSMT4">
                  <p:embed/>
                  <p:pic>
                    <p:nvPicPr>
                      <p:cNvPr id="0" name="对象 46"/>
                      <p:cNvPicPr>
                        <a:picLocks noChangeAspect="1" noChangeArrowheads="1"/>
                      </p:cNvPicPr>
                      <p:nvPr/>
                    </p:nvPicPr>
                    <p:blipFill>
                      <a:blip r:embed="rId12"/>
                      <a:srcRect/>
                      <a:stretch>
                        <a:fillRect/>
                      </a:stretch>
                    </p:blipFill>
                    <p:spPr bwMode="auto">
                      <a:xfrm>
                        <a:off x="2555776" y="3021633"/>
                        <a:ext cx="2141538" cy="63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矩形 10"/>
          <p:cNvSpPr/>
          <p:nvPr/>
        </p:nvSpPr>
        <p:spPr bwMode="auto">
          <a:xfrm>
            <a:off x="5292080" y="1059582"/>
            <a:ext cx="720080" cy="50405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19" name="矩形 18"/>
          <p:cNvSpPr/>
          <p:nvPr/>
        </p:nvSpPr>
        <p:spPr bwMode="auto">
          <a:xfrm>
            <a:off x="6228184" y="2051996"/>
            <a:ext cx="458775" cy="20211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Tree>
    <p:extLst>
      <p:ext uri="{BB962C8B-B14F-4D97-AF65-F5344CB8AC3E}">
        <p14:creationId xmlns:p14="http://schemas.microsoft.com/office/powerpoint/2010/main" val="31662339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par>
                                <p:cTn id="18" presetID="22" presetClass="entr" presetSubtype="4"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2_默认设计模板">
  <a:themeElements>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spDef>
    <a:lnDef>
      <a:spPr bwMode="auto">
        <a:ln>
          <a:headEnd type="none" w="med" len="med"/>
          <a:tailEnd type="arrow"/>
        </a:ln>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13336</TotalTime>
  <Words>1803</Words>
  <Application>Microsoft Office PowerPoint</Application>
  <PresentationFormat>全屏显示(16:9)</PresentationFormat>
  <Paragraphs>170</Paragraphs>
  <Slides>25</Slides>
  <Notes>14</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2</vt:i4>
      </vt:variant>
      <vt:variant>
        <vt:lpstr>幻灯片标题</vt:lpstr>
      </vt:variant>
      <vt:variant>
        <vt:i4>25</vt:i4>
      </vt:variant>
    </vt:vector>
  </HeadingPairs>
  <TitlesOfParts>
    <vt:vector size="37" baseType="lpstr">
      <vt:lpstr>Monotype Sorts</vt:lpstr>
      <vt:lpstr>楷体</vt:lpstr>
      <vt:lpstr>楷体_GB2312</vt:lpstr>
      <vt:lpstr>宋体</vt:lpstr>
      <vt:lpstr>Calibri</vt:lpstr>
      <vt:lpstr>Cambria Math</vt:lpstr>
      <vt:lpstr>Symbol</vt:lpstr>
      <vt:lpstr>Times New Roman</vt:lpstr>
      <vt:lpstr>Wingdings</vt:lpstr>
      <vt:lpstr>2_默认设计模板</vt:lpstr>
      <vt:lpstr>Equation</vt:lpstr>
      <vt:lpstr>Image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shyl</dc:creator>
  <cp:lastModifiedBy>Qu Ke</cp:lastModifiedBy>
  <cp:revision>1231</cp:revision>
  <dcterms:created xsi:type="dcterms:W3CDTF">2004-09-16T03:31:17Z</dcterms:created>
  <dcterms:modified xsi:type="dcterms:W3CDTF">2022-04-13T06:28:25Z</dcterms:modified>
</cp:coreProperties>
</file>