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4" r:id="rId1"/>
  </p:sldMasterIdLst>
  <p:notesMasterIdLst>
    <p:notesMasterId r:id="rId12"/>
  </p:notesMasterIdLst>
  <p:handoutMasterIdLst>
    <p:handoutMasterId r:id="rId13"/>
  </p:handoutMasterIdLst>
  <p:sldIdLst>
    <p:sldId id="443" r:id="rId2"/>
    <p:sldId id="472" r:id="rId3"/>
    <p:sldId id="474" r:id="rId4"/>
    <p:sldId id="468" r:id="rId5"/>
    <p:sldId id="471" r:id="rId6"/>
    <p:sldId id="470" r:id="rId7"/>
    <p:sldId id="448" r:id="rId8"/>
    <p:sldId id="475" r:id="rId9"/>
    <p:sldId id="476" r:id="rId10"/>
    <p:sldId id="473" r:id="rId11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FF9933"/>
    <a:srgbClr val="FF3399"/>
    <a:srgbClr val="FF3300"/>
    <a:srgbClr val="3333FF"/>
    <a:srgbClr val="000099"/>
    <a:srgbClr val="00FF00"/>
    <a:srgbClr val="FFFFFF"/>
    <a:srgbClr val="0066C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8" autoAdjust="0"/>
    <p:restoredTop sz="91121" autoAdjust="0"/>
  </p:normalViewPr>
  <p:slideViewPr>
    <p:cSldViewPr>
      <p:cViewPr varScale="1">
        <p:scale>
          <a:sx n="127" d="100"/>
          <a:sy n="127" d="100"/>
        </p:scale>
        <p:origin x="628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2E60-DBA5-48D2-8CD6-0F8E74A9F3A7}" type="datetimeFigureOut">
              <a:rPr lang="zh-CN" altLang="en-US" smtClean="0"/>
              <a:pPr/>
              <a:t>2020/4/1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411E-AC91-4B30-A8B5-F402FC3AA0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303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CB0F7E-A207-480D-A004-ED3BD7E24DDB}" type="datetimeFigureOut">
              <a:rPr lang="zh-CN" altLang="en-US"/>
              <a:pPr>
                <a:defRPr/>
              </a:pPr>
              <a:t>2020/4/1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2E2B0D-1C2D-49BE-833E-C0ABE6BA2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032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76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170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170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E876-995B-47D2-A20E-F4EC0A1BD307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pic>
        <p:nvPicPr>
          <p:cNvPr id="9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0" y="160700"/>
            <a:ext cx="642940" cy="64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33323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991276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0D54-2B3F-4D24-83A2-4C1F1C42026B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427865714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7098E-0ECE-42D0-A0D3-25B821494F15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137709205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363AD-6C55-4086-943F-BFFC5A267ADA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119213963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2E31-4A5F-46A8-9C48-3F63E95F834B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86650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节点电位法</a:t>
            </a:r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46876054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555A-D2FD-46C3-A8F4-28B1ACFD2D89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414216652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D3AA-1737-4EFB-9F89-6A2C291E9026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281870180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31B-5FE9-47B8-A853-419A17E384AC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10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11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1409714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ABF0-412F-4A99-996E-EDFE832F81C4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228950879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8A33-497B-42D1-BA57-E69A746CA11F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一阶电路的全响应</a:t>
            </a:r>
          </a:p>
        </p:txBody>
      </p:sp>
    </p:spTree>
    <p:extLst>
      <p:ext uri="{BB962C8B-B14F-4D97-AF65-F5344CB8AC3E}">
        <p14:creationId xmlns:p14="http://schemas.microsoft.com/office/powerpoint/2010/main" val="207708971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E046-DD5A-40D9-A263-F9C0535729AE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14871093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05C7-11CD-41E6-86EB-786D66538412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10100926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378BEA-C741-46D1-BF3D-CF27B0C09EBA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3" r="58095"/>
          <a:stretch>
            <a:fillRect/>
          </a:stretch>
        </p:blipFill>
        <p:spPr bwMode="auto">
          <a:xfrm>
            <a:off x="7775577" y="4754562"/>
            <a:ext cx="1368425" cy="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47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5" r:id="rId1"/>
    <p:sldLayoutId id="2147484396" r:id="rId2"/>
    <p:sldLayoutId id="2147484397" r:id="rId3"/>
    <p:sldLayoutId id="2147484398" r:id="rId4"/>
    <p:sldLayoutId id="2147484399" r:id="rId5"/>
    <p:sldLayoutId id="2147484400" r:id="rId6"/>
    <p:sldLayoutId id="2147484401" r:id="rId7"/>
    <p:sldLayoutId id="2147484402" r:id="rId8"/>
    <p:sldLayoutId id="2147484403" r:id="rId9"/>
    <p:sldLayoutId id="2147484404" r:id="rId10"/>
    <p:sldLayoutId id="2147484405" r:id="rId11"/>
    <p:sldLayoutId id="2147484406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6.wmf"/><Relationship Id="rId4" Type="http://schemas.openxmlformats.org/officeDocument/2006/relationships/image" Target="../media/image10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626596" y="1972643"/>
            <a:ext cx="3890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一阶电路的全响应</a:t>
            </a:r>
          </a:p>
        </p:txBody>
      </p:sp>
    </p:spTree>
    <p:extLst>
      <p:ext uri="{BB962C8B-B14F-4D97-AF65-F5344CB8AC3E}">
        <p14:creationId xmlns:p14="http://schemas.microsoft.com/office/powerpoint/2010/main" val="219226883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337" name="Text Box 25"/>
          <p:cNvSpPr txBox="1">
            <a:spLocks noChangeArrowheads="1"/>
          </p:cNvSpPr>
          <p:nvPr/>
        </p:nvSpPr>
        <p:spPr bwMode="auto">
          <a:xfrm>
            <a:off x="2884008" y="1131590"/>
            <a:ext cx="41870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3300"/>
                </a:solidFill>
                <a:latin typeface="Times New Roman" charset="0"/>
                <a:ea typeface="宋体" charset="-122"/>
              </a:rPr>
              <a:t>=</a:t>
            </a:r>
          </a:p>
        </p:txBody>
      </p:sp>
      <p:sp>
        <p:nvSpPr>
          <p:cNvPr id="653338" name="Text Box 26"/>
          <p:cNvSpPr txBox="1">
            <a:spLocks noChangeArrowheads="1"/>
          </p:cNvSpPr>
          <p:nvPr/>
        </p:nvSpPr>
        <p:spPr bwMode="auto">
          <a:xfrm>
            <a:off x="5940152" y="1059582"/>
            <a:ext cx="41870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3300"/>
                </a:solidFill>
                <a:latin typeface="Times New Roman" charset="0"/>
                <a:ea typeface="宋体" charset="-122"/>
              </a:rPr>
              <a:t>+</a:t>
            </a:r>
          </a:p>
        </p:txBody>
      </p:sp>
      <p:sp>
        <p:nvSpPr>
          <p:cNvPr id="653339" name="Text Box 27"/>
          <p:cNvSpPr txBox="1">
            <a:spLocks noChangeArrowheads="1"/>
          </p:cNvSpPr>
          <p:nvPr/>
        </p:nvSpPr>
        <p:spPr bwMode="auto">
          <a:xfrm>
            <a:off x="6990761" y="1974181"/>
            <a:ext cx="13628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u</a:t>
            </a:r>
            <a:r>
              <a:rPr lang="en-US" altLang="zh-CN" b="1" baseline="-25000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C1</a:t>
            </a:r>
            <a:r>
              <a:rPr lang="en-US" altLang="zh-CN" b="1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(0</a:t>
            </a:r>
            <a:r>
              <a:rPr lang="en-US" altLang="zh-CN" b="1" baseline="30000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-</a:t>
            </a:r>
            <a:r>
              <a:rPr lang="en-US" altLang="zh-CN" b="1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)=0</a:t>
            </a:r>
          </a:p>
        </p:txBody>
      </p:sp>
      <p:sp>
        <p:nvSpPr>
          <p:cNvPr id="653340" name="Text Box 28"/>
          <p:cNvSpPr txBox="1">
            <a:spLocks noChangeArrowheads="1"/>
          </p:cNvSpPr>
          <p:nvPr/>
        </p:nvSpPr>
        <p:spPr bwMode="auto">
          <a:xfrm>
            <a:off x="3853799" y="1900735"/>
            <a:ext cx="15744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u</a:t>
            </a:r>
            <a:r>
              <a:rPr lang="en-US" altLang="zh-CN" b="1" baseline="-25000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C2</a:t>
            </a:r>
            <a:r>
              <a:rPr lang="en-US" altLang="zh-CN" b="1" i="1" baseline="-25000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 </a:t>
            </a:r>
            <a:r>
              <a:rPr lang="en-US" altLang="zh-CN" b="1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(0</a:t>
            </a:r>
            <a:r>
              <a:rPr lang="en-US" altLang="zh-CN" b="1" baseline="30000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-</a:t>
            </a:r>
            <a:r>
              <a:rPr lang="en-US" altLang="zh-CN" b="1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)=</a:t>
            </a:r>
            <a:r>
              <a:rPr lang="en-US" altLang="zh-CN" b="1" i="1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U</a:t>
            </a:r>
            <a:r>
              <a:rPr lang="en-US" altLang="zh-CN" b="1" baseline="-25000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0</a:t>
            </a:r>
            <a:endParaRPr lang="en-US" altLang="zh-CN" b="1" dirty="0">
              <a:solidFill>
                <a:srgbClr val="0000FF"/>
              </a:solidFill>
              <a:latin typeface="Times New Roman" charset="0"/>
              <a:ea typeface="宋体" charset="-122"/>
            </a:endParaRPr>
          </a:p>
        </p:txBody>
      </p:sp>
      <p:sp>
        <p:nvSpPr>
          <p:cNvPr id="653341" name="Text Box 29"/>
          <p:cNvSpPr txBox="1">
            <a:spLocks noChangeArrowheads="1"/>
          </p:cNvSpPr>
          <p:nvPr/>
        </p:nvSpPr>
        <p:spPr bwMode="auto">
          <a:xfrm>
            <a:off x="981046" y="2090207"/>
            <a:ext cx="15151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zh-CN" b="1" i="1" dirty="0" err="1">
                <a:solidFill>
                  <a:srgbClr val="0000FF"/>
                </a:solidFill>
                <a:latin typeface="Times New Roman" charset="0"/>
                <a:ea typeface="宋体" charset="-122"/>
              </a:rPr>
              <a:t>u</a:t>
            </a:r>
            <a:r>
              <a:rPr lang="en-US" altLang="zh-CN" b="1" baseline="-25000" dirty="0" err="1">
                <a:solidFill>
                  <a:srgbClr val="0000FF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b="1" i="1" baseline="-25000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 </a:t>
            </a:r>
            <a:r>
              <a:rPr lang="en-US" altLang="zh-CN" b="1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(0</a:t>
            </a:r>
            <a:r>
              <a:rPr lang="en-US" altLang="zh-CN" b="1" baseline="30000" dirty="0">
                <a:solidFill>
                  <a:srgbClr val="0000FF"/>
                </a:solidFill>
                <a:latin typeface="Times New Roman" charset="0"/>
                <a:ea typeface="宋体" charset="-122"/>
                <a:sym typeface="Symbol" pitchFamily="18" charset="2"/>
              </a:rPr>
              <a:t></a:t>
            </a:r>
            <a:r>
              <a:rPr lang="en-US" altLang="zh-CN" b="1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)=</a:t>
            </a:r>
            <a:r>
              <a:rPr lang="en-US" altLang="zh-CN" b="1" i="1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U</a:t>
            </a:r>
            <a:r>
              <a:rPr lang="en-US" altLang="zh-CN" b="1" baseline="-25000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0</a:t>
            </a:r>
            <a:endParaRPr lang="en-US" altLang="zh-CN" b="1" dirty="0">
              <a:solidFill>
                <a:srgbClr val="0000FF"/>
              </a:solidFill>
              <a:latin typeface="Times New Roman" charset="0"/>
              <a:ea typeface="宋体" charset="-122"/>
            </a:endParaRPr>
          </a:p>
        </p:txBody>
      </p:sp>
      <p:grpSp>
        <p:nvGrpSpPr>
          <p:cNvPr id="653342" name="Group 30"/>
          <p:cNvGrpSpPr>
            <a:grpSpLocks/>
          </p:cNvGrpSpPr>
          <p:nvPr/>
        </p:nvGrpSpPr>
        <p:grpSpPr bwMode="auto">
          <a:xfrm>
            <a:off x="194726" y="526098"/>
            <a:ext cx="2837348" cy="1475184"/>
            <a:chOff x="-61" y="1364"/>
            <a:chExt cx="1865" cy="919"/>
          </a:xfrm>
        </p:grpSpPr>
        <p:sp>
          <p:nvSpPr>
            <p:cNvPr id="653343" name="Line 31"/>
            <p:cNvSpPr>
              <a:spLocks noChangeShapeType="1"/>
            </p:cNvSpPr>
            <p:nvPr/>
          </p:nvSpPr>
          <p:spPr bwMode="auto">
            <a:xfrm>
              <a:off x="1316" y="1950"/>
              <a:ext cx="21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44" name="Line 32"/>
            <p:cNvSpPr>
              <a:spLocks noChangeShapeType="1"/>
            </p:cNvSpPr>
            <p:nvPr/>
          </p:nvSpPr>
          <p:spPr bwMode="auto">
            <a:xfrm>
              <a:off x="1316" y="2013"/>
              <a:ext cx="21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45" name="Text Box 33"/>
            <p:cNvSpPr txBox="1">
              <a:spLocks noChangeArrowheads="1"/>
            </p:cNvSpPr>
            <p:nvPr/>
          </p:nvSpPr>
          <p:spPr bwMode="auto">
            <a:xfrm>
              <a:off x="362" y="1364"/>
              <a:ext cx="552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S(</a:t>
              </a:r>
              <a:r>
                <a:rPr lang="en-US" altLang="zh-CN" sz="2000" i="1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t</a:t>
              </a:r>
              <a:r>
                <a:rPr lang="en-US" altLang="zh-CN" sz="2000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=0)</a:t>
              </a:r>
            </a:p>
          </p:txBody>
        </p:sp>
        <p:sp>
          <p:nvSpPr>
            <p:cNvPr id="653346" name="Text Box 34"/>
            <p:cNvSpPr txBox="1">
              <a:spLocks noChangeArrowheads="1"/>
            </p:cNvSpPr>
            <p:nvPr/>
          </p:nvSpPr>
          <p:spPr bwMode="auto">
            <a:xfrm>
              <a:off x="1439" y="1648"/>
              <a:ext cx="216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+</a:t>
              </a:r>
            </a:p>
          </p:txBody>
        </p:sp>
        <p:sp>
          <p:nvSpPr>
            <p:cNvPr id="653347" name="Text Box 35"/>
            <p:cNvSpPr txBox="1">
              <a:spLocks noChangeArrowheads="1"/>
            </p:cNvSpPr>
            <p:nvPr/>
          </p:nvSpPr>
          <p:spPr bwMode="auto">
            <a:xfrm>
              <a:off x="1443" y="2016"/>
              <a:ext cx="206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–</a:t>
              </a:r>
            </a:p>
          </p:txBody>
        </p:sp>
        <p:sp>
          <p:nvSpPr>
            <p:cNvPr id="653348" name="Text Box 36"/>
            <p:cNvSpPr txBox="1">
              <a:spLocks noChangeArrowheads="1"/>
            </p:cNvSpPr>
            <p:nvPr/>
          </p:nvSpPr>
          <p:spPr bwMode="auto">
            <a:xfrm>
              <a:off x="1524" y="1815"/>
              <a:ext cx="280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 dirty="0" err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u</a:t>
              </a:r>
              <a:r>
                <a:rPr lang="en-US" altLang="zh-CN" sz="2000" baseline="-25000" dirty="0" err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C</a:t>
              </a:r>
              <a:endParaRPr lang="en-US" altLang="zh-CN" sz="2000" dirty="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49" name="Text Box 37"/>
            <p:cNvSpPr txBox="1">
              <a:spLocks noChangeArrowheads="1"/>
            </p:cNvSpPr>
            <p:nvPr/>
          </p:nvSpPr>
          <p:spPr bwMode="auto">
            <a:xfrm>
              <a:off x="-61" y="1846"/>
              <a:ext cx="306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U</a:t>
              </a:r>
              <a:r>
                <a:rPr lang="en-US" altLang="zh-CN" sz="2000" baseline="-2500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S</a:t>
              </a:r>
              <a:endParaRPr lang="en-US" altLang="zh-CN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50" name="Line 38"/>
            <p:cNvSpPr>
              <a:spLocks noChangeShapeType="1"/>
            </p:cNvSpPr>
            <p:nvPr/>
          </p:nvSpPr>
          <p:spPr bwMode="auto">
            <a:xfrm>
              <a:off x="287" y="1656"/>
              <a:ext cx="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51" name="Line 39"/>
            <p:cNvSpPr>
              <a:spLocks noChangeShapeType="1"/>
            </p:cNvSpPr>
            <p:nvPr/>
          </p:nvSpPr>
          <p:spPr bwMode="auto">
            <a:xfrm>
              <a:off x="285" y="2278"/>
              <a:ext cx="114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52" name="Line 40"/>
            <p:cNvSpPr>
              <a:spLocks noChangeShapeType="1"/>
            </p:cNvSpPr>
            <p:nvPr/>
          </p:nvSpPr>
          <p:spPr bwMode="auto">
            <a:xfrm flipH="1">
              <a:off x="752" y="1656"/>
              <a:ext cx="173" cy="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53" name="Line 41"/>
            <p:cNvSpPr>
              <a:spLocks noChangeShapeType="1"/>
            </p:cNvSpPr>
            <p:nvPr/>
          </p:nvSpPr>
          <p:spPr bwMode="auto">
            <a:xfrm>
              <a:off x="182" y="1970"/>
              <a:ext cx="21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54" name="Line 42"/>
            <p:cNvSpPr>
              <a:spLocks noChangeShapeType="1"/>
            </p:cNvSpPr>
            <p:nvPr/>
          </p:nvSpPr>
          <p:spPr bwMode="auto">
            <a:xfrm>
              <a:off x="222" y="2022"/>
              <a:ext cx="13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55" name="Line 43"/>
            <p:cNvSpPr>
              <a:spLocks noChangeShapeType="1"/>
            </p:cNvSpPr>
            <p:nvPr/>
          </p:nvSpPr>
          <p:spPr bwMode="auto">
            <a:xfrm flipV="1">
              <a:off x="290" y="2022"/>
              <a:ext cx="0" cy="2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56" name="Line 44"/>
            <p:cNvSpPr>
              <a:spLocks noChangeShapeType="1"/>
            </p:cNvSpPr>
            <p:nvPr/>
          </p:nvSpPr>
          <p:spPr bwMode="auto">
            <a:xfrm>
              <a:off x="290" y="1656"/>
              <a:ext cx="0" cy="31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57" name="Line 45"/>
            <p:cNvSpPr>
              <a:spLocks noChangeShapeType="1"/>
            </p:cNvSpPr>
            <p:nvPr/>
          </p:nvSpPr>
          <p:spPr bwMode="auto">
            <a:xfrm>
              <a:off x="1430" y="1661"/>
              <a:ext cx="0" cy="29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58" name="Line 46"/>
            <p:cNvSpPr>
              <a:spLocks noChangeShapeType="1"/>
            </p:cNvSpPr>
            <p:nvPr/>
          </p:nvSpPr>
          <p:spPr bwMode="auto">
            <a:xfrm flipV="1">
              <a:off x="1426" y="2013"/>
              <a:ext cx="0" cy="27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59" name="Text Box 47"/>
            <p:cNvSpPr txBox="1">
              <a:spLocks noChangeArrowheads="1"/>
            </p:cNvSpPr>
            <p:nvPr/>
          </p:nvSpPr>
          <p:spPr bwMode="auto">
            <a:xfrm>
              <a:off x="943" y="1394"/>
              <a:ext cx="225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R</a:t>
              </a:r>
            </a:p>
          </p:txBody>
        </p:sp>
        <p:sp>
          <p:nvSpPr>
            <p:cNvPr id="653360" name="Rectangle 48"/>
            <p:cNvSpPr>
              <a:spLocks noChangeArrowheads="1"/>
            </p:cNvSpPr>
            <p:nvPr/>
          </p:nvSpPr>
          <p:spPr bwMode="auto">
            <a:xfrm>
              <a:off x="929" y="1609"/>
              <a:ext cx="257" cy="9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61" name="Text Box 49"/>
            <p:cNvSpPr txBox="1">
              <a:spLocks noChangeArrowheads="1"/>
            </p:cNvSpPr>
            <p:nvPr/>
          </p:nvSpPr>
          <p:spPr bwMode="auto">
            <a:xfrm>
              <a:off x="1109" y="1861"/>
              <a:ext cx="234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C</a:t>
              </a:r>
            </a:p>
          </p:txBody>
        </p:sp>
        <p:sp>
          <p:nvSpPr>
            <p:cNvPr id="653362" name="Text Box 50"/>
            <p:cNvSpPr txBox="1">
              <a:spLocks noChangeArrowheads="1"/>
            </p:cNvSpPr>
            <p:nvPr/>
          </p:nvSpPr>
          <p:spPr bwMode="auto">
            <a:xfrm>
              <a:off x="1276" y="1389"/>
              <a:ext cx="144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i</a:t>
              </a:r>
              <a:endParaRPr lang="en-US" altLang="zh-CN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63" name="Line 51"/>
            <p:cNvSpPr>
              <a:spLocks noChangeShapeType="1"/>
            </p:cNvSpPr>
            <p:nvPr/>
          </p:nvSpPr>
          <p:spPr bwMode="auto">
            <a:xfrm>
              <a:off x="1273" y="1609"/>
              <a:ext cx="1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64" name="Line 52"/>
            <p:cNvSpPr>
              <a:spLocks noChangeShapeType="1"/>
            </p:cNvSpPr>
            <p:nvPr/>
          </p:nvSpPr>
          <p:spPr bwMode="auto">
            <a:xfrm flipH="1" flipV="1">
              <a:off x="588" y="1575"/>
              <a:ext cx="164" cy="81"/>
            </a:xfrm>
            <a:prstGeom prst="line">
              <a:avLst/>
            </a:prstGeom>
            <a:noFill/>
            <a:ln w="25400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65" name="Line 53"/>
            <p:cNvSpPr>
              <a:spLocks noChangeShapeType="1"/>
            </p:cNvSpPr>
            <p:nvPr/>
          </p:nvSpPr>
          <p:spPr bwMode="auto">
            <a:xfrm flipV="1">
              <a:off x="1186" y="1658"/>
              <a:ext cx="249" cy="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66" name="Arc 54"/>
            <p:cNvSpPr>
              <a:spLocks/>
            </p:cNvSpPr>
            <p:nvPr/>
          </p:nvSpPr>
          <p:spPr bwMode="auto">
            <a:xfrm rot="11123645" flipV="1">
              <a:off x="639" y="1571"/>
              <a:ext cx="133" cy="18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stealth" w="sm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67" name="Text Box 55"/>
            <p:cNvSpPr txBox="1">
              <a:spLocks noChangeArrowheads="1"/>
            </p:cNvSpPr>
            <p:nvPr/>
          </p:nvSpPr>
          <p:spPr bwMode="auto">
            <a:xfrm>
              <a:off x="729" y="1665"/>
              <a:ext cx="216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+</a:t>
              </a:r>
            </a:p>
          </p:txBody>
        </p:sp>
        <p:sp>
          <p:nvSpPr>
            <p:cNvPr id="653368" name="Text Box 56"/>
            <p:cNvSpPr txBox="1">
              <a:spLocks noChangeArrowheads="1"/>
            </p:cNvSpPr>
            <p:nvPr/>
          </p:nvSpPr>
          <p:spPr bwMode="auto">
            <a:xfrm>
              <a:off x="1160" y="1655"/>
              <a:ext cx="206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–</a:t>
              </a:r>
            </a:p>
          </p:txBody>
        </p:sp>
        <p:sp>
          <p:nvSpPr>
            <p:cNvPr id="653369" name="Text Box 57"/>
            <p:cNvSpPr txBox="1">
              <a:spLocks noChangeArrowheads="1"/>
            </p:cNvSpPr>
            <p:nvPr/>
          </p:nvSpPr>
          <p:spPr bwMode="auto">
            <a:xfrm>
              <a:off x="958" y="1682"/>
              <a:ext cx="280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 dirty="0" err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u</a:t>
              </a:r>
              <a:r>
                <a:rPr lang="en-US" altLang="zh-CN" sz="2000" baseline="-25000" dirty="0" err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R</a:t>
              </a:r>
              <a:endParaRPr lang="en-US" altLang="zh-CN" sz="2000" dirty="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</p:grpSp>
      <p:grpSp>
        <p:nvGrpSpPr>
          <p:cNvPr id="653370" name="Group 58"/>
          <p:cNvGrpSpPr>
            <a:grpSpLocks/>
          </p:cNvGrpSpPr>
          <p:nvPr/>
        </p:nvGrpSpPr>
        <p:grpSpPr bwMode="auto">
          <a:xfrm>
            <a:off x="6183966" y="344008"/>
            <a:ext cx="2912906" cy="1541249"/>
            <a:chOff x="1931" y="1321"/>
            <a:chExt cx="1916" cy="962"/>
          </a:xfrm>
        </p:grpSpPr>
        <p:sp>
          <p:nvSpPr>
            <p:cNvPr id="653371" name="Line 59"/>
            <p:cNvSpPr>
              <a:spLocks noChangeShapeType="1"/>
            </p:cNvSpPr>
            <p:nvPr/>
          </p:nvSpPr>
          <p:spPr bwMode="auto">
            <a:xfrm>
              <a:off x="3308" y="1950"/>
              <a:ext cx="21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72" name="Line 60"/>
            <p:cNvSpPr>
              <a:spLocks noChangeShapeType="1"/>
            </p:cNvSpPr>
            <p:nvPr/>
          </p:nvSpPr>
          <p:spPr bwMode="auto">
            <a:xfrm>
              <a:off x="3308" y="2013"/>
              <a:ext cx="21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73" name="Text Box 61"/>
            <p:cNvSpPr txBox="1">
              <a:spLocks noChangeArrowheads="1"/>
            </p:cNvSpPr>
            <p:nvPr/>
          </p:nvSpPr>
          <p:spPr bwMode="auto">
            <a:xfrm>
              <a:off x="2352" y="1363"/>
              <a:ext cx="55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S(</a:t>
              </a:r>
              <a:r>
                <a:rPr lang="en-US" altLang="zh-CN" sz="2000" i="1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t</a:t>
              </a:r>
              <a:r>
                <a:rPr lang="en-US" altLang="zh-CN" sz="2000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=0)</a:t>
              </a:r>
            </a:p>
          </p:txBody>
        </p:sp>
        <p:sp>
          <p:nvSpPr>
            <p:cNvPr id="653374" name="Text Box 62"/>
            <p:cNvSpPr txBox="1">
              <a:spLocks noChangeArrowheads="1"/>
            </p:cNvSpPr>
            <p:nvPr/>
          </p:nvSpPr>
          <p:spPr bwMode="auto">
            <a:xfrm>
              <a:off x="3431" y="1647"/>
              <a:ext cx="2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+</a:t>
              </a:r>
            </a:p>
          </p:txBody>
        </p:sp>
        <p:sp>
          <p:nvSpPr>
            <p:cNvPr id="653375" name="Text Box 63"/>
            <p:cNvSpPr txBox="1">
              <a:spLocks noChangeArrowheads="1"/>
            </p:cNvSpPr>
            <p:nvPr/>
          </p:nvSpPr>
          <p:spPr bwMode="auto">
            <a:xfrm>
              <a:off x="3435" y="2016"/>
              <a:ext cx="20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–</a:t>
              </a:r>
            </a:p>
          </p:txBody>
        </p:sp>
        <p:sp>
          <p:nvSpPr>
            <p:cNvPr id="653376" name="Text Box 64"/>
            <p:cNvSpPr txBox="1">
              <a:spLocks noChangeArrowheads="1"/>
            </p:cNvSpPr>
            <p:nvPr/>
          </p:nvSpPr>
          <p:spPr bwMode="auto">
            <a:xfrm>
              <a:off x="3510" y="1827"/>
              <a:ext cx="33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u</a:t>
              </a:r>
              <a:r>
                <a:rPr lang="en-US" altLang="zh-CN" sz="2000" baseline="-25000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C1</a:t>
              </a:r>
              <a:endParaRPr lang="en-US" altLang="zh-CN" sz="2000" dirty="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77" name="Text Box 65"/>
            <p:cNvSpPr txBox="1">
              <a:spLocks noChangeArrowheads="1"/>
            </p:cNvSpPr>
            <p:nvPr/>
          </p:nvSpPr>
          <p:spPr bwMode="auto">
            <a:xfrm>
              <a:off x="1931" y="1846"/>
              <a:ext cx="30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U</a:t>
              </a:r>
              <a:r>
                <a:rPr lang="en-US" altLang="zh-CN" sz="2000" baseline="-2500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S</a:t>
              </a:r>
              <a:endParaRPr lang="en-US" altLang="zh-CN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78" name="Line 66"/>
            <p:cNvSpPr>
              <a:spLocks noChangeShapeType="1"/>
            </p:cNvSpPr>
            <p:nvPr/>
          </p:nvSpPr>
          <p:spPr bwMode="auto">
            <a:xfrm>
              <a:off x="2279" y="1656"/>
              <a:ext cx="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79" name="Line 67"/>
            <p:cNvSpPr>
              <a:spLocks noChangeShapeType="1"/>
            </p:cNvSpPr>
            <p:nvPr/>
          </p:nvSpPr>
          <p:spPr bwMode="auto">
            <a:xfrm>
              <a:off x="2277" y="2278"/>
              <a:ext cx="114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80" name="Line 68"/>
            <p:cNvSpPr>
              <a:spLocks noChangeShapeType="1"/>
            </p:cNvSpPr>
            <p:nvPr/>
          </p:nvSpPr>
          <p:spPr bwMode="auto">
            <a:xfrm flipH="1">
              <a:off x="2744" y="1656"/>
              <a:ext cx="173" cy="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81" name="Line 69"/>
            <p:cNvSpPr>
              <a:spLocks noChangeShapeType="1"/>
            </p:cNvSpPr>
            <p:nvPr/>
          </p:nvSpPr>
          <p:spPr bwMode="auto">
            <a:xfrm>
              <a:off x="2174" y="1970"/>
              <a:ext cx="21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82" name="Line 70"/>
            <p:cNvSpPr>
              <a:spLocks noChangeShapeType="1"/>
            </p:cNvSpPr>
            <p:nvPr/>
          </p:nvSpPr>
          <p:spPr bwMode="auto">
            <a:xfrm>
              <a:off x="2214" y="2022"/>
              <a:ext cx="13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83" name="Line 71"/>
            <p:cNvSpPr>
              <a:spLocks noChangeShapeType="1"/>
            </p:cNvSpPr>
            <p:nvPr/>
          </p:nvSpPr>
          <p:spPr bwMode="auto">
            <a:xfrm flipV="1">
              <a:off x="2282" y="2022"/>
              <a:ext cx="0" cy="2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84" name="Line 72"/>
            <p:cNvSpPr>
              <a:spLocks noChangeShapeType="1"/>
            </p:cNvSpPr>
            <p:nvPr/>
          </p:nvSpPr>
          <p:spPr bwMode="auto">
            <a:xfrm>
              <a:off x="2282" y="1656"/>
              <a:ext cx="0" cy="31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85" name="Line 73"/>
            <p:cNvSpPr>
              <a:spLocks noChangeShapeType="1"/>
            </p:cNvSpPr>
            <p:nvPr/>
          </p:nvSpPr>
          <p:spPr bwMode="auto">
            <a:xfrm>
              <a:off x="3422" y="1661"/>
              <a:ext cx="0" cy="29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86" name="Line 74"/>
            <p:cNvSpPr>
              <a:spLocks noChangeShapeType="1"/>
            </p:cNvSpPr>
            <p:nvPr/>
          </p:nvSpPr>
          <p:spPr bwMode="auto">
            <a:xfrm flipV="1">
              <a:off x="3418" y="2013"/>
              <a:ext cx="0" cy="27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87" name="Text Box 75"/>
            <p:cNvSpPr txBox="1">
              <a:spLocks noChangeArrowheads="1"/>
            </p:cNvSpPr>
            <p:nvPr/>
          </p:nvSpPr>
          <p:spPr bwMode="auto">
            <a:xfrm>
              <a:off x="2934" y="1387"/>
              <a:ext cx="22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R</a:t>
              </a:r>
            </a:p>
          </p:txBody>
        </p:sp>
        <p:sp>
          <p:nvSpPr>
            <p:cNvPr id="653388" name="Rectangle 76"/>
            <p:cNvSpPr>
              <a:spLocks noChangeArrowheads="1"/>
            </p:cNvSpPr>
            <p:nvPr/>
          </p:nvSpPr>
          <p:spPr bwMode="auto">
            <a:xfrm>
              <a:off x="2921" y="1609"/>
              <a:ext cx="257" cy="9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89" name="Text Box 77"/>
            <p:cNvSpPr txBox="1">
              <a:spLocks noChangeArrowheads="1"/>
            </p:cNvSpPr>
            <p:nvPr/>
          </p:nvSpPr>
          <p:spPr bwMode="auto">
            <a:xfrm>
              <a:off x="3101" y="1860"/>
              <a:ext cx="23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C</a:t>
              </a:r>
            </a:p>
          </p:txBody>
        </p:sp>
        <p:sp>
          <p:nvSpPr>
            <p:cNvPr id="653390" name="Text Box 78"/>
            <p:cNvSpPr txBox="1">
              <a:spLocks noChangeArrowheads="1"/>
            </p:cNvSpPr>
            <p:nvPr/>
          </p:nvSpPr>
          <p:spPr bwMode="auto">
            <a:xfrm>
              <a:off x="3144" y="1321"/>
              <a:ext cx="3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i</a:t>
              </a:r>
              <a:r>
                <a:rPr lang="en-US" altLang="zh-CN" sz="2000" baseline="-2500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1</a:t>
              </a:r>
              <a:endParaRPr lang="en-US" altLang="zh-CN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91" name="Line 79"/>
            <p:cNvSpPr>
              <a:spLocks noChangeShapeType="1"/>
            </p:cNvSpPr>
            <p:nvPr/>
          </p:nvSpPr>
          <p:spPr bwMode="auto">
            <a:xfrm>
              <a:off x="3265" y="1609"/>
              <a:ext cx="1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92" name="Line 80"/>
            <p:cNvSpPr>
              <a:spLocks noChangeShapeType="1"/>
            </p:cNvSpPr>
            <p:nvPr/>
          </p:nvSpPr>
          <p:spPr bwMode="auto">
            <a:xfrm flipH="1" flipV="1">
              <a:off x="2580" y="1575"/>
              <a:ext cx="164" cy="81"/>
            </a:xfrm>
            <a:prstGeom prst="line">
              <a:avLst/>
            </a:prstGeom>
            <a:noFill/>
            <a:ln w="25400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93" name="Line 81"/>
            <p:cNvSpPr>
              <a:spLocks noChangeShapeType="1"/>
            </p:cNvSpPr>
            <p:nvPr/>
          </p:nvSpPr>
          <p:spPr bwMode="auto">
            <a:xfrm flipV="1">
              <a:off x="3178" y="1658"/>
              <a:ext cx="249" cy="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94" name="Arc 82"/>
            <p:cNvSpPr>
              <a:spLocks/>
            </p:cNvSpPr>
            <p:nvPr/>
          </p:nvSpPr>
          <p:spPr bwMode="auto">
            <a:xfrm rot="11123645" flipV="1">
              <a:off x="2631" y="1571"/>
              <a:ext cx="133" cy="18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stealth" w="sm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395" name="Text Box 83"/>
            <p:cNvSpPr txBox="1">
              <a:spLocks noChangeArrowheads="1"/>
            </p:cNvSpPr>
            <p:nvPr/>
          </p:nvSpPr>
          <p:spPr bwMode="auto">
            <a:xfrm>
              <a:off x="2721" y="1699"/>
              <a:ext cx="2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+</a:t>
              </a:r>
            </a:p>
          </p:txBody>
        </p:sp>
        <p:sp>
          <p:nvSpPr>
            <p:cNvPr id="653396" name="Text Box 84"/>
            <p:cNvSpPr txBox="1">
              <a:spLocks noChangeArrowheads="1"/>
            </p:cNvSpPr>
            <p:nvPr/>
          </p:nvSpPr>
          <p:spPr bwMode="auto">
            <a:xfrm>
              <a:off x="3153" y="1656"/>
              <a:ext cx="20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–</a:t>
              </a:r>
            </a:p>
          </p:txBody>
        </p:sp>
        <p:sp>
          <p:nvSpPr>
            <p:cNvPr id="653397" name="Text Box 85"/>
            <p:cNvSpPr txBox="1">
              <a:spLocks noChangeArrowheads="1"/>
            </p:cNvSpPr>
            <p:nvPr/>
          </p:nvSpPr>
          <p:spPr bwMode="auto">
            <a:xfrm>
              <a:off x="2888" y="1675"/>
              <a:ext cx="33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u</a:t>
              </a:r>
              <a:r>
                <a:rPr lang="en-US" altLang="zh-CN" sz="2000" baseline="-25000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R1</a:t>
              </a:r>
            </a:p>
          </p:txBody>
        </p:sp>
      </p:grpSp>
      <p:grpSp>
        <p:nvGrpSpPr>
          <p:cNvPr id="653398" name="Group 86"/>
          <p:cNvGrpSpPr>
            <a:grpSpLocks/>
          </p:cNvGrpSpPr>
          <p:nvPr/>
        </p:nvGrpSpPr>
        <p:grpSpPr bwMode="auto">
          <a:xfrm>
            <a:off x="3551066" y="358287"/>
            <a:ext cx="2396613" cy="1542447"/>
            <a:chOff x="4293" y="1373"/>
            <a:chExt cx="1419" cy="866"/>
          </a:xfrm>
        </p:grpSpPr>
        <p:sp>
          <p:nvSpPr>
            <p:cNvPr id="653399" name="Line 87"/>
            <p:cNvSpPr>
              <a:spLocks noChangeShapeType="1"/>
            </p:cNvSpPr>
            <p:nvPr/>
          </p:nvSpPr>
          <p:spPr bwMode="auto">
            <a:xfrm>
              <a:off x="5221" y="1939"/>
              <a:ext cx="1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400" name="Line 88"/>
            <p:cNvSpPr>
              <a:spLocks noChangeShapeType="1"/>
            </p:cNvSpPr>
            <p:nvPr/>
          </p:nvSpPr>
          <p:spPr bwMode="auto">
            <a:xfrm>
              <a:off x="5221" y="1996"/>
              <a:ext cx="1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401" name="Text Box 89"/>
            <p:cNvSpPr txBox="1">
              <a:spLocks noChangeArrowheads="1"/>
            </p:cNvSpPr>
            <p:nvPr/>
          </p:nvSpPr>
          <p:spPr bwMode="auto">
            <a:xfrm>
              <a:off x="4361" y="1411"/>
              <a:ext cx="498" cy="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S(</a:t>
              </a:r>
              <a:r>
                <a:rPr lang="en-US" altLang="zh-CN" sz="2000" i="1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t</a:t>
              </a:r>
              <a:r>
                <a:rPr lang="en-US" altLang="zh-CN" sz="2000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=0)</a:t>
              </a:r>
            </a:p>
          </p:txBody>
        </p:sp>
        <p:sp>
          <p:nvSpPr>
            <p:cNvPr id="653402" name="Text Box 90"/>
            <p:cNvSpPr txBox="1">
              <a:spLocks noChangeArrowheads="1"/>
            </p:cNvSpPr>
            <p:nvPr/>
          </p:nvSpPr>
          <p:spPr bwMode="auto">
            <a:xfrm>
              <a:off x="5332" y="1666"/>
              <a:ext cx="195" cy="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+</a:t>
              </a:r>
            </a:p>
          </p:txBody>
        </p:sp>
        <p:sp>
          <p:nvSpPr>
            <p:cNvPr id="653403" name="Text Box 91"/>
            <p:cNvSpPr txBox="1">
              <a:spLocks noChangeArrowheads="1"/>
            </p:cNvSpPr>
            <p:nvPr/>
          </p:nvSpPr>
          <p:spPr bwMode="auto">
            <a:xfrm>
              <a:off x="5322" y="2013"/>
              <a:ext cx="185" cy="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–</a:t>
              </a:r>
            </a:p>
          </p:txBody>
        </p:sp>
        <p:sp>
          <p:nvSpPr>
            <p:cNvPr id="653404" name="Text Box 92"/>
            <p:cNvSpPr txBox="1">
              <a:spLocks noChangeArrowheads="1"/>
            </p:cNvSpPr>
            <p:nvPr/>
          </p:nvSpPr>
          <p:spPr bwMode="auto">
            <a:xfrm>
              <a:off x="5409" y="1823"/>
              <a:ext cx="303" cy="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u</a:t>
              </a:r>
              <a:r>
                <a:rPr lang="en-US" altLang="zh-CN" sz="2000" baseline="-25000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C2</a:t>
              </a:r>
              <a:endParaRPr lang="en-US" altLang="zh-CN" sz="2000" dirty="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405" name="Line 93"/>
            <p:cNvSpPr>
              <a:spLocks noChangeShapeType="1"/>
            </p:cNvSpPr>
            <p:nvPr/>
          </p:nvSpPr>
          <p:spPr bwMode="auto">
            <a:xfrm>
              <a:off x="4295" y="1675"/>
              <a:ext cx="29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406" name="Line 94"/>
            <p:cNvSpPr>
              <a:spLocks noChangeShapeType="1"/>
            </p:cNvSpPr>
            <p:nvPr/>
          </p:nvSpPr>
          <p:spPr bwMode="auto">
            <a:xfrm>
              <a:off x="4293" y="2234"/>
              <a:ext cx="102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407" name="Line 95"/>
            <p:cNvSpPr>
              <a:spLocks noChangeShapeType="1"/>
            </p:cNvSpPr>
            <p:nvPr/>
          </p:nvSpPr>
          <p:spPr bwMode="auto">
            <a:xfrm flipH="1">
              <a:off x="4714" y="1675"/>
              <a:ext cx="155" cy="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408" name="Line 96"/>
            <p:cNvSpPr>
              <a:spLocks noChangeShapeType="1"/>
            </p:cNvSpPr>
            <p:nvPr/>
          </p:nvSpPr>
          <p:spPr bwMode="auto">
            <a:xfrm flipH="1">
              <a:off x="4295" y="1675"/>
              <a:ext cx="3" cy="5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409" name="Line 97"/>
            <p:cNvSpPr>
              <a:spLocks noChangeShapeType="1"/>
            </p:cNvSpPr>
            <p:nvPr/>
          </p:nvSpPr>
          <p:spPr bwMode="auto">
            <a:xfrm>
              <a:off x="5324" y="1679"/>
              <a:ext cx="0" cy="26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410" name="Line 98"/>
            <p:cNvSpPr>
              <a:spLocks noChangeShapeType="1"/>
            </p:cNvSpPr>
            <p:nvPr/>
          </p:nvSpPr>
          <p:spPr bwMode="auto">
            <a:xfrm flipV="1">
              <a:off x="5320" y="1996"/>
              <a:ext cx="0" cy="24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411" name="Text Box 99"/>
            <p:cNvSpPr txBox="1">
              <a:spLocks noChangeArrowheads="1"/>
            </p:cNvSpPr>
            <p:nvPr/>
          </p:nvSpPr>
          <p:spPr bwMode="auto">
            <a:xfrm>
              <a:off x="4885" y="1420"/>
              <a:ext cx="202" cy="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R</a:t>
              </a:r>
            </a:p>
          </p:txBody>
        </p:sp>
        <p:sp>
          <p:nvSpPr>
            <p:cNvPr id="653412" name="Rectangle 100"/>
            <p:cNvSpPr>
              <a:spLocks noChangeArrowheads="1"/>
            </p:cNvSpPr>
            <p:nvPr/>
          </p:nvSpPr>
          <p:spPr bwMode="auto">
            <a:xfrm>
              <a:off x="4873" y="1633"/>
              <a:ext cx="231" cy="8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413" name="Text Box 101"/>
            <p:cNvSpPr txBox="1">
              <a:spLocks noChangeArrowheads="1"/>
            </p:cNvSpPr>
            <p:nvPr/>
          </p:nvSpPr>
          <p:spPr bwMode="auto">
            <a:xfrm>
              <a:off x="5029" y="1858"/>
              <a:ext cx="211" cy="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C</a:t>
              </a:r>
            </a:p>
          </p:txBody>
        </p:sp>
        <p:sp>
          <p:nvSpPr>
            <p:cNvPr id="653414" name="Text Box 102"/>
            <p:cNvSpPr txBox="1">
              <a:spLocks noChangeArrowheads="1"/>
            </p:cNvSpPr>
            <p:nvPr/>
          </p:nvSpPr>
          <p:spPr bwMode="auto">
            <a:xfrm>
              <a:off x="5074" y="1373"/>
              <a:ext cx="342" cy="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i</a:t>
              </a:r>
              <a:r>
                <a:rPr lang="en-US" altLang="zh-CN" sz="2000" baseline="-2500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2</a:t>
              </a:r>
              <a:endParaRPr lang="en-US" altLang="zh-CN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415" name="Line 103"/>
            <p:cNvSpPr>
              <a:spLocks noChangeShapeType="1"/>
            </p:cNvSpPr>
            <p:nvPr/>
          </p:nvSpPr>
          <p:spPr bwMode="auto">
            <a:xfrm>
              <a:off x="5183" y="1633"/>
              <a:ext cx="14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416" name="Line 104"/>
            <p:cNvSpPr>
              <a:spLocks noChangeShapeType="1"/>
            </p:cNvSpPr>
            <p:nvPr/>
          </p:nvSpPr>
          <p:spPr bwMode="auto">
            <a:xfrm flipH="1" flipV="1">
              <a:off x="4566" y="1602"/>
              <a:ext cx="148" cy="73"/>
            </a:xfrm>
            <a:prstGeom prst="line">
              <a:avLst/>
            </a:prstGeom>
            <a:noFill/>
            <a:ln w="25400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417" name="Line 105"/>
            <p:cNvSpPr>
              <a:spLocks noChangeShapeType="1"/>
            </p:cNvSpPr>
            <p:nvPr/>
          </p:nvSpPr>
          <p:spPr bwMode="auto">
            <a:xfrm flipV="1">
              <a:off x="5104" y="1677"/>
              <a:ext cx="224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418" name="Arc 106"/>
            <p:cNvSpPr>
              <a:spLocks/>
            </p:cNvSpPr>
            <p:nvPr/>
          </p:nvSpPr>
          <p:spPr bwMode="auto">
            <a:xfrm rot="11123645" flipV="1">
              <a:off x="4612" y="1598"/>
              <a:ext cx="120" cy="16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stealth" w="sm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3419" name="Text Box 107"/>
            <p:cNvSpPr txBox="1">
              <a:spLocks noChangeArrowheads="1"/>
            </p:cNvSpPr>
            <p:nvPr/>
          </p:nvSpPr>
          <p:spPr bwMode="auto">
            <a:xfrm>
              <a:off x="4695" y="1713"/>
              <a:ext cx="195" cy="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+</a:t>
              </a:r>
            </a:p>
          </p:txBody>
        </p:sp>
        <p:sp>
          <p:nvSpPr>
            <p:cNvPr id="653420" name="Text Box 108"/>
            <p:cNvSpPr txBox="1">
              <a:spLocks noChangeArrowheads="1"/>
            </p:cNvSpPr>
            <p:nvPr/>
          </p:nvSpPr>
          <p:spPr bwMode="auto">
            <a:xfrm>
              <a:off x="5080" y="1674"/>
              <a:ext cx="185" cy="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–</a:t>
              </a:r>
            </a:p>
          </p:txBody>
        </p:sp>
        <p:sp>
          <p:nvSpPr>
            <p:cNvPr id="653421" name="Text Box 109"/>
            <p:cNvSpPr txBox="1">
              <a:spLocks noChangeArrowheads="1"/>
            </p:cNvSpPr>
            <p:nvPr/>
          </p:nvSpPr>
          <p:spPr bwMode="auto">
            <a:xfrm>
              <a:off x="4841" y="1679"/>
              <a:ext cx="303" cy="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FF99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i="1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u</a:t>
              </a:r>
              <a:r>
                <a:rPr lang="en-US" altLang="zh-CN" sz="2000" baseline="-25000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R2</a:t>
              </a:r>
              <a:endParaRPr lang="en-US" altLang="zh-CN" sz="2000" dirty="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529911" y="3112057"/>
            <a:ext cx="1133481" cy="1168400"/>
            <a:chOff x="805194" y="3405159"/>
            <a:chExt cx="1133481" cy="1168400"/>
          </a:xfrm>
        </p:grpSpPr>
        <p:sp>
          <p:nvSpPr>
            <p:cNvPr id="198" name="Text Box 4"/>
            <p:cNvSpPr txBox="1">
              <a:spLocks noChangeArrowheads="1"/>
            </p:cNvSpPr>
            <p:nvPr/>
          </p:nvSpPr>
          <p:spPr bwMode="auto">
            <a:xfrm>
              <a:off x="805194" y="3573860"/>
              <a:ext cx="1003300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eaLnBrk="0" hangingPunct="0">
                <a:spcBef>
                  <a:spcPct val="50000"/>
                </a:spcBef>
              </a:pPr>
              <a:r>
                <a:rPr kumimoji="1" lang="zh-CN" altLang="en-US" sz="2400" b="1" dirty="0">
                  <a:latin typeface="Times New Roman" pitchFamily="18" charset="0"/>
                </a:rPr>
                <a:t>两类激励</a:t>
              </a:r>
            </a:p>
          </p:txBody>
        </p:sp>
        <p:sp>
          <p:nvSpPr>
            <p:cNvPr id="199" name="AutoShape 5"/>
            <p:cNvSpPr>
              <a:spLocks/>
            </p:cNvSpPr>
            <p:nvPr/>
          </p:nvSpPr>
          <p:spPr bwMode="auto">
            <a:xfrm>
              <a:off x="1684675" y="3405159"/>
              <a:ext cx="254000" cy="1168400"/>
            </a:xfrm>
            <a:prstGeom prst="leftBrace">
              <a:avLst>
                <a:gd name="adj1" fmla="val 38333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00" name="Text Box 6"/>
          <p:cNvSpPr txBox="1">
            <a:spLocks noChangeArrowheads="1"/>
          </p:cNvSpPr>
          <p:nvPr/>
        </p:nvSpPr>
        <p:spPr bwMode="auto">
          <a:xfrm>
            <a:off x="2688792" y="2959657"/>
            <a:ext cx="3581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FF"/>
                </a:solidFill>
                <a:latin typeface="Times New Roman" pitchFamily="18" charset="0"/>
              </a:rPr>
              <a:t>外激励（独立源）</a:t>
            </a:r>
          </a:p>
        </p:txBody>
      </p:sp>
      <p:sp>
        <p:nvSpPr>
          <p:cNvPr id="201" name="Text Box 7"/>
          <p:cNvSpPr txBox="1">
            <a:spLocks noChangeArrowheads="1"/>
          </p:cNvSpPr>
          <p:nvPr/>
        </p:nvSpPr>
        <p:spPr bwMode="auto">
          <a:xfrm>
            <a:off x="2682705" y="3874797"/>
            <a:ext cx="39821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FF"/>
                </a:solidFill>
                <a:latin typeface="Times New Roman" pitchFamily="18" charset="0"/>
              </a:rPr>
              <a:t>内激励（元件的初始储能）</a:t>
            </a:r>
          </a:p>
        </p:txBody>
      </p:sp>
      <p:sp>
        <p:nvSpPr>
          <p:cNvPr id="92" name="矩形 91"/>
          <p:cNvSpPr/>
          <p:nvPr/>
        </p:nvSpPr>
        <p:spPr>
          <a:xfrm>
            <a:off x="1771696" y="4573419"/>
            <a:ext cx="55358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只适用于线性电路</a:t>
            </a:r>
            <a:r>
              <a:rPr lang="en-US" altLang="zh-CN" b="1" dirty="0">
                <a:solidFill>
                  <a:srgbClr val="FF0000"/>
                </a:solidFill>
              </a:rPr>
              <a:t>!!!!!</a:t>
            </a:r>
            <a:endParaRPr lang="zh-CN" altLang="en-US" dirty="0"/>
          </a:p>
        </p:txBody>
      </p:sp>
      <p:sp>
        <p:nvSpPr>
          <p:cNvPr id="2" name="椭圆 1"/>
          <p:cNvSpPr/>
          <p:nvPr/>
        </p:nvSpPr>
        <p:spPr bwMode="auto">
          <a:xfrm>
            <a:off x="3332952" y="238725"/>
            <a:ext cx="2607200" cy="2607200"/>
          </a:xfrm>
          <a:prstGeom prst="ellipse">
            <a:avLst/>
          </a:prstGeom>
          <a:noFill/>
          <a:ln>
            <a:solidFill>
              <a:srgbClr val="FF0000"/>
            </a:solidFill>
            <a:prstDash val="lgDash"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94" name="椭圆 93"/>
          <p:cNvSpPr/>
          <p:nvPr/>
        </p:nvSpPr>
        <p:spPr bwMode="auto">
          <a:xfrm>
            <a:off x="6272928" y="238725"/>
            <a:ext cx="2763568" cy="2607200"/>
          </a:xfrm>
          <a:prstGeom prst="ellipse">
            <a:avLst/>
          </a:prstGeom>
          <a:noFill/>
          <a:ln>
            <a:solidFill>
              <a:srgbClr val="FF0000"/>
            </a:solidFill>
            <a:prstDash val="lgDash"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84846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3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3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53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53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5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5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5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3337" grpId="0" autoUpdateAnimBg="0"/>
      <p:bldP spid="653338" grpId="0" autoUpdateAnimBg="0"/>
      <p:bldP spid="653339" grpId="0" autoUpdateAnimBg="0"/>
      <p:bldP spid="653340" grpId="0" autoUpdateAnimBg="0"/>
      <p:bldP spid="653341" grpId="0" autoUpdateAnimBg="0"/>
      <p:bldP spid="200" grpId="0"/>
      <p:bldP spid="201" grpId="0"/>
      <p:bldP spid="92" grpId="0"/>
      <p:bldP spid="2" grpId="0" animBg="1"/>
      <p:bldP spid="9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44"/>
          <a:stretch/>
        </p:blipFill>
        <p:spPr bwMode="auto">
          <a:xfrm>
            <a:off x="2123728" y="1491629"/>
            <a:ext cx="3408917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1267" name="Text Box 3"/>
          <p:cNvSpPr txBox="1">
            <a:spLocks noChangeArrowheads="1"/>
          </p:cNvSpPr>
          <p:nvPr/>
        </p:nvSpPr>
        <p:spPr bwMode="auto">
          <a:xfrm>
            <a:off x="539552" y="3745057"/>
            <a:ext cx="822853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+mn-lt"/>
                <a:ea typeface="宋体" charset="-122"/>
              </a:rPr>
              <a:t>全响应</a:t>
            </a:r>
            <a:r>
              <a:rPr lang="zh-CN" altLang="en-US" sz="2400" b="1" dirty="0">
                <a:solidFill>
                  <a:srgbClr val="000000"/>
                </a:solidFill>
                <a:latin typeface="+mn-lt"/>
                <a:ea typeface="宋体" charset="-122"/>
              </a:rPr>
              <a:t>：</a:t>
            </a:r>
            <a:r>
              <a:rPr lang="zh-CN" altLang="en-US" sz="2400" b="1" dirty="0">
                <a:solidFill>
                  <a:srgbClr val="FF3300"/>
                </a:solidFill>
                <a:latin typeface="+mn-lt"/>
                <a:ea typeface="宋体" charset="-122"/>
              </a:rPr>
              <a:t>非零初始状态</a:t>
            </a:r>
            <a:r>
              <a:rPr lang="zh-CN" altLang="en-US" sz="2400" b="1" dirty="0">
                <a:solidFill>
                  <a:srgbClr val="000000"/>
                </a:solidFill>
                <a:latin typeface="+mn-lt"/>
                <a:ea typeface="宋体" charset="-122"/>
              </a:rPr>
              <a:t>和</a:t>
            </a:r>
            <a:r>
              <a:rPr lang="zh-CN" altLang="en-US" sz="2400" b="1" dirty="0">
                <a:solidFill>
                  <a:srgbClr val="FF3300"/>
                </a:solidFill>
                <a:latin typeface="+mn-lt"/>
                <a:ea typeface="宋体" charset="-122"/>
              </a:rPr>
              <a:t>外激励</a:t>
            </a:r>
            <a:r>
              <a:rPr lang="zh-CN" altLang="en-US" sz="2400" b="1" dirty="0">
                <a:solidFill>
                  <a:srgbClr val="000000"/>
                </a:solidFill>
                <a:latin typeface="+mn-lt"/>
                <a:ea typeface="宋体" charset="-122"/>
              </a:rPr>
              <a:t>共同作用时的电路的响应。</a:t>
            </a:r>
          </a:p>
        </p:txBody>
      </p:sp>
      <p:sp>
        <p:nvSpPr>
          <p:cNvPr id="651272" name="Text Box 8"/>
          <p:cNvSpPr txBox="1">
            <a:spLocks noChangeArrowheads="1"/>
          </p:cNvSpPr>
          <p:nvPr/>
        </p:nvSpPr>
        <p:spPr bwMode="auto">
          <a:xfrm>
            <a:off x="755576" y="804740"/>
            <a:ext cx="2362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u="sng" dirty="0">
                <a:solidFill>
                  <a:srgbClr val="000000"/>
                </a:solidFill>
                <a:latin typeface="Times New Roman" charset="0"/>
                <a:ea typeface="宋体" charset="-122"/>
              </a:rPr>
              <a:t>以</a:t>
            </a:r>
            <a:r>
              <a:rPr lang="en-US" altLang="zh-CN" b="1" u="sng" dirty="0">
                <a:solidFill>
                  <a:srgbClr val="FF3300"/>
                </a:solidFill>
                <a:latin typeface="Times New Roman" charset="0"/>
                <a:ea typeface="宋体" charset="-122"/>
              </a:rPr>
              <a:t>RC</a:t>
            </a:r>
            <a:r>
              <a:rPr lang="zh-CN" altLang="en-US" b="1" u="sng" dirty="0">
                <a:solidFill>
                  <a:srgbClr val="FF3300"/>
                </a:solidFill>
                <a:latin typeface="Times New Roman" charset="0"/>
                <a:ea typeface="宋体" charset="-122"/>
              </a:rPr>
              <a:t>电路</a:t>
            </a:r>
            <a:r>
              <a:rPr lang="zh-CN" altLang="en-US" b="1" u="sng" dirty="0">
                <a:solidFill>
                  <a:srgbClr val="000000"/>
                </a:solidFill>
                <a:latin typeface="Times New Roman" charset="0"/>
                <a:ea typeface="宋体" charset="-122"/>
              </a:rPr>
              <a:t>为例</a:t>
            </a:r>
          </a:p>
        </p:txBody>
      </p:sp>
      <p:sp>
        <p:nvSpPr>
          <p:cNvPr id="5" name="矩形 4"/>
          <p:cNvSpPr/>
          <p:nvPr/>
        </p:nvSpPr>
        <p:spPr>
          <a:xfrm>
            <a:off x="5868144" y="2067694"/>
            <a:ext cx="15263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 err="1">
                <a:solidFill>
                  <a:srgbClr val="C00000"/>
                </a:solidFill>
                <a:latin typeface="Times New Roman" charset="0"/>
                <a:ea typeface="宋体" charset="-122"/>
              </a:rPr>
              <a:t>u</a:t>
            </a:r>
            <a:r>
              <a:rPr lang="en-US" altLang="zh-CN" b="1" baseline="-25000" dirty="0" err="1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 </a:t>
            </a:r>
            <a:r>
              <a:rPr lang="en-US" altLang="zh-CN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(0</a:t>
            </a:r>
            <a:r>
              <a:rPr lang="en-US" altLang="zh-CN" b="1" baseline="30000" dirty="0">
                <a:solidFill>
                  <a:srgbClr val="C00000"/>
                </a:solidFill>
                <a:latin typeface="Times New Roman" charset="0"/>
                <a:ea typeface="宋体" charset="-122"/>
                <a:sym typeface="Symbol" pitchFamily="18" charset="2"/>
              </a:rPr>
              <a:t></a:t>
            </a:r>
            <a:r>
              <a:rPr lang="en-US" altLang="zh-CN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)=</a:t>
            </a:r>
            <a:r>
              <a:rPr lang="en-US" altLang="zh-CN" b="1" i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U</a:t>
            </a:r>
            <a:r>
              <a:rPr lang="en-US" altLang="zh-CN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57926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5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1267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17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44"/>
          <a:stretch/>
        </p:blipFill>
        <p:spPr bwMode="auto">
          <a:xfrm>
            <a:off x="79986" y="625192"/>
            <a:ext cx="2912030" cy="159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1274" name="Text Box 10"/>
          <p:cNvSpPr txBox="1">
            <a:spLocks noChangeArrowheads="1"/>
          </p:cNvSpPr>
          <p:nvPr/>
        </p:nvSpPr>
        <p:spPr bwMode="auto">
          <a:xfrm>
            <a:off x="6791231" y="2196165"/>
            <a:ext cx="2057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Times New Roman" charset="0"/>
                <a:ea typeface="宋体" charset="-122"/>
              </a:rPr>
              <a:t>非齐次方程</a:t>
            </a:r>
          </a:p>
        </p:txBody>
      </p:sp>
      <p:sp>
        <p:nvSpPr>
          <p:cNvPr id="651284" name="Text Box 20"/>
          <p:cNvSpPr txBox="1">
            <a:spLocks noChangeArrowheads="1"/>
          </p:cNvSpPr>
          <p:nvPr/>
        </p:nvSpPr>
        <p:spPr bwMode="auto">
          <a:xfrm>
            <a:off x="2992016" y="771550"/>
            <a:ext cx="5756448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已知：开关</a:t>
            </a:r>
            <a:r>
              <a:rPr lang="en-US" altLang="zh-CN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K</a:t>
            </a:r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闭合前</a:t>
            </a:r>
            <a:r>
              <a:rPr lang="en-US" altLang="zh-CN" b="1" i="1" dirty="0" err="1">
                <a:solidFill>
                  <a:srgbClr val="C00000"/>
                </a:solidFill>
                <a:latin typeface="Times New Roman" charset="0"/>
                <a:ea typeface="宋体" charset="-122"/>
              </a:rPr>
              <a:t>u</a:t>
            </a:r>
            <a:r>
              <a:rPr lang="en-US" altLang="zh-CN" b="1" baseline="-25000" dirty="0" err="1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 </a:t>
            </a:r>
            <a:r>
              <a:rPr lang="en-US" altLang="zh-CN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(0</a:t>
            </a:r>
            <a:r>
              <a:rPr lang="en-US" altLang="zh-CN" b="1" baseline="30000" dirty="0">
                <a:solidFill>
                  <a:srgbClr val="C00000"/>
                </a:solidFill>
                <a:latin typeface="Times New Roman" charset="0"/>
                <a:ea typeface="宋体" charset="-122"/>
                <a:sym typeface="Symbol" pitchFamily="18" charset="2"/>
              </a:rPr>
              <a:t></a:t>
            </a:r>
            <a:r>
              <a:rPr lang="en-US" altLang="zh-CN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)=</a:t>
            </a:r>
            <a:r>
              <a:rPr lang="en-US" altLang="zh-CN" b="1" i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U</a:t>
            </a:r>
            <a:r>
              <a:rPr lang="en-US" altLang="zh-CN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0</a:t>
            </a:r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，</a:t>
            </a:r>
            <a:r>
              <a:rPr lang="en-US" altLang="zh-CN" b="1" i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t </a:t>
            </a:r>
            <a:r>
              <a:rPr lang="en-US" altLang="zh-CN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=0</a:t>
            </a:r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时，开关闭合，求</a:t>
            </a:r>
            <a:r>
              <a:rPr lang="en-US" altLang="zh-CN" b="1" i="1" dirty="0" err="1">
                <a:solidFill>
                  <a:srgbClr val="C00000"/>
                </a:solidFill>
                <a:latin typeface="Times New Roman" charset="0"/>
                <a:ea typeface="宋体" charset="-122"/>
              </a:rPr>
              <a:t>u</a:t>
            </a:r>
            <a:r>
              <a:rPr lang="en-US" altLang="zh-CN" b="1" baseline="-25000" dirty="0" err="1">
                <a:solidFill>
                  <a:srgbClr val="C0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b="1" baseline="-25000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 </a:t>
            </a:r>
            <a:r>
              <a:rPr lang="en-US" altLang="zh-CN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(</a:t>
            </a:r>
            <a:r>
              <a:rPr lang="en-US" altLang="zh-CN" i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t</a:t>
            </a:r>
            <a:r>
              <a:rPr lang="en-US" altLang="zh-CN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)</a:t>
            </a:r>
            <a:r>
              <a:rPr lang="zh-CN" altLang="en-US" b="1" dirty="0">
                <a:solidFill>
                  <a:srgbClr val="C00000"/>
                </a:solidFill>
                <a:latin typeface="Times New Roman" charset="0"/>
                <a:ea typeface="宋体" charset="-122"/>
              </a:rPr>
              <a:t>？</a:t>
            </a:r>
            <a:endParaRPr lang="en-US" altLang="zh-CN" b="1" dirty="0">
              <a:solidFill>
                <a:srgbClr val="C00000"/>
              </a:solidFill>
              <a:latin typeface="Times New Roman" charset="0"/>
              <a:ea typeface="宋体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8632151"/>
              </p:ext>
            </p:extLst>
          </p:nvPr>
        </p:nvGraphicFramePr>
        <p:xfrm>
          <a:off x="3513138" y="1912938"/>
          <a:ext cx="3040062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380" name="Equation" r:id="rId5" imgW="1676160" imgH="393480" progId="Equation.DSMT4">
                  <p:embed/>
                </p:oleObj>
              </mc:Choice>
              <mc:Fallback>
                <p:oleObj name="Equation" r:id="rId5" imgW="16761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3138" y="1912938"/>
                        <a:ext cx="3040062" cy="798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185874"/>
              </p:ext>
            </p:extLst>
          </p:nvPr>
        </p:nvGraphicFramePr>
        <p:xfrm>
          <a:off x="3419872" y="2686550"/>
          <a:ext cx="2636117" cy="48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381" name="Equation" r:id="rId7" imgW="1269720" imgH="241200" progId="Equation.DSMT4">
                  <p:embed/>
                </p:oleObj>
              </mc:Choice>
              <mc:Fallback>
                <p:oleObj name="Equation" r:id="rId7" imgW="12697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2686550"/>
                        <a:ext cx="2636117" cy="4863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AutoShape 39"/>
          <p:cNvSpPr>
            <a:spLocks/>
          </p:cNvSpPr>
          <p:nvPr/>
        </p:nvSpPr>
        <p:spPr bwMode="auto">
          <a:xfrm>
            <a:off x="3126747" y="2273508"/>
            <a:ext cx="173725" cy="826084"/>
          </a:xfrm>
          <a:prstGeom prst="leftBrace">
            <a:avLst>
              <a:gd name="adj1" fmla="val 41667"/>
              <a:gd name="adj2" fmla="val 50000"/>
            </a:avLst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square" lIns="90000" tIns="46800" rIns="90000" bIns="46800" anchor="ctr">
            <a:spAutoFit/>
          </a:bodyPr>
          <a:lstStyle/>
          <a:p>
            <a:endParaRPr lang="zh-CN" altLang="en-US"/>
          </a:p>
        </p:txBody>
      </p:sp>
      <p:grpSp>
        <p:nvGrpSpPr>
          <p:cNvPr id="65" name="组合 28"/>
          <p:cNvGrpSpPr>
            <a:grpSpLocks/>
          </p:cNvGrpSpPr>
          <p:nvPr/>
        </p:nvGrpSpPr>
        <p:grpSpPr bwMode="auto">
          <a:xfrm>
            <a:off x="3016176" y="2924594"/>
            <a:ext cx="5876304" cy="727276"/>
            <a:chOff x="389383" y="5239874"/>
            <a:chExt cx="5876339" cy="727285"/>
          </a:xfrm>
        </p:grpSpPr>
        <p:sp>
          <p:nvSpPr>
            <p:cNvPr id="66" name="Text Box 2"/>
            <p:cNvSpPr txBox="1">
              <a:spLocks noChangeArrowheads="1"/>
            </p:cNvSpPr>
            <p:nvPr/>
          </p:nvSpPr>
          <p:spPr bwMode="auto">
            <a:xfrm>
              <a:off x="389383" y="5505488"/>
              <a:ext cx="2160253" cy="461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dirty="0">
                  <a:latin typeface="+mn-lt"/>
                  <a:ea typeface="+mn-ea"/>
                </a:rPr>
                <a:t>其解为</a:t>
              </a:r>
              <a:r>
                <a:rPr lang="en-US" altLang="zh-CN" dirty="0">
                  <a:latin typeface="+mn-lt"/>
                  <a:ea typeface="+mn-ea"/>
                </a:rPr>
                <a:t>:</a:t>
              </a:r>
              <a:r>
                <a:rPr lang="zh-CN" altLang="en-US" dirty="0">
                  <a:latin typeface="+mn-lt"/>
                  <a:ea typeface="+mn-ea"/>
                </a:rPr>
                <a:t> </a:t>
              </a:r>
            </a:p>
          </p:txBody>
        </p:sp>
        <p:graphicFrame>
          <p:nvGraphicFramePr>
            <p:cNvPr id="67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87886788"/>
                </p:ext>
              </p:extLst>
            </p:nvPr>
          </p:nvGraphicFramePr>
          <p:xfrm>
            <a:off x="1769896" y="5239874"/>
            <a:ext cx="4495826" cy="7270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382" name="Equation" r:id="rId9" imgW="2197080" imgH="355320" progId="Equation.DSMT4">
                    <p:embed/>
                  </p:oleObj>
                </mc:Choice>
                <mc:Fallback>
                  <p:oleObj name="Equation" r:id="rId9" imgW="2197080" imgH="3553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69896" y="5239874"/>
                          <a:ext cx="4495826" cy="7270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0801647"/>
              </p:ext>
            </p:extLst>
          </p:nvPr>
        </p:nvGraphicFramePr>
        <p:xfrm>
          <a:off x="3091543" y="3723878"/>
          <a:ext cx="2445637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383" name="Equation" r:id="rId11" imgW="1295280" imgH="241200" progId="Equation.DSMT4">
                  <p:embed/>
                </p:oleObj>
              </mc:Choice>
              <mc:Fallback>
                <p:oleObj name="Equation" r:id="rId11" imgW="129528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1543" y="3723878"/>
                        <a:ext cx="2445637" cy="504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4815289"/>
              </p:ext>
            </p:extLst>
          </p:nvPr>
        </p:nvGraphicFramePr>
        <p:xfrm>
          <a:off x="5608772" y="3716506"/>
          <a:ext cx="1703717" cy="439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384" name="Equation" r:id="rId13" imgW="939600" imgH="228600" progId="Equation.DSMT4">
                  <p:embed/>
                </p:oleObj>
              </mc:Choice>
              <mc:Fallback>
                <p:oleObj name="Equation" r:id="rId13" imgW="9396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8772" y="3716506"/>
                        <a:ext cx="1703717" cy="4394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组合 14"/>
          <p:cNvGrpSpPr/>
          <p:nvPr/>
        </p:nvGrpSpPr>
        <p:grpSpPr>
          <a:xfrm>
            <a:off x="4672597" y="2625249"/>
            <a:ext cx="1483579" cy="741920"/>
            <a:chOff x="4672597" y="3504890"/>
            <a:chExt cx="1483579" cy="741920"/>
          </a:xfrm>
        </p:grpSpPr>
        <p:sp>
          <p:nvSpPr>
            <p:cNvPr id="58" name="椭圆 57"/>
            <p:cNvSpPr/>
            <p:nvPr/>
          </p:nvSpPr>
          <p:spPr bwMode="auto">
            <a:xfrm>
              <a:off x="5580112" y="3504890"/>
              <a:ext cx="576064" cy="525896"/>
            </a:xfrm>
            <a:prstGeom prst="ellipse">
              <a:avLst/>
            </a:prstGeom>
            <a:noFill/>
            <a:ln w="38100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cxnSp>
          <p:nvCxnSpPr>
            <p:cNvPr id="14" name="直接箭头连接符 13"/>
            <p:cNvCxnSpPr>
              <a:stCxn id="58" idx="3"/>
            </p:cNvCxnSpPr>
            <p:nvPr/>
          </p:nvCxnSpPr>
          <p:spPr bwMode="auto">
            <a:xfrm flipH="1">
              <a:off x="4672597" y="3953770"/>
              <a:ext cx="991878" cy="293040"/>
            </a:xfrm>
            <a:prstGeom prst="straightConnector1">
              <a:avLst/>
            </a:prstGeom>
            <a:ln w="28575">
              <a:solidFill>
                <a:srgbClr val="FF3300"/>
              </a:solidFill>
              <a:headEnd type="none" w="med" len="med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矩形 16"/>
          <p:cNvSpPr/>
          <p:nvPr/>
        </p:nvSpPr>
        <p:spPr bwMode="auto">
          <a:xfrm>
            <a:off x="3047054" y="1851670"/>
            <a:ext cx="5773418" cy="2304256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80" name="Group 16"/>
          <p:cNvGrpSpPr>
            <a:grpSpLocks/>
          </p:cNvGrpSpPr>
          <p:nvPr/>
        </p:nvGrpSpPr>
        <p:grpSpPr bwMode="auto">
          <a:xfrm>
            <a:off x="3806666" y="1975015"/>
            <a:ext cx="4712256" cy="682815"/>
            <a:chOff x="236" y="2251"/>
            <a:chExt cx="5042" cy="650"/>
          </a:xfrm>
        </p:grpSpPr>
        <p:sp>
          <p:nvSpPr>
            <p:cNvPr id="81" name="Text Box 8"/>
            <p:cNvSpPr txBox="1">
              <a:spLocks noChangeArrowheads="1"/>
            </p:cNvSpPr>
            <p:nvPr/>
          </p:nvSpPr>
          <p:spPr bwMode="auto">
            <a:xfrm>
              <a:off x="236" y="2343"/>
              <a:ext cx="139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dirty="0">
                  <a:latin typeface="+mn-ea"/>
                  <a:ea typeface="+mn-ea"/>
                </a:rPr>
                <a:t>则：</a:t>
              </a:r>
            </a:p>
          </p:txBody>
        </p:sp>
        <p:graphicFrame>
          <p:nvGraphicFramePr>
            <p:cNvPr id="83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17800019"/>
                </p:ext>
              </p:extLst>
            </p:nvPr>
          </p:nvGraphicFramePr>
          <p:xfrm>
            <a:off x="1007" y="2251"/>
            <a:ext cx="4271" cy="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8385" name="Equation" r:id="rId15" imgW="2336760" imgH="342720" progId="Equation.DSMT4">
                    <p:embed/>
                  </p:oleObj>
                </mc:Choice>
                <mc:Fallback>
                  <p:oleObj name="Equation" r:id="rId15" imgW="2336760" imgH="3427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7" y="2251"/>
                          <a:ext cx="4271" cy="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4" name="AutoShape 2"/>
          <p:cNvSpPr>
            <a:spLocks noChangeArrowheads="1"/>
          </p:cNvSpPr>
          <p:nvPr/>
        </p:nvSpPr>
        <p:spPr bwMode="auto">
          <a:xfrm>
            <a:off x="3563887" y="2978700"/>
            <a:ext cx="2232249" cy="388469"/>
          </a:xfrm>
          <a:prstGeom prst="wedgeRectCallout">
            <a:avLst>
              <a:gd name="adj1" fmla="val 79685"/>
              <a:gd name="adj2" fmla="val -122083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Times New Roman" charset="0"/>
                <a:ea typeface="宋体" charset="-122"/>
              </a:rPr>
              <a:t>自然（固有）响应</a:t>
            </a:r>
            <a:endParaRPr lang="en-US" altLang="zh-CN" sz="2000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85" name="AutoShape 3"/>
          <p:cNvSpPr>
            <a:spLocks noChangeArrowheads="1"/>
          </p:cNvSpPr>
          <p:nvPr/>
        </p:nvSpPr>
        <p:spPr bwMode="auto">
          <a:xfrm>
            <a:off x="7266093" y="3057248"/>
            <a:ext cx="1671948" cy="425147"/>
          </a:xfrm>
          <a:prstGeom prst="wedgeRectCallout">
            <a:avLst>
              <a:gd name="adj1" fmla="val -40639"/>
              <a:gd name="adj2" fmla="val -134768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+mn-ea"/>
              </a:rPr>
              <a:t>强制响应</a:t>
            </a:r>
            <a:endParaRPr lang="en-US" altLang="zh-CN" sz="2000" b="1" dirty="0">
              <a:solidFill>
                <a:srgbClr val="000000"/>
              </a:solidFill>
              <a:latin typeface="Times New Roman" charset="0"/>
              <a:ea typeface="宋体" charset="-122"/>
            </a:endParaRPr>
          </a:p>
        </p:txBody>
      </p:sp>
      <p:sp>
        <p:nvSpPr>
          <p:cNvPr id="86" name="椭圆 85"/>
          <p:cNvSpPr/>
          <p:nvPr/>
        </p:nvSpPr>
        <p:spPr bwMode="auto">
          <a:xfrm>
            <a:off x="5508104" y="2071660"/>
            <a:ext cx="1584176" cy="593101"/>
          </a:xfrm>
          <a:prstGeom prst="ellipse">
            <a:avLst/>
          </a:prstGeom>
          <a:noFill/>
          <a:ln w="19050" cap="flat" cmpd="sng" algn="ctr">
            <a:solidFill>
              <a:srgbClr val="FF33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87" name="椭圆 86"/>
          <p:cNvSpPr/>
          <p:nvPr/>
        </p:nvSpPr>
        <p:spPr bwMode="auto">
          <a:xfrm>
            <a:off x="7266093" y="2080800"/>
            <a:ext cx="503942" cy="593101"/>
          </a:xfrm>
          <a:prstGeom prst="ellipse">
            <a:avLst/>
          </a:prstGeom>
          <a:noFill/>
          <a:ln w="19050" cap="flat" cmpd="sng" algn="ctr">
            <a:solidFill>
              <a:srgbClr val="FF33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26810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3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5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1274" grpId="0" autoUpdateAnimBg="0"/>
      <p:bldP spid="651284" grpId="0" autoUpdateAnimBg="0"/>
      <p:bldP spid="63" grpId="0" animBg="1"/>
      <p:bldP spid="17" grpId="0" animBg="1"/>
      <p:bldP spid="84" grpId="0" animBg="1"/>
      <p:bldP spid="85" grpId="0" animBg="1"/>
      <p:bldP spid="86" grpId="0" animBg="1"/>
      <p:bldP spid="86" grpId="1" animBg="1"/>
      <p:bldP spid="87" grpId="0" animBg="1"/>
      <p:bldP spid="8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2307" name="Group 19"/>
          <p:cNvGrpSpPr>
            <a:grpSpLocks/>
          </p:cNvGrpSpPr>
          <p:nvPr/>
        </p:nvGrpSpPr>
        <p:grpSpPr bwMode="auto">
          <a:xfrm>
            <a:off x="1249934" y="1069307"/>
            <a:ext cx="3394074" cy="2516981"/>
            <a:chOff x="1507" y="1200"/>
            <a:chExt cx="2138" cy="2114"/>
          </a:xfrm>
        </p:grpSpPr>
        <p:sp>
          <p:nvSpPr>
            <p:cNvPr id="652308" name="Line 20"/>
            <p:cNvSpPr>
              <a:spLocks noChangeShapeType="1"/>
            </p:cNvSpPr>
            <p:nvPr/>
          </p:nvSpPr>
          <p:spPr bwMode="auto">
            <a:xfrm>
              <a:off x="1507" y="2450"/>
              <a:ext cx="196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 b="1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2309" name="Line 21"/>
            <p:cNvSpPr>
              <a:spLocks noChangeShapeType="1"/>
            </p:cNvSpPr>
            <p:nvPr/>
          </p:nvSpPr>
          <p:spPr bwMode="auto">
            <a:xfrm flipV="1">
              <a:off x="1744" y="1394"/>
              <a:ext cx="0" cy="19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 b="1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2310" name="Text Box 22"/>
            <p:cNvSpPr txBox="1">
              <a:spLocks noChangeArrowheads="1"/>
            </p:cNvSpPr>
            <p:nvPr/>
          </p:nvSpPr>
          <p:spPr bwMode="auto">
            <a:xfrm>
              <a:off x="3475" y="2256"/>
              <a:ext cx="170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2400" b="1" i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t</a:t>
              </a:r>
              <a:endParaRPr lang="en-US" altLang="zh-CN" sz="2400" b="1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2311" name="Text Box 23"/>
            <p:cNvSpPr txBox="1">
              <a:spLocks noChangeArrowheads="1"/>
            </p:cNvSpPr>
            <p:nvPr/>
          </p:nvSpPr>
          <p:spPr bwMode="auto">
            <a:xfrm>
              <a:off x="1772" y="1200"/>
              <a:ext cx="317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2400" b="1" i="1" dirty="0" err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u</a:t>
              </a:r>
              <a:r>
                <a:rPr lang="en-US" altLang="zh-CN" sz="2400" b="1" baseline="-25000" dirty="0" err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C</a:t>
              </a:r>
              <a:endParaRPr lang="en-US" altLang="zh-CN" sz="2400" b="1" dirty="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52312" name="Text Box 24"/>
            <p:cNvSpPr txBox="1">
              <a:spLocks noChangeArrowheads="1"/>
            </p:cNvSpPr>
            <p:nvPr/>
          </p:nvSpPr>
          <p:spPr bwMode="auto">
            <a:xfrm>
              <a:off x="1559" y="2374"/>
              <a:ext cx="197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0</a:t>
              </a:r>
            </a:p>
          </p:txBody>
        </p:sp>
      </p:grpSp>
      <p:graphicFrame>
        <p:nvGraphicFramePr>
          <p:cNvPr id="2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1937017"/>
              </p:ext>
            </p:extLst>
          </p:nvPr>
        </p:nvGraphicFramePr>
        <p:xfrm>
          <a:off x="2596545" y="339502"/>
          <a:ext cx="3991679" cy="682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297" name="Equation" r:id="rId3" imgW="2336760" imgH="342720" progId="Equation.DSMT4">
                  <p:embed/>
                </p:oleObj>
              </mc:Choice>
              <mc:Fallback>
                <p:oleObj name="Equation" r:id="rId3" imgW="2336760" imgH="342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6545" y="339502"/>
                        <a:ext cx="3991679" cy="6828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组合 27"/>
          <p:cNvGrpSpPr/>
          <p:nvPr/>
        </p:nvGrpSpPr>
        <p:grpSpPr>
          <a:xfrm>
            <a:off x="932951" y="3846699"/>
            <a:ext cx="7743320" cy="992007"/>
            <a:chOff x="3131042" y="1682594"/>
            <a:chExt cx="5004852" cy="1210925"/>
          </a:xfrm>
        </p:grpSpPr>
        <p:sp>
          <p:nvSpPr>
            <p:cNvPr id="29" name="Text Box 32"/>
            <p:cNvSpPr txBox="1">
              <a:spLocks noChangeArrowheads="1"/>
            </p:cNvSpPr>
            <p:nvPr/>
          </p:nvSpPr>
          <p:spPr bwMode="auto">
            <a:xfrm>
              <a:off x="3633923" y="2127890"/>
              <a:ext cx="4501971" cy="76562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3333FF"/>
              </a:solidFill>
              <a:miter lim="800000"/>
              <a:headEnd/>
              <a:tailEnd/>
            </a:ln>
            <a:effectLst/>
          </p:spPr>
          <p:txBody>
            <a:bodyPr wrap="square" anchor="ctr" anchorCtr="0">
              <a:no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ctr"/>
              <a:r>
                <a:rPr lang="zh-CN" altLang="en-US" sz="2400" dirty="0">
                  <a:latin typeface="Times New Roman" charset="0"/>
                  <a:ea typeface="宋体" charset="-122"/>
                </a:rPr>
                <a:t>全响应 </a:t>
              </a:r>
              <a:r>
                <a:rPr lang="en-US" altLang="zh-CN" sz="2400" dirty="0">
                  <a:latin typeface="Times New Roman" charset="0"/>
                  <a:ea typeface="宋体" charset="-122"/>
                </a:rPr>
                <a:t>= </a:t>
              </a:r>
              <a:r>
                <a:rPr lang="zh-CN" altLang="en-US" sz="2400" dirty="0">
                  <a:latin typeface="Times New Roman" charset="0"/>
                  <a:ea typeface="宋体" charset="-122"/>
                </a:rPr>
                <a:t>强制响应</a:t>
              </a:r>
              <a:r>
                <a:rPr lang="en-US" altLang="zh-CN" sz="2400" dirty="0">
                  <a:latin typeface="Times New Roman" charset="0"/>
                  <a:ea typeface="宋体" charset="-122"/>
                </a:rPr>
                <a:t>+</a:t>
              </a:r>
              <a:r>
                <a:rPr lang="zh-CN" altLang="en-US" sz="2400" dirty="0">
                  <a:latin typeface="Times New Roman" charset="0"/>
                  <a:ea typeface="宋体" charset="-122"/>
                </a:rPr>
                <a:t>自然（固有）响应</a:t>
              </a:r>
              <a:endParaRPr lang="en-US" altLang="zh-CN" sz="2400" dirty="0">
                <a:latin typeface="Times New Roman" charset="0"/>
                <a:ea typeface="宋体" charset="-122"/>
              </a:endParaRPr>
            </a:p>
          </p:txBody>
        </p:sp>
        <p:sp>
          <p:nvSpPr>
            <p:cNvPr id="30" name="Text Box 44"/>
            <p:cNvSpPr txBox="1">
              <a:spLocks noChangeArrowheads="1"/>
            </p:cNvSpPr>
            <p:nvPr/>
          </p:nvSpPr>
          <p:spPr bwMode="auto">
            <a:xfrm>
              <a:off x="3131042" y="1682594"/>
              <a:ext cx="862262" cy="563547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ctr"/>
              <a:r>
                <a:rPr kumimoji="1" lang="zh-CN" altLang="en-US" sz="2400" dirty="0">
                  <a:solidFill>
                    <a:schemeClr val="bg1"/>
                  </a:solidFill>
                  <a:latin typeface="+mn-ea"/>
                  <a:ea typeface="+mn-ea"/>
                </a:rPr>
                <a:t>结论一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22349" y="2451671"/>
            <a:ext cx="6957963" cy="1134665"/>
            <a:chOff x="422349" y="2451671"/>
            <a:chExt cx="6957963" cy="1134665"/>
          </a:xfrm>
        </p:grpSpPr>
        <p:grpSp>
          <p:nvGrpSpPr>
            <p:cNvPr id="652293" name="Group 5"/>
            <p:cNvGrpSpPr>
              <a:grpSpLocks/>
            </p:cNvGrpSpPr>
            <p:nvPr/>
          </p:nvGrpSpPr>
          <p:grpSpPr bwMode="auto">
            <a:xfrm>
              <a:off x="422349" y="2451671"/>
              <a:ext cx="3357563" cy="1134665"/>
              <a:chOff x="2524" y="3247"/>
              <a:chExt cx="2115" cy="953"/>
            </a:xfrm>
          </p:grpSpPr>
          <p:sp>
            <p:nvSpPr>
              <p:cNvPr id="652294" name="Freeform 6"/>
              <p:cNvSpPr>
                <a:spLocks/>
              </p:cNvSpPr>
              <p:nvPr/>
            </p:nvSpPr>
            <p:spPr bwMode="auto">
              <a:xfrm>
                <a:off x="3292" y="3374"/>
                <a:ext cx="1347" cy="632"/>
              </a:xfrm>
              <a:custGeom>
                <a:avLst/>
                <a:gdLst>
                  <a:gd name="T0" fmla="*/ 0 w 1344"/>
                  <a:gd name="T1" fmla="*/ 344 h 344"/>
                  <a:gd name="T2" fmla="*/ 288 w 1344"/>
                  <a:gd name="T3" fmla="*/ 152 h 344"/>
                  <a:gd name="T4" fmla="*/ 624 w 1344"/>
                  <a:gd name="T5" fmla="*/ 56 h 344"/>
                  <a:gd name="T6" fmla="*/ 1104 w 1344"/>
                  <a:gd name="T7" fmla="*/ 8 h 344"/>
                  <a:gd name="T8" fmla="*/ 1344 w 1344"/>
                  <a:gd name="T9" fmla="*/ 8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4" h="344">
                    <a:moveTo>
                      <a:pt x="0" y="344"/>
                    </a:moveTo>
                    <a:cubicBezTo>
                      <a:pt x="92" y="272"/>
                      <a:pt x="184" y="200"/>
                      <a:pt x="288" y="152"/>
                    </a:cubicBezTo>
                    <a:cubicBezTo>
                      <a:pt x="392" y="104"/>
                      <a:pt x="488" y="80"/>
                      <a:pt x="624" y="56"/>
                    </a:cubicBezTo>
                    <a:cubicBezTo>
                      <a:pt x="760" y="32"/>
                      <a:pt x="984" y="16"/>
                      <a:pt x="1104" y="8"/>
                    </a:cubicBezTo>
                    <a:cubicBezTo>
                      <a:pt x="1224" y="0"/>
                      <a:pt x="1304" y="8"/>
                      <a:pt x="1344" y="8"/>
                    </a:cubicBezTo>
                  </a:path>
                </a:pathLst>
              </a:custGeom>
              <a:noFill/>
              <a:ln w="25400" cap="flat" cmpd="sng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400" b="1">
                  <a:solidFill>
                    <a:srgbClr val="000000"/>
                  </a:solidFill>
                  <a:latin typeface="Times New Roman" charset="0"/>
                  <a:ea typeface="宋体" charset="-122"/>
                </a:endParaRPr>
              </a:p>
            </p:txBody>
          </p:sp>
          <p:sp>
            <p:nvSpPr>
              <p:cNvPr id="652295" name="Rectangle 7"/>
              <p:cNvSpPr>
                <a:spLocks noChangeArrowheads="1"/>
              </p:cNvSpPr>
              <p:nvPr/>
            </p:nvSpPr>
            <p:spPr bwMode="auto">
              <a:xfrm>
                <a:off x="4173" y="3247"/>
                <a:ext cx="424" cy="4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altLang="zh-CN" sz="3200" b="1" i="1" dirty="0" err="1">
                    <a:solidFill>
                      <a:srgbClr val="3333CC"/>
                    </a:solidFill>
                    <a:latin typeface="Times New Roman" charset="0"/>
                    <a:ea typeface="宋体" charset="-122"/>
                  </a:rPr>
                  <a:t>u</a:t>
                </a:r>
                <a:r>
                  <a:rPr lang="en-US" altLang="zh-CN" sz="2400" b="1" baseline="-25000" dirty="0" err="1">
                    <a:solidFill>
                      <a:srgbClr val="3333CC"/>
                    </a:solidFill>
                    <a:latin typeface="Times New Roman" charset="0"/>
                    <a:ea typeface="宋体" charset="-122"/>
                  </a:rPr>
                  <a:t>C</a:t>
                </a:r>
                <a:r>
                  <a:rPr lang="en-US" altLang="zh-CN" b="1" baseline="-25000" dirty="0" err="1">
                    <a:solidFill>
                      <a:srgbClr val="3333CC"/>
                    </a:solidFill>
                    <a:latin typeface="Times New Roman" charset="0"/>
                    <a:ea typeface="宋体" charset="-122"/>
                  </a:rPr>
                  <a:t>h</a:t>
                </a:r>
                <a:endParaRPr lang="en-US" altLang="zh-CN" sz="2400" b="1" baseline="-25000" dirty="0">
                  <a:solidFill>
                    <a:srgbClr val="3333CC"/>
                  </a:solidFill>
                  <a:latin typeface="Times New Roman" charset="0"/>
                  <a:ea typeface="宋体" charset="-122"/>
                </a:endParaRPr>
              </a:p>
            </p:txBody>
          </p:sp>
          <p:sp>
            <p:nvSpPr>
              <p:cNvPr id="652296" name="Text Box 8"/>
              <p:cNvSpPr txBox="1">
                <a:spLocks noChangeArrowheads="1"/>
              </p:cNvSpPr>
              <p:nvPr/>
            </p:nvSpPr>
            <p:spPr bwMode="auto">
              <a:xfrm>
                <a:off x="2524" y="3812"/>
                <a:ext cx="799" cy="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ctr"/>
                <a:r>
                  <a:rPr lang="en-US" altLang="zh-CN" sz="2400" b="1" i="1">
                    <a:solidFill>
                      <a:srgbClr val="3333CC"/>
                    </a:solidFill>
                    <a:latin typeface="Times New Roman" charset="0"/>
                    <a:ea typeface="宋体" charset="-122"/>
                  </a:rPr>
                  <a:t>U</a:t>
                </a:r>
                <a:r>
                  <a:rPr lang="en-US" altLang="zh-CN" sz="2400" b="1" baseline="-25000">
                    <a:solidFill>
                      <a:srgbClr val="3333CC"/>
                    </a:solidFill>
                    <a:latin typeface="Times New Roman" charset="0"/>
                    <a:ea typeface="宋体" charset="-122"/>
                  </a:rPr>
                  <a:t>0</a:t>
                </a:r>
                <a:r>
                  <a:rPr lang="en-US" altLang="zh-CN" sz="2400" b="1">
                    <a:solidFill>
                      <a:srgbClr val="3333CC"/>
                    </a:solidFill>
                    <a:latin typeface="Times New Roman" charset="0"/>
                    <a:ea typeface="宋体" charset="-122"/>
                    <a:sym typeface="Symbol" pitchFamily="18" charset="2"/>
                  </a:rPr>
                  <a:t> </a:t>
                </a:r>
                <a:r>
                  <a:rPr lang="en-US" altLang="zh-CN" sz="2400" b="1" i="1">
                    <a:solidFill>
                      <a:srgbClr val="3333CC"/>
                    </a:solidFill>
                    <a:latin typeface="Times New Roman" charset="0"/>
                    <a:ea typeface="宋体" charset="-122"/>
                  </a:rPr>
                  <a:t>U</a:t>
                </a:r>
                <a:r>
                  <a:rPr lang="en-US" altLang="zh-CN" sz="2400" b="1" baseline="-25000">
                    <a:solidFill>
                      <a:srgbClr val="3333CC"/>
                    </a:solidFill>
                    <a:latin typeface="Times New Roman" charset="0"/>
                    <a:ea typeface="宋体" charset="-122"/>
                  </a:rPr>
                  <a:t>S</a:t>
                </a:r>
              </a:p>
            </p:txBody>
          </p:sp>
        </p:grpSp>
        <p:sp>
          <p:nvSpPr>
            <p:cNvPr id="34" name="AutoShape 22"/>
            <p:cNvSpPr>
              <a:spLocks noChangeArrowheads="1"/>
            </p:cNvSpPr>
            <p:nvPr/>
          </p:nvSpPr>
          <p:spPr bwMode="auto">
            <a:xfrm>
              <a:off x="5796136" y="2643758"/>
              <a:ext cx="1584176" cy="380013"/>
            </a:xfrm>
            <a:prstGeom prst="wedgeRectCallout">
              <a:avLst>
                <a:gd name="adj1" fmla="val -218467"/>
                <a:gd name="adj2" fmla="val -41488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zh-CN" altLang="en-US" b="1" dirty="0">
                  <a:solidFill>
                    <a:srgbClr val="3333FF"/>
                  </a:solidFill>
                  <a:latin typeface="Times New Roman" charset="0"/>
                  <a:ea typeface="宋体" charset="-122"/>
                </a:rPr>
                <a:t>自然响应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110236" y="1069307"/>
            <a:ext cx="6185517" cy="869157"/>
            <a:chOff x="1110236" y="1069307"/>
            <a:chExt cx="6185517" cy="869157"/>
          </a:xfrm>
        </p:grpSpPr>
        <p:grpSp>
          <p:nvGrpSpPr>
            <p:cNvPr id="652297" name="Group 9"/>
            <p:cNvGrpSpPr>
              <a:grpSpLocks/>
            </p:cNvGrpSpPr>
            <p:nvPr/>
          </p:nvGrpSpPr>
          <p:grpSpPr bwMode="auto">
            <a:xfrm>
              <a:off x="1110236" y="1353866"/>
              <a:ext cx="3451227" cy="584598"/>
              <a:chOff x="3975" y="1475"/>
              <a:chExt cx="2174" cy="491"/>
            </a:xfrm>
          </p:grpSpPr>
          <p:sp>
            <p:nvSpPr>
              <p:cNvPr id="652298" name="Line 10"/>
              <p:cNvSpPr>
                <a:spLocks noChangeShapeType="1"/>
              </p:cNvSpPr>
              <p:nvPr/>
            </p:nvSpPr>
            <p:spPr bwMode="auto">
              <a:xfrm>
                <a:off x="4312" y="1730"/>
                <a:ext cx="1392" cy="0"/>
              </a:xfrm>
              <a:prstGeom prst="line">
                <a:avLst/>
              </a:prstGeom>
              <a:noFill/>
              <a:ln w="25400">
                <a:solidFill>
                  <a:srgbClr val="FF66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400" b="1">
                  <a:solidFill>
                    <a:srgbClr val="000000"/>
                  </a:solidFill>
                  <a:latin typeface="Times New Roman" charset="0"/>
                  <a:ea typeface="宋体" charset="-122"/>
                </a:endParaRPr>
              </a:p>
            </p:txBody>
          </p:sp>
          <p:sp>
            <p:nvSpPr>
              <p:cNvPr id="652299" name="Rectangle 11"/>
              <p:cNvSpPr>
                <a:spLocks noChangeArrowheads="1"/>
              </p:cNvSpPr>
              <p:nvPr/>
            </p:nvSpPr>
            <p:spPr bwMode="auto">
              <a:xfrm>
                <a:off x="5732" y="1475"/>
                <a:ext cx="417" cy="4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altLang="zh-CN" sz="3200" b="1" i="1" dirty="0" err="1">
                    <a:solidFill>
                      <a:srgbClr val="FF66CC"/>
                    </a:solidFill>
                    <a:latin typeface="Times New Roman" charset="0"/>
                    <a:ea typeface="宋体" charset="-122"/>
                  </a:rPr>
                  <a:t>u</a:t>
                </a:r>
                <a:r>
                  <a:rPr lang="en-US" altLang="zh-CN" sz="2400" b="1" baseline="-25000" dirty="0" err="1">
                    <a:solidFill>
                      <a:srgbClr val="FF66CC"/>
                    </a:solidFill>
                    <a:latin typeface="Times New Roman" charset="0"/>
                    <a:ea typeface="宋体" charset="-122"/>
                  </a:rPr>
                  <a:t>C</a:t>
                </a:r>
                <a:r>
                  <a:rPr lang="en-US" altLang="zh-CN" sz="2400" b="1" i="1" baseline="-25000" dirty="0" err="1">
                    <a:solidFill>
                      <a:srgbClr val="FF66CC"/>
                    </a:solidFill>
                    <a:latin typeface="Times New Roman" charset="0"/>
                    <a:ea typeface="宋体" charset="-122"/>
                  </a:rPr>
                  <a:t>p</a:t>
                </a:r>
                <a:endParaRPr lang="en-US" altLang="zh-CN" sz="2400" b="1" i="1" baseline="30000" dirty="0">
                  <a:solidFill>
                    <a:srgbClr val="FF66CC"/>
                  </a:solidFill>
                  <a:latin typeface="Times New Roman" charset="0"/>
                  <a:ea typeface="宋体" charset="-122"/>
                </a:endParaRPr>
              </a:p>
            </p:txBody>
          </p:sp>
          <p:sp>
            <p:nvSpPr>
              <p:cNvPr id="652300" name="Text Box 12"/>
              <p:cNvSpPr txBox="1">
                <a:spLocks noChangeArrowheads="1"/>
              </p:cNvSpPr>
              <p:nvPr/>
            </p:nvSpPr>
            <p:spPr bwMode="auto">
              <a:xfrm>
                <a:off x="3975" y="1536"/>
                <a:ext cx="328" cy="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altLang="zh-CN" sz="2400" b="1" i="1">
                    <a:solidFill>
                      <a:srgbClr val="FF66CC"/>
                    </a:solidFill>
                    <a:latin typeface="Times New Roman" charset="0"/>
                    <a:ea typeface="宋体" charset="-122"/>
                  </a:rPr>
                  <a:t>U</a:t>
                </a:r>
                <a:r>
                  <a:rPr lang="en-US" altLang="zh-CN" sz="2400" b="1" baseline="-25000">
                    <a:solidFill>
                      <a:srgbClr val="FF66CC"/>
                    </a:solidFill>
                    <a:latin typeface="Times New Roman" charset="0"/>
                    <a:ea typeface="宋体" charset="-122"/>
                  </a:rPr>
                  <a:t>S</a:t>
                </a:r>
                <a:endParaRPr lang="en-US" altLang="zh-CN" sz="2400" b="1" i="1" baseline="-25000">
                  <a:solidFill>
                    <a:srgbClr val="FF66CC"/>
                  </a:solidFill>
                  <a:latin typeface="Times New Roman" charset="0"/>
                  <a:ea typeface="宋体" charset="-122"/>
                </a:endParaRPr>
              </a:p>
            </p:txBody>
          </p:sp>
        </p:grpSp>
        <p:sp>
          <p:nvSpPr>
            <p:cNvPr id="38" name="AutoShape 17"/>
            <p:cNvSpPr>
              <a:spLocks noChangeArrowheads="1"/>
            </p:cNvSpPr>
            <p:nvPr/>
          </p:nvSpPr>
          <p:spPr bwMode="auto">
            <a:xfrm>
              <a:off x="5724128" y="1069307"/>
              <a:ext cx="1571625" cy="389335"/>
            </a:xfrm>
            <a:prstGeom prst="wedgeRectCallout">
              <a:avLst>
                <a:gd name="adj1" fmla="val -192788"/>
                <a:gd name="adj2" fmla="val 97137"/>
              </a:avLst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b="1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强制响应</a:t>
              </a:r>
              <a:endParaRPr lang="zh-CN" altLang="en-US" b="1" dirty="0">
                <a:solidFill>
                  <a:srgbClr val="FF3300"/>
                </a:solidFill>
                <a:latin typeface="Times New Roman" charset="0"/>
                <a:ea typeface="宋体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121836" y="1728913"/>
            <a:ext cx="6154688" cy="571500"/>
            <a:chOff x="1172147" y="1728913"/>
            <a:chExt cx="6154688" cy="571500"/>
          </a:xfrm>
        </p:grpSpPr>
        <p:grpSp>
          <p:nvGrpSpPr>
            <p:cNvPr id="652301" name="Group 13"/>
            <p:cNvGrpSpPr>
              <a:grpSpLocks/>
            </p:cNvGrpSpPr>
            <p:nvPr/>
          </p:nvGrpSpPr>
          <p:grpSpPr bwMode="auto">
            <a:xfrm>
              <a:off x="1172147" y="1728913"/>
              <a:ext cx="2630488" cy="571500"/>
              <a:chOff x="4794" y="2270"/>
              <a:chExt cx="1657" cy="480"/>
            </a:xfrm>
          </p:grpSpPr>
          <p:grpSp>
            <p:nvGrpSpPr>
              <p:cNvPr id="652302" name="Group 14"/>
              <p:cNvGrpSpPr>
                <a:grpSpLocks/>
              </p:cNvGrpSpPr>
              <p:nvPr/>
            </p:nvGrpSpPr>
            <p:grpSpPr bwMode="auto">
              <a:xfrm>
                <a:off x="4831" y="2270"/>
                <a:ext cx="1620" cy="480"/>
                <a:chOff x="4855" y="2258"/>
                <a:chExt cx="1620" cy="480"/>
              </a:xfrm>
            </p:grpSpPr>
            <p:sp>
              <p:nvSpPr>
                <p:cNvPr id="652303" name="Freeform 15"/>
                <p:cNvSpPr>
                  <a:spLocks/>
                </p:cNvSpPr>
                <p:nvPr/>
              </p:nvSpPr>
              <p:spPr bwMode="auto">
                <a:xfrm>
                  <a:off x="5131" y="2258"/>
                  <a:ext cx="1344" cy="480"/>
                </a:xfrm>
                <a:custGeom>
                  <a:avLst/>
                  <a:gdLst>
                    <a:gd name="T0" fmla="*/ 0 w 1344"/>
                    <a:gd name="T1" fmla="*/ 344 h 344"/>
                    <a:gd name="T2" fmla="*/ 288 w 1344"/>
                    <a:gd name="T3" fmla="*/ 152 h 344"/>
                    <a:gd name="T4" fmla="*/ 624 w 1344"/>
                    <a:gd name="T5" fmla="*/ 56 h 344"/>
                    <a:gd name="T6" fmla="*/ 1104 w 1344"/>
                    <a:gd name="T7" fmla="*/ 8 h 344"/>
                    <a:gd name="T8" fmla="*/ 1344 w 1344"/>
                    <a:gd name="T9" fmla="*/ 8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44" h="344">
                      <a:moveTo>
                        <a:pt x="0" y="344"/>
                      </a:moveTo>
                      <a:cubicBezTo>
                        <a:pt x="92" y="272"/>
                        <a:pt x="184" y="200"/>
                        <a:pt x="288" y="152"/>
                      </a:cubicBezTo>
                      <a:cubicBezTo>
                        <a:pt x="392" y="104"/>
                        <a:pt x="488" y="80"/>
                        <a:pt x="624" y="56"/>
                      </a:cubicBezTo>
                      <a:cubicBezTo>
                        <a:pt x="760" y="32"/>
                        <a:pt x="984" y="16"/>
                        <a:pt x="1104" y="8"/>
                      </a:cubicBezTo>
                      <a:cubicBezTo>
                        <a:pt x="1224" y="0"/>
                        <a:pt x="1304" y="8"/>
                        <a:pt x="1344" y="8"/>
                      </a:cubicBezTo>
                    </a:path>
                  </a:pathLst>
                </a:custGeom>
                <a:noFill/>
                <a:ln w="25400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2400" b="1">
                    <a:solidFill>
                      <a:srgbClr val="000000"/>
                    </a:solidFill>
                    <a:latin typeface="Times New Roman" charset="0"/>
                    <a:ea typeface="宋体" charset="-122"/>
                  </a:endParaRPr>
                </a:p>
              </p:txBody>
            </p:sp>
            <p:sp>
              <p:nvSpPr>
                <p:cNvPr id="652304" name="Line 16"/>
                <p:cNvSpPr>
                  <a:spLocks noChangeShapeType="1"/>
                </p:cNvSpPr>
                <p:nvPr/>
              </p:nvSpPr>
              <p:spPr bwMode="auto">
                <a:xfrm>
                  <a:off x="4855" y="2738"/>
                  <a:ext cx="272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2400" b="1">
                    <a:solidFill>
                      <a:srgbClr val="000000"/>
                    </a:solidFill>
                    <a:latin typeface="Times New Roman" charset="0"/>
                    <a:ea typeface="宋体" charset="-122"/>
                  </a:endParaRPr>
                </a:p>
              </p:txBody>
            </p:sp>
          </p:grpSp>
          <p:sp>
            <p:nvSpPr>
              <p:cNvPr id="652305" name="Text Box 17"/>
              <p:cNvSpPr txBox="1">
                <a:spLocks noChangeArrowheads="1"/>
              </p:cNvSpPr>
              <p:nvPr/>
            </p:nvSpPr>
            <p:spPr bwMode="auto">
              <a:xfrm>
                <a:off x="4794" y="2352"/>
                <a:ext cx="321" cy="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altLang="zh-CN" sz="2400" b="1" i="1">
                    <a:solidFill>
                      <a:srgbClr val="FF3300"/>
                    </a:solidFill>
                    <a:latin typeface="Times New Roman" charset="0"/>
                    <a:ea typeface="宋体" charset="-122"/>
                  </a:rPr>
                  <a:t>U</a:t>
                </a:r>
                <a:r>
                  <a:rPr lang="en-US" altLang="zh-CN" sz="2400" b="1" baseline="-25000">
                    <a:solidFill>
                      <a:srgbClr val="FF3300"/>
                    </a:solidFill>
                    <a:latin typeface="Times New Roman" charset="0"/>
                    <a:ea typeface="宋体" charset="-122"/>
                  </a:rPr>
                  <a:t>0</a:t>
                </a:r>
                <a:endParaRPr lang="en-US" altLang="zh-CN" sz="2400" b="1" i="1" baseline="-25000">
                  <a:solidFill>
                    <a:srgbClr val="000000"/>
                  </a:solidFill>
                  <a:latin typeface="Times New Roman" charset="0"/>
                  <a:ea typeface="宋体" charset="-122"/>
                </a:endParaRPr>
              </a:p>
            </p:txBody>
          </p:sp>
          <p:sp>
            <p:nvSpPr>
              <p:cNvPr id="652306" name="Text Box 18"/>
              <p:cNvSpPr txBox="1">
                <a:spLocks noChangeArrowheads="1"/>
              </p:cNvSpPr>
              <p:nvPr/>
            </p:nvSpPr>
            <p:spPr bwMode="auto">
              <a:xfrm>
                <a:off x="5499" y="2304"/>
                <a:ext cx="310" cy="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altLang="zh-CN" sz="2400" b="1" i="1" dirty="0" err="1">
                    <a:solidFill>
                      <a:srgbClr val="FF0000"/>
                    </a:solidFill>
                    <a:latin typeface="Times New Roman" charset="0"/>
                    <a:ea typeface="宋体" charset="-122"/>
                  </a:rPr>
                  <a:t>u</a:t>
                </a:r>
                <a:r>
                  <a:rPr lang="en-US" altLang="zh-CN" sz="2400" b="1" i="1" baseline="-25000" dirty="0" err="1">
                    <a:solidFill>
                      <a:srgbClr val="FF0000"/>
                    </a:solidFill>
                    <a:latin typeface="Times New Roman" charset="0"/>
                    <a:ea typeface="宋体" charset="-122"/>
                  </a:rPr>
                  <a:t>C</a:t>
                </a:r>
                <a:endParaRPr lang="en-US" altLang="zh-CN" sz="2400" b="1" dirty="0">
                  <a:solidFill>
                    <a:srgbClr val="000000"/>
                  </a:solidFill>
                  <a:latin typeface="Times New Roman" charset="0"/>
                  <a:ea typeface="宋体" charset="-122"/>
                </a:endParaRPr>
              </a:p>
            </p:txBody>
          </p:sp>
        </p:grpSp>
        <p:sp>
          <p:nvSpPr>
            <p:cNvPr id="39" name="AutoShape 20"/>
            <p:cNvSpPr>
              <a:spLocks noChangeArrowheads="1"/>
            </p:cNvSpPr>
            <p:nvPr/>
          </p:nvSpPr>
          <p:spPr bwMode="auto">
            <a:xfrm>
              <a:off x="5724128" y="1813440"/>
              <a:ext cx="1602707" cy="398270"/>
            </a:xfrm>
            <a:prstGeom prst="wedgeRectCallout">
              <a:avLst>
                <a:gd name="adj1" fmla="val -205439"/>
                <a:gd name="adj2" fmla="val -64967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b="1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全响应</a:t>
              </a:r>
              <a:endParaRPr lang="zh-CN" altLang="en-US" b="1" dirty="0">
                <a:solidFill>
                  <a:srgbClr val="FF3300"/>
                </a:solidFill>
                <a:latin typeface="Times New Roman" charset="0"/>
                <a:ea typeface="宋体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32951" y="3846699"/>
            <a:ext cx="7743320" cy="992008"/>
            <a:chOff x="3131042" y="1682593"/>
            <a:chExt cx="5004852" cy="1210926"/>
          </a:xfrm>
        </p:grpSpPr>
        <p:sp>
          <p:nvSpPr>
            <p:cNvPr id="41" name="Text Box 32"/>
            <p:cNvSpPr txBox="1">
              <a:spLocks noChangeArrowheads="1"/>
            </p:cNvSpPr>
            <p:nvPr/>
          </p:nvSpPr>
          <p:spPr bwMode="auto">
            <a:xfrm>
              <a:off x="3633923" y="2127890"/>
              <a:ext cx="4501971" cy="76562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square" anchor="ctr" anchorCtr="0">
              <a:no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ctr"/>
              <a:r>
                <a:rPr lang="zh-CN" altLang="en-US" sz="2400" dirty="0">
                  <a:latin typeface="Times New Roman" charset="0"/>
                  <a:ea typeface="宋体" charset="-122"/>
                </a:rPr>
                <a:t>全响应 </a:t>
              </a:r>
              <a:r>
                <a:rPr lang="en-US" altLang="zh-CN" sz="2400" dirty="0">
                  <a:latin typeface="Times New Roman" charset="0"/>
                  <a:ea typeface="宋体" charset="-122"/>
                </a:rPr>
                <a:t>= </a:t>
              </a:r>
              <a:r>
                <a:rPr lang="zh-CN" altLang="en-US" sz="2400" dirty="0">
                  <a:solidFill>
                    <a:srgbClr val="FF3399"/>
                  </a:solidFill>
                  <a:latin typeface="Times New Roman" charset="0"/>
                  <a:ea typeface="宋体" charset="-122"/>
                </a:rPr>
                <a:t>稳态响应</a:t>
              </a:r>
              <a:r>
                <a:rPr lang="en-US" altLang="zh-CN" sz="2400" dirty="0">
                  <a:latin typeface="Times New Roman" charset="0"/>
                  <a:ea typeface="宋体" charset="-122"/>
                </a:rPr>
                <a:t>+</a:t>
              </a:r>
              <a:r>
                <a:rPr lang="zh-CN" altLang="en-US" sz="2400" dirty="0">
                  <a:latin typeface="Times New Roman" charset="0"/>
                  <a:ea typeface="宋体" charset="-122"/>
                </a:rPr>
                <a:t>暂态响应</a:t>
              </a:r>
              <a:endParaRPr lang="en-US" altLang="zh-CN" sz="2400" dirty="0">
                <a:latin typeface="Times New Roman" charset="0"/>
                <a:ea typeface="宋体" charset="-122"/>
              </a:endParaRPr>
            </a:p>
          </p:txBody>
        </p:sp>
        <p:sp>
          <p:nvSpPr>
            <p:cNvPr id="42" name="Text Box 44"/>
            <p:cNvSpPr txBox="1">
              <a:spLocks noChangeArrowheads="1"/>
            </p:cNvSpPr>
            <p:nvPr/>
          </p:nvSpPr>
          <p:spPr bwMode="auto">
            <a:xfrm>
              <a:off x="3131042" y="1682594"/>
              <a:ext cx="862262" cy="563547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ctr"/>
              <a:r>
                <a:rPr kumimoji="1" lang="zh-CN" altLang="en-US" sz="2400" dirty="0">
                  <a:solidFill>
                    <a:schemeClr val="bg1"/>
                  </a:solidFill>
                  <a:latin typeface="+mn-ea"/>
                  <a:ea typeface="+mn-ea"/>
                </a:rPr>
                <a:t>结论二</a:t>
              </a:r>
            </a:p>
          </p:txBody>
        </p:sp>
      </p:grp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8990416"/>
              </p:ext>
            </p:extLst>
          </p:nvPr>
        </p:nvGraphicFramePr>
        <p:xfrm>
          <a:off x="4646259" y="3629893"/>
          <a:ext cx="6731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298" name="Equation" r:id="rId5" imgW="393480" imgH="228600" progId="Equation.DSMT4">
                  <p:embed/>
                </p:oleObj>
              </mc:Choice>
              <mc:Fallback>
                <p:oleObj name="Equation" r:id="rId5" imgW="393480" imgH="2286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6259" y="3629893"/>
                        <a:ext cx="6731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106445"/>
              </p:ext>
            </p:extLst>
          </p:nvPr>
        </p:nvGraphicFramePr>
        <p:xfrm>
          <a:off x="5796136" y="3355355"/>
          <a:ext cx="1692275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299" name="Equation" r:id="rId7" imgW="990360" imgH="342720" progId="Equation.DSMT4">
                  <p:embed/>
                </p:oleObj>
              </mc:Choice>
              <mc:Fallback>
                <p:oleObj name="Equation" r:id="rId7" imgW="990360" imgH="34272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3355355"/>
                        <a:ext cx="1692275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上箭头 8"/>
          <p:cNvSpPr/>
          <p:nvPr/>
        </p:nvSpPr>
        <p:spPr bwMode="auto">
          <a:xfrm>
            <a:off x="4932040" y="3956344"/>
            <a:ext cx="189582" cy="199582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3" name="上箭头 42"/>
          <p:cNvSpPr/>
          <p:nvPr/>
        </p:nvSpPr>
        <p:spPr bwMode="auto">
          <a:xfrm>
            <a:off x="6475170" y="3956344"/>
            <a:ext cx="189582" cy="199582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01499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3870725"/>
              </p:ext>
            </p:extLst>
          </p:nvPr>
        </p:nvGraphicFramePr>
        <p:xfrm>
          <a:off x="2249488" y="741363"/>
          <a:ext cx="5153025" cy="72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59" name="Equation" r:id="rId3" imgW="2374560" imgH="342720" progId="Equation.DSMT4">
                  <p:embed/>
                </p:oleObj>
              </mc:Choice>
              <mc:Fallback>
                <p:oleObj name="Equation" r:id="rId3" imgW="2374560" imgH="342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9488" y="741363"/>
                        <a:ext cx="5153025" cy="725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420620"/>
              </p:ext>
            </p:extLst>
          </p:nvPr>
        </p:nvGraphicFramePr>
        <p:xfrm>
          <a:off x="1886483" y="153988"/>
          <a:ext cx="5508092" cy="689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60" name="Equation" r:id="rId5" imgW="2298600" imgH="342720" progId="Equation.DSMT4">
                  <p:embed/>
                </p:oleObj>
              </mc:Choice>
              <mc:Fallback>
                <p:oleObj name="Equation" r:id="rId5" imgW="2298600" imgH="342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6483" y="153988"/>
                        <a:ext cx="5508092" cy="6895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右箭头 2"/>
          <p:cNvSpPr/>
          <p:nvPr/>
        </p:nvSpPr>
        <p:spPr bwMode="auto">
          <a:xfrm>
            <a:off x="1939255" y="1059582"/>
            <a:ext cx="401810" cy="24998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278585" y="1486242"/>
            <a:ext cx="3116883" cy="771187"/>
            <a:chOff x="1311101" y="1779661"/>
            <a:chExt cx="3116883" cy="771187"/>
          </a:xfrm>
        </p:grpSpPr>
        <p:sp>
          <p:nvSpPr>
            <p:cNvPr id="9" name="AutoShape 2"/>
            <p:cNvSpPr>
              <a:spLocks noChangeArrowheads="1"/>
            </p:cNvSpPr>
            <p:nvPr/>
          </p:nvSpPr>
          <p:spPr bwMode="auto">
            <a:xfrm>
              <a:off x="1311101" y="2125701"/>
              <a:ext cx="2100587" cy="425147"/>
            </a:xfrm>
            <a:prstGeom prst="wedgeRectCallout">
              <a:avLst>
                <a:gd name="adj1" fmla="val 79685"/>
                <a:gd name="adj2" fmla="val -122083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+mn-ea"/>
                </a:rPr>
                <a:t>零输入响应</a:t>
              </a:r>
              <a:endParaRPr lang="en-US" altLang="zh-CN" sz="2000" b="1" dirty="0">
                <a:solidFill>
                  <a:srgbClr val="000000"/>
                </a:solidFill>
                <a:latin typeface="+mn-ea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 bwMode="auto">
            <a:xfrm>
              <a:off x="3314959" y="1779661"/>
              <a:ext cx="1113025" cy="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4840014" y="1542477"/>
            <a:ext cx="3142363" cy="810861"/>
            <a:chOff x="4860032" y="1769267"/>
            <a:chExt cx="3142363" cy="810861"/>
          </a:xfrm>
        </p:grpSpPr>
        <p:sp>
          <p:nvSpPr>
            <p:cNvPr id="10" name="AutoShape 3"/>
            <p:cNvSpPr>
              <a:spLocks noChangeArrowheads="1"/>
            </p:cNvSpPr>
            <p:nvPr/>
          </p:nvSpPr>
          <p:spPr bwMode="auto">
            <a:xfrm>
              <a:off x="6066061" y="2139702"/>
              <a:ext cx="1936334" cy="440426"/>
            </a:xfrm>
            <a:prstGeom prst="wedgeRectCallout">
              <a:avLst>
                <a:gd name="adj1" fmla="val -71891"/>
                <a:gd name="adj2" fmla="val -134867"/>
              </a:avLst>
            </a:prstGeom>
            <a:ln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zh-CN" altLang="en-US" sz="2000" b="1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零状态响应</a:t>
              </a:r>
              <a:endParaRPr lang="en-US" altLang="zh-CN" sz="2000" b="1" dirty="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 bwMode="auto">
            <a:xfrm>
              <a:off x="4860032" y="1769267"/>
              <a:ext cx="1500188" cy="158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827584" y="1486242"/>
            <a:ext cx="7259621" cy="989647"/>
            <a:chOff x="3131042" y="1682593"/>
            <a:chExt cx="4692216" cy="1208046"/>
          </a:xfrm>
        </p:grpSpPr>
        <p:sp>
          <p:nvSpPr>
            <p:cNvPr id="21" name="Text Box 32"/>
            <p:cNvSpPr txBox="1">
              <a:spLocks noChangeArrowheads="1"/>
            </p:cNvSpPr>
            <p:nvPr/>
          </p:nvSpPr>
          <p:spPr bwMode="auto">
            <a:xfrm>
              <a:off x="3642198" y="2125011"/>
              <a:ext cx="4181060" cy="76562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3333FF"/>
              </a:solidFill>
              <a:miter lim="800000"/>
              <a:headEnd/>
              <a:tailEnd/>
            </a:ln>
            <a:effectLst/>
          </p:spPr>
          <p:txBody>
            <a:bodyPr wrap="square" anchor="ctr" anchorCtr="0">
              <a:no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ctr"/>
              <a:r>
                <a:rPr lang="zh-CN" altLang="en-US" sz="2400" dirty="0">
                  <a:latin typeface="Times New Roman" charset="0"/>
                  <a:ea typeface="宋体" charset="-122"/>
                </a:rPr>
                <a:t>全响应</a:t>
              </a:r>
              <a:r>
                <a:rPr lang="en-US" altLang="zh-CN" sz="2400" dirty="0">
                  <a:latin typeface="Times New Roman" charset="0"/>
                  <a:ea typeface="宋体" charset="-122"/>
                </a:rPr>
                <a:t>= </a:t>
              </a:r>
              <a:r>
                <a:rPr lang="zh-CN" altLang="en-US" sz="2400" dirty="0">
                  <a:latin typeface="Times New Roman" charset="0"/>
                  <a:ea typeface="宋体" charset="-122"/>
                </a:rPr>
                <a:t>零输入响应</a:t>
              </a:r>
              <a:r>
                <a:rPr lang="en-US" altLang="zh-CN" sz="2400" dirty="0">
                  <a:latin typeface="Times New Roman" charset="0"/>
                  <a:ea typeface="宋体" charset="-122"/>
                </a:rPr>
                <a:t>+</a:t>
              </a:r>
              <a:r>
                <a:rPr lang="zh-CN" altLang="en-US" sz="2400" dirty="0">
                  <a:latin typeface="Times New Roman" charset="0"/>
                  <a:ea typeface="宋体" charset="-122"/>
                </a:rPr>
                <a:t>零状态响应 </a:t>
              </a:r>
            </a:p>
          </p:txBody>
        </p:sp>
        <p:sp>
          <p:nvSpPr>
            <p:cNvPr id="22" name="Text Box 44"/>
            <p:cNvSpPr txBox="1">
              <a:spLocks noChangeArrowheads="1"/>
            </p:cNvSpPr>
            <p:nvPr/>
          </p:nvSpPr>
          <p:spPr bwMode="auto">
            <a:xfrm>
              <a:off x="3131042" y="1682593"/>
              <a:ext cx="862262" cy="563547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ctr"/>
              <a:r>
                <a:rPr kumimoji="1" lang="zh-CN" altLang="en-US" sz="2400" dirty="0">
                  <a:solidFill>
                    <a:schemeClr val="bg1"/>
                  </a:solidFill>
                  <a:latin typeface="+mn-ea"/>
                  <a:ea typeface="+mn-ea"/>
                </a:rPr>
                <a:t>结论三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363427" y="2936583"/>
            <a:ext cx="3556879" cy="2227455"/>
            <a:chOff x="2768243" y="2806453"/>
            <a:chExt cx="3556879" cy="2227455"/>
          </a:xfrm>
        </p:grpSpPr>
        <p:grpSp>
          <p:nvGrpSpPr>
            <p:cNvPr id="50" name="组合 49"/>
            <p:cNvGrpSpPr/>
            <p:nvPr/>
          </p:nvGrpSpPr>
          <p:grpSpPr>
            <a:xfrm>
              <a:off x="2768243" y="2894410"/>
              <a:ext cx="3556879" cy="2139498"/>
              <a:chOff x="2867415" y="2638393"/>
              <a:chExt cx="3556879" cy="2139498"/>
            </a:xfrm>
          </p:grpSpPr>
          <p:sp>
            <p:nvSpPr>
              <p:cNvPr id="52" name="Line 7"/>
              <p:cNvSpPr>
                <a:spLocks noChangeShapeType="1"/>
              </p:cNvSpPr>
              <p:nvPr/>
            </p:nvSpPr>
            <p:spPr bwMode="auto">
              <a:xfrm>
                <a:off x="2870799" y="4369562"/>
                <a:ext cx="31242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1">
                  <a:solidFill>
                    <a:srgbClr val="000000"/>
                  </a:solidFill>
                  <a:latin typeface="Times New Roman" charset="0"/>
                  <a:ea typeface="宋体" charset="-122"/>
                </a:endParaRPr>
              </a:p>
            </p:txBody>
          </p:sp>
          <p:sp>
            <p:nvSpPr>
              <p:cNvPr id="53" name="Line 8"/>
              <p:cNvSpPr>
                <a:spLocks noChangeShapeType="1"/>
              </p:cNvSpPr>
              <p:nvPr/>
            </p:nvSpPr>
            <p:spPr bwMode="auto">
              <a:xfrm flipH="1" flipV="1">
                <a:off x="3247037" y="2638393"/>
                <a:ext cx="12700" cy="194667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1">
                  <a:solidFill>
                    <a:srgbClr val="000000"/>
                  </a:solidFill>
                  <a:latin typeface="Times New Roman" charset="0"/>
                  <a:ea typeface="宋体" charset="-122"/>
                </a:endParaRPr>
              </a:p>
            </p:txBody>
          </p:sp>
          <p:sp>
            <p:nvSpPr>
              <p:cNvPr id="54" name="Text Box 9"/>
              <p:cNvSpPr txBox="1">
                <a:spLocks noChangeArrowheads="1"/>
              </p:cNvSpPr>
              <p:nvPr/>
            </p:nvSpPr>
            <p:spPr bwMode="auto">
              <a:xfrm>
                <a:off x="6154668" y="4165017"/>
                <a:ext cx="269626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altLang="zh-CN" b="1" i="1">
                    <a:solidFill>
                      <a:srgbClr val="000000"/>
                    </a:solidFill>
                    <a:latin typeface="Times New Roman" charset="0"/>
                    <a:ea typeface="宋体" charset="-122"/>
                  </a:rPr>
                  <a:t>t</a:t>
                </a:r>
                <a:endParaRPr lang="en-US" altLang="zh-CN" b="1">
                  <a:solidFill>
                    <a:srgbClr val="000000"/>
                  </a:solidFill>
                  <a:latin typeface="Times New Roman" charset="0"/>
                  <a:ea typeface="宋体" charset="-122"/>
                </a:endParaRPr>
              </a:p>
            </p:txBody>
          </p:sp>
          <p:sp>
            <p:nvSpPr>
              <p:cNvPr id="55" name="Text Box 11"/>
              <p:cNvSpPr txBox="1">
                <a:spLocks noChangeArrowheads="1"/>
              </p:cNvSpPr>
              <p:nvPr/>
            </p:nvSpPr>
            <p:spPr bwMode="auto">
              <a:xfrm>
                <a:off x="2867415" y="4316226"/>
                <a:ext cx="338555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rgbClr val="000000"/>
                    </a:solidFill>
                    <a:latin typeface="Times New Roman" charset="0"/>
                    <a:ea typeface="宋体" charset="-122"/>
                  </a:rPr>
                  <a:t>0</a:t>
                </a:r>
              </a:p>
            </p:txBody>
          </p:sp>
        </p:grpSp>
        <p:sp>
          <p:nvSpPr>
            <p:cNvPr id="51" name="Text Box 10"/>
            <p:cNvSpPr txBox="1">
              <a:spLocks noChangeArrowheads="1"/>
            </p:cNvSpPr>
            <p:nvPr/>
          </p:nvSpPr>
          <p:spPr bwMode="auto">
            <a:xfrm>
              <a:off x="3194815" y="2806453"/>
              <a:ext cx="49244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b="1" i="1" dirty="0" err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u</a:t>
              </a:r>
              <a:r>
                <a:rPr lang="en-US" altLang="zh-CN" b="1" i="1" baseline="-25000" dirty="0" err="1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C</a:t>
              </a:r>
              <a:endParaRPr lang="en-US" altLang="zh-CN" b="1" dirty="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866796" y="3972015"/>
            <a:ext cx="6173158" cy="692450"/>
            <a:chOff x="2397480" y="3632879"/>
            <a:chExt cx="6173158" cy="692450"/>
          </a:xfrm>
        </p:grpSpPr>
        <p:sp>
          <p:nvSpPr>
            <p:cNvPr id="58" name="Text Box 23"/>
            <p:cNvSpPr txBox="1">
              <a:spLocks noChangeArrowheads="1"/>
            </p:cNvSpPr>
            <p:nvPr/>
          </p:nvSpPr>
          <p:spPr bwMode="auto">
            <a:xfrm>
              <a:off x="2397480" y="3801604"/>
              <a:ext cx="51007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b="1" i="1" dirty="0">
                  <a:solidFill>
                    <a:srgbClr val="3333FF"/>
                  </a:solidFill>
                  <a:latin typeface="Times New Roman" charset="0"/>
                  <a:ea typeface="宋体" charset="-122"/>
                </a:rPr>
                <a:t>U</a:t>
              </a:r>
              <a:r>
                <a:rPr lang="en-US" altLang="zh-CN" b="1" baseline="-25000" dirty="0">
                  <a:solidFill>
                    <a:srgbClr val="3333FF"/>
                  </a:solidFill>
                  <a:latin typeface="Times New Roman" charset="0"/>
                  <a:ea typeface="宋体" charset="-122"/>
                </a:rPr>
                <a:t>0</a:t>
              </a:r>
              <a:endParaRPr lang="en-US" altLang="zh-CN" b="1" i="1" baseline="-25000" dirty="0">
                <a:solidFill>
                  <a:srgbClr val="3333FF"/>
                </a:solidFill>
                <a:latin typeface="Times New Roman" charset="0"/>
                <a:ea typeface="宋体" charset="-122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2915331" y="3632879"/>
              <a:ext cx="5655307" cy="692450"/>
              <a:chOff x="2915331" y="3632879"/>
              <a:chExt cx="5655307" cy="692450"/>
            </a:xfrm>
          </p:grpSpPr>
          <p:sp>
            <p:nvSpPr>
              <p:cNvPr id="60" name="AutoShape 22"/>
              <p:cNvSpPr>
                <a:spLocks noChangeArrowheads="1"/>
              </p:cNvSpPr>
              <p:nvPr/>
            </p:nvSpPr>
            <p:spPr bwMode="auto">
              <a:xfrm>
                <a:off x="6961216" y="3632879"/>
                <a:ext cx="1609422" cy="380013"/>
              </a:xfrm>
              <a:prstGeom prst="wedgeRectCallout">
                <a:avLst>
                  <a:gd name="adj1" fmla="val -163848"/>
                  <a:gd name="adj2" fmla="val 113753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/>
                <a:r>
                  <a:rPr lang="zh-CN" altLang="en-US" b="1" dirty="0">
                    <a:solidFill>
                      <a:srgbClr val="3333FF"/>
                    </a:solidFill>
                    <a:latin typeface="Times New Roman" charset="0"/>
                    <a:ea typeface="宋体" charset="-122"/>
                  </a:rPr>
                  <a:t>零输入响应</a:t>
                </a:r>
              </a:p>
            </p:txBody>
          </p:sp>
          <p:grpSp>
            <p:nvGrpSpPr>
              <p:cNvPr id="61" name="组合 60"/>
              <p:cNvGrpSpPr/>
              <p:nvPr/>
            </p:nvGrpSpPr>
            <p:grpSpPr>
              <a:xfrm>
                <a:off x="2915331" y="3810979"/>
                <a:ext cx="2600325" cy="514350"/>
                <a:chOff x="2937799" y="3903265"/>
                <a:chExt cx="2600325" cy="514350"/>
              </a:xfrm>
            </p:grpSpPr>
            <p:sp>
              <p:nvSpPr>
                <p:cNvPr id="62" name="Freeform 21"/>
                <p:cNvSpPr>
                  <a:spLocks/>
                </p:cNvSpPr>
                <p:nvPr/>
              </p:nvSpPr>
              <p:spPr bwMode="auto">
                <a:xfrm flipV="1">
                  <a:off x="3283874" y="3903265"/>
                  <a:ext cx="2254250" cy="514350"/>
                </a:xfrm>
                <a:custGeom>
                  <a:avLst/>
                  <a:gdLst>
                    <a:gd name="T0" fmla="*/ 0 w 1344"/>
                    <a:gd name="T1" fmla="*/ 344 h 344"/>
                    <a:gd name="T2" fmla="*/ 288 w 1344"/>
                    <a:gd name="T3" fmla="*/ 152 h 344"/>
                    <a:gd name="T4" fmla="*/ 624 w 1344"/>
                    <a:gd name="T5" fmla="*/ 56 h 344"/>
                    <a:gd name="T6" fmla="*/ 1104 w 1344"/>
                    <a:gd name="T7" fmla="*/ 8 h 344"/>
                    <a:gd name="T8" fmla="*/ 1344 w 1344"/>
                    <a:gd name="T9" fmla="*/ 8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44" h="344">
                      <a:moveTo>
                        <a:pt x="0" y="344"/>
                      </a:moveTo>
                      <a:cubicBezTo>
                        <a:pt x="92" y="272"/>
                        <a:pt x="184" y="200"/>
                        <a:pt x="288" y="152"/>
                      </a:cubicBezTo>
                      <a:cubicBezTo>
                        <a:pt x="392" y="104"/>
                        <a:pt x="488" y="80"/>
                        <a:pt x="624" y="56"/>
                      </a:cubicBezTo>
                      <a:cubicBezTo>
                        <a:pt x="760" y="32"/>
                        <a:pt x="984" y="16"/>
                        <a:pt x="1104" y="8"/>
                      </a:cubicBezTo>
                      <a:cubicBezTo>
                        <a:pt x="1224" y="0"/>
                        <a:pt x="1304" y="8"/>
                        <a:pt x="1344" y="8"/>
                      </a:cubicBezTo>
                    </a:path>
                  </a:pathLst>
                </a:custGeom>
                <a:noFill/>
                <a:ln w="38100" cap="flat" cmpd="sng">
                  <a:solidFill>
                    <a:srgbClr val="3333FF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b="1">
                    <a:solidFill>
                      <a:srgbClr val="000000"/>
                    </a:solidFill>
                    <a:latin typeface="Times New Roman" charset="0"/>
                    <a:ea typeface="宋体" charset="-122"/>
                  </a:endParaRPr>
                </a:p>
              </p:txBody>
            </p:sp>
            <p:sp>
              <p:nvSpPr>
                <p:cNvPr id="63" name="Line 24"/>
                <p:cNvSpPr>
                  <a:spLocks noChangeShapeType="1"/>
                </p:cNvSpPr>
                <p:nvPr/>
              </p:nvSpPr>
              <p:spPr bwMode="auto">
                <a:xfrm>
                  <a:off x="2937799" y="3915172"/>
                  <a:ext cx="393700" cy="9525"/>
                </a:xfrm>
                <a:prstGeom prst="line">
                  <a:avLst/>
                </a:prstGeom>
                <a:noFill/>
                <a:ln w="38100">
                  <a:solidFill>
                    <a:srgbClr val="3333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b="1">
                    <a:solidFill>
                      <a:srgbClr val="000000"/>
                    </a:solidFill>
                    <a:latin typeface="Times New Roman" charset="0"/>
                    <a:ea typeface="宋体" charset="-122"/>
                  </a:endParaRPr>
                </a:p>
              </p:txBody>
            </p:sp>
          </p:grpSp>
        </p:grpSp>
      </p:grpSp>
      <p:grpSp>
        <p:nvGrpSpPr>
          <p:cNvPr id="64" name="Group 12"/>
          <p:cNvGrpSpPr>
            <a:grpSpLocks/>
          </p:cNvGrpSpPr>
          <p:nvPr/>
        </p:nvGrpSpPr>
        <p:grpSpPr bwMode="auto">
          <a:xfrm>
            <a:off x="2318888" y="3341998"/>
            <a:ext cx="5683251" cy="1413273"/>
            <a:chOff x="1487" y="1788"/>
            <a:chExt cx="3580" cy="1187"/>
          </a:xfrm>
        </p:grpSpPr>
        <p:sp>
          <p:nvSpPr>
            <p:cNvPr id="65" name="Line 13"/>
            <p:cNvSpPr>
              <a:spLocks noChangeShapeType="1"/>
            </p:cNvSpPr>
            <p:nvPr/>
          </p:nvSpPr>
          <p:spPr bwMode="auto">
            <a:xfrm flipV="1">
              <a:off x="1789" y="1928"/>
              <a:ext cx="1460" cy="13"/>
            </a:xfrm>
            <a:prstGeom prst="line">
              <a:avLst/>
            </a:prstGeom>
            <a:noFill/>
            <a:ln w="38100" cap="rnd">
              <a:solidFill>
                <a:srgbClr val="FF66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 b="1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sp>
          <p:nvSpPr>
            <p:cNvPr id="66" name="Text Box 14"/>
            <p:cNvSpPr txBox="1">
              <a:spLocks noChangeArrowheads="1"/>
            </p:cNvSpPr>
            <p:nvPr/>
          </p:nvSpPr>
          <p:spPr bwMode="auto">
            <a:xfrm>
              <a:off x="1487" y="1788"/>
              <a:ext cx="293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2000" b="1" i="1" dirty="0">
                  <a:solidFill>
                    <a:srgbClr val="FF66FF"/>
                  </a:solidFill>
                  <a:latin typeface="Times New Roman" charset="0"/>
                  <a:ea typeface="宋体" charset="-122"/>
                </a:rPr>
                <a:t>U</a:t>
              </a:r>
              <a:r>
                <a:rPr lang="en-US" altLang="zh-CN" sz="2000" b="1" i="1" baseline="-25000" dirty="0">
                  <a:solidFill>
                    <a:srgbClr val="FF66FF"/>
                  </a:solidFill>
                  <a:latin typeface="Times New Roman" charset="0"/>
                  <a:ea typeface="宋体" charset="-122"/>
                </a:rPr>
                <a:t>S</a:t>
              </a:r>
              <a:endParaRPr lang="en-US" altLang="zh-CN" sz="2000" b="1" i="1" baseline="-25000" dirty="0">
                <a:solidFill>
                  <a:srgbClr val="000000"/>
                </a:solidFill>
                <a:latin typeface="Times New Roman" charset="0"/>
                <a:ea typeface="宋体" charset="-122"/>
              </a:endParaRPr>
            </a:p>
          </p:txBody>
        </p:sp>
        <p:grpSp>
          <p:nvGrpSpPr>
            <p:cNvPr id="67" name="Group 15"/>
            <p:cNvGrpSpPr>
              <a:grpSpLocks/>
            </p:cNvGrpSpPr>
            <p:nvPr/>
          </p:nvGrpSpPr>
          <p:grpSpPr bwMode="auto">
            <a:xfrm>
              <a:off x="1780" y="1800"/>
              <a:ext cx="3287" cy="1175"/>
              <a:chOff x="1780" y="1800"/>
              <a:chExt cx="3287" cy="1175"/>
            </a:xfrm>
          </p:grpSpPr>
          <p:sp>
            <p:nvSpPr>
              <p:cNvPr id="68" name="Freeform 16"/>
              <p:cNvSpPr>
                <a:spLocks/>
              </p:cNvSpPr>
              <p:nvPr/>
            </p:nvSpPr>
            <p:spPr bwMode="auto">
              <a:xfrm>
                <a:off x="1780" y="1972"/>
                <a:ext cx="1469" cy="1003"/>
              </a:xfrm>
              <a:custGeom>
                <a:avLst/>
                <a:gdLst>
                  <a:gd name="T0" fmla="*/ 0 w 1344"/>
                  <a:gd name="T1" fmla="*/ 344 h 344"/>
                  <a:gd name="T2" fmla="*/ 288 w 1344"/>
                  <a:gd name="T3" fmla="*/ 152 h 344"/>
                  <a:gd name="T4" fmla="*/ 624 w 1344"/>
                  <a:gd name="T5" fmla="*/ 56 h 344"/>
                  <a:gd name="T6" fmla="*/ 1104 w 1344"/>
                  <a:gd name="T7" fmla="*/ 8 h 344"/>
                  <a:gd name="T8" fmla="*/ 1344 w 1344"/>
                  <a:gd name="T9" fmla="*/ 8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4" h="344">
                    <a:moveTo>
                      <a:pt x="0" y="344"/>
                    </a:moveTo>
                    <a:cubicBezTo>
                      <a:pt x="92" y="272"/>
                      <a:pt x="184" y="200"/>
                      <a:pt x="288" y="152"/>
                    </a:cubicBezTo>
                    <a:cubicBezTo>
                      <a:pt x="392" y="104"/>
                      <a:pt x="488" y="80"/>
                      <a:pt x="624" y="56"/>
                    </a:cubicBezTo>
                    <a:cubicBezTo>
                      <a:pt x="760" y="32"/>
                      <a:pt x="984" y="16"/>
                      <a:pt x="1104" y="8"/>
                    </a:cubicBezTo>
                    <a:cubicBezTo>
                      <a:pt x="1224" y="0"/>
                      <a:pt x="1304" y="8"/>
                      <a:pt x="1344" y="8"/>
                    </a:cubicBezTo>
                  </a:path>
                </a:pathLst>
              </a:custGeom>
              <a:noFill/>
              <a:ln w="38100" cap="flat" cmpd="sng">
                <a:solidFill>
                  <a:srgbClr val="FF66CC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000" b="1">
                  <a:solidFill>
                    <a:srgbClr val="000000"/>
                  </a:solidFill>
                  <a:latin typeface="Times New Roman" charset="0"/>
                  <a:ea typeface="宋体" charset="-122"/>
                </a:endParaRPr>
              </a:p>
            </p:txBody>
          </p:sp>
          <p:sp>
            <p:nvSpPr>
              <p:cNvPr id="69" name="AutoShape 17"/>
              <p:cNvSpPr>
                <a:spLocks noChangeArrowheads="1"/>
              </p:cNvSpPr>
              <p:nvPr/>
            </p:nvSpPr>
            <p:spPr bwMode="auto">
              <a:xfrm>
                <a:off x="4077" y="1800"/>
                <a:ext cx="990" cy="327"/>
              </a:xfrm>
              <a:prstGeom prst="wedgeRectCallout">
                <a:avLst>
                  <a:gd name="adj1" fmla="val -176354"/>
                  <a:gd name="adj2" fmla="val 23131"/>
                </a:avLst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zh-CN" altLang="en-US" b="1" dirty="0">
                    <a:solidFill>
                      <a:srgbClr val="000000"/>
                    </a:solidFill>
                    <a:latin typeface="Times New Roman" charset="0"/>
                    <a:ea typeface="宋体" charset="-122"/>
                  </a:rPr>
                  <a:t>零状态响应</a:t>
                </a:r>
                <a:endParaRPr lang="zh-CN" altLang="en-US" b="1" dirty="0">
                  <a:solidFill>
                    <a:srgbClr val="FF3300"/>
                  </a:solidFill>
                  <a:latin typeface="Times New Roman" charset="0"/>
                  <a:ea typeface="宋体" charset="-122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2376336" y="2626270"/>
            <a:ext cx="5625802" cy="1545277"/>
            <a:chOff x="3388514" y="2476158"/>
            <a:chExt cx="5625802" cy="1545277"/>
          </a:xfrm>
        </p:grpSpPr>
        <p:sp>
          <p:nvSpPr>
            <p:cNvPr id="71" name="AutoShape 20"/>
            <p:cNvSpPr>
              <a:spLocks noChangeArrowheads="1"/>
            </p:cNvSpPr>
            <p:nvPr/>
          </p:nvSpPr>
          <p:spPr bwMode="auto">
            <a:xfrm>
              <a:off x="7411609" y="2476158"/>
              <a:ext cx="1602707" cy="398270"/>
            </a:xfrm>
            <a:prstGeom prst="wedgeRectCallout">
              <a:avLst>
                <a:gd name="adj1" fmla="val -162649"/>
                <a:gd name="adj2" fmla="val 179438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b="1" dirty="0">
                  <a:solidFill>
                    <a:srgbClr val="000000"/>
                  </a:solidFill>
                  <a:latin typeface="Times New Roman" charset="0"/>
                  <a:ea typeface="宋体" charset="-122"/>
                </a:rPr>
                <a:t>全响应</a:t>
              </a:r>
              <a:endParaRPr lang="zh-CN" altLang="en-US" b="1" dirty="0">
                <a:solidFill>
                  <a:srgbClr val="FF3300"/>
                </a:solidFill>
                <a:latin typeface="Times New Roman" charset="0"/>
                <a:ea typeface="宋体" charset="-122"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3388514" y="3358574"/>
              <a:ext cx="2739727" cy="662861"/>
              <a:chOff x="2909306" y="3123723"/>
              <a:chExt cx="2739727" cy="662861"/>
            </a:xfrm>
          </p:grpSpPr>
          <p:sp>
            <p:nvSpPr>
              <p:cNvPr id="73" name="Freeform 18"/>
              <p:cNvSpPr>
                <a:spLocks/>
              </p:cNvSpPr>
              <p:nvPr/>
            </p:nvSpPr>
            <p:spPr bwMode="auto">
              <a:xfrm>
                <a:off x="3288719" y="3123723"/>
                <a:ext cx="2360314" cy="662861"/>
              </a:xfrm>
              <a:custGeom>
                <a:avLst/>
                <a:gdLst>
                  <a:gd name="T0" fmla="*/ 0 w 1344"/>
                  <a:gd name="T1" fmla="*/ 344 h 344"/>
                  <a:gd name="T2" fmla="*/ 288 w 1344"/>
                  <a:gd name="T3" fmla="*/ 152 h 344"/>
                  <a:gd name="T4" fmla="*/ 624 w 1344"/>
                  <a:gd name="T5" fmla="*/ 56 h 344"/>
                  <a:gd name="T6" fmla="*/ 1104 w 1344"/>
                  <a:gd name="T7" fmla="*/ 8 h 344"/>
                  <a:gd name="T8" fmla="*/ 1344 w 1344"/>
                  <a:gd name="T9" fmla="*/ 8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4" h="344">
                    <a:moveTo>
                      <a:pt x="0" y="344"/>
                    </a:moveTo>
                    <a:cubicBezTo>
                      <a:pt x="92" y="272"/>
                      <a:pt x="184" y="200"/>
                      <a:pt x="288" y="152"/>
                    </a:cubicBezTo>
                    <a:cubicBezTo>
                      <a:pt x="392" y="104"/>
                      <a:pt x="488" y="80"/>
                      <a:pt x="624" y="56"/>
                    </a:cubicBezTo>
                    <a:cubicBezTo>
                      <a:pt x="760" y="32"/>
                      <a:pt x="984" y="16"/>
                      <a:pt x="1104" y="8"/>
                    </a:cubicBezTo>
                    <a:cubicBezTo>
                      <a:pt x="1224" y="0"/>
                      <a:pt x="1304" y="8"/>
                      <a:pt x="1344" y="8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000" b="1">
                  <a:solidFill>
                    <a:srgbClr val="000000"/>
                  </a:solidFill>
                  <a:latin typeface="Times New Roman" charset="0"/>
                  <a:ea typeface="宋体" charset="-122"/>
                </a:endParaRPr>
              </a:p>
            </p:txBody>
          </p:sp>
          <p:sp>
            <p:nvSpPr>
              <p:cNvPr id="74" name="Line 19"/>
              <p:cNvSpPr>
                <a:spLocks noChangeShapeType="1"/>
              </p:cNvSpPr>
              <p:nvPr/>
            </p:nvSpPr>
            <p:spPr bwMode="auto">
              <a:xfrm>
                <a:off x="2909306" y="3768129"/>
                <a:ext cx="42545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000" b="1">
                  <a:solidFill>
                    <a:srgbClr val="000000"/>
                  </a:solidFill>
                  <a:latin typeface="Times New Roman" charset="0"/>
                  <a:ea typeface="宋体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516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76565" y="372054"/>
            <a:ext cx="7874570" cy="4382158"/>
            <a:chOff x="3202792" y="1964366"/>
            <a:chExt cx="4775253" cy="4138510"/>
          </a:xfrm>
        </p:grpSpPr>
        <p:sp>
          <p:nvSpPr>
            <p:cNvPr id="7" name="Text Box 32"/>
            <p:cNvSpPr txBox="1">
              <a:spLocks noChangeArrowheads="1"/>
            </p:cNvSpPr>
            <p:nvPr/>
          </p:nvSpPr>
          <p:spPr bwMode="auto">
            <a:xfrm>
              <a:off x="3633923" y="2125013"/>
              <a:ext cx="4344122" cy="397786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3333FF"/>
              </a:solidFill>
              <a:miter lim="800000"/>
              <a:headEnd/>
              <a:tailEnd/>
            </a:ln>
            <a:effectLst/>
          </p:spPr>
          <p:txBody>
            <a:bodyPr wrap="square" anchor="ctr" anchorCtr="0">
              <a:no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ctr"/>
              <a:endParaRPr lang="zh-CN" altLang="en-US" sz="2400" dirty="0">
                <a:latin typeface="Times New Roman" charset="0"/>
                <a:ea typeface="宋体" charset="-122"/>
              </a:endParaRPr>
            </a:p>
          </p:txBody>
        </p:sp>
        <p:sp>
          <p:nvSpPr>
            <p:cNvPr id="8" name="Text Box 44"/>
            <p:cNvSpPr txBox="1">
              <a:spLocks noChangeArrowheads="1"/>
            </p:cNvSpPr>
            <p:nvPr/>
          </p:nvSpPr>
          <p:spPr bwMode="auto">
            <a:xfrm>
              <a:off x="3202792" y="1964366"/>
              <a:ext cx="862262" cy="563547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+mn-ea"/>
                  <a:ea typeface="+mn-ea"/>
                </a:rPr>
                <a:t>小结</a:t>
              </a:r>
              <a:endParaRPr kumimoji="1" lang="zh-CN" altLang="en-US" sz="24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654339" name="Text Box 3"/>
          <p:cNvSpPr txBox="1">
            <a:spLocks noChangeArrowheads="1"/>
          </p:cNvSpPr>
          <p:nvPr/>
        </p:nvSpPr>
        <p:spPr bwMode="auto">
          <a:xfrm>
            <a:off x="1331640" y="892015"/>
            <a:ext cx="6635750" cy="319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81000" indent="-381000">
              <a:defRPr kumimoji="1" sz="2400">
                <a:solidFill>
                  <a:schemeClr val="tx1"/>
                </a:solidFill>
                <a:latin typeface="Times New Roman" charset="0"/>
                <a:ea typeface="宋体" charset="-122"/>
              </a:defRPr>
            </a:lvl1pPr>
            <a:lvl2pPr marL="571500">
              <a:defRPr kumimoji="1" sz="2400">
                <a:solidFill>
                  <a:schemeClr val="tx1"/>
                </a:solidFill>
                <a:latin typeface="Times New Roman" charset="0"/>
                <a:ea typeface="宋体" charset="-122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charset="0"/>
                <a:ea typeface="宋体" charset="-122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charset="0"/>
                <a:ea typeface="宋体" charset="-122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charset="0"/>
                <a:ea typeface="宋体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宋体" charset="-122"/>
              </a:defRPr>
            </a:lvl9pPr>
          </a:lstStyle>
          <a:p>
            <a:pPr marL="0" indent="457200" algn="just">
              <a:lnSpc>
                <a:spcPct val="120000"/>
              </a:lnSpc>
              <a:spcBef>
                <a:spcPts val="0"/>
              </a:spcBef>
            </a:pPr>
            <a:r>
              <a:rPr lang="zh-CN" altLang="en-US" b="1" dirty="0">
                <a:solidFill>
                  <a:srgbClr val="000000"/>
                </a:solidFill>
                <a:latin typeface="+mn-lt"/>
                <a:ea typeface="+mn-ea"/>
              </a:rPr>
              <a:t>全响应的有不同的分解方法</a:t>
            </a:r>
            <a:endParaRPr lang="en-US" altLang="zh-CN" b="1" dirty="0">
              <a:solidFill>
                <a:srgbClr val="000000"/>
              </a:solidFill>
              <a:latin typeface="+mn-lt"/>
              <a:ea typeface="+mn-ea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Clr>
                <a:srgbClr val="3333FF"/>
              </a:buClr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+mn-lt"/>
                <a:ea typeface="+mn-ea"/>
              </a:rPr>
              <a:t>按</a:t>
            </a:r>
            <a:r>
              <a:rPr lang="zh-CN" altLang="en-US" b="1" dirty="0">
                <a:solidFill>
                  <a:srgbClr val="FF3399"/>
                </a:solidFill>
                <a:latin typeface="+mn-lt"/>
                <a:ea typeface="+mn-ea"/>
              </a:rPr>
              <a:t>响应的能量来源</a:t>
            </a:r>
            <a:r>
              <a:rPr lang="zh-CN" altLang="en-US" b="1" dirty="0">
                <a:latin typeface="+mn-lt"/>
                <a:ea typeface="+mn-ea"/>
              </a:rPr>
              <a:t>不同</a:t>
            </a:r>
            <a:r>
              <a:rPr lang="zh-CN" altLang="en-US" b="1" dirty="0">
                <a:solidFill>
                  <a:srgbClr val="000000"/>
                </a:solidFill>
                <a:latin typeface="+mn-lt"/>
                <a:ea typeface="+mn-ea"/>
              </a:rPr>
              <a:t>分：</a:t>
            </a:r>
            <a:endParaRPr lang="en-US" altLang="zh-CN" b="1" dirty="0">
              <a:solidFill>
                <a:srgbClr val="000000"/>
              </a:solidFill>
              <a:latin typeface="+mn-lt"/>
              <a:ea typeface="+mn-ea"/>
            </a:endParaRPr>
          </a:p>
          <a:p>
            <a:pPr marL="1447800" lvl="4" algn="just">
              <a:lnSpc>
                <a:spcPct val="120000"/>
              </a:lnSpc>
              <a:spcBef>
                <a:spcPts val="0"/>
              </a:spcBef>
              <a:buClr>
                <a:srgbClr val="3333FF"/>
              </a:buClr>
            </a:pPr>
            <a:r>
              <a:rPr lang="zh-CN" altLang="en-US" b="1" dirty="0">
                <a:solidFill>
                  <a:srgbClr val="000000"/>
                </a:solidFill>
                <a:latin typeface="+mn-lt"/>
                <a:ea typeface="+mn-ea"/>
              </a:rPr>
              <a:t>全响应</a:t>
            </a:r>
            <a:r>
              <a:rPr lang="en-US" altLang="zh-CN" b="1" dirty="0">
                <a:solidFill>
                  <a:srgbClr val="000000"/>
                </a:solidFill>
                <a:latin typeface="+mn-lt"/>
                <a:ea typeface="+mn-ea"/>
              </a:rPr>
              <a:t>=</a:t>
            </a:r>
            <a:r>
              <a:rPr lang="zh-CN" altLang="en-US" b="1" dirty="0">
                <a:solidFill>
                  <a:srgbClr val="000000"/>
                </a:solidFill>
                <a:latin typeface="+mn-lt"/>
                <a:ea typeface="+mn-ea"/>
              </a:rPr>
              <a:t>零输入响应</a:t>
            </a:r>
            <a:r>
              <a:rPr lang="en-US" altLang="zh-CN" b="1" dirty="0">
                <a:solidFill>
                  <a:srgbClr val="000000"/>
                </a:solidFill>
                <a:latin typeface="+mn-lt"/>
                <a:ea typeface="+mn-ea"/>
              </a:rPr>
              <a:t>+</a:t>
            </a:r>
            <a:r>
              <a:rPr lang="zh-CN" altLang="en-US" b="1" dirty="0">
                <a:solidFill>
                  <a:srgbClr val="000000"/>
                </a:solidFill>
                <a:latin typeface="+mn-lt"/>
                <a:ea typeface="+mn-ea"/>
              </a:rPr>
              <a:t>零状态响应</a:t>
            </a:r>
            <a:endParaRPr lang="en-US" altLang="zh-CN" b="1" dirty="0">
              <a:solidFill>
                <a:srgbClr val="000000"/>
              </a:solidFill>
              <a:latin typeface="+mn-lt"/>
              <a:ea typeface="+mn-ea"/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Clr>
                <a:srgbClr val="3333FF"/>
              </a:buClr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+mn-lt"/>
                <a:ea typeface="+mn-ea"/>
              </a:rPr>
              <a:t>按</a:t>
            </a:r>
            <a:r>
              <a:rPr lang="zh-CN" altLang="en-US" b="1" dirty="0">
                <a:solidFill>
                  <a:srgbClr val="FF3399"/>
                </a:solidFill>
                <a:latin typeface="+mn-lt"/>
                <a:ea typeface="+mn-ea"/>
              </a:rPr>
              <a:t>电路的响应形式</a:t>
            </a:r>
            <a:r>
              <a:rPr lang="zh-CN" altLang="en-US" b="1" dirty="0">
                <a:solidFill>
                  <a:srgbClr val="000000"/>
                </a:solidFill>
                <a:latin typeface="+mn-lt"/>
                <a:ea typeface="+mn-ea"/>
              </a:rPr>
              <a:t>分：</a:t>
            </a:r>
            <a:endParaRPr lang="en-US" altLang="zh-CN" b="1" dirty="0">
              <a:solidFill>
                <a:srgbClr val="000000"/>
              </a:solidFill>
              <a:latin typeface="+mn-lt"/>
              <a:ea typeface="+mn-ea"/>
            </a:endParaRPr>
          </a:p>
          <a:p>
            <a:pPr marL="1447800" lvl="4" algn="just">
              <a:lnSpc>
                <a:spcPct val="120000"/>
              </a:lnSpc>
              <a:spcBef>
                <a:spcPts val="0"/>
              </a:spcBef>
              <a:buClr>
                <a:srgbClr val="3333FF"/>
              </a:buClr>
            </a:pPr>
            <a:r>
              <a:rPr lang="zh-CN" altLang="en-US" b="1" dirty="0">
                <a:solidFill>
                  <a:srgbClr val="000000"/>
                </a:solidFill>
              </a:rPr>
              <a:t>全响应</a:t>
            </a:r>
            <a:r>
              <a:rPr lang="en-US" altLang="zh-CN" b="1" dirty="0">
                <a:solidFill>
                  <a:srgbClr val="000000"/>
                </a:solidFill>
              </a:rPr>
              <a:t>=</a:t>
            </a:r>
            <a:r>
              <a:rPr lang="zh-CN" altLang="en-US" b="1" dirty="0">
                <a:solidFill>
                  <a:srgbClr val="000000"/>
                </a:solidFill>
              </a:rPr>
              <a:t>强制响应</a:t>
            </a:r>
            <a:r>
              <a:rPr lang="en-US" altLang="zh-CN" b="1" dirty="0">
                <a:solidFill>
                  <a:srgbClr val="000000"/>
                </a:solidFill>
              </a:rPr>
              <a:t>+</a:t>
            </a:r>
            <a:r>
              <a:rPr lang="zh-CN" altLang="en-US" b="1" dirty="0">
                <a:solidFill>
                  <a:srgbClr val="000000"/>
                </a:solidFill>
              </a:rPr>
              <a:t>固有（自然）响应</a:t>
            </a:r>
            <a:endParaRPr lang="en-US" altLang="zh-CN" b="1" dirty="0">
              <a:solidFill>
                <a:srgbClr val="000000"/>
              </a:solidFill>
            </a:endParaRP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Clr>
                <a:srgbClr val="3333FF"/>
              </a:buClr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</a:rPr>
              <a:t>按</a:t>
            </a:r>
            <a:r>
              <a:rPr lang="zh-CN" altLang="en-US" b="1" dirty="0">
                <a:solidFill>
                  <a:srgbClr val="FF3399"/>
                </a:solidFill>
              </a:rPr>
              <a:t>电路的响应特性</a:t>
            </a:r>
            <a:r>
              <a:rPr lang="zh-CN" altLang="en-US" b="1" dirty="0">
                <a:solidFill>
                  <a:srgbClr val="000000"/>
                </a:solidFill>
              </a:rPr>
              <a:t>分：</a:t>
            </a:r>
            <a:endParaRPr lang="en-US" altLang="zh-CN" b="1" dirty="0">
              <a:solidFill>
                <a:srgbClr val="000000"/>
              </a:solidFill>
            </a:endParaRPr>
          </a:p>
          <a:p>
            <a:pPr marL="1447800" lvl="4" algn="just">
              <a:lnSpc>
                <a:spcPct val="120000"/>
              </a:lnSpc>
              <a:spcBef>
                <a:spcPts val="0"/>
              </a:spcBef>
              <a:buClr>
                <a:srgbClr val="3333FF"/>
              </a:buClr>
            </a:pPr>
            <a:r>
              <a:rPr lang="zh-CN" altLang="en-US" b="1" dirty="0">
                <a:solidFill>
                  <a:srgbClr val="000000"/>
                </a:solidFill>
              </a:rPr>
              <a:t>全响应</a:t>
            </a:r>
            <a:r>
              <a:rPr lang="en-US" altLang="zh-CN" b="1" dirty="0">
                <a:solidFill>
                  <a:srgbClr val="000000"/>
                </a:solidFill>
              </a:rPr>
              <a:t>=</a:t>
            </a:r>
            <a:r>
              <a:rPr lang="zh-CN" altLang="en-US" b="1" dirty="0">
                <a:solidFill>
                  <a:srgbClr val="000000"/>
                </a:solidFill>
              </a:rPr>
              <a:t>稳态响应</a:t>
            </a:r>
            <a:r>
              <a:rPr lang="en-US" altLang="zh-CN" b="1" dirty="0">
                <a:solidFill>
                  <a:srgbClr val="000000"/>
                </a:solidFill>
              </a:rPr>
              <a:t>+</a:t>
            </a:r>
            <a:r>
              <a:rPr lang="zh-CN" altLang="en-US" b="1" dirty="0">
                <a:solidFill>
                  <a:srgbClr val="000000"/>
                </a:solidFill>
              </a:rPr>
              <a:t>暂态响应</a:t>
            </a:r>
          </a:p>
        </p:txBody>
      </p:sp>
    </p:spTree>
    <p:extLst>
      <p:ext uri="{BB962C8B-B14F-4D97-AF65-F5344CB8AC3E}">
        <p14:creationId xmlns:p14="http://schemas.microsoft.com/office/powerpoint/2010/main" val="30461108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5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5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5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433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000100" y="267494"/>
            <a:ext cx="6286519" cy="4643452"/>
            <a:chOff x="1000100" y="357172"/>
            <a:chExt cx="6286519" cy="4643452"/>
          </a:xfrm>
        </p:grpSpPr>
        <p:pic>
          <p:nvPicPr>
            <p:cNvPr id="3" name="Picture 2" descr="BJ_0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矩形 3"/>
            <p:cNvSpPr/>
            <p:nvPr/>
          </p:nvSpPr>
          <p:spPr>
            <a:xfrm>
              <a:off x="2122756" y="1785932"/>
              <a:ext cx="4544835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THE  END</a:t>
              </a:r>
              <a:endParaRPr lang="zh-CN" altLang="en-US" sz="7200" b="1" cap="none" spc="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06669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 bwMode="auto">
          <a:xfrm>
            <a:off x="28788" y="-58318"/>
            <a:ext cx="4896544" cy="914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rtlCol="0" anchor="ctr" anchorCtr="0">
            <a:noAutofit/>
          </a:bodyPr>
          <a:lstStyle/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zh-CN" altLang="en-US" sz="2400" b="1" dirty="0"/>
              <a:t>判断零输入，零状态，全响应：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1633048" y="825719"/>
            <a:ext cx="69127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FF"/>
                </a:solidFill>
                <a:latin typeface="Times New Roman" pitchFamily="18" charset="0"/>
              </a:rPr>
              <a:t>外激励</a:t>
            </a:r>
            <a:r>
              <a:rPr kumimoji="1" lang="en-US" altLang="zh-CN" sz="2400" b="1" dirty="0">
                <a:solidFill>
                  <a:srgbClr val="0000FF"/>
                </a:solidFill>
                <a:latin typeface="Times New Roman" pitchFamily="18" charset="0"/>
              </a:rPr>
              <a:t>:</a:t>
            </a:r>
            <a:r>
              <a:rPr kumimoji="1" lang="zh-CN" altLang="en-US" sz="2400" b="1" u="sng" dirty="0">
                <a:solidFill>
                  <a:srgbClr val="FF9900"/>
                </a:solidFill>
                <a:latin typeface="Times New Roman" pitchFamily="18" charset="0"/>
              </a:rPr>
              <a:t>换路后或开关动作后</a:t>
            </a:r>
            <a:r>
              <a:rPr kumimoji="1" lang="zh-CN" altLang="en-US" sz="2400" b="1" dirty="0">
                <a:solidFill>
                  <a:srgbClr val="FF0000"/>
                </a:solidFill>
                <a:latin typeface="Times New Roman" pitchFamily="18" charset="0"/>
              </a:rPr>
              <a:t>（</a:t>
            </a:r>
            <a:r>
              <a:rPr kumimoji="1" lang="en-US" altLang="zh-CN" sz="2400" b="1" dirty="0">
                <a:solidFill>
                  <a:srgbClr val="FF0000"/>
                </a:solidFill>
                <a:latin typeface="Times New Roman" pitchFamily="18" charset="0"/>
              </a:rPr>
              <a:t>t&gt;0</a:t>
            </a:r>
            <a:r>
              <a:rPr kumimoji="1" lang="zh-CN" altLang="en-US" sz="2400" b="1" dirty="0">
                <a:solidFill>
                  <a:srgbClr val="FF0000"/>
                </a:solidFill>
                <a:latin typeface="Times New Roman" pitchFamily="18" charset="0"/>
              </a:rPr>
              <a:t>）</a:t>
            </a:r>
            <a:r>
              <a:rPr kumimoji="1" lang="zh-CN" altLang="en-US" sz="2400" b="1" dirty="0">
                <a:latin typeface="Times New Roman" pitchFamily="18" charset="0"/>
              </a:rPr>
              <a:t>是否有</a:t>
            </a:r>
            <a:r>
              <a:rPr kumimoji="1" lang="zh-CN" altLang="en-US" sz="2400" b="1" dirty="0">
                <a:solidFill>
                  <a:srgbClr val="FF0000"/>
                </a:solidFill>
                <a:latin typeface="Times New Roman" pitchFamily="18" charset="0"/>
              </a:rPr>
              <a:t>独立源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1679471" y="1469489"/>
            <a:ext cx="684855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FF"/>
                </a:solidFill>
                <a:latin typeface="Times New Roman" pitchFamily="18" charset="0"/>
              </a:rPr>
              <a:t>内激励</a:t>
            </a:r>
            <a:r>
              <a:rPr kumimoji="1" lang="en-US" altLang="zh-CN" sz="2400" b="1" dirty="0">
                <a:solidFill>
                  <a:srgbClr val="0000FF"/>
                </a:solidFill>
                <a:latin typeface="Times New Roman" pitchFamily="18" charset="0"/>
              </a:rPr>
              <a:t>:</a:t>
            </a:r>
            <a:r>
              <a:rPr kumimoji="1" lang="zh-CN" altLang="en-US" sz="2400" b="1" dirty="0">
                <a:latin typeface="Times New Roman" pitchFamily="18" charset="0"/>
              </a:rPr>
              <a:t>元件的初始储能，即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</a:rPr>
              <a:t>初始状态</a:t>
            </a:r>
            <a:r>
              <a:rPr lang="zh-CN" altLang="en-US" b="1" dirty="0">
                <a:latin typeface="Times New Roman" pitchFamily="18" charset="0"/>
              </a:rPr>
              <a:t>是否为</a:t>
            </a:r>
            <a:r>
              <a:rPr lang="en-US" altLang="zh-CN" b="1" dirty="0">
                <a:latin typeface="Times New Roman" pitchFamily="18" charset="0"/>
              </a:rPr>
              <a:t>0</a:t>
            </a:r>
            <a:r>
              <a:rPr lang="zh-CN" altLang="en-US" b="1" dirty="0">
                <a:latin typeface="Times New Roman" pitchFamily="18" charset="0"/>
              </a:rPr>
              <a:t>，即</a:t>
            </a:r>
            <a:r>
              <a:rPr lang="zh-CN" altLang="en-US" b="1" u="sng" dirty="0">
                <a:solidFill>
                  <a:srgbClr val="FF9900"/>
                </a:solidFill>
                <a:latin typeface="Times New Roman" pitchFamily="18" charset="0"/>
              </a:rPr>
              <a:t>未换路或开关未动作</a:t>
            </a:r>
            <a:r>
              <a:rPr lang="zh-CN" altLang="en-US" b="1" dirty="0">
                <a:latin typeface="Times New Roman" pitchFamily="18" charset="0"/>
              </a:rPr>
              <a:t>，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</a:rPr>
              <a:t>t=0</a:t>
            </a:r>
            <a:r>
              <a:rPr lang="en-US" altLang="zh-CN" b="1" baseline="30000" dirty="0">
                <a:solidFill>
                  <a:srgbClr val="FF0000"/>
                </a:solidFill>
                <a:latin typeface="Times New Roman" pitchFamily="18" charset="0"/>
              </a:rPr>
              <a:t>-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</a:rPr>
              <a:t>时）</a:t>
            </a:r>
            <a:r>
              <a:rPr lang="zh-CN" altLang="en-US" b="1" dirty="0">
                <a:latin typeface="Times New Roman" pitchFamily="18" charset="0"/>
              </a:rPr>
              <a:t>去判别，</a:t>
            </a:r>
            <a:r>
              <a:rPr lang="en-US" altLang="zh-CN" b="1" i="1" dirty="0">
                <a:solidFill>
                  <a:srgbClr val="FF0000"/>
                </a:solidFill>
                <a:latin typeface="Times New Roman" charset="0"/>
                <a:ea typeface="宋体" charset="-122"/>
              </a:rPr>
              <a:t> 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charset="0"/>
                <a:ea typeface="宋体" charset="-122"/>
              </a:rPr>
              <a:t>u</a:t>
            </a:r>
            <a:r>
              <a:rPr lang="en-US" altLang="zh-CN" b="1" baseline="-25000" dirty="0" err="1">
                <a:solidFill>
                  <a:srgbClr val="FF0000"/>
                </a:solidFill>
                <a:latin typeface="Times New Roman" charset="0"/>
                <a:ea typeface="宋体" charset="-122"/>
              </a:rPr>
              <a:t>C</a:t>
            </a:r>
            <a:r>
              <a:rPr lang="en-US" altLang="zh-CN" b="1" i="1" baseline="-25000" dirty="0">
                <a:solidFill>
                  <a:srgbClr val="FF0000"/>
                </a:solidFill>
                <a:latin typeface="Times New Roman" charset="0"/>
                <a:ea typeface="宋体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  <a:ea typeface="宋体" charset="-122"/>
              </a:rPr>
              <a:t>(0</a:t>
            </a:r>
            <a:r>
              <a:rPr lang="en-US" altLang="zh-CN" b="1" baseline="30000" dirty="0">
                <a:solidFill>
                  <a:srgbClr val="FF0000"/>
                </a:solidFill>
                <a:latin typeface="Times New Roman" charset="0"/>
                <a:ea typeface="宋体" charset="-122"/>
                <a:sym typeface="Symbol" pitchFamily="18" charset="2"/>
              </a:rPr>
              <a:t>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  <a:ea typeface="宋体" charset="-122"/>
              </a:rPr>
              <a:t>)=0?,</a:t>
            </a:r>
            <a:r>
              <a:rPr lang="en-US" altLang="zh-CN" b="1" i="1" dirty="0">
                <a:solidFill>
                  <a:srgbClr val="FF0000"/>
                </a:solidFill>
                <a:latin typeface="Times New Roman" charset="0"/>
                <a:ea typeface="宋体" charset="-122"/>
              </a:rPr>
              <a:t> </a:t>
            </a:r>
            <a:r>
              <a:rPr lang="en-US" altLang="zh-CN" b="1" i="1" dirty="0" err="1">
                <a:solidFill>
                  <a:srgbClr val="FF0000"/>
                </a:solidFill>
                <a:latin typeface="Times New Roman" charset="0"/>
                <a:ea typeface="宋体" charset="-122"/>
              </a:rPr>
              <a:t>i</a:t>
            </a:r>
            <a:r>
              <a:rPr lang="en-US" altLang="zh-CN" b="1" baseline="-25000" dirty="0" err="1">
                <a:solidFill>
                  <a:srgbClr val="FF0000"/>
                </a:solidFill>
                <a:latin typeface="Times New Roman" charset="0"/>
                <a:ea typeface="宋体" charset="-122"/>
              </a:rPr>
              <a:t>L</a:t>
            </a:r>
            <a:r>
              <a:rPr lang="en-US" altLang="zh-CN" b="1" i="1" baseline="-25000" dirty="0">
                <a:solidFill>
                  <a:srgbClr val="FF0000"/>
                </a:solidFill>
                <a:latin typeface="Times New Roman" charset="0"/>
                <a:ea typeface="宋体" charset="-122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  <a:ea typeface="宋体" charset="-122"/>
              </a:rPr>
              <a:t>(0</a:t>
            </a:r>
            <a:r>
              <a:rPr lang="en-US" altLang="zh-CN" b="1" baseline="30000" dirty="0">
                <a:solidFill>
                  <a:srgbClr val="FF0000"/>
                </a:solidFill>
                <a:latin typeface="Times New Roman" charset="0"/>
                <a:ea typeface="宋体" charset="-122"/>
                <a:sym typeface="Symbol" pitchFamily="18" charset="2"/>
              </a:rPr>
              <a:t>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  <a:ea typeface="宋体" charset="-122"/>
              </a:rPr>
              <a:t>)=0?</a:t>
            </a:r>
            <a:endParaRPr kumimoji="1" lang="zh-CN" altLang="en-US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28200" y="930374"/>
            <a:ext cx="1133481" cy="1168400"/>
            <a:chOff x="805194" y="3405159"/>
            <a:chExt cx="1133481" cy="1168400"/>
          </a:xfrm>
        </p:grpSpPr>
        <p:sp>
          <p:nvSpPr>
            <p:cNvPr id="27" name="Text Box 4"/>
            <p:cNvSpPr txBox="1">
              <a:spLocks noChangeArrowheads="1"/>
            </p:cNvSpPr>
            <p:nvPr/>
          </p:nvSpPr>
          <p:spPr bwMode="auto">
            <a:xfrm>
              <a:off x="805194" y="3573860"/>
              <a:ext cx="1003300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eaLnBrk="0" hangingPunct="0">
                <a:spcBef>
                  <a:spcPct val="50000"/>
                </a:spcBef>
              </a:pPr>
              <a:r>
                <a:rPr kumimoji="1" lang="zh-CN" altLang="en-US" sz="2400" b="1" dirty="0">
                  <a:latin typeface="Times New Roman" pitchFamily="18" charset="0"/>
                </a:rPr>
                <a:t>两类激励</a:t>
              </a:r>
            </a:p>
          </p:txBody>
        </p:sp>
        <p:sp>
          <p:nvSpPr>
            <p:cNvPr id="28" name="AutoShape 5"/>
            <p:cNvSpPr>
              <a:spLocks/>
            </p:cNvSpPr>
            <p:nvPr/>
          </p:nvSpPr>
          <p:spPr bwMode="auto">
            <a:xfrm>
              <a:off x="1684675" y="3405159"/>
              <a:ext cx="254000" cy="1168400"/>
            </a:xfrm>
            <a:prstGeom prst="leftBrace">
              <a:avLst>
                <a:gd name="adj1" fmla="val 38333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683568" y="2669818"/>
            <a:ext cx="80217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accent2"/>
                </a:solidFill>
              </a:rPr>
              <a:t>零输入响应</a:t>
            </a:r>
            <a:r>
              <a:rPr lang="en-US" altLang="zh-CN" b="1" dirty="0">
                <a:solidFill>
                  <a:schemeClr val="accent2"/>
                </a:solidFill>
              </a:rPr>
              <a:t>:</a:t>
            </a:r>
            <a:r>
              <a:rPr lang="zh-CN" altLang="en-US" b="1" dirty="0">
                <a:solidFill>
                  <a:srgbClr val="FF0000"/>
                </a:solidFill>
              </a:rPr>
              <a:t>无</a:t>
            </a:r>
            <a:r>
              <a:rPr lang="zh-CN" altLang="en-US" b="1" dirty="0"/>
              <a:t>独立源（外激励），</a:t>
            </a:r>
            <a:r>
              <a:rPr lang="zh-CN" altLang="en-US" b="1" dirty="0">
                <a:solidFill>
                  <a:srgbClr val="FF0000"/>
                </a:solidFill>
              </a:rPr>
              <a:t>有</a:t>
            </a:r>
            <a:r>
              <a:rPr lang="zh-CN" altLang="en-US" b="1" dirty="0"/>
              <a:t>初始状态（内激励）</a:t>
            </a:r>
          </a:p>
        </p:txBody>
      </p:sp>
      <p:sp>
        <p:nvSpPr>
          <p:cNvPr id="31" name="矩形 30"/>
          <p:cNvSpPr/>
          <p:nvPr/>
        </p:nvSpPr>
        <p:spPr>
          <a:xfrm>
            <a:off x="683567" y="3070757"/>
            <a:ext cx="80217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accent2"/>
                </a:solidFill>
              </a:rPr>
              <a:t>零状态响应</a:t>
            </a:r>
            <a:r>
              <a:rPr lang="en-US" altLang="zh-CN" b="1" dirty="0">
                <a:solidFill>
                  <a:schemeClr val="accent2"/>
                </a:solidFill>
              </a:rPr>
              <a:t>:</a:t>
            </a:r>
            <a:r>
              <a:rPr lang="zh-CN" altLang="en-US" b="1" dirty="0">
                <a:solidFill>
                  <a:srgbClr val="FF0000"/>
                </a:solidFill>
              </a:rPr>
              <a:t>有</a:t>
            </a:r>
            <a:r>
              <a:rPr lang="zh-CN" altLang="en-US" b="1" dirty="0"/>
              <a:t>独立源（外激励），</a:t>
            </a:r>
            <a:r>
              <a:rPr lang="zh-CN" altLang="en-US" b="1" dirty="0">
                <a:solidFill>
                  <a:srgbClr val="FF0000"/>
                </a:solidFill>
              </a:rPr>
              <a:t>无</a:t>
            </a:r>
            <a:r>
              <a:rPr lang="zh-CN" altLang="en-US" b="1" dirty="0"/>
              <a:t>初始状态（内激励）</a:t>
            </a:r>
          </a:p>
        </p:txBody>
      </p:sp>
      <p:sp>
        <p:nvSpPr>
          <p:cNvPr id="32" name="矩形 31"/>
          <p:cNvSpPr/>
          <p:nvPr/>
        </p:nvSpPr>
        <p:spPr>
          <a:xfrm>
            <a:off x="683567" y="3532422"/>
            <a:ext cx="83311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accent2"/>
                </a:solidFill>
              </a:rPr>
              <a:t>全响应响应</a:t>
            </a:r>
            <a:r>
              <a:rPr lang="en-US" altLang="zh-CN" b="1" dirty="0">
                <a:solidFill>
                  <a:schemeClr val="accent2"/>
                </a:solidFill>
              </a:rPr>
              <a:t>:</a:t>
            </a:r>
            <a:r>
              <a:rPr lang="zh-CN" altLang="en-US" b="1" dirty="0">
                <a:solidFill>
                  <a:srgbClr val="FF0000"/>
                </a:solidFill>
              </a:rPr>
              <a:t>有</a:t>
            </a:r>
            <a:r>
              <a:rPr lang="zh-CN" altLang="en-US" b="1" dirty="0"/>
              <a:t>独立源（外激励），</a:t>
            </a:r>
            <a:r>
              <a:rPr lang="zh-CN" altLang="en-US" b="1" dirty="0">
                <a:solidFill>
                  <a:srgbClr val="FF0000"/>
                </a:solidFill>
              </a:rPr>
              <a:t>有</a:t>
            </a:r>
            <a:r>
              <a:rPr lang="zh-CN" altLang="en-US" b="1" dirty="0"/>
              <a:t>初始状态（内激励）</a:t>
            </a:r>
          </a:p>
        </p:txBody>
      </p:sp>
    </p:spTree>
    <p:extLst>
      <p:ext uri="{BB962C8B-B14F-4D97-AF65-F5344CB8AC3E}">
        <p14:creationId xmlns:p14="http://schemas.microsoft.com/office/powerpoint/2010/main" val="36147036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76" y="320437"/>
            <a:ext cx="3095625" cy="164782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238939" y="441813"/>
            <a:ext cx="3095625" cy="1647825"/>
            <a:chOff x="5220072" y="483517"/>
            <a:chExt cx="3095625" cy="164782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0072" y="483517"/>
              <a:ext cx="3095625" cy="164782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 bwMode="auto">
            <a:xfrm>
              <a:off x="6372200" y="1059582"/>
              <a:ext cx="144016" cy="86409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6228184" y="1239602"/>
              <a:ext cx="648072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355095" y="2238722"/>
            <a:ext cx="3095625" cy="1647825"/>
            <a:chOff x="5220072" y="483517"/>
            <a:chExt cx="3095625" cy="1647825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0072" y="483517"/>
              <a:ext cx="3095625" cy="1647825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 bwMode="auto">
            <a:xfrm>
              <a:off x="6372200" y="1059582"/>
              <a:ext cx="144016" cy="86409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 bwMode="auto">
            <a:xfrm>
              <a:off x="6228184" y="1239602"/>
              <a:ext cx="648072" cy="57606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 bwMode="auto">
          <a:xfrm flipH="1">
            <a:off x="5341940" y="3585016"/>
            <a:ext cx="2880320" cy="914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rtlCol="0" anchor="ctr" anchorCtr="0">
            <a:noAutofit/>
          </a:bodyPr>
          <a:lstStyle/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zh-CN" altLang="en-US" sz="2400" b="1" dirty="0">
                <a:solidFill>
                  <a:schemeClr val="accent2"/>
                </a:solidFill>
              </a:rPr>
              <a:t>已知：</a:t>
            </a:r>
            <a:r>
              <a:rPr lang="en-US" altLang="zh-CN" sz="2400" b="1" dirty="0" err="1">
                <a:solidFill>
                  <a:schemeClr val="accent2"/>
                </a:solidFill>
              </a:rPr>
              <a:t>u</a:t>
            </a:r>
            <a:r>
              <a:rPr lang="en-US" altLang="zh-CN" sz="2400" b="1" baseline="-25000" dirty="0" err="1">
                <a:solidFill>
                  <a:schemeClr val="accent2"/>
                </a:solidFill>
              </a:rPr>
              <a:t>C</a:t>
            </a:r>
            <a:r>
              <a:rPr lang="en-US" altLang="zh-CN" sz="2400" b="1" dirty="0">
                <a:solidFill>
                  <a:schemeClr val="accent2"/>
                </a:solidFill>
              </a:rPr>
              <a:t>(0-)=1V</a:t>
            </a:r>
            <a:endParaRPr lang="zh-CN" altLang="en-US" sz="2400" b="1" dirty="0">
              <a:solidFill>
                <a:schemeClr val="accent2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94065" y="2166132"/>
            <a:ext cx="3271614" cy="1657350"/>
            <a:chOff x="671662" y="2707407"/>
            <a:chExt cx="3271614" cy="1657350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7651" y="2707407"/>
              <a:ext cx="3095625" cy="1647825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 bwMode="auto">
            <a:xfrm>
              <a:off x="971600" y="2707407"/>
              <a:ext cx="1008112" cy="57606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 bwMode="auto">
            <a:xfrm>
              <a:off x="671662" y="3283472"/>
              <a:ext cx="1092026" cy="107176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6" name="矩形 15"/>
            <p:cNvSpPr/>
            <p:nvPr/>
          </p:nvSpPr>
          <p:spPr bwMode="auto">
            <a:xfrm>
              <a:off x="1287282" y="4076725"/>
              <a:ext cx="720080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2261894" y="4475593"/>
            <a:ext cx="5444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图中，电容换成电感，判别方法类似。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57340373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2_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ln>
          <a:headEnd type="none" w="med" len="med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solidFill>
          <a:schemeClr val="bg1"/>
        </a:solidFill>
        <a:ln w="38100">
          <a:solidFill>
            <a:srgbClr val="3333FF"/>
          </a:solidFill>
          <a:miter lim="800000"/>
          <a:headEnd/>
          <a:tailEnd/>
        </a:ln>
        <a:effectLst/>
      </a:spPr>
      <a:bodyPr wrap="square" anchor="ctr" anchorCtr="0">
        <a:noAutofit/>
      </a:bodyPr>
      <a:lstStyle>
        <a:defPPr indent="457200" algn="just">
          <a:lnSpc>
            <a:spcPct val="120000"/>
          </a:lnSpc>
          <a:spcBef>
            <a:spcPts val="0"/>
          </a:spcBef>
          <a:defRPr sz="2400" dirty="0" smtClean="0"/>
        </a:defPPr>
      </a:lstStyle>
    </a:tx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13992</TotalTime>
  <Words>423</Words>
  <Application>Microsoft Office PowerPoint</Application>
  <PresentationFormat>全屏显示(16:9)</PresentationFormat>
  <Paragraphs>101</Paragraphs>
  <Slides>10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楷体</vt:lpstr>
      <vt:lpstr>楷体_GB2312</vt:lpstr>
      <vt:lpstr>宋体</vt:lpstr>
      <vt:lpstr>Arial</vt:lpstr>
      <vt:lpstr>Calibri</vt:lpstr>
      <vt:lpstr>Times New Roman</vt:lpstr>
      <vt:lpstr>Wingdings</vt:lpstr>
      <vt:lpstr>2_默认设计模板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1244</cp:revision>
  <dcterms:created xsi:type="dcterms:W3CDTF">2004-09-16T03:31:17Z</dcterms:created>
  <dcterms:modified xsi:type="dcterms:W3CDTF">2020-04-01T01:39:44Z</dcterms:modified>
</cp:coreProperties>
</file>